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Canva Sans Bold" charset="1" panose="020B0803030501040103"/>
      <p:regular r:id="rId15"/>
    </p:embeddedFont>
    <p:embeddedFont>
      <p:font typeface="Canva Sans" charset="1" panose="020B0503030501040103"/>
      <p:regular r:id="rId16"/>
    </p:embeddedFont>
    <p:embeddedFont>
      <p:font typeface="Bricolage Grotesque Bold" charset="1" panose="020B0605040402000204"/>
      <p:regular r:id="rId17"/>
    </p:embeddedFont>
    <p:embeddedFont>
      <p:font typeface="Open Sans" charset="1" panose="020B0606030504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79ABC2"/>
        </a:solidFill>
      </p:bgPr>
    </p:bg>
    <p:spTree>
      <p:nvGrpSpPr>
        <p:cNvPr id="1" name=""/>
        <p:cNvGrpSpPr/>
        <p:nvPr/>
      </p:nvGrpSpPr>
      <p:grpSpPr>
        <a:xfrm>
          <a:off x="0" y="0"/>
          <a:ext cx="0" cy="0"/>
          <a:chOff x="0" y="0"/>
          <a:chExt cx="0" cy="0"/>
        </a:xfrm>
      </p:grpSpPr>
      <p:grpSp>
        <p:nvGrpSpPr>
          <p:cNvPr name="Group 2" id="2"/>
          <p:cNvGrpSpPr/>
          <p:nvPr/>
        </p:nvGrpSpPr>
        <p:grpSpPr>
          <a:xfrm rot="-487725">
            <a:off x="-727565" y="8204256"/>
            <a:ext cx="23408034" cy="8130006"/>
            <a:chOff x="0" y="0"/>
            <a:chExt cx="6165079" cy="2141236"/>
          </a:xfrm>
        </p:grpSpPr>
        <p:sp>
          <p:nvSpPr>
            <p:cNvPr name="Freeform 3" id="3"/>
            <p:cNvSpPr/>
            <p:nvPr/>
          </p:nvSpPr>
          <p:spPr>
            <a:xfrm flipH="false" flipV="false" rot="0">
              <a:off x="0" y="0"/>
              <a:ext cx="6165079" cy="2141236"/>
            </a:xfrm>
            <a:custGeom>
              <a:avLst/>
              <a:gdLst/>
              <a:ahLst/>
              <a:cxnLst/>
              <a:rect r="r" b="b" t="t" l="l"/>
              <a:pathLst>
                <a:path h="2141236" w="6165079">
                  <a:moveTo>
                    <a:pt x="0" y="0"/>
                  </a:moveTo>
                  <a:lnTo>
                    <a:pt x="6165079" y="0"/>
                  </a:lnTo>
                  <a:lnTo>
                    <a:pt x="6165079" y="2141236"/>
                  </a:lnTo>
                  <a:lnTo>
                    <a:pt x="0" y="2141236"/>
                  </a:lnTo>
                  <a:close/>
                </a:path>
              </a:pathLst>
            </a:custGeom>
            <a:solidFill>
              <a:srgbClr val="001E3A"/>
            </a:solidFill>
          </p:spPr>
        </p:sp>
        <p:sp>
          <p:nvSpPr>
            <p:cNvPr name="TextBox 4" id="4"/>
            <p:cNvSpPr txBox="true"/>
            <p:nvPr/>
          </p:nvSpPr>
          <p:spPr>
            <a:xfrm>
              <a:off x="0" y="-38100"/>
              <a:ext cx="6165079" cy="2179336"/>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912784">
            <a:off x="-3388920" y="9309055"/>
            <a:ext cx="23408034" cy="8130006"/>
            <a:chOff x="0" y="0"/>
            <a:chExt cx="6165079" cy="2141236"/>
          </a:xfrm>
        </p:grpSpPr>
        <p:sp>
          <p:nvSpPr>
            <p:cNvPr name="Freeform 6" id="6"/>
            <p:cNvSpPr/>
            <p:nvPr/>
          </p:nvSpPr>
          <p:spPr>
            <a:xfrm flipH="false" flipV="false" rot="0">
              <a:off x="0" y="0"/>
              <a:ext cx="6165079" cy="2141236"/>
            </a:xfrm>
            <a:custGeom>
              <a:avLst/>
              <a:gdLst/>
              <a:ahLst/>
              <a:cxnLst/>
              <a:rect r="r" b="b" t="t" l="l"/>
              <a:pathLst>
                <a:path h="2141236" w="6165079">
                  <a:moveTo>
                    <a:pt x="0" y="0"/>
                  </a:moveTo>
                  <a:lnTo>
                    <a:pt x="6165079" y="0"/>
                  </a:lnTo>
                  <a:lnTo>
                    <a:pt x="6165079" y="2141236"/>
                  </a:lnTo>
                  <a:lnTo>
                    <a:pt x="0" y="2141236"/>
                  </a:lnTo>
                  <a:close/>
                </a:path>
              </a:pathLst>
            </a:custGeom>
            <a:solidFill>
              <a:srgbClr val="009CCF"/>
            </a:solidFill>
          </p:spPr>
        </p:sp>
        <p:sp>
          <p:nvSpPr>
            <p:cNvPr name="TextBox 7" id="7"/>
            <p:cNvSpPr txBox="true"/>
            <p:nvPr/>
          </p:nvSpPr>
          <p:spPr>
            <a:xfrm>
              <a:off x="0" y="-38100"/>
              <a:ext cx="6165079" cy="2179336"/>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638745">
            <a:off x="-3388920" y="9596173"/>
            <a:ext cx="23408034" cy="8130006"/>
            <a:chOff x="0" y="0"/>
            <a:chExt cx="6165079" cy="2141236"/>
          </a:xfrm>
        </p:grpSpPr>
        <p:sp>
          <p:nvSpPr>
            <p:cNvPr name="Freeform 9" id="9"/>
            <p:cNvSpPr/>
            <p:nvPr/>
          </p:nvSpPr>
          <p:spPr>
            <a:xfrm flipH="false" flipV="false" rot="0">
              <a:off x="0" y="0"/>
              <a:ext cx="6165079" cy="2141236"/>
            </a:xfrm>
            <a:custGeom>
              <a:avLst/>
              <a:gdLst/>
              <a:ahLst/>
              <a:cxnLst/>
              <a:rect r="r" b="b" t="t" l="l"/>
              <a:pathLst>
                <a:path h="2141236" w="6165079">
                  <a:moveTo>
                    <a:pt x="0" y="0"/>
                  </a:moveTo>
                  <a:lnTo>
                    <a:pt x="6165079" y="0"/>
                  </a:lnTo>
                  <a:lnTo>
                    <a:pt x="6165079" y="2141236"/>
                  </a:lnTo>
                  <a:lnTo>
                    <a:pt x="0" y="2141236"/>
                  </a:lnTo>
                  <a:close/>
                </a:path>
              </a:pathLst>
            </a:custGeom>
            <a:solidFill>
              <a:srgbClr val="001E3A"/>
            </a:solidFill>
          </p:spPr>
        </p:sp>
        <p:sp>
          <p:nvSpPr>
            <p:cNvPr name="TextBox 10" id="10"/>
            <p:cNvSpPr txBox="true"/>
            <p:nvPr/>
          </p:nvSpPr>
          <p:spPr>
            <a:xfrm>
              <a:off x="0" y="-38100"/>
              <a:ext cx="6165079" cy="2179336"/>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273140" y="3226811"/>
            <a:ext cx="17741720" cy="4629149"/>
          </a:xfrm>
          <a:prstGeom prst="rect">
            <a:avLst/>
          </a:prstGeom>
        </p:spPr>
        <p:txBody>
          <a:bodyPr anchor="t" rtlCol="false" tIns="0" lIns="0" bIns="0" rIns="0">
            <a:spAutoFit/>
          </a:bodyPr>
          <a:lstStyle/>
          <a:p>
            <a:pPr algn="ctr">
              <a:lnSpc>
                <a:spcPts val="8999"/>
              </a:lnSpc>
            </a:pPr>
            <a:r>
              <a:rPr lang="en-US" b="true" sz="9999">
                <a:solidFill>
                  <a:srgbClr val="001E3A"/>
                </a:solidFill>
                <a:latin typeface="Canva Sans Bold"/>
                <a:ea typeface="Canva Sans Bold"/>
                <a:cs typeface="Canva Sans Bold"/>
                <a:sym typeface="Canva Sans Bold"/>
              </a:rPr>
              <a:t>REAL TIME INTRUSION DETECTION SYSTEM</a:t>
            </a:r>
          </a:p>
          <a:p>
            <a:pPr algn="ctr">
              <a:lnSpc>
                <a:spcPts val="8999"/>
              </a:lnSpc>
            </a:pPr>
          </a:p>
          <a:p>
            <a:pPr algn="ctr">
              <a:lnSpc>
                <a:spcPts val="8999"/>
              </a:lnSpc>
            </a:pPr>
          </a:p>
        </p:txBody>
      </p:sp>
      <p:sp>
        <p:nvSpPr>
          <p:cNvPr name="TextBox 12" id="12"/>
          <p:cNvSpPr txBox="true"/>
          <p:nvPr/>
        </p:nvSpPr>
        <p:spPr>
          <a:xfrm rot="0">
            <a:off x="11789065" y="7864125"/>
            <a:ext cx="7361956" cy="2188800"/>
          </a:xfrm>
          <a:prstGeom prst="rect">
            <a:avLst/>
          </a:prstGeom>
        </p:spPr>
        <p:txBody>
          <a:bodyPr anchor="t" rtlCol="false" tIns="0" lIns="0" bIns="0" rIns="0">
            <a:spAutoFit/>
          </a:bodyPr>
          <a:lstStyle/>
          <a:p>
            <a:pPr algn="ctr">
              <a:lnSpc>
                <a:spcPts val="2923"/>
              </a:lnSpc>
            </a:pPr>
            <a:r>
              <a:rPr lang="en-US" sz="2923">
                <a:solidFill>
                  <a:srgbClr val="FFFFFF"/>
                </a:solidFill>
                <a:latin typeface="Canva Sans"/>
                <a:ea typeface="Canva Sans"/>
                <a:cs typeface="Canva Sans"/>
                <a:sym typeface="Canva Sans"/>
              </a:rPr>
              <a:t>Presented by</a:t>
            </a:r>
          </a:p>
          <a:p>
            <a:pPr algn="ctr">
              <a:lnSpc>
                <a:spcPts val="2923"/>
              </a:lnSpc>
            </a:pPr>
            <a:r>
              <a:rPr lang="en-US" sz="2923">
                <a:solidFill>
                  <a:srgbClr val="FFFFFF"/>
                </a:solidFill>
                <a:latin typeface="Canva Sans"/>
                <a:ea typeface="Canva Sans"/>
                <a:cs typeface="Canva Sans"/>
                <a:sym typeface="Canva Sans"/>
              </a:rPr>
              <a:t>Niranjan</a:t>
            </a:r>
          </a:p>
          <a:p>
            <a:pPr algn="ctr">
              <a:lnSpc>
                <a:spcPts val="2923"/>
              </a:lnSpc>
            </a:pPr>
            <a:r>
              <a:rPr lang="en-US" sz="2923">
                <a:solidFill>
                  <a:srgbClr val="FFFFFF"/>
                </a:solidFill>
                <a:latin typeface="Canva Sans"/>
                <a:ea typeface="Canva Sans"/>
                <a:cs typeface="Canva Sans"/>
                <a:sym typeface="Canva Sans"/>
              </a:rPr>
              <a:t>Devika vinod</a:t>
            </a:r>
          </a:p>
          <a:p>
            <a:pPr algn="ctr">
              <a:lnSpc>
                <a:spcPts val="2923"/>
              </a:lnSpc>
            </a:pPr>
            <a:r>
              <a:rPr lang="en-US" sz="2923">
                <a:solidFill>
                  <a:srgbClr val="FFFFFF"/>
                </a:solidFill>
                <a:latin typeface="Canva Sans"/>
                <a:ea typeface="Canva Sans"/>
                <a:cs typeface="Canva Sans"/>
                <a:sym typeface="Canva Sans"/>
              </a:rPr>
              <a:t>Pavithra</a:t>
            </a:r>
          </a:p>
          <a:p>
            <a:pPr algn="ctr">
              <a:lnSpc>
                <a:spcPts val="2923"/>
              </a:lnSpc>
            </a:pPr>
            <a:r>
              <a:rPr lang="en-US" sz="2923">
                <a:solidFill>
                  <a:srgbClr val="FFFFFF"/>
                </a:solidFill>
                <a:latin typeface="Canva Sans"/>
                <a:ea typeface="Canva Sans"/>
                <a:cs typeface="Canva Sans"/>
                <a:sym typeface="Canva Sans"/>
              </a:rPr>
              <a:t>Vishnu</a:t>
            </a:r>
          </a:p>
          <a:p>
            <a:pPr algn="ctr">
              <a:lnSpc>
                <a:spcPts val="2923"/>
              </a:lnSpc>
            </a:pPr>
            <a:r>
              <a:rPr lang="en-US" sz="2923">
                <a:solidFill>
                  <a:srgbClr val="FFFFFF"/>
                </a:solidFill>
                <a:latin typeface="Canva Sans"/>
                <a:ea typeface="Canva Sans"/>
                <a:cs typeface="Canva Sans"/>
                <a:sym typeface="Canva Sans"/>
              </a:rPr>
              <a:t>Abhijith</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79ABC2"/>
        </a:solidFill>
      </p:bgPr>
    </p:bg>
    <p:spTree>
      <p:nvGrpSpPr>
        <p:cNvPr id="1" name=""/>
        <p:cNvGrpSpPr/>
        <p:nvPr/>
      </p:nvGrpSpPr>
      <p:grpSpPr>
        <a:xfrm>
          <a:off x="0" y="0"/>
          <a:ext cx="0" cy="0"/>
          <a:chOff x="0" y="0"/>
          <a:chExt cx="0" cy="0"/>
        </a:xfrm>
      </p:grpSpPr>
      <p:grpSp>
        <p:nvGrpSpPr>
          <p:cNvPr name="Group 2" id="2"/>
          <p:cNvGrpSpPr/>
          <p:nvPr/>
        </p:nvGrpSpPr>
        <p:grpSpPr>
          <a:xfrm rot="-487725">
            <a:off x="-817605" y="9712429"/>
            <a:ext cx="23408034" cy="8130006"/>
            <a:chOff x="0" y="0"/>
            <a:chExt cx="6165079" cy="2141236"/>
          </a:xfrm>
        </p:grpSpPr>
        <p:sp>
          <p:nvSpPr>
            <p:cNvPr name="Freeform 3" id="3"/>
            <p:cNvSpPr/>
            <p:nvPr/>
          </p:nvSpPr>
          <p:spPr>
            <a:xfrm flipH="false" flipV="false" rot="0">
              <a:off x="0" y="0"/>
              <a:ext cx="6165079" cy="2141236"/>
            </a:xfrm>
            <a:custGeom>
              <a:avLst/>
              <a:gdLst/>
              <a:ahLst/>
              <a:cxnLst/>
              <a:rect r="r" b="b" t="t" l="l"/>
              <a:pathLst>
                <a:path h="2141236" w="6165079">
                  <a:moveTo>
                    <a:pt x="0" y="0"/>
                  </a:moveTo>
                  <a:lnTo>
                    <a:pt x="6165079" y="0"/>
                  </a:lnTo>
                  <a:lnTo>
                    <a:pt x="6165079" y="2141236"/>
                  </a:lnTo>
                  <a:lnTo>
                    <a:pt x="0" y="2141236"/>
                  </a:lnTo>
                  <a:close/>
                </a:path>
              </a:pathLst>
            </a:custGeom>
            <a:solidFill>
              <a:srgbClr val="001E3A"/>
            </a:solidFill>
          </p:spPr>
        </p:sp>
        <p:sp>
          <p:nvSpPr>
            <p:cNvPr name="TextBox 4" id="4"/>
            <p:cNvSpPr txBox="true"/>
            <p:nvPr/>
          </p:nvSpPr>
          <p:spPr>
            <a:xfrm>
              <a:off x="0" y="-38100"/>
              <a:ext cx="6165079" cy="2179336"/>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357960" y="1193857"/>
            <a:ext cx="12358873" cy="2191538"/>
          </a:xfrm>
          <a:prstGeom prst="rect">
            <a:avLst/>
          </a:prstGeom>
        </p:spPr>
        <p:txBody>
          <a:bodyPr anchor="t" rtlCol="false" tIns="0" lIns="0" bIns="0" rIns="0">
            <a:spAutoFit/>
          </a:bodyPr>
          <a:lstStyle/>
          <a:p>
            <a:pPr algn="l">
              <a:lnSpc>
                <a:spcPts val="8343"/>
              </a:lnSpc>
            </a:pPr>
            <a:r>
              <a:rPr lang="en-US" sz="9270" b="true">
                <a:solidFill>
                  <a:srgbClr val="001E3A"/>
                </a:solidFill>
                <a:latin typeface="Canva Sans Bold"/>
                <a:ea typeface="Canva Sans Bold"/>
                <a:cs typeface="Canva Sans Bold"/>
                <a:sym typeface="Canva Sans Bold"/>
              </a:rPr>
              <a:t> INTRODUCTION</a:t>
            </a:r>
          </a:p>
          <a:p>
            <a:pPr algn="l">
              <a:lnSpc>
                <a:spcPts val="8343"/>
              </a:lnSpc>
            </a:pPr>
          </a:p>
        </p:txBody>
      </p:sp>
      <p:sp>
        <p:nvSpPr>
          <p:cNvPr name="TextBox 6" id="6"/>
          <p:cNvSpPr txBox="true"/>
          <p:nvPr/>
        </p:nvSpPr>
        <p:spPr>
          <a:xfrm rot="0">
            <a:off x="1028700" y="2697696"/>
            <a:ext cx="15901340" cy="7143717"/>
          </a:xfrm>
          <a:prstGeom prst="rect">
            <a:avLst/>
          </a:prstGeom>
        </p:spPr>
        <p:txBody>
          <a:bodyPr anchor="t" rtlCol="false" tIns="0" lIns="0" bIns="0" rIns="0">
            <a:spAutoFit/>
          </a:bodyPr>
          <a:lstStyle/>
          <a:p>
            <a:pPr algn="l" marL="769522" indent="-384761" lvl="1">
              <a:lnSpc>
                <a:spcPts val="3564"/>
              </a:lnSpc>
              <a:buFont typeface="Arial"/>
              <a:buChar char="•"/>
            </a:pPr>
            <a:r>
              <a:rPr lang="en-US" sz="3564">
                <a:solidFill>
                  <a:srgbClr val="001E3A"/>
                </a:solidFill>
                <a:latin typeface="Canva Sans"/>
                <a:ea typeface="Canva Sans"/>
                <a:cs typeface="Canva Sans"/>
                <a:sym typeface="Canva Sans"/>
              </a:rPr>
              <a:t> In the modern digital era, computer networks are more connected and complex than ever before, making them increasingly vulnerable to various cyber threats.</a:t>
            </a:r>
          </a:p>
          <a:p>
            <a:pPr algn="l">
              <a:lnSpc>
                <a:spcPts val="3564"/>
              </a:lnSpc>
            </a:pPr>
          </a:p>
          <a:p>
            <a:pPr algn="l" marL="769522" indent="-384761" lvl="1">
              <a:lnSpc>
                <a:spcPts val="3564"/>
              </a:lnSpc>
              <a:buFont typeface="Arial"/>
              <a:buChar char="•"/>
            </a:pPr>
            <a:r>
              <a:rPr lang="en-US" sz="3564">
                <a:solidFill>
                  <a:srgbClr val="001E3A"/>
                </a:solidFill>
                <a:latin typeface="Canva Sans"/>
                <a:ea typeface="Canva Sans"/>
                <a:cs typeface="Canva Sans"/>
                <a:sym typeface="Canva Sans"/>
              </a:rPr>
              <a:t>Traditional security solutions like firewalls and antivirus software are reactive and may fail to detect new or sophisticated attacks.</a:t>
            </a:r>
          </a:p>
          <a:p>
            <a:pPr algn="l">
              <a:lnSpc>
                <a:spcPts val="3564"/>
              </a:lnSpc>
            </a:pPr>
          </a:p>
          <a:p>
            <a:pPr algn="l" marL="769522" indent="-384761" lvl="1">
              <a:lnSpc>
                <a:spcPts val="3564"/>
              </a:lnSpc>
              <a:buFont typeface="Arial"/>
              <a:buChar char="•"/>
            </a:pPr>
            <a:r>
              <a:rPr lang="en-US" sz="3564">
                <a:solidFill>
                  <a:srgbClr val="001E3A"/>
                </a:solidFill>
                <a:latin typeface="Canva Sans"/>
                <a:ea typeface="Canva Sans"/>
                <a:cs typeface="Canva Sans"/>
                <a:sym typeface="Canva Sans"/>
              </a:rPr>
              <a:t>An Intrusion Detection System (IDS) provides proactive monitoring by observing traffic in real time and identifying unauthorized or malicious activities.</a:t>
            </a:r>
          </a:p>
          <a:p>
            <a:pPr algn="l">
              <a:lnSpc>
                <a:spcPts val="3564"/>
              </a:lnSpc>
            </a:pPr>
          </a:p>
          <a:p>
            <a:pPr algn="l" marL="769522" indent="-384761" lvl="1">
              <a:lnSpc>
                <a:spcPts val="3564"/>
              </a:lnSpc>
              <a:buFont typeface="Arial"/>
              <a:buChar char="•"/>
            </a:pPr>
            <a:r>
              <a:rPr lang="en-US" sz="3564">
                <a:solidFill>
                  <a:srgbClr val="001E3A"/>
                </a:solidFill>
                <a:latin typeface="Canva Sans"/>
                <a:ea typeface="Canva Sans"/>
                <a:cs typeface="Canva Sans"/>
                <a:sym typeface="Canva Sans"/>
              </a:rPr>
              <a:t>Our project implements an IDS, which monitors traffic across the entire network infrastructure to detect threats as they occur.</a:t>
            </a:r>
          </a:p>
          <a:p>
            <a:pPr algn="l">
              <a:lnSpc>
                <a:spcPts val="3564"/>
              </a:lnSpc>
            </a:pPr>
          </a:p>
          <a:p>
            <a:pPr algn="l">
              <a:lnSpc>
                <a:spcPts val="3564"/>
              </a:lnSpc>
            </a:pPr>
          </a:p>
          <a:p>
            <a:pPr algn="l">
              <a:lnSpc>
                <a:spcPts val="3564"/>
              </a:lnSpc>
            </a:pPr>
          </a:p>
        </p:txBody>
      </p:sp>
      <p:grpSp>
        <p:nvGrpSpPr>
          <p:cNvPr name="Group 7" id="7"/>
          <p:cNvGrpSpPr/>
          <p:nvPr/>
        </p:nvGrpSpPr>
        <p:grpSpPr>
          <a:xfrm rot="-1429978">
            <a:off x="-6797204" y="-7236363"/>
            <a:ext cx="14048919" cy="8130006"/>
            <a:chOff x="0" y="0"/>
            <a:chExt cx="3700127" cy="2141236"/>
          </a:xfrm>
        </p:grpSpPr>
        <p:sp>
          <p:nvSpPr>
            <p:cNvPr name="Freeform 8" id="8"/>
            <p:cNvSpPr/>
            <p:nvPr/>
          </p:nvSpPr>
          <p:spPr>
            <a:xfrm flipH="false" flipV="false" rot="0">
              <a:off x="0" y="0"/>
              <a:ext cx="3700127" cy="2141236"/>
            </a:xfrm>
            <a:custGeom>
              <a:avLst/>
              <a:gdLst/>
              <a:ahLst/>
              <a:cxnLst/>
              <a:rect r="r" b="b" t="t" l="l"/>
              <a:pathLst>
                <a:path h="2141236" w="3700127">
                  <a:moveTo>
                    <a:pt x="0" y="0"/>
                  </a:moveTo>
                  <a:lnTo>
                    <a:pt x="3700127" y="0"/>
                  </a:lnTo>
                  <a:lnTo>
                    <a:pt x="3700127" y="2141236"/>
                  </a:lnTo>
                  <a:lnTo>
                    <a:pt x="0" y="2141236"/>
                  </a:lnTo>
                  <a:close/>
                </a:path>
              </a:pathLst>
            </a:custGeom>
            <a:solidFill>
              <a:srgbClr val="009CCF"/>
            </a:solidFill>
          </p:spPr>
        </p:sp>
        <p:sp>
          <p:nvSpPr>
            <p:cNvPr name="TextBox 9" id="9"/>
            <p:cNvSpPr txBox="true"/>
            <p:nvPr/>
          </p:nvSpPr>
          <p:spPr>
            <a:xfrm>
              <a:off x="0" y="-38100"/>
              <a:ext cx="3700127" cy="2179336"/>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79ABC2"/>
        </a:solidFill>
      </p:bgPr>
    </p:bg>
    <p:spTree>
      <p:nvGrpSpPr>
        <p:cNvPr id="1" name=""/>
        <p:cNvGrpSpPr/>
        <p:nvPr/>
      </p:nvGrpSpPr>
      <p:grpSpPr>
        <a:xfrm>
          <a:off x="0" y="0"/>
          <a:ext cx="0" cy="0"/>
          <a:chOff x="0" y="0"/>
          <a:chExt cx="0" cy="0"/>
        </a:xfrm>
      </p:grpSpPr>
      <p:grpSp>
        <p:nvGrpSpPr>
          <p:cNvPr name="Group 2" id="2"/>
          <p:cNvGrpSpPr/>
          <p:nvPr/>
        </p:nvGrpSpPr>
        <p:grpSpPr>
          <a:xfrm rot="-487725">
            <a:off x="-817605" y="9712429"/>
            <a:ext cx="23408034" cy="8130006"/>
            <a:chOff x="0" y="0"/>
            <a:chExt cx="6165079" cy="2141236"/>
          </a:xfrm>
        </p:grpSpPr>
        <p:sp>
          <p:nvSpPr>
            <p:cNvPr name="Freeform 3" id="3"/>
            <p:cNvSpPr/>
            <p:nvPr/>
          </p:nvSpPr>
          <p:spPr>
            <a:xfrm flipH="false" flipV="false" rot="0">
              <a:off x="0" y="0"/>
              <a:ext cx="6165079" cy="2141236"/>
            </a:xfrm>
            <a:custGeom>
              <a:avLst/>
              <a:gdLst/>
              <a:ahLst/>
              <a:cxnLst/>
              <a:rect r="r" b="b" t="t" l="l"/>
              <a:pathLst>
                <a:path h="2141236" w="6165079">
                  <a:moveTo>
                    <a:pt x="0" y="0"/>
                  </a:moveTo>
                  <a:lnTo>
                    <a:pt x="6165079" y="0"/>
                  </a:lnTo>
                  <a:lnTo>
                    <a:pt x="6165079" y="2141236"/>
                  </a:lnTo>
                  <a:lnTo>
                    <a:pt x="0" y="2141236"/>
                  </a:lnTo>
                  <a:close/>
                </a:path>
              </a:pathLst>
            </a:custGeom>
            <a:solidFill>
              <a:srgbClr val="001E3A"/>
            </a:solidFill>
          </p:spPr>
        </p:sp>
        <p:sp>
          <p:nvSpPr>
            <p:cNvPr name="TextBox 4" id="4"/>
            <p:cNvSpPr txBox="true"/>
            <p:nvPr/>
          </p:nvSpPr>
          <p:spPr>
            <a:xfrm>
              <a:off x="0" y="-38100"/>
              <a:ext cx="6165079" cy="2179336"/>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1429978">
            <a:off x="-6797204" y="-7236363"/>
            <a:ext cx="14048919" cy="8130006"/>
            <a:chOff x="0" y="0"/>
            <a:chExt cx="3700127" cy="2141236"/>
          </a:xfrm>
        </p:grpSpPr>
        <p:sp>
          <p:nvSpPr>
            <p:cNvPr name="Freeform 6" id="6"/>
            <p:cNvSpPr/>
            <p:nvPr/>
          </p:nvSpPr>
          <p:spPr>
            <a:xfrm flipH="false" flipV="false" rot="0">
              <a:off x="0" y="0"/>
              <a:ext cx="3700127" cy="2141236"/>
            </a:xfrm>
            <a:custGeom>
              <a:avLst/>
              <a:gdLst/>
              <a:ahLst/>
              <a:cxnLst/>
              <a:rect r="r" b="b" t="t" l="l"/>
              <a:pathLst>
                <a:path h="2141236" w="3700127">
                  <a:moveTo>
                    <a:pt x="0" y="0"/>
                  </a:moveTo>
                  <a:lnTo>
                    <a:pt x="3700127" y="0"/>
                  </a:lnTo>
                  <a:lnTo>
                    <a:pt x="3700127" y="2141236"/>
                  </a:lnTo>
                  <a:lnTo>
                    <a:pt x="0" y="2141236"/>
                  </a:lnTo>
                  <a:close/>
                </a:path>
              </a:pathLst>
            </a:custGeom>
            <a:solidFill>
              <a:srgbClr val="009CCF"/>
            </a:solidFill>
          </p:spPr>
        </p:sp>
        <p:sp>
          <p:nvSpPr>
            <p:cNvPr name="TextBox 7" id="7"/>
            <p:cNvSpPr txBox="true"/>
            <p:nvPr/>
          </p:nvSpPr>
          <p:spPr>
            <a:xfrm>
              <a:off x="0" y="-38100"/>
              <a:ext cx="3700127" cy="2179336"/>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555390" y="1304925"/>
            <a:ext cx="9331022" cy="2191538"/>
          </a:xfrm>
          <a:prstGeom prst="rect">
            <a:avLst/>
          </a:prstGeom>
        </p:spPr>
        <p:txBody>
          <a:bodyPr anchor="t" rtlCol="false" tIns="0" lIns="0" bIns="0" rIns="0">
            <a:spAutoFit/>
          </a:bodyPr>
          <a:lstStyle/>
          <a:p>
            <a:pPr algn="l">
              <a:lnSpc>
                <a:spcPts val="8343"/>
              </a:lnSpc>
            </a:pPr>
            <a:r>
              <a:rPr lang="en-US" sz="9270" b="true">
                <a:solidFill>
                  <a:srgbClr val="001E3A"/>
                </a:solidFill>
                <a:latin typeface="Canva Sans Bold"/>
                <a:ea typeface="Canva Sans Bold"/>
                <a:cs typeface="Canva Sans Bold"/>
                <a:sym typeface="Canva Sans Bold"/>
              </a:rPr>
              <a:t> MOTIVATION</a:t>
            </a:r>
          </a:p>
          <a:p>
            <a:pPr algn="l">
              <a:lnSpc>
                <a:spcPts val="8343"/>
              </a:lnSpc>
            </a:pPr>
          </a:p>
        </p:txBody>
      </p:sp>
      <p:sp>
        <p:nvSpPr>
          <p:cNvPr name="TextBox 9" id="9"/>
          <p:cNvSpPr txBox="true"/>
          <p:nvPr/>
        </p:nvSpPr>
        <p:spPr>
          <a:xfrm rot="0">
            <a:off x="1339753" y="2610000"/>
            <a:ext cx="16452830" cy="7734935"/>
          </a:xfrm>
          <a:prstGeom prst="rect">
            <a:avLst/>
          </a:prstGeom>
        </p:spPr>
        <p:txBody>
          <a:bodyPr anchor="t" rtlCol="false" tIns="0" lIns="0" bIns="0" rIns="0">
            <a:spAutoFit/>
          </a:bodyPr>
          <a:lstStyle/>
          <a:p>
            <a:pPr algn="l" marL="734059" indent="-367030" lvl="1">
              <a:lnSpc>
                <a:spcPts val="3399"/>
              </a:lnSpc>
              <a:buFont typeface="Arial"/>
              <a:buChar char="•"/>
            </a:pPr>
            <a:r>
              <a:rPr lang="en-US" sz="3399">
                <a:solidFill>
                  <a:srgbClr val="001E3A"/>
                </a:solidFill>
                <a:latin typeface="Canva Sans"/>
                <a:ea typeface="Canva Sans"/>
                <a:cs typeface="Canva Sans"/>
                <a:sym typeface="Canva Sans"/>
              </a:rPr>
              <a:t>This project focuses on implementing a network-based Intrusion Detection System (IDS) using a combination of Cisco Packet Tracer for network simulation and Python with Scapy for packet analysis.</a:t>
            </a:r>
          </a:p>
          <a:p>
            <a:pPr algn="l" marL="734059" indent="-367030" lvl="1">
              <a:lnSpc>
                <a:spcPts val="3399"/>
              </a:lnSpc>
              <a:buFont typeface="Arial"/>
              <a:buChar char="•"/>
            </a:pPr>
            <a:r>
              <a:rPr lang="en-US" sz="3399">
                <a:solidFill>
                  <a:srgbClr val="001E3A"/>
                </a:solidFill>
                <a:latin typeface="Canva Sans"/>
                <a:ea typeface="Canva Sans"/>
                <a:cs typeface="Canva Sans"/>
                <a:sym typeface="Canva Sans"/>
              </a:rPr>
              <a:t> The simulated network consists of routers, switches, PCs, and a Syslog server, with one of the PCs designated as the target for monitoring potential attacks. </a:t>
            </a:r>
          </a:p>
          <a:p>
            <a:pPr algn="l" marL="734059" indent="-367030" lvl="1">
              <a:lnSpc>
                <a:spcPts val="3399"/>
              </a:lnSpc>
              <a:buFont typeface="Arial"/>
              <a:buChar char="•"/>
            </a:pPr>
            <a:r>
              <a:rPr lang="en-US" sz="3399">
                <a:solidFill>
                  <a:srgbClr val="001E3A"/>
                </a:solidFill>
                <a:latin typeface="Canva Sans"/>
                <a:ea typeface="Canva Sans"/>
                <a:cs typeface="Canva Sans"/>
                <a:sym typeface="Canva Sans"/>
              </a:rPr>
              <a:t>The Python-based IDS script listens to the network traffic in real time and detects different types of scanning and flooding attacks such as SYN scan, NULL scan, FIN scan and XMAS scan. </a:t>
            </a:r>
          </a:p>
          <a:p>
            <a:pPr algn="l" marL="734059" indent="-367030" lvl="1">
              <a:lnSpc>
                <a:spcPts val="3399"/>
              </a:lnSpc>
              <a:buFont typeface="Arial"/>
              <a:buChar char="•"/>
            </a:pPr>
            <a:r>
              <a:rPr lang="en-US" sz="3399">
                <a:solidFill>
                  <a:srgbClr val="001E3A"/>
                </a:solidFill>
                <a:latin typeface="Canva Sans"/>
                <a:ea typeface="Canva Sans"/>
                <a:cs typeface="Canva Sans"/>
                <a:sym typeface="Canva Sans"/>
              </a:rPr>
              <a:t>Whenever suspicious activity is detected based on traffic patterns and thresholds, the system generates alerts and stores them in a log file. </a:t>
            </a:r>
          </a:p>
          <a:p>
            <a:pPr algn="l" marL="734059" indent="-367030" lvl="1">
              <a:lnSpc>
                <a:spcPts val="3399"/>
              </a:lnSpc>
              <a:buFont typeface="Arial"/>
              <a:buChar char="•"/>
            </a:pPr>
            <a:r>
              <a:rPr lang="en-US" sz="3399">
                <a:solidFill>
                  <a:srgbClr val="001E3A"/>
                </a:solidFill>
                <a:latin typeface="Canva Sans"/>
                <a:ea typeface="Canva Sans"/>
                <a:cs typeface="Canva Sans"/>
                <a:sym typeface="Canva Sans"/>
              </a:rPr>
              <a:t>This project demonstrates how custom-built IDS solutions can effectively monitor network security, providing valuable insights into intrusion detection mechanisms while helping users learn practical concepts of cybersecurity, packet analysis, and network management.</a:t>
            </a:r>
          </a:p>
          <a:p>
            <a:pPr algn="l">
              <a:lnSpc>
                <a:spcPts val="3399"/>
              </a:lnSpc>
            </a:pPr>
          </a:p>
          <a:p>
            <a:pPr algn="l">
              <a:lnSpc>
                <a:spcPts val="3399"/>
              </a:lnSpc>
            </a:pPr>
          </a:p>
          <a:p>
            <a:pPr algn="l">
              <a:lnSpc>
                <a:spcPts val="3399"/>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79ABC2"/>
        </a:solidFill>
      </p:bgPr>
    </p:bg>
    <p:spTree>
      <p:nvGrpSpPr>
        <p:cNvPr id="1" name=""/>
        <p:cNvGrpSpPr/>
        <p:nvPr/>
      </p:nvGrpSpPr>
      <p:grpSpPr>
        <a:xfrm>
          <a:off x="0" y="0"/>
          <a:ext cx="0" cy="0"/>
          <a:chOff x="0" y="0"/>
          <a:chExt cx="0" cy="0"/>
        </a:xfrm>
      </p:grpSpPr>
      <p:grpSp>
        <p:nvGrpSpPr>
          <p:cNvPr name="Group 2" id="2"/>
          <p:cNvGrpSpPr/>
          <p:nvPr/>
        </p:nvGrpSpPr>
        <p:grpSpPr>
          <a:xfrm rot="-1429978">
            <a:off x="-6797204" y="-7236363"/>
            <a:ext cx="14048919" cy="8130006"/>
            <a:chOff x="0" y="0"/>
            <a:chExt cx="3700127" cy="2141236"/>
          </a:xfrm>
        </p:grpSpPr>
        <p:sp>
          <p:nvSpPr>
            <p:cNvPr name="Freeform 3" id="3"/>
            <p:cNvSpPr/>
            <p:nvPr/>
          </p:nvSpPr>
          <p:spPr>
            <a:xfrm flipH="false" flipV="false" rot="0">
              <a:off x="0" y="0"/>
              <a:ext cx="3700127" cy="2141236"/>
            </a:xfrm>
            <a:custGeom>
              <a:avLst/>
              <a:gdLst/>
              <a:ahLst/>
              <a:cxnLst/>
              <a:rect r="r" b="b" t="t" l="l"/>
              <a:pathLst>
                <a:path h="2141236" w="3700127">
                  <a:moveTo>
                    <a:pt x="0" y="0"/>
                  </a:moveTo>
                  <a:lnTo>
                    <a:pt x="3700127" y="0"/>
                  </a:lnTo>
                  <a:lnTo>
                    <a:pt x="3700127" y="2141236"/>
                  </a:lnTo>
                  <a:lnTo>
                    <a:pt x="0" y="2141236"/>
                  </a:lnTo>
                  <a:close/>
                </a:path>
              </a:pathLst>
            </a:custGeom>
            <a:solidFill>
              <a:srgbClr val="009CCF"/>
            </a:solidFill>
          </p:spPr>
        </p:sp>
        <p:sp>
          <p:nvSpPr>
            <p:cNvPr name="TextBox 4" id="4"/>
            <p:cNvSpPr txBox="true"/>
            <p:nvPr/>
          </p:nvSpPr>
          <p:spPr>
            <a:xfrm>
              <a:off x="0" y="-38100"/>
              <a:ext cx="3700127" cy="2179336"/>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5827572" y="52394"/>
            <a:ext cx="6632855" cy="2249509"/>
          </a:xfrm>
          <a:prstGeom prst="rect">
            <a:avLst/>
          </a:prstGeom>
        </p:spPr>
        <p:txBody>
          <a:bodyPr anchor="t" rtlCol="false" tIns="0" lIns="0" bIns="0" rIns="0">
            <a:spAutoFit/>
          </a:bodyPr>
          <a:lstStyle/>
          <a:p>
            <a:pPr algn="ctr">
              <a:lnSpc>
                <a:spcPts val="9013"/>
              </a:lnSpc>
            </a:pPr>
            <a:r>
              <a:rPr lang="en-US" b="true" sz="6438">
                <a:solidFill>
                  <a:srgbClr val="083476"/>
                </a:solidFill>
                <a:latin typeface="Bricolage Grotesque Bold"/>
                <a:ea typeface="Bricolage Grotesque Bold"/>
                <a:cs typeface="Bricolage Grotesque Bold"/>
                <a:sym typeface="Bricolage Grotesque Bold"/>
              </a:rPr>
              <a:t>CONFIGURATION</a:t>
            </a:r>
          </a:p>
          <a:p>
            <a:pPr algn="ctr">
              <a:lnSpc>
                <a:spcPts val="9013"/>
              </a:lnSpc>
            </a:pPr>
          </a:p>
        </p:txBody>
      </p:sp>
      <p:sp>
        <p:nvSpPr>
          <p:cNvPr name="TextBox 6" id="6"/>
          <p:cNvSpPr txBox="true"/>
          <p:nvPr/>
        </p:nvSpPr>
        <p:spPr>
          <a:xfrm rot="0">
            <a:off x="1028700" y="1186673"/>
            <a:ext cx="16230600" cy="9018288"/>
          </a:xfrm>
          <a:prstGeom prst="rect">
            <a:avLst/>
          </a:prstGeom>
        </p:spPr>
        <p:txBody>
          <a:bodyPr anchor="t" rtlCol="false" tIns="0" lIns="0" bIns="0" rIns="0">
            <a:spAutoFit/>
          </a:bodyPr>
          <a:lstStyle/>
          <a:p>
            <a:pPr algn="l">
              <a:lnSpc>
                <a:spcPts val="3769"/>
              </a:lnSpc>
            </a:pPr>
            <a:r>
              <a:rPr lang="en-US" sz="2692">
                <a:solidFill>
                  <a:srgbClr val="083476"/>
                </a:solidFill>
                <a:latin typeface="Canva Sans"/>
                <a:ea typeface="Canva Sans"/>
                <a:cs typeface="Canva Sans"/>
                <a:sym typeface="Canva Sans"/>
              </a:rPr>
              <a:t>1. Network Topology Overview</a:t>
            </a:r>
          </a:p>
          <a:p>
            <a:pPr algn="l" marL="581350" indent="-290675" lvl="1">
              <a:lnSpc>
                <a:spcPts val="3769"/>
              </a:lnSpc>
              <a:buFont typeface="Arial"/>
              <a:buChar char="•"/>
            </a:pPr>
            <a:r>
              <a:rPr lang="en-US" sz="2692">
                <a:solidFill>
                  <a:srgbClr val="083476"/>
                </a:solidFill>
                <a:latin typeface="Canva Sans"/>
                <a:ea typeface="Canva Sans"/>
                <a:cs typeface="Canva Sans"/>
                <a:sym typeface="Canva Sans"/>
              </a:rPr>
              <a:t>The system is implemented on a simulated or physical topology with the following devices:</a:t>
            </a:r>
          </a:p>
          <a:p>
            <a:pPr algn="l" marL="1162699" indent="-387566" lvl="2">
              <a:lnSpc>
                <a:spcPts val="3769"/>
              </a:lnSpc>
              <a:buFont typeface="Arial"/>
              <a:buChar char="⚬"/>
            </a:pPr>
            <a:r>
              <a:rPr lang="en-US" sz="2692">
                <a:solidFill>
                  <a:srgbClr val="083476"/>
                </a:solidFill>
                <a:latin typeface="Canva Sans"/>
                <a:ea typeface="Canva Sans"/>
                <a:cs typeface="Canva Sans"/>
                <a:sym typeface="Canva Sans"/>
              </a:rPr>
              <a:t>3 × Routers (Cisco 1941): Connect different network segments; interconnect using serial links.</a:t>
            </a:r>
          </a:p>
          <a:p>
            <a:pPr algn="l" marL="1162699" indent="-387566" lvl="2">
              <a:lnSpc>
                <a:spcPts val="3769"/>
              </a:lnSpc>
              <a:buFont typeface="Arial"/>
              <a:buChar char="⚬"/>
            </a:pPr>
            <a:r>
              <a:rPr lang="en-US" sz="2692">
                <a:solidFill>
                  <a:srgbClr val="083476"/>
                </a:solidFill>
                <a:latin typeface="Canva Sans"/>
                <a:ea typeface="Canva Sans"/>
                <a:cs typeface="Canva Sans"/>
                <a:sym typeface="Canva Sans"/>
              </a:rPr>
              <a:t>2 × Switches (Cisco 2950-24): Connect end devices and enable LAN communication.</a:t>
            </a:r>
          </a:p>
          <a:p>
            <a:pPr algn="l" marL="1162699" indent="-387566" lvl="2">
              <a:lnSpc>
                <a:spcPts val="3769"/>
              </a:lnSpc>
              <a:buFont typeface="Arial"/>
              <a:buChar char="⚬"/>
            </a:pPr>
            <a:r>
              <a:rPr lang="en-US" sz="2692">
                <a:solidFill>
                  <a:srgbClr val="083476"/>
                </a:solidFill>
                <a:latin typeface="Canva Sans"/>
                <a:ea typeface="Canva Sans"/>
                <a:cs typeface="Canva Sans"/>
                <a:sym typeface="Canva Sans"/>
              </a:rPr>
              <a:t>2 × PCs: </a:t>
            </a:r>
            <a:r>
              <a:rPr lang="en-US" sz="2692">
                <a:solidFill>
                  <a:srgbClr val="083476"/>
                </a:solidFill>
                <a:latin typeface="Canva Sans"/>
                <a:ea typeface="Canva Sans"/>
                <a:cs typeface="Canva Sans"/>
                <a:sym typeface="Canva Sans"/>
              </a:rPr>
              <a:t>Act as user endpoints; generate and receive traffic for testing IDS.</a:t>
            </a:r>
          </a:p>
          <a:p>
            <a:pPr algn="l" marL="1162699" indent="-387566" lvl="2">
              <a:lnSpc>
                <a:spcPts val="3769"/>
              </a:lnSpc>
              <a:buFont typeface="Arial"/>
              <a:buChar char="⚬"/>
            </a:pPr>
            <a:r>
              <a:rPr lang="en-US" sz="2692">
                <a:solidFill>
                  <a:srgbClr val="083476"/>
                </a:solidFill>
                <a:latin typeface="Canva Sans"/>
                <a:ea typeface="Canva Sans"/>
                <a:cs typeface="Canva Sans"/>
                <a:sym typeface="Canva Sans"/>
              </a:rPr>
              <a:t>1 × Server (Syslog Server): Collects logs and alerts from the NIDS in real time.</a:t>
            </a:r>
          </a:p>
          <a:p>
            <a:pPr algn="l">
              <a:lnSpc>
                <a:spcPts val="3769"/>
              </a:lnSpc>
            </a:pPr>
            <a:r>
              <a:rPr lang="en-US" sz="2692">
                <a:solidFill>
                  <a:srgbClr val="083476"/>
                </a:solidFill>
                <a:latin typeface="Canva Sans"/>
                <a:ea typeface="Canva Sans"/>
                <a:cs typeface="Canva Sans"/>
                <a:sym typeface="Canva Sans"/>
              </a:rPr>
              <a:t>2. Cable Requirements</a:t>
            </a:r>
          </a:p>
          <a:p>
            <a:pPr algn="l" marL="581350" indent="-290675" lvl="1">
              <a:lnSpc>
                <a:spcPts val="3769"/>
              </a:lnSpc>
              <a:buFont typeface="Arial"/>
              <a:buChar char="•"/>
            </a:pPr>
            <a:r>
              <a:rPr lang="en-US" sz="2692">
                <a:solidFill>
                  <a:srgbClr val="083476"/>
                </a:solidFill>
                <a:latin typeface="Canva Sans"/>
                <a:ea typeface="Canva Sans"/>
                <a:cs typeface="Canva Sans"/>
                <a:sym typeface="Canva Sans"/>
              </a:rPr>
              <a:t>Serial DCE/DTE Cables: Used for inter-router connections.</a:t>
            </a:r>
          </a:p>
          <a:p>
            <a:pPr algn="l" marL="581350" indent="-290675" lvl="1">
              <a:lnSpc>
                <a:spcPts val="3769"/>
              </a:lnSpc>
              <a:buFont typeface="Arial"/>
              <a:buChar char="•"/>
            </a:pPr>
            <a:r>
              <a:rPr lang="en-US" sz="2692">
                <a:solidFill>
                  <a:srgbClr val="083476"/>
                </a:solidFill>
                <a:latin typeface="Canva Sans"/>
                <a:ea typeface="Canva Sans"/>
                <a:cs typeface="Canva Sans"/>
                <a:sym typeface="Canva Sans"/>
              </a:rPr>
              <a:t>Copper Straight-Through Cables: Used for connecting:</a:t>
            </a:r>
          </a:p>
          <a:p>
            <a:pPr algn="l" marL="1162699" indent="-387566" lvl="2">
              <a:lnSpc>
                <a:spcPts val="3769"/>
              </a:lnSpc>
              <a:buFont typeface="Arial"/>
              <a:buChar char="⚬"/>
            </a:pPr>
            <a:r>
              <a:rPr lang="en-US" sz="2692">
                <a:solidFill>
                  <a:srgbClr val="083476"/>
                </a:solidFill>
                <a:latin typeface="Canva Sans"/>
                <a:ea typeface="Canva Sans"/>
                <a:cs typeface="Canva Sans"/>
                <a:sym typeface="Canva Sans"/>
              </a:rPr>
              <a:t>PCs to switches</a:t>
            </a:r>
          </a:p>
          <a:p>
            <a:pPr algn="l" marL="1162699" indent="-387566" lvl="2">
              <a:lnSpc>
                <a:spcPts val="3769"/>
              </a:lnSpc>
              <a:buFont typeface="Arial"/>
              <a:buChar char="⚬"/>
            </a:pPr>
            <a:r>
              <a:rPr lang="en-US" sz="2692">
                <a:solidFill>
                  <a:srgbClr val="083476"/>
                </a:solidFill>
                <a:latin typeface="Canva Sans"/>
                <a:ea typeface="Canva Sans"/>
                <a:cs typeface="Canva Sans"/>
                <a:sym typeface="Canva Sans"/>
              </a:rPr>
              <a:t>Switches to routers</a:t>
            </a:r>
          </a:p>
          <a:p>
            <a:pPr algn="l" marL="1162699" indent="-387566" lvl="2">
              <a:lnSpc>
                <a:spcPts val="3769"/>
              </a:lnSpc>
              <a:buFont typeface="Arial"/>
              <a:buChar char="⚬"/>
            </a:pPr>
            <a:r>
              <a:rPr lang="en-US" sz="2692">
                <a:solidFill>
                  <a:srgbClr val="083476"/>
                </a:solidFill>
                <a:latin typeface="Canva Sans"/>
                <a:ea typeface="Canva Sans"/>
                <a:cs typeface="Canva Sans"/>
                <a:sym typeface="Canva Sans"/>
              </a:rPr>
              <a:t>Server to switch</a:t>
            </a:r>
          </a:p>
          <a:p>
            <a:pPr algn="l">
              <a:lnSpc>
                <a:spcPts val="3769"/>
              </a:lnSpc>
            </a:pPr>
            <a:r>
              <a:rPr lang="en-US" sz="2692">
                <a:solidFill>
                  <a:srgbClr val="083476"/>
                </a:solidFill>
                <a:latin typeface="Canva Sans"/>
                <a:ea typeface="Canva Sans"/>
                <a:cs typeface="Canva Sans"/>
                <a:sym typeface="Canva Sans"/>
              </a:rPr>
              <a:t>3. Key Functions of the Setup</a:t>
            </a:r>
          </a:p>
          <a:p>
            <a:pPr algn="l" marL="581350" indent="-290675" lvl="1">
              <a:lnSpc>
                <a:spcPts val="3769"/>
              </a:lnSpc>
              <a:buFont typeface="Arial"/>
              <a:buChar char="•"/>
            </a:pPr>
            <a:r>
              <a:rPr lang="en-US" sz="2692">
                <a:solidFill>
                  <a:srgbClr val="083476"/>
                </a:solidFill>
                <a:latin typeface="Canva Sans"/>
                <a:ea typeface="Canva Sans"/>
                <a:cs typeface="Canva Sans"/>
                <a:sym typeface="Canva Sans"/>
              </a:rPr>
              <a:t>Router Connections: Simulate a distributed enterprise network.</a:t>
            </a:r>
          </a:p>
          <a:p>
            <a:pPr algn="l" marL="581350" indent="-290675" lvl="1">
              <a:lnSpc>
                <a:spcPts val="3769"/>
              </a:lnSpc>
              <a:buFont typeface="Arial"/>
              <a:buChar char="•"/>
            </a:pPr>
            <a:r>
              <a:rPr lang="en-US" sz="2692">
                <a:solidFill>
                  <a:srgbClr val="083476"/>
                </a:solidFill>
                <a:latin typeface="Canva Sans"/>
                <a:ea typeface="Canva Sans"/>
                <a:cs typeface="Canva Sans"/>
                <a:sym typeface="Canva Sans"/>
              </a:rPr>
              <a:t>Switch Layer: Handles local traffic and enables PC-to-server communication.</a:t>
            </a:r>
          </a:p>
          <a:p>
            <a:pPr algn="l" marL="581350" indent="-290675" lvl="1">
              <a:lnSpc>
                <a:spcPts val="3769"/>
              </a:lnSpc>
              <a:buFont typeface="Arial"/>
              <a:buChar char="•"/>
            </a:pPr>
            <a:r>
              <a:rPr lang="en-US" sz="2692">
                <a:solidFill>
                  <a:srgbClr val="083476"/>
                </a:solidFill>
                <a:latin typeface="Canva Sans"/>
                <a:ea typeface="Canva Sans"/>
                <a:cs typeface="Canva Sans"/>
                <a:sym typeface="Canva Sans"/>
              </a:rPr>
              <a:t>Syslog Server: Receives and stores alerts from the intrusion detection scripts running on the PCs.</a:t>
            </a:r>
          </a:p>
          <a:p>
            <a:pPr algn="l">
              <a:lnSpc>
                <a:spcPts val="376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79ABC2"/>
        </a:solidFill>
      </p:bgPr>
    </p:bg>
    <p:spTree>
      <p:nvGrpSpPr>
        <p:cNvPr id="1" name=""/>
        <p:cNvGrpSpPr/>
        <p:nvPr/>
      </p:nvGrpSpPr>
      <p:grpSpPr>
        <a:xfrm>
          <a:off x="0" y="0"/>
          <a:ext cx="0" cy="0"/>
          <a:chOff x="0" y="0"/>
          <a:chExt cx="0" cy="0"/>
        </a:xfrm>
      </p:grpSpPr>
      <p:sp>
        <p:nvSpPr>
          <p:cNvPr name="Freeform 2" id="2"/>
          <p:cNvSpPr/>
          <p:nvPr/>
        </p:nvSpPr>
        <p:spPr>
          <a:xfrm flipH="false" flipV="false" rot="0">
            <a:off x="1443036" y="3093118"/>
            <a:ext cx="15401928" cy="4076784"/>
          </a:xfrm>
          <a:custGeom>
            <a:avLst/>
            <a:gdLst/>
            <a:ahLst/>
            <a:cxnLst/>
            <a:rect r="r" b="b" t="t" l="l"/>
            <a:pathLst>
              <a:path h="4076784" w="15401928">
                <a:moveTo>
                  <a:pt x="0" y="0"/>
                </a:moveTo>
                <a:lnTo>
                  <a:pt x="15401928" y="0"/>
                </a:lnTo>
                <a:lnTo>
                  <a:pt x="15401928" y="4076785"/>
                </a:lnTo>
                <a:lnTo>
                  <a:pt x="0" y="4076785"/>
                </a:lnTo>
                <a:lnTo>
                  <a:pt x="0" y="0"/>
                </a:lnTo>
                <a:close/>
              </a:path>
            </a:pathLst>
          </a:custGeom>
          <a:blipFill>
            <a:blip r:embed="rId2"/>
            <a:stretch>
              <a:fillRect l="0" t="0" r="0" b="-588"/>
            </a:stretch>
          </a:blipFill>
        </p:spPr>
      </p:sp>
      <p:sp>
        <p:nvSpPr>
          <p:cNvPr name="TextBox 3" id="3"/>
          <p:cNvSpPr txBox="true"/>
          <p:nvPr/>
        </p:nvSpPr>
        <p:spPr>
          <a:xfrm rot="0">
            <a:off x="5827572" y="895350"/>
            <a:ext cx="6632855" cy="2249509"/>
          </a:xfrm>
          <a:prstGeom prst="rect">
            <a:avLst/>
          </a:prstGeom>
        </p:spPr>
        <p:txBody>
          <a:bodyPr anchor="t" rtlCol="false" tIns="0" lIns="0" bIns="0" rIns="0">
            <a:spAutoFit/>
          </a:bodyPr>
          <a:lstStyle/>
          <a:p>
            <a:pPr algn="ctr">
              <a:lnSpc>
                <a:spcPts val="9013"/>
              </a:lnSpc>
            </a:pPr>
            <a:r>
              <a:rPr lang="en-US" b="true" sz="6438">
                <a:solidFill>
                  <a:srgbClr val="083476"/>
                </a:solidFill>
                <a:latin typeface="Bricolage Grotesque Bold"/>
                <a:ea typeface="Bricolage Grotesque Bold"/>
                <a:cs typeface="Bricolage Grotesque Bold"/>
                <a:sym typeface="Bricolage Grotesque Bold"/>
              </a:rPr>
              <a:t>CONFIGURATION</a:t>
            </a:r>
          </a:p>
          <a:p>
            <a:pPr algn="ctr">
              <a:lnSpc>
                <a:spcPts val="9013"/>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79ABC2"/>
        </a:solidFill>
      </p:bgPr>
    </p:bg>
    <p:spTree>
      <p:nvGrpSpPr>
        <p:cNvPr id="1" name=""/>
        <p:cNvGrpSpPr/>
        <p:nvPr/>
      </p:nvGrpSpPr>
      <p:grpSpPr>
        <a:xfrm>
          <a:off x="0" y="0"/>
          <a:ext cx="0" cy="0"/>
          <a:chOff x="0" y="0"/>
          <a:chExt cx="0" cy="0"/>
        </a:xfrm>
      </p:grpSpPr>
      <p:grpSp>
        <p:nvGrpSpPr>
          <p:cNvPr name="Group 2" id="2"/>
          <p:cNvGrpSpPr/>
          <p:nvPr/>
        </p:nvGrpSpPr>
        <p:grpSpPr>
          <a:xfrm rot="-487725">
            <a:off x="-601793" y="10168033"/>
            <a:ext cx="23408034" cy="8130006"/>
            <a:chOff x="0" y="0"/>
            <a:chExt cx="6165079" cy="2141236"/>
          </a:xfrm>
        </p:grpSpPr>
        <p:sp>
          <p:nvSpPr>
            <p:cNvPr name="Freeform 3" id="3"/>
            <p:cNvSpPr/>
            <p:nvPr/>
          </p:nvSpPr>
          <p:spPr>
            <a:xfrm flipH="false" flipV="false" rot="0">
              <a:off x="0" y="0"/>
              <a:ext cx="6165079" cy="2141236"/>
            </a:xfrm>
            <a:custGeom>
              <a:avLst/>
              <a:gdLst/>
              <a:ahLst/>
              <a:cxnLst/>
              <a:rect r="r" b="b" t="t" l="l"/>
              <a:pathLst>
                <a:path h="2141236" w="6165079">
                  <a:moveTo>
                    <a:pt x="0" y="0"/>
                  </a:moveTo>
                  <a:lnTo>
                    <a:pt x="6165079" y="0"/>
                  </a:lnTo>
                  <a:lnTo>
                    <a:pt x="6165079" y="2141236"/>
                  </a:lnTo>
                  <a:lnTo>
                    <a:pt x="0" y="2141236"/>
                  </a:lnTo>
                  <a:close/>
                </a:path>
              </a:pathLst>
            </a:custGeom>
            <a:solidFill>
              <a:srgbClr val="001E3A"/>
            </a:solidFill>
          </p:spPr>
        </p:sp>
        <p:sp>
          <p:nvSpPr>
            <p:cNvPr name="TextBox 4" id="4"/>
            <p:cNvSpPr txBox="true"/>
            <p:nvPr/>
          </p:nvSpPr>
          <p:spPr>
            <a:xfrm>
              <a:off x="0" y="-38100"/>
              <a:ext cx="6165079" cy="2179336"/>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1429978">
            <a:off x="-6797204" y="-7236363"/>
            <a:ext cx="14048919" cy="8130006"/>
            <a:chOff x="0" y="0"/>
            <a:chExt cx="3700127" cy="2141236"/>
          </a:xfrm>
        </p:grpSpPr>
        <p:sp>
          <p:nvSpPr>
            <p:cNvPr name="Freeform 6" id="6"/>
            <p:cNvSpPr/>
            <p:nvPr/>
          </p:nvSpPr>
          <p:spPr>
            <a:xfrm flipH="false" flipV="false" rot="0">
              <a:off x="0" y="0"/>
              <a:ext cx="3700127" cy="2141236"/>
            </a:xfrm>
            <a:custGeom>
              <a:avLst/>
              <a:gdLst/>
              <a:ahLst/>
              <a:cxnLst/>
              <a:rect r="r" b="b" t="t" l="l"/>
              <a:pathLst>
                <a:path h="2141236" w="3700127">
                  <a:moveTo>
                    <a:pt x="0" y="0"/>
                  </a:moveTo>
                  <a:lnTo>
                    <a:pt x="3700127" y="0"/>
                  </a:lnTo>
                  <a:lnTo>
                    <a:pt x="3700127" y="2141236"/>
                  </a:lnTo>
                  <a:lnTo>
                    <a:pt x="0" y="2141236"/>
                  </a:lnTo>
                  <a:close/>
                </a:path>
              </a:pathLst>
            </a:custGeom>
            <a:solidFill>
              <a:srgbClr val="009CCF"/>
            </a:solidFill>
          </p:spPr>
        </p:sp>
        <p:sp>
          <p:nvSpPr>
            <p:cNvPr name="TextBox 7" id="7"/>
            <p:cNvSpPr txBox="true"/>
            <p:nvPr/>
          </p:nvSpPr>
          <p:spPr>
            <a:xfrm>
              <a:off x="0" y="-38100"/>
              <a:ext cx="3700127" cy="2179336"/>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429221" y="2249552"/>
            <a:ext cx="6739595" cy="7008748"/>
          </a:xfrm>
          <a:custGeom>
            <a:avLst/>
            <a:gdLst/>
            <a:ahLst/>
            <a:cxnLst/>
            <a:rect r="r" b="b" t="t" l="l"/>
            <a:pathLst>
              <a:path h="7008748" w="6739595">
                <a:moveTo>
                  <a:pt x="0" y="0"/>
                </a:moveTo>
                <a:lnTo>
                  <a:pt x="6739595" y="0"/>
                </a:lnTo>
                <a:lnTo>
                  <a:pt x="6739595" y="7008748"/>
                </a:lnTo>
                <a:lnTo>
                  <a:pt x="0" y="7008748"/>
                </a:lnTo>
                <a:lnTo>
                  <a:pt x="0" y="0"/>
                </a:lnTo>
                <a:close/>
              </a:path>
            </a:pathLst>
          </a:custGeom>
          <a:blipFill>
            <a:blip r:embed="rId2"/>
            <a:stretch>
              <a:fillRect l="0" t="0" r="0" b="0"/>
            </a:stretch>
          </a:blipFill>
        </p:spPr>
      </p:sp>
      <p:sp>
        <p:nvSpPr>
          <p:cNvPr name="TextBox 9" id="9"/>
          <p:cNvSpPr txBox="true"/>
          <p:nvPr/>
        </p:nvSpPr>
        <p:spPr>
          <a:xfrm rot="0">
            <a:off x="1628179" y="704954"/>
            <a:ext cx="6929975" cy="847518"/>
          </a:xfrm>
          <a:prstGeom prst="rect">
            <a:avLst/>
          </a:prstGeom>
        </p:spPr>
        <p:txBody>
          <a:bodyPr anchor="t" rtlCol="false" tIns="0" lIns="0" bIns="0" rIns="0">
            <a:spAutoFit/>
          </a:bodyPr>
          <a:lstStyle/>
          <a:p>
            <a:pPr algn="l">
              <a:lnSpc>
                <a:spcPts val="6196"/>
              </a:lnSpc>
            </a:pPr>
            <a:r>
              <a:rPr lang="en-US" sz="6885" b="true">
                <a:solidFill>
                  <a:srgbClr val="001E3A"/>
                </a:solidFill>
                <a:latin typeface="Canva Sans Bold"/>
                <a:ea typeface="Canva Sans Bold"/>
                <a:cs typeface="Canva Sans Bold"/>
                <a:sym typeface="Canva Sans Bold"/>
              </a:rPr>
              <a:t>CODE</a:t>
            </a:r>
          </a:p>
        </p:txBody>
      </p:sp>
      <p:sp>
        <p:nvSpPr>
          <p:cNvPr name="TextBox 10" id="10"/>
          <p:cNvSpPr txBox="true"/>
          <p:nvPr/>
        </p:nvSpPr>
        <p:spPr>
          <a:xfrm rot="0">
            <a:off x="7651714" y="981075"/>
            <a:ext cx="10014520" cy="8381888"/>
          </a:xfrm>
          <a:prstGeom prst="rect">
            <a:avLst/>
          </a:prstGeom>
        </p:spPr>
        <p:txBody>
          <a:bodyPr anchor="t" rtlCol="false" tIns="0" lIns="0" bIns="0" rIns="0">
            <a:spAutoFit/>
          </a:bodyPr>
          <a:lstStyle/>
          <a:p>
            <a:pPr algn="l">
              <a:lnSpc>
                <a:spcPts val="3681"/>
              </a:lnSpc>
              <a:spcBef>
                <a:spcPct val="0"/>
              </a:spcBef>
            </a:pPr>
            <a:r>
              <a:rPr lang="en-US" sz="2629">
                <a:solidFill>
                  <a:srgbClr val="001E3A"/>
                </a:solidFill>
                <a:latin typeface="Open Sans"/>
                <a:ea typeface="Open Sans"/>
                <a:cs typeface="Open Sans"/>
                <a:sym typeface="Open Sans"/>
              </a:rPr>
              <a:t>Python-Based IDS Script</a:t>
            </a:r>
          </a:p>
          <a:p>
            <a:pPr algn="l" marL="567690" indent="-283845" lvl="1">
              <a:lnSpc>
                <a:spcPts val="3681"/>
              </a:lnSpc>
              <a:buFont typeface="Arial"/>
              <a:buChar char="•"/>
            </a:pPr>
            <a:r>
              <a:rPr lang="en-US" sz="2629">
                <a:solidFill>
                  <a:srgbClr val="001E3A"/>
                </a:solidFill>
                <a:latin typeface="Open Sans"/>
                <a:ea typeface="Open Sans"/>
                <a:cs typeface="Open Sans"/>
                <a:sym typeface="Open Sans"/>
              </a:rPr>
              <a:t>Written using Scapy, a powerful packet manipulation tool.</a:t>
            </a:r>
          </a:p>
          <a:p>
            <a:pPr algn="just" marL="567690" indent="-283845" lvl="1">
              <a:lnSpc>
                <a:spcPts val="3681"/>
              </a:lnSpc>
              <a:buFont typeface="Arial"/>
              <a:buChar char="•"/>
            </a:pPr>
            <a:r>
              <a:rPr lang="en-US" sz="2629">
                <a:solidFill>
                  <a:srgbClr val="001E3A"/>
                </a:solidFill>
                <a:latin typeface="Open Sans"/>
                <a:ea typeface="Open Sans"/>
                <a:cs typeface="Open Sans"/>
                <a:sym typeface="Open Sans"/>
              </a:rPr>
              <a:t>Detects suspicious traffic patterns (e.g., SYN, NULL, FIN, XMAS scans).</a:t>
            </a:r>
          </a:p>
          <a:p>
            <a:pPr algn="l" marL="567690" indent="-283845" lvl="1">
              <a:lnSpc>
                <a:spcPts val="3681"/>
              </a:lnSpc>
              <a:buFont typeface="Arial"/>
              <a:buChar char="•"/>
            </a:pPr>
            <a:r>
              <a:rPr lang="en-US" sz="2629">
                <a:solidFill>
                  <a:srgbClr val="001E3A"/>
                </a:solidFill>
                <a:latin typeface="Open Sans"/>
                <a:ea typeface="Open Sans"/>
                <a:cs typeface="Open Sans"/>
                <a:sym typeface="Open Sans"/>
              </a:rPr>
              <a:t>Tracks attacks per IP using defaultdict for dynamic and efficient storage.</a:t>
            </a:r>
          </a:p>
          <a:p>
            <a:pPr algn="l">
              <a:lnSpc>
                <a:spcPts val="3681"/>
              </a:lnSpc>
              <a:spcBef>
                <a:spcPct val="0"/>
              </a:spcBef>
            </a:pPr>
            <a:r>
              <a:rPr lang="en-US" sz="2629">
                <a:solidFill>
                  <a:srgbClr val="001E3A"/>
                </a:solidFill>
                <a:latin typeface="Open Sans"/>
                <a:ea typeface="Open Sans"/>
                <a:cs typeface="Open Sans"/>
                <a:sym typeface="Open Sans"/>
              </a:rPr>
              <a:t>Code Explanation</a:t>
            </a:r>
          </a:p>
          <a:p>
            <a:pPr algn="l" marL="567690" indent="-283845" lvl="1">
              <a:lnSpc>
                <a:spcPts val="3681"/>
              </a:lnSpc>
              <a:buFont typeface="Arial"/>
              <a:buChar char="•"/>
            </a:pPr>
            <a:r>
              <a:rPr lang="en-US" sz="2629">
                <a:solidFill>
                  <a:srgbClr val="001E3A"/>
                </a:solidFill>
                <a:latin typeface="Open Sans"/>
                <a:ea typeface="Open Sans"/>
                <a:cs typeface="Open Sans"/>
                <a:sym typeface="Open Sans"/>
              </a:rPr>
              <a:t>LOG_FILE = "ids_alerts.txt": Alerts are stored in this log file.</a:t>
            </a:r>
          </a:p>
          <a:p>
            <a:pPr algn="l" marL="567690" indent="-283845" lvl="1">
              <a:lnSpc>
                <a:spcPts val="3681"/>
              </a:lnSpc>
              <a:buFont typeface="Arial"/>
              <a:buChar char="•"/>
            </a:pPr>
            <a:r>
              <a:rPr lang="en-US" sz="2629">
                <a:solidFill>
                  <a:srgbClr val="001E3A"/>
                </a:solidFill>
                <a:latin typeface="Open Sans"/>
                <a:ea typeface="Open Sans"/>
                <a:cs typeface="Open Sans"/>
                <a:sym typeface="Open Sans"/>
              </a:rPr>
              <a:t>WINDOW = 5: Time window (in seconds) to group suspicious packets.</a:t>
            </a:r>
          </a:p>
          <a:p>
            <a:pPr algn="l" marL="567690" indent="-283845" lvl="1">
              <a:lnSpc>
                <a:spcPts val="3681"/>
              </a:lnSpc>
              <a:buFont typeface="Arial"/>
              <a:buChar char="•"/>
            </a:pPr>
            <a:r>
              <a:rPr lang="en-US" sz="2629">
                <a:solidFill>
                  <a:srgbClr val="001E3A"/>
                </a:solidFill>
                <a:latin typeface="Open Sans"/>
                <a:ea typeface="Open Sans"/>
                <a:cs typeface="Open Sans"/>
                <a:sym typeface="Open Sans"/>
              </a:rPr>
              <a:t>THRESHOLD = 10: Number of packets to trigger an alert.</a:t>
            </a:r>
          </a:p>
          <a:p>
            <a:pPr algn="l" marL="567690" indent="-283845" lvl="1">
              <a:lnSpc>
                <a:spcPts val="3681"/>
              </a:lnSpc>
              <a:buFont typeface="Arial"/>
              <a:buChar char="•"/>
            </a:pPr>
            <a:r>
              <a:rPr lang="en-US" sz="2629">
                <a:solidFill>
                  <a:srgbClr val="001E3A"/>
                </a:solidFill>
                <a:latin typeface="Open Sans"/>
                <a:ea typeface="Open Sans"/>
                <a:cs typeface="Open Sans"/>
                <a:sym typeface="Open Sans"/>
              </a:rPr>
              <a:t>TARGET_IP = "192.168.1.10": Monitoring traffic aimed at this device.</a:t>
            </a:r>
          </a:p>
          <a:p>
            <a:pPr algn="l" marL="567690" indent="-283845" lvl="1">
              <a:lnSpc>
                <a:spcPts val="3681"/>
              </a:lnSpc>
              <a:buFont typeface="Arial"/>
              <a:buChar char="•"/>
            </a:pPr>
            <a:r>
              <a:rPr lang="en-US" sz="2629">
                <a:solidFill>
                  <a:srgbClr val="001E3A"/>
                </a:solidFill>
                <a:latin typeface="Open Sans"/>
                <a:ea typeface="Open Sans"/>
                <a:cs typeface="Open Sans"/>
                <a:sym typeface="Open Sans"/>
              </a:rPr>
              <a:t>attack_tracker: Tracks multiple attack types using time and source IP.</a:t>
            </a:r>
          </a:p>
          <a:p>
            <a:pPr algn="l" marL="567690" indent="-283845" lvl="1">
              <a:lnSpc>
                <a:spcPts val="3681"/>
              </a:lnSpc>
              <a:buFont typeface="Arial"/>
              <a:buChar char="•"/>
            </a:pPr>
            <a:r>
              <a:rPr lang="en-US" sz="2629">
                <a:solidFill>
                  <a:srgbClr val="001E3A"/>
                </a:solidFill>
                <a:latin typeface="Open Sans"/>
                <a:ea typeface="Open Sans"/>
                <a:cs typeface="Open Sans"/>
                <a:sym typeface="Open Sans"/>
              </a:rPr>
              <a:t>Live Terminal Output</a:t>
            </a:r>
          </a:p>
          <a:p>
            <a:pPr algn="l" marL="567690" indent="-283845" lvl="1">
              <a:lnSpc>
                <a:spcPts val="3681"/>
              </a:lnSpc>
              <a:buFont typeface="Arial"/>
              <a:buChar char="•"/>
            </a:pPr>
            <a:r>
              <a:rPr lang="en-US" sz="2629">
                <a:solidFill>
                  <a:srgbClr val="001E3A"/>
                </a:solidFill>
                <a:latin typeface="Open Sans"/>
                <a:ea typeface="Open Sans"/>
                <a:cs typeface="Open Sans"/>
                <a:sym typeface="Open Sans"/>
              </a:rPr>
              <a:t>Shows status: IDS running... Detecting attacks...</a:t>
            </a:r>
          </a:p>
          <a:p>
            <a:pPr algn="l" marL="567690" indent="-283845" lvl="1">
              <a:lnSpc>
                <a:spcPts val="3681"/>
              </a:lnSpc>
              <a:buFont typeface="Arial"/>
              <a:buChar char="•"/>
            </a:pPr>
            <a:r>
              <a:rPr lang="en-US" sz="2629">
                <a:solidFill>
                  <a:srgbClr val="001E3A"/>
                </a:solidFill>
                <a:latin typeface="Open Sans"/>
                <a:ea typeface="Open Sans"/>
                <a:cs typeface="Open Sans"/>
                <a:sym typeface="Open Sans"/>
              </a:rPr>
              <a:t>Confirms that real-time packet sniffing has begun.</a:t>
            </a:r>
          </a:p>
        </p:txBody>
      </p:sp>
      <p:sp>
        <p:nvSpPr>
          <p:cNvPr name="TextBox 11" id="11"/>
          <p:cNvSpPr txBox="true"/>
          <p:nvPr/>
        </p:nvSpPr>
        <p:spPr>
          <a:xfrm rot="0">
            <a:off x="1628179" y="1403803"/>
            <a:ext cx="2675584" cy="592539"/>
          </a:xfrm>
          <a:prstGeom prst="rect">
            <a:avLst/>
          </a:prstGeom>
        </p:spPr>
        <p:txBody>
          <a:bodyPr anchor="t" rtlCol="false" tIns="0" lIns="0" bIns="0" rIns="0">
            <a:spAutoFit/>
          </a:bodyPr>
          <a:lstStyle/>
          <a:p>
            <a:pPr algn="ctr">
              <a:lnSpc>
                <a:spcPts val="4906"/>
              </a:lnSpc>
              <a:spcBef>
                <a:spcPct val="0"/>
              </a:spcBef>
            </a:pPr>
            <a:r>
              <a:rPr lang="en-US" sz="3504">
                <a:solidFill>
                  <a:srgbClr val="001E3A"/>
                </a:solidFill>
                <a:latin typeface="Open Sans"/>
                <a:ea typeface="Open Sans"/>
                <a:cs typeface="Open Sans"/>
                <a:sym typeface="Open Sans"/>
              </a:rPr>
              <a:t>IDS running..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79ABC2"/>
        </a:solidFill>
      </p:bgPr>
    </p:bg>
    <p:spTree>
      <p:nvGrpSpPr>
        <p:cNvPr id="1" name=""/>
        <p:cNvGrpSpPr/>
        <p:nvPr/>
      </p:nvGrpSpPr>
      <p:grpSpPr>
        <a:xfrm>
          <a:off x="0" y="0"/>
          <a:ext cx="0" cy="0"/>
          <a:chOff x="0" y="0"/>
          <a:chExt cx="0" cy="0"/>
        </a:xfrm>
      </p:grpSpPr>
      <p:sp>
        <p:nvSpPr>
          <p:cNvPr name="Freeform 2" id="2"/>
          <p:cNvSpPr/>
          <p:nvPr/>
        </p:nvSpPr>
        <p:spPr>
          <a:xfrm flipH="false" flipV="false" rot="0">
            <a:off x="489716" y="2366192"/>
            <a:ext cx="9355142" cy="5554616"/>
          </a:xfrm>
          <a:custGeom>
            <a:avLst/>
            <a:gdLst/>
            <a:ahLst/>
            <a:cxnLst/>
            <a:rect r="r" b="b" t="t" l="l"/>
            <a:pathLst>
              <a:path h="5554616" w="9355142">
                <a:moveTo>
                  <a:pt x="0" y="0"/>
                </a:moveTo>
                <a:lnTo>
                  <a:pt x="9355142" y="0"/>
                </a:lnTo>
                <a:lnTo>
                  <a:pt x="9355142" y="5554616"/>
                </a:lnTo>
                <a:lnTo>
                  <a:pt x="0" y="5554616"/>
                </a:lnTo>
                <a:lnTo>
                  <a:pt x="0" y="0"/>
                </a:lnTo>
                <a:close/>
              </a:path>
            </a:pathLst>
          </a:custGeom>
          <a:blipFill>
            <a:blip r:embed="rId2"/>
            <a:stretch>
              <a:fillRect l="0" t="0" r="0" b="0"/>
            </a:stretch>
          </a:blipFill>
        </p:spPr>
      </p:sp>
      <p:sp>
        <p:nvSpPr>
          <p:cNvPr name="TextBox 3" id="3"/>
          <p:cNvSpPr txBox="true"/>
          <p:nvPr/>
        </p:nvSpPr>
        <p:spPr>
          <a:xfrm rot="0">
            <a:off x="10132608" y="971550"/>
            <a:ext cx="7680276" cy="10387330"/>
          </a:xfrm>
          <a:prstGeom prst="rect">
            <a:avLst/>
          </a:prstGeom>
        </p:spPr>
        <p:txBody>
          <a:bodyPr anchor="t" rtlCol="false" tIns="0" lIns="0" bIns="0" rIns="0">
            <a:spAutoFit/>
          </a:bodyPr>
          <a:lstStyle/>
          <a:p>
            <a:pPr algn="l">
              <a:lnSpc>
                <a:spcPts val="3919"/>
              </a:lnSpc>
            </a:pPr>
            <a:r>
              <a:rPr lang="en-US" sz="2799">
                <a:solidFill>
                  <a:srgbClr val="083476"/>
                </a:solidFill>
                <a:latin typeface="Open Sans"/>
                <a:ea typeface="Open Sans"/>
                <a:cs typeface="Open Sans"/>
                <a:sym typeface="Open Sans"/>
              </a:rPr>
              <a:t>Purpose of the Test</a:t>
            </a:r>
          </a:p>
          <a:p>
            <a:pPr algn="l" marL="604519" indent="-302260" lvl="1">
              <a:lnSpc>
                <a:spcPts val="3919"/>
              </a:lnSpc>
              <a:buFont typeface="Arial"/>
              <a:buChar char="•"/>
            </a:pPr>
            <a:r>
              <a:rPr lang="en-US" sz="2799">
                <a:solidFill>
                  <a:srgbClr val="083476"/>
                </a:solidFill>
                <a:latin typeface="Open Sans"/>
                <a:ea typeface="Open Sans"/>
                <a:cs typeface="Open Sans"/>
                <a:sym typeface="Open Sans"/>
              </a:rPr>
              <a:t>To evaluate whether the IDS can correctly detect and alert on active reconnaissance.</a:t>
            </a:r>
          </a:p>
          <a:p>
            <a:pPr algn="l" marL="604519" indent="-302260" lvl="1">
              <a:lnSpc>
                <a:spcPts val="3919"/>
              </a:lnSpc>
              <a:buFont typeface="Arial"/>
              <a:buChar char="•"/>
            </a:pPr>
            <a:r>
              <a:rPr lang="en-US" sz="2799">
                <a:solidFill>
                  <a:srgbClr val="083476"/>
                </a:solidFill>
                <a:latin typeface="Open Sans"/>
                <a:ea typeface="Open Sans"/>
                <a:cs typeface="Open Sans"/>
                <a:sym typeface="Open Sans"/>
              </a:rPr>
              <a:t>SYN scans are commonly used by attackers to probe for open ports without completing TCP handshakes.</a:t>
            </a:r>
          </a:p>
          <a:p>
            <a:pPr algn="l">
              <a:lnSpc>
                <a:spcPts val="3919"/>
              </a:lnSpc>
            </a:pPr>
            <a:r>
              <a:rPr lang="en-US" sz="2799">
                <a:solidFill>
                  <a:srgbClr val="083476"/>
                </a:solidFill>
                <a:latin typeface="Open Sans"/>
                <a:ea typeface="Open Sans"/>
                <a:cs typeface="Open Sans"/>
                <a:sym typeface="Open Sans"/>
              </a:rPr>
              <a:t>Attack Details</a:t>
            </a:r>
          </a:p>
          <a:p>
            <a:pPr algn="l" marL="604519" indent="-302260" lvl="1">
              <a:lnSpc>
                <a:spcPts val="3919"/>
              </a:lnSpc>
              <a:buFont typeface="Arial"/>
              <a:buChar char="•"/>
            </a:pPr>
            <a:r>
              <a:rPr lang="en-US" sz="2799">
                <a:solidFill>
                  <a:srgbClr val="083476"/>
                </a:solidFill>
                <a:latin typeface="Open Sans"/>
                <a:ea typeface="Open Sans"/>
                <a:cs typeface="Open Sans"/>
                <a:sym typeface="Open Sans"/>
              </a:rPr>
              <a:t>Tool Used: Nmap (via Kali Linux WSL terminal).</a:t>
            </a:r>
          </a:p>
          <a:p>
            <a:pPr algn="l" marL="604519" indent="-302260" lvl="1">
              <a:lnSpc>
                <a:spcPts val="3919"/>
              </a:lnSpc>
              <a:buFont typeface="Arial"/>
              <a:buChar char="•"/>
            </a:pPr>
            <a:r>
              <a:rPr lang="en-US" sz="2799">
                <a:solidFill>
                  <a:srgbClr val="083476"/>
                </a:solidFill>
                <a:latin typeface="Open Sans"/>
                <a:ea typeface="Open Sans"/>
                <a:cs typeface="Open Sans"/>
                <a:sym typeface="Open Sans"/>
              </a:rPr>
              <a:t>Command:</a:t>
            </a:r>
          </a:p>
          <a:p>
            <a:pPr algn="l" marL="604519" indent="-302260" lvl="1">
              <a:lnSpc>
                <a:spcPts val="3919"/>
              </a:lnSpc>
              <a:buFont typeface="Arial"/>
              <a:buChar char="•"/>
            </a:pPr>
            <a:r>
              <a:rPr lang="en-US" sz="2799">
                <a:solidFill>
                  <a:srgbClr val="083476"/>
                </a:solidFill>
                <a:latin typeface="Open Sans"/>
                <a:ea typeface="Open Sans"/>
                <a:cs typeface="Open Sans"/>
                <a:sym typeface="Open Sans"/>
              </a:rPr>
              <a:t>nmap -Pn -sS 192.168.1.10</a:t>
            </a:r>
          </a:p>
          <a:p>
            <a:pPr algn="l" marL="604519" indent="-302260" lvl="1">
              <a:lnSpc>
                <a:spcPts val="3919"/>
              </a:lnSpc>
              <a:buFont typeface="Arial"/>
              <a:buChar char="•"/>
            </a:pPr>
            <a:r>
              <a:rPr lang="en-US" sz="2799">
                <a:solidFill>
                  <a:srgbClr val="083476"/>
                </a:solidFill>
                <a:latin typeface="Open Sans"/>
                <a:ea typeface="Open Sans"/>
                <a:cs typeface="Open Sans"/>
                <a:sym typeface="Open Sans"/>
              </a:rPr>
              <a:t>-Pn: Skip host discovery (treat host as online).</a:t>
            </a:r>
          </a:p>
          <a:p>
            <a:pPr algn="l" marL="604519" indent="-302260" lvl="1">
              <a:lnSpc>
                <a:spcPts val="3919"/>
              </a:lnSpc>
              <a:buFont typeface="Arial"/>
              <a:buChar char="•"/>
            </a:pPr>
            <a:r>
              <a:rPr lang="en-US" sz="2799">
                <a:solidFill>
                  <a:srgbClr val="083476"/>
                </a:solidFill>
                <a:latin typeface="Open Sans"/>
                <a:ea typeface="Open Sans"/>
                <a:cs typeface="Open Sans"/>
                <a:sym typeface="Open Sans"/>
              </a:rPr>
              <a:t>-sS: Perform a stealthy TCP SYN scan.</a:t>
            </a:r>
          </a:p>
          <a:p>
            <a:pPr algn="l">
              <a:lnSpc>
                <a:spcPts val="3919"/>
              </a:lnSpc>
            </a:pPr>
            <a:r>
              <a:rPr lang="en-US" sz="2799">
                <a:solidFill>
                  <a:srgbClr val="083476"/>
                </a:solidFill>
                <a:latin typeface="Open Sans"/>
                <a:ea typeface="Open Sans"/>
                <a:cs typeface="Open Sans"/>
                <a:sym typeface="Open Sans"/>
              </a:rPr>
              <a:t>Target: 192.168.1.10 (as set in the IDS script).</a:t>
            </a:r>
          </a:p>
          <a:p>
            <a:pPr algn="l">
              <a:lnSpc>
                <a:spcPts val="3919"/>
              </a:lnSpc>
            </a:pPr>
            <a:r>
              <a:rPr lang="en-US" sz="2799">
                <a:solidFill>
                  <a:srgbClr val="083476"/>
                </a:solidFill>
                <a:latin typeface="Open Sans"/>
                <a:ea typeface="Open Sans"/>
                <a:cs typeface="Open Sans"/>
                <a:sym typeface="Open Sans"/>
              </a:rPr>
              <a:t>Result:</a:t>
            </a:r>
          </a:p>
          <a:p>
            <a:pPr algn="l" marL="604519" indent="-302260" lvl="1">
              <a:lnSpc>
                <a:spcPts val="3919"/>
              </a:lnSpc>
              <a:buFont typeface="Arial"/>
              <a:buChar char="•"/>
            </a:pPr>
            <a:r>
              <a:rPr lang="en-US" sz="2799">
                <a:solidFill>
                  <a:srgbClr val="083476"/>
                </a:solidFill>
                <a:latin typeface="Open Sans"/>
                <a:ea typeface="Open Sans"/>
                <a:cs typeface="Open Sans"/>
                <a:sym typeface="Open Sans"/>
              </a:rPr>
              <a:t>Host is up.</a:t>
            </a:r>
          </a:p>
          <a:p>
            <a:pPr algn="l" marL="604519" indent="-302260" lvl="1">
              <a:lnSpc>
                <a:spcPts val="3919"/>
              </a:lnSpc>
              <a:buFont typeface="Arial"/>
              <a:buChar char="•"/>
            </a:pPr>
            <a:r>
              <a:rPr lang="en-US" sz="2799">
                <a:solidFill>
                  <a:srgbClr val="083476"/>
                </a:solidFill>
                <a:latin typeface="Open Sans"/>
                <a:ea typeface="Open Sans"/>
                <a:cs typeface="Open Sans"/>
                <a:sym typeface="Open Sans"/>
              </a:rPr>
              <a:t>Most ports are filtered (likely due to firewall).</a:t>
            </a:r>
          </a:p>
          <a:p>
            <a:pPr algn="l" marL="604519" indent="-302260" lvl="1">
              <a:lnSpc>
                <a:spcPts val="3919"/>
              </a:lnSpc>
              <a:buFont typeface="Arial"/>
              <a:buChar char="•"/>
            </a:pPr>
            <a:r>
              <a:rPr lang="en-US" sz="2799">
                <a:solidFill>
                  <a:srgbClr val="083476"/>
                </a:solidFill>
                <a:latin typeface="Open Sans"/>
                <a:ea typeface="Open Sans"/>
                <a:cs typeface="Open Sans"/>
                <a:sym typeface="Open Sans"/>
              </a:rPr>
              <a:t>One closed port reported: 113/tcp closed ident.</a:t>
            </a:r>
          </a:p>
        </p:txBody>
      </p:sp>
      <p:sp>
        <p:nvSpPr>
          <p:cNvPr name="TextBox 4" id="4"/>
          <p:cNvSpPr txBox="true"/>
          <p:nvPr/>
        </p:nvSpPr>
        <p:spPr>
          <a:xfrm rot="0">
            <a:off x="1544799" y="1176759"/>
            <a:ext cx="6034054" cy="1014134"/>
          </a:xfrm>
          <a:prstGeom prst="rect">
            <a:avLst/>
          </a:prstGeom>
        </p:spPr>
        <p:txBody>
          <a:bodyPr anchor="t" rtlCol="false" tIns="0" lIns="0" bIns="0" rIns="0">
            <a:spAutoFit/>
          </a:bodyPr>
          <a:lstStyle/>
          <a:p>
            <a:pPr algn="ctr">
              <a:lnSpc>
                <a:spcPts val="8307"/>
              </a:lnSpc>
            </a:pPr>
            <a:r>
              <a:rPr lang="en-US" sz="5934" b="true">
                <a:solidFill>
                  <a:srgbClr val="083476"/>
                </a:solidFill>
                <a:latin typeface="Canva Sans Bold"/>
                <a:ea typeface="Canva Sans Bold"/>
                <a:cs typeface="Canva Sans Bold"/>
                <a:sym typeface="Canva Sans Bold"/>
              </a:rPr>
              <a:t>ATTACK</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79ABC2"/>
        </a:solidFill>
      </p:bgPr>
    </p:bg>
    <p:spTree>
      <p:nvGrpSpPr>
        <p:cNvPr id="1" name=""/>
        <p:cNvGrpSpPr/>
        <p:nvPr/>
      </p:nvGrpSpPr>
      <p:grpSpPr>
        <a:xfrm>
          <a:off x="0" y="0"/>
          <a:ext cx="0" cy="0"/>
          <a:chOff x="0" y="0"/>
          <a:chExt cx="0" cy="0"/>
        </a:xfrm>
      </p:grpSpPr>
      <p:sp>
        <p:nvSpPr>
          <p:cNvPr name="Freeform 2" id="2"/>
          <p:cNvSpPr/>
          <p:nvPr/>
        </p:nvSpPr>
        <p:spPr>
          <a:xfrm flipH="false" flipV="false" rot="0">
            <a:off x="237388" y="1546796"/>
            <a:ext cx="7557274" cy="7711504"/>
          </a:xfrm>
          <a:custGeom>
            <a:avLst/>
            <a:gdLst/>
            <a:ahLst/>
            <a:cxnLst/>
            <a:rect r="r" b="b" t="t" l="l"/>
            <a:pathLst>
              <a:path h="7711504" w="7557274">
                <a:moveTo>
                  <a:pt x="0" y="0"/>
                </a:moveTo>
                <a:lnTo>
                  <a:pt x="7557274" y="0"/>
                </a:lnTo>
                <a:lnTo>
                  <a:pt x="7557274" y="7711504"/>
                </a:lnTo>
                <a:lnTo>
                  <a:pt x="0" y="7711504"/>
                </a:lnTo>
                <a:lnTo>
                  <a:pt x="0" y="0"/>
                </a:lnTo>
                <a:close/>
              </a:path>
            </a:pathLst>
          </a:custGeom>
          <a:blipFill>
            <a:blip r:embed="rId2"/>
            <a:stretch>
              <a:fillRect l="0" t="0" r="0" b="0"/>
            </a:stretch>
          </a:blipFill>
        </p:spPr>
      </p:sp>
      <p:sp>
        <p:nvSpPr>
          <p:cNvPr name="TextBox 3" id="3"/>
          <p:cNvSpPr txBox="true"/>
          <p:nvPr/>
        </p:nvSpPr>
        <p:spPr>
          <a:xfrm rot="0">
            <a:off x="8121939" y="1536660"/>
            <a:ext cx="9883906" cy="7712115"/>
          </a:xfrm>
          <a:prstGeom prst="rect">
            <a:avLst/>
          </a:prstGeom>
        </p:spPr>
        <p:txBody>
          <a:bodyPr anchor="t" rtlCol="false" tIns="0" lIns="0" bIns="0" rIns="0">
            <a:spAutoFit/>
          </a:bodyPr>
          <a:lstStyle/>
          <a:p>
            <a:pPr algn="l">
              <a:lnSpc>
                <a:spcPts val="4372"/>
              </a:lnSpc>
            </a:pPr>
            <a:r>
              <a:rPr lang="en-US" sz="3123">
                <a:solidFill>
                  <a:srgbClr val="083476"/>
                </a:solidFill>
                <a:latin typeface="Open Sans"/>
                <a:ea typeface="Open Sans"/>
                <a:cs typeface="Open Sans"/>
                <a:sym typeface="Open Sans"/>
              </a:rPr>
              <a:t>Successful Detection – IDS in Action</a:t>
            </a:r>
          </a:p>
          <a:p>
            <a:pPr algn="l">
              <a:lnSpc>
                <a:spcPts val="4372"/>
              </a:lnSpc>
            </a:pPr>
            <a:r>
              <a:rPr lang="en-US" sz="3123">
                <a:solidFill>
                  <a:srgbClr val="083476"/>
                </a:solidFill>
                <a:latin typeface="Open Sans"/>
                <a:ea typeface="Open Sans"/>
                <a:cs typeface="Open Sans"/>
                <a:sym typeface="Open Sans"/>
              </a:rPr>
              <a:t>Detection Workflow</a:t>
            </a:r>
          </a:p>
          <a:p>
            <a:pPr algn="l" marL="674350" indent="-337175" lvl="1">
              <a:lnSpc>
                <a:spcPts val="4372"/>
              </a:lnSpc>
              <a:buFont typeface="Arial"/>
              <a:buChar char="•"/>
            </a:pPr>
            <a:r>
              <a:rPr lang="en-US" sz="3123">
                <a:solidFill>
                  <a:srgbClr val="083476"/>
                </a:solidFill>
                <a:latin typeface="Open Sans"/>
                <a:ea typeface="Open Sans"/>
                <a:cs typeface="Open Sans"/>
                <a:sym typeface="Open Sans"/>
              </a:rPr>
              <a:t>IDS continuously monitors traffic to 192.168.1.10.</a:t>
            </a:r>
          </a:p>
          <a:p>
            <a:pPr algn="l" marL="674350" indent="-337175" lvl="1">
              <a:lnSpc>
                <a:spcPts val="4372"/>
              </a:lnSpc>
              <a:buFont typeface="Arial"/>
              <a:buChar char="•"/>
            </a:pPr>
            <a:r>
              <a:rPr lang="en-US" sz="3123">
                <a:solidFill>
                  <a:srgbClr val="083476"/>
                </a:solidFill>
                <a:latin typeface="Open Sans"/>
                <a:ea typeface="Open Sans"/>
                <a:cs typeface="Open Sans"/>
                <a:sym typeface="Open Sans"/>
              </a:rPr>
              <a:t>A series of packets are detected within the defined threshold.</a:t>
            </a:r>
          </a:p>
          <a:p>
            <a:pPr algn="l" marL="674350" indent="-337175" lvl="1">
              <a:lnSpc>
                <a:spcPts val="4372"/>
              </a:lnSpc>
              <a:buFont typeface="Arial"/>
              <a:buChar char="•"/>
            </a:pPr>
            <a:r>
              <a:rPr lang="en-US" sz="3123">
                <a:solidFill>
                  <a:srgbClr val="083476"/>
                </a:solidFill>
                <a:latin typeface="Open Sans"/>
                <a:ea typeface="Open Sans"/>
                <a:cs typeface="Open Sans"/>
                <a:sym typeface="Open Sans"/>
              </a:rPr>
              <a:t>Alerts are timestamped and generated in real time.</a:t>
            </a:r>
          </a:p>
          <a:p>
            <a:pPr algn="l">
              <a:lnSpc>
                <a:spcPts val="4372"/>
              </a:lnSpc>
            </a:pPr>
            <a:r>
              <a:rPr lang="en-US" sz="3123">
                <a:solidFill>
                  <a:srgbClr val="083476"/>
                </a:solidFill>
                <a:latin typeface="Open Sans"/>
                <a:ea typeface="Open Sans"/>
                <a:cs typeface="Open Sans"/>
                <a:sym typeface="Open Sans"/>
              </a:rPr>
              <a:t>Alert Output</a:t>
            </a:r>
          </a:p>
          <a:p>
            <a:pPr algn="l" marL="674350" indent="-337175" lvl="1">
              <a:lnSpc>
                <a:spcPts val="4372"/>
              </a:lnSpc>
              <a:buFont typeface="Arial"/>
              <a:buChar char="•"/>
            </a:pPr>
            <a:r>
              <a:rPr lang="en-US" sz="3123">
                <a:solidFill>
                  <a:srgbClr val="083476"/>
                </a:solidFill>
                <a:latin typeface="Open Sans"/>
                <a:ea typeface="Open Sans"/>
                <a:cs typeface="Open Sans"/>
                <a:sym typeface="Open Sans"/>
              </a:rPr>
              <a:t>Each detection log includes:</a:t>
            </a:r>
          </a:p>
          <a:p>
            <a:pPr algn="l" marL="674350" indent="-337175" lvl="1">
              <a:lnSpc>
                <a:spcPts val="4372"/>
              </a:lnSpc>
              <a:buFont typeface="Arial"/>
              <a:buChar char="•"/>
            </a:pPr>
            <a:r>
              <a:rPr lang="en-US" sz="3123">
                <a:solidFill>
                  <a:srgbClr val="083476"/>
                </a:solidFill>
                <a:latin typeface="Open Sans"/>
                <a:ea typeface="Open Sans"/>
                <a:cs typeface="Open Sans"/>
                <a:sym typeface="Open Sans"/>
              </a:rPr>
              <a:t>Timestamp</a:t>
            </a:r>
          </a:p>
          <a:p>
            <a:pPr algn="l" marL="674350" indent="-337175" lvl="1">
              <a:lnSpc>
                <a:spcPts val="4372"/>
              </a:lnSpc>
              <a:buFont typeface="Arial"/>
              <a:buChar char="•"/>
            </a:pPr>
            <a:r>
              <a:rPr lang="en-US" sz="3123">
                <a:solidFill>
                  <a:srgbClr val="083476"/>
                </a:solidFill>
                <a:latin typeface="Open Sans"/>
                <a:ea typeface="Open Sans"/>
                <a:cs typeface="Open Sans"/>
                <a:sym typeface="Open Sans"/>
              </a:rPr>
              <a:t>Type of scan (e.g., SYN Scan)</a:t>
            </a:r>
          </a:p>
          <a:p>
            <a:pPr algn="l" marL="674350" indent="-337175" lvl="1">
              <a:lnSpc>
                <a:spcPts val="4372"/>
              </a:lnSpc>
              <a:buFont typeface="Arial"/>
              <a:buChar char="•"/>
            </a:pPr>
            <a:r>
              <a:rPr lang="en-US" sz="3123">
                <a:solidFill>
                  <a:srgbClr val="083476"/>
                </a:solidFill>
                <a:latin typeface="Open Sans"/>
                <a:ea typeface="Open Sans"/>
                <a:cs typeface="Open Sans"/>
                <a:sym typeface="Open Sans"/>
              </a:rPr>
              <a:t>Source IP</a:t>
            </a:r>
          </a:p>
          <a:p>
            <a:pPr algn="l" marL="674350" indent="-337175" lvl="1">
              <a:lnSpc>
                <a:spcPts val="4372"/>
              </a:lnSpc>
              <a:buFont typeface="Arial"/>
              <a:buChar char="•"/>
            </a:pPr>
            <a:r>
              <a:rPr lang="en-US" sz="3123">
                <a:solidFill>
                  <a:srgbClr val="083476"/>
                </a:solidFill>
                <a:latin typeface="Open Sans"/>
                <a:ea typeface="Open Sans"/>
                <a:cs typeface="Open Sans"/>
                <a:sym typeface="Open Sans"/>
              </a:rPr>
              <a:t>Alerts are displayed on the terminal and saved in ids_alerts.txt.</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79ABC2"/>
        </a:solidFill>
      </p:bgPr>
    </p:bg>
    <p:spTree>
      <p:nvGrpSpPr>
        <p:cNvPr id="1" name=""/>
        <p:cNvGrpSpPr/>
        <p:nvPr/>
      </p:nvGrpSpPr>
      <p:grpSpPr>
        <a:xfrm>
          <a:off x="0" y="0"/>
          <a:ext cx="0" cy="0"/>
          <a:chOff x="0" y="0"/>
          <a:chExt cx="0" cy="0"/>
        </a:xfrm>
      </p:grpSpPr>
      <p:grpSp>
        <p:nvGrpSpPr>
          <p:cNvPr name="Group 2" id="2"/>
          <p:cNvGrpSpPr/>
          <p:nvPr/>
        </p:nvGrpSpPr>
        <p:grpSpPr>
          <a:xfrm rot="-487725">
            <a:off x="-817605" y="9712429"/>
            <a:ext cx="23408034" cy="8130006"/>
            <a:chOff x="0" y="0"/>
            <a:chExt cx="6165079" cy="2141236"/>
          </a:xfrm>
        </p:grpSpPr>
        <p:sp>
          <p:nvSpPr>
            <p:cNvPr name="Freeform 3" id="3"/>
            <p:cNvSpPr/>
            <p:nvPr/>
          </p:nvSpPr>
          <p:spPr>
            <a:xfrm flipH="false" flipV="false" rot="0">
              <a:off x="0" y="0"/>
              <a:ext cx="6165079" cy="2141236"/>
            </a:xfrm>
            <a:custGeom>
              <a:avLst/>
              <a:gdLst/>
              <a:ahLst/>
              <a:cxnLst/>
              <a:rect r="r" b="b" t="t" l="l"/>
              <a:pathLst>
                <a:path h="2141236" w="6165079">
                  <a:moveTo>
                    <a:pt x="0" y="0"/>
                  </a:moveTo>
                  <a:lnTo>
                    <a:pt x="6165079" y="0"/>
                  </a:lnTo>
                  <a:lnTo>
                    <a:pt x="6165079" y="2141236"/>
                  </a:lnTo>
                  <a:lnTo>
                    <a:pt x="0" y="2141236"/>
                  </a:lnTo>
                  <a:close/>
                </a:path>
              </a:pathLst>
            </a:custGeom>
            <a:solidFill>
              <a:srgbClr val="001E3A"/>
            </a:solidFill>
          </p:spPr>
        </p:sp>
        <p:sp>
          <p:nvSpPr>
            <p:cNvPr name="TextBox 4" id="4"/>
            <p:cNvSpPr txBox="true"/>
            <p:nvPr/>
          </p:nvSpPr>
          <p:spPr>
            <a:xfrm>
              <a:off x="0" y="-38100"/>
              <a:ext cx="6165079" cy="2179336"/>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1429978">
            <a:off x="-6797204" y="-7236363"/>
            <a:ext cx="14048919" cy="8130006"/>
            <a:chOff x="0" y="0"/>
            <a:chExt cx="3700127" cy="2141236"/>
          </a:xfrm>
        </p:grpSpPr>
        <p:sp>
          <p:nvSpPr>
            <p:cNvPr name="Freeform 6" id="6"/>
            <p:cNvSpPr/>
            <p:nvPr/>
          </p:nvSpPr>
          <p:spPr>
            <a:xfrm flipH="false" flipV="false" rot="0">
              <a:off x="0" y="0"/>
              <a:ext cx="3700127" cy="2141236"/>
            </a:xfrm>
            <a:custGeom>
              <a:avLst/>
              <a:gdLst/>
              <a:ahLst/>
              <a:cxnLst/>
              <a:rect r="r" b="b" t="t" l="l"/>
              <a:pathLst>
                <a:path h="2141236" w="3700127">
                  <a:moveTo>
                    <a:pt x="0" y="0"/>
                  </a:moveTo>
                  <a:lnTo>
                    <a:pt x="3700127" y="0"/>
                  </a:lnTo>
                  <a:lnTo>
                    <a:pt x="3700127" y="2141236"/>
                  </a:lnTo>
                  <a:lnTo>
                    <a:pt x="0" y="2141236"/>
                  </a:lnTo>
                  <a:close/>
                </a:path>
              </a:pathLst>
            </a:custGeom>
            <a:solidFill>
              <a:srgbClr val="009CCF"/>
            </a:solidFill>
          </p:spPr>
        </p:sp>
        <p:sp>
          <p:nvSpPr>
            <p:cNvPr name="TextBox 7" id="7"/>
            <p:cNvSpPr txBox="true"/>
            <p:nvPr/>
          </p:nvSpPr>
          <p:spPr>
            <a:xfrm>
              <a:off x="0" y="-38100"/>
              <a:ext cx="3700127" cy="2179336"/>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910114" y="1884701"/>
            <a:ext cx="9331022" cy="1134263"/>
          </a:xfrm>
          <a:prstGeom prst="rect">
            <a:avLst/>
          </a:prstGeom>
        </p:spPr>
        <p:txBody>
          <a:bodyPr anchor="t" rtlCol="false" tIns="0" lIns="0" bIns="0" rIns="0">
            <a:spAutoFit/>
          </a:bodyPr>
          <a:lstStyle/>
          <a:p>
            <a:pPr algn="l">
              <a:lnSpc>
                <a:spcPts val="8343"/>
              </a:lnSpc>
            </a:pPr>
            <a:r>
              <a:rPr lang="en-US" sz="9270" b="true">
                <a:solidFill>
                  <a:srgbClr val="001E3A"/>
                </a:solidFill>
                <a:latin typeface="Canva Sans Bold"/>
                <a:ea typeface="Canva Sans Bold"/>
                <a:cs typeface="Canva Sans Bold"/>
                <a:sym typeface="Canva Sans Bold"/>
              </a:rPr>
              <a:t>CONCLUSION</a:t>
            </a:r>
          </a:p>
        </p:txBody>
      </p:sp>
      <p:sp>
        <p:nvSpPr>
          <p:cNvPr name="TextBox 9" id="9"/>
          <p:cNvSpPr txBox="true"/>
          <p:nvPr/>
        </p:nvSpPr>
        <p:spPr>
          <a:xfrm rot="0">
            <a:off x="2001713" y="3658358"/>
            <a:ext cx="14745244" cy="4824730"/>
          </a:xfrm>
          <a:prstGeom prst="rect">
            <a:avLst/>
          </a:prstGeom>
        </p:spPr>
        <p:txBody>
          <a:bodyPr anchor="t" rtlCol="false" tIns="0" lIns="0" bIns="0" rIns="0">
            <a:spAutoFit/>
          </a:bodyPr>
          <a:lstStyle/>
          <a:p>
            <a:pPr algn="l" marL="690881" indent="-345440" lvl="1">
              <a:lnSpc>
                <a:spcPts val="3200"/>
              </a:lnSpc>
              <a:buFont typeface="Arial"/>
              <a:buChar char="•"/>
            </a:pPr>
            <a:r>
              <a:rPr lang="en-US" sz="3200">
                <a:solidFill>
                  <a:srgbClr val="001E3A"/>
                </a:solidFill>
                <a:latin typeface="Canva Sans"/>
                <a:ea typeface="Canva Sans"/>
                <a:cs typeface="Canva Sans"/>
                <a:sym typeface="Canva Sans"/>
              </a:rPr>
              <a:t>Successfully implemented a Real Time Intrusion Detection System using Python.</a:t>
            </a:r>
          </a:p>
          <a:p>
            <a:pPr algn="l" marL="690881" indent="-345440" lvl="1">
              <a:lnSpc>
                <a:spcPts val="3200"/>
              </a:lnSpc>
              <a:buFont typeface="Arial"/>
              <a:buChar char="•"/>
            </a:pPr>
            <a:r>
              <a:rPr lang="en-US" sz="3200">
                <a:solidFill>
                  <a:srgbClr val="001E3A"/>
                </a:solidFill>
                <a:latin typeface="Canva Sans"/>
                <a:ea typeface="Canva Sans"/>
                <a:cs typeface="Canva Sans"/>
                <a:sym typeface="Canva Sans"/>
              </a:rPr>
              <a:t>Demonstrated real-time detection of network-based attacks such as SYN scans.</a:t>
            </a:r>
          </a:p>
          <a:p>
            <a:pPr algn="l" marL="690881" indent="-345440" lvl="1">
              <a:lnSpc>
                <a:spcPts val="3200"/>
              </a:lnSpc>
              <a:buFont typeface="Arial"/>
              <a:buChar char="•"/>
            </a:pPr>
            <a:r>
              <a:rPr lang="en-US" sz="3200">
                <a:solidFill>
                  <a:srgbClr val="001E3A"/>
                </a:solidFill>
                <a:latin typeface="Canva Sans"/>
                <a:ea typeface="Canva Sans"/>
                <a:cs typeface="Canva Sans"/>
                <a:sym typeface="Canva Sans"/>
              </a:rPr>
              <a:t>Utilized open-source tools and libraries (Scapy, PyShark) for packet sniffing, analysis, and alerting.</a:t>
            </a:r>
          </a:p>
          <a:p>
            <a:pPr algn="l">
              <a:lnSpc>
                <a:spcPts val="3200"/>
              </a:lnSpc>
            </a:pPr>
            <a:r>
              <a:rPr lang="en-US" sz="3200">
                <a:solidFill>
                  <a:srgbClr val="001E3A"/>
                </a:solidFill>
                <a:latin typeface="Canva Sans"/>
                <a:ea typeface="Canva Sans"/>
                <a:cs typeface="Canva Sans"/>
                <a:sym typeface="Canva Sans"/>
              </a:rPr>
              <a:t> </a:t>
            </a:r>
          </a:p>
          <a:p>
            <a:pPr algn="l" marL="690881" indent="-345440" lvl="1">
              <a:lnSpc>
                <a:spcPts val="3200"/>
              </a:lnSpc>
              <a:buFont typeface="Arial"/>
              <a:buChar char="•"/>
            </a:pPr>
            <a:r>
              <a:rPr lang="en-US" sz="3200">
                <a:solidFill>
                  <a:srgbClr val="001E3A"/>
                </a:solidFill>
                <a:latin typeface="Canva Sans"/>
                <a:ea typeface="Canva Sans"/>
                <a:cs typeface="Canva Sans"/>
                <a:sym typeface="Canva Sans"/>
              </a:rPr>
              <a:t>The IDS can monitor traffic live, identify threats, and generate instant alerts, fulfilling its goal of proactive security.</a:t>
            </a:r>
          </a:p>
          <a:p>
            <a:pPr algn="l" marL="690881" indent="-345440" lvl="1">
              <a:lnSpc>
                <a:spcPts val="3200"/>
              </a:lnSpc>
              <a:buFont typeface="Arial"/>
              <a:buChar char="•"/>
            </a:pPr>
            <a:r>
              <a:rPr lang="en-US" sz="3200">
                <a:solidFill>
                  <a:srgbClr val="001E3A"/>
                </a:solidFill>
                <a:latin typeface="Canva Sans"/>
                <a:ea typeface="Canva Sans"/>
                <a:cs typeface="Canva Sans"/>
                <a:sym typeface="Canva Sans"/>
              </a:rPr>
              <a:t>Simple and modular design allows it to be extended and integrated into real networks.</a:t>
            </a:r>
          </a:p>
          <a:p>
            <a:pPr algn="l">
              <a:lnSpc>
                <a:spcPts val="32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DAGqbgVKfm8</dc:identifier>
  <dcterms:modified xsi:type="dcterms:W3CDTF">2011-08-01T06:04:30Z</dcterms:modified>
  <cp:revision>1</cp:revision>
  <dc:title>Group Project</dc:title>
</cp:coreProperties>
</file>