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5" r:id="rId6"/>
    <p:sldId id="262" r:id="rId7"/>
    <p:sldId id="259" r:id="rId8"/>
    <p:sldId id="260" r:id="rId9"/>
    <p:sldId id="261" r:id="rId10"/>
    <p:sldId id="263" r:id="rId11"/>
    <p:sldId id="264"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IN" sz="6000" b="0" strike="noStrike" spc="-1">
                <a:solidFill>
                  <a:srgbClr val="000000"/>
                </a:solidFill>
                <a:uFill>
                  <a:solidFill>
                    <a:srgbClr val="FFFFFF"/>
                  </a:solidFill>
                </a:uFill>
                <a:latin typeface="Calibri Light"/>
              </a:rPr>
              <a:t>              Topic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73"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a:solidFill>
                  <a:srgbClr val="000000"/>
                </a:solidFill>
                <a:uFill>
                  <a:solidFill>
                    <a:srgbClr val="FFFFFF"/>
                  </a:solidFill>
                </a:uFill>
                <a:latin typeface="Calibri"/>
              </a:rPr>
              <a:t>Create a road transport database of odisha. Enter all the routes from one city to another city. provide a  booking facility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Virtual function</a:t>
            </a:r>
            <a:endParaRPr lang="en-IN" sz="1800" b="0" strike="noStrike" spc="-1">
              <a:solidFill>
                <a:srgbClr val="000000"/>
              </a:solidFill>
              <a:uFill>
                <a:solidFill>
                  <a:srgbClr val="FFFFFF"/>
                </a:solidFill>
              </a:uFill>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A virtual function is a member function that you expect to be redefined in derived classes. When you refer to a derived class object using a pointer or a reference to the base class, you can call a </a:t>
            </a:r>
            <a:r>
              <a:rPr lang="en-IN" sz="2800" b="1" strike="noStrike" spc="-1">
                <a:solidFill>
                  <a:srgbClr val="000000"/>
                </a:solidFill>
                <a:uFill>
                  <a:solidFill>
                    <a:srgbClr val="FFFFFF"/>
                  </a:solidFill>
                </a:uFill>
                <a:latin typeface="Calibri"/>
              </a:rPr>
              <a:t>virtual </a:t>
            </a:r>
            <a:r>
              <a:rPr lang="en-IN" sz="2800" b="0" strike="noStrike" spc="-1">
                <a:solidFill>
                  <a:srgbClr val="000000"/>
                </a:solidFill>
                <a:uFill>
                  <a:solidFill>
                    <a:srgbClr val="FFFFFF"/>
                  </a:solidFill>
                </a:uFill>
                <a:latin typeface="Calibri"/>
              </a:rPr>
              <a:t>function for that object and execute the derived class's version of the function.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Task done in project</a:t>
            </a:r>
            <a:endParaRPr lang="en-IN" sz="1800" b="0" strike="noStrike" spc="-1">
              <a:solidFill>
                <a:srgbClr val="000000"/>
              </a:solidFill>
              <a:uFill>
                <a:solidFill>
                  <a:srgbClr val="FFFFFF"/>
                </a:solidFill>
              </a:uFill>
              <a:latin typeface="Arial"/>
            </a:endParaRPr>
          </a:p>
        </p:txBody>
      </p:sp>
      <p:sp>
        <p:nvSpPr>
          <p:cNvPr id="7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Enter a new bus route</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See all the bus routes present </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Ticket status and info according to PNR Number</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Booking facility</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Principles of OOP used</a:t>
            </a:r>
            <a:endParaRPr lang="en-IN" sz="1800" b="0" strike="noStrike" spc="-1">
              <a:solidFill>
                <a:srgbClr val="000000"/>
              </a:solidFill>
              <a:uFill>
                <a:solidFill>
                  <a:srgbClr val="FFFFFF"/>
                </a:solidFill>
              </a:uFill>
              <a:latin typeface="Arial"/>
            </a:endParaRPr>
          </a:p>
        </p:txBody>
      </p:sp>
      <p:sp>
        <p:nvSpPr>
          <p:cNvPr id="7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1.Inheritance</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2.Encapsulation(Classes and objects)</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3.Abstraction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67FAC924-604D-4554-86C1-A7166610607A}"/>
              </a:ext>
            </a:extLst>
          </p:cNvPr>
          <p:cNvSpPr txBox="1">
            <a:spLocks noChangeArrowheads="1"/>
          </p:cNvSpPr>
          <p:nvPr/>
        </p:nvSpPr>
        <p:spPr bwMode="auto">
          <a:xfrm>
            <a:off x="3390744" y="1426786"/>
            <a:ext cx="2301875" cy="625475"/>
          </a:xfrm>
          <a:prstGeom prst="rect">
            <a:avLst/>
          </a:prstGeom>
          <a:solidFill>
            <a:srgbClr val="9EC544"/>
          </a:solidFill>
          <a:ln w="19050">
            <a:solidFill>
              <a:srgbClr val="4F641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user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3">
            <a:extLst>
              <a:ext uri="{FF2B5EF4-FFF2-40B4-BE49-F238E27FC236}">
                <a16:creationId xmlns:a16="http://schemas.microsoft.com/office/drawing/2014/main" id="{98A4A0CC-2D3B-41D2-BD4D-602863601338}"/>
              </a:ext>
            </a:extLst>
          </p:cNvPr>
          <p:cNvSpPr txBox="1">
            <a:spLocks noChangeArrowheads="1"/>
          </p:cNvSpPr>
          <p:nvPr/>
        </p:nvSpPr>
        <p:spPr bwMode="auto">
          <a:xfrm>
            <a:off x="6453032" y="1428374"/>
            <a:ext cx="2301875" cy="625475"/>
          </a:xfrm>
          <a:prstGeom prst="rect">
            <a:avLst/>
          </a:prstGeom>
          <a:solidFill>
            <a:srgbClr val="9EC544"/>
          </a:solidFill>
          <a:ln w="19050">
            <a:solidFill>
              <a:srgbClr val="4F641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ticketinfo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4">
            <a:extLst>
              <a:ext uri="{FF2B5EF4-FFF2-40B4-BE49-F238E27FC236}">
                <a16:creationId xmlns:a16="http://schemas.microsoft.com/office/drawing/2014/main" id="{D2D356EB-F498-4AAB-92BC-7CFECFA810FC}"/>
              </a:ext>
            </a:extLst>
          </p:cNvPr>
          <p:cNvSpPr txBox="1">
            <a:spLocks noChangeArrowheads="1"/>
          </p:cNvSpPr>
          <p:nvPr/>
        </p:nvSpPr>
        <p:spPr bwMode="auto">
          <a:xfrm>
            <a:off x="7222969" y="3301624"/>
            <a:ext cx="1608138" cy="609600"/>
          </a:xfrm>
          <a:prstGeom prst="rect">
            <a:avLst/>
          </a:prstGeom>
          <a:solidFill>
            <a:srgbClr val="50BEA3"/>
          </a:solidFill>
          <a:ln w="19050">
            <a:solidFill>
              <a:srgbClr val="24615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bookingofficer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5">
            <a:extLst>
              <a:ext uri="{FF2B5EF4-FFF2-40B4-BE49-F238E27FC236}">
                <a16:creationId xmlns:a16="http://schemas.microsoft.com/office/drawing/2014/main" id="{BCC7CCF0-E6BA-4290-9116-C4E966D4A834}"/>
              </a:ext>
            </a:extLst>
          </p:cNvPr>
          <p:cNvSpPr txBox="1">
            <a:spLocks noChangeArrowheads="1"/>
          </p:cNvSpPr>
          <p:nvPr/>
        </p:nvSpPr>
        <p:spPr bwMode="auto">
          <a:xfrm>
            <a:off x="3878107" y="3339724"/>
            <a:ext cx="1311275" cy="609600"/>
          </a:xfrm>
          <a:prstGeom prst="rect">
            <a:avLst/>
          </a:prstGeom>
          <a:solidFill>
            <a:srgbClr val="50BEA3"/>
          </a:solidFill>
          <a:ln w="19050">
            <a:solidFill>
              <a:srgbClr val="246152"/>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enduser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6">
            <a:extLst>
              <a:ext uri="{FF2B5EF4-FFF2-40B4-BE49-F238E27FC236}">
                <a16:creationId xmlns:a16="http://schemas.microsoft.com/office/drawing/2014/main" id="{4F7650A5-A4AC-4895-BF27-ACF6188F7345}"/>
              </a:ext>
            </a:extLst>
          </p:cNvPr>
          <p:cNvSpPr txBox="1">
            <a:spLocks noChangeArrowheads="1"/>
          </p:cNvSpPr>
          <p:nvPr/>
        </p:nvSpPr>
        <p:spPr bwMode="auto">
          <a:xfrm>
            <a:off x="5402107" y="3325436"/>
            <a:ext cx="1692275" cy="609600"/>
          </a:xfrm>
          <a:prstGeom prst="rect">
            <a:avLst/>
          </a:prstGeom>
          <a:solidFill>
            <a:srgbClr val="50BEA3"/>
          </a:solidFill>
          <a:ln w="19050">
            <a:solidFill>
              <a:srgbClr val="24615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bookingadmin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5C2DF1B9-E4D6-4BA7-B2CD-F8A3C10AF446}"/>
              </a:ext>
            </a:extLst>
          </p:cNvPr>
          <p:cNvCxnSpPr/>
          <p:nvPr/>
        </p:nvCxnSpPr>
        <p:spPr>
          <a:xfrm rot="10800000">
            <a:off x="4507074" y="2121476"/>
            <a:ext cx="53340" cy="127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499FA1E-BA0B-4E35-80C3-8F4A90C2EBC6}"/>
              </a:ext>
            </a:extLst>
          </p:cNvPr>
          <p:cNvCxnSpPr/>
          <p:nvPr/>
        </p:nvCxnSpPr>
        <p:spPr>
          <a:xfrm rot="10800000" flipH="1">
            <a:off x="4744088" y="2062991"/>
            <a:ext cx="2880360" cy="124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537C99-F345-4846-BF93-900DE7EABF8F}"/>
              </a:ext>
            </a:extLst>
          </p:cNvPr>
          <p:cNvCxnSpPr/>
          <p:nvPr/>
        </p:nvCxnSpPr>
        <p:spPr>
          <a:xfrm flipH="1" flipV="1">
            <a:off x="4533744" y="2073307"/>
            <a:ext cx="1577340" cy="1264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F86F683-17D2-49E1-B9C1-EE4B5F296B62}"/>
              </a:ext>
            </a:extLst>
          </p:cNvPr>
          <p:cNvCxnSpPr/>
          <p:nvPr/>
        </p:nvCxnSpPr>
        <p:spPr>
          <a:xfrm flipV="1">
            <a:off x="6184268" y="2084329"/>
            <a:ext cx="1463040" cy="123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6A848BA-37B4-4C79-A691-392FA0F3788E}"/>
              </a:ext>
            </a:extLst>
          </p:cNvPr>
          <p:cNvCxnSpPr/>
          <p:nvPr/>
        </p:nvCxnSpPr>
        <p:spPr>
          <a:xfrm flipH="1" flipV="1">
            <a:off x="5120643" y="2096440"/>
            <a:ext cx="296418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9A0410-2B11-4C74-9022-9ADE60FAD5F3}"/>
              </a:ext>
            </a:extLst>
          </p:cNvPr>
          <p:cNvCxnSpPr/>
          <p:nvPr/>
        </p:nvCxnSpPr>
        <p:spPr>
          <a:xfrm flipH="1" flipV="1">
            <a:off x="7808122" y="2074420"/>
            <a:ext cx="25146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 Box 13">
            <a:extLst>
              <a:ext uri="{FF2B5EF4-FFF2-40B4-BE49-F238E27FC236}">
                <a16:creationId xmlns:a16="http://schemas.microsoft.com/office/drawing/2014/main" id="{8593DF1E-4671-4DCB-BF73-A767BE17107A}"/>
              </a:ext>
            </a:extLst>
          </p:cNvPr>
          <p:cNvSpPr txBox="1">
            <a:spLocks noChangeArrowheads="1"/>
          </p:cNvSpPr>
          <p:nvPr/>
        </p:nvSpPr>
        <p:spPr bwMode="auto">
          <a:xfrm>
            <a:off x="3739994" y="4666874"/>
            <a:ext cx="1311275" cy="609600"/>
          </a:xfrm>
          <a:prstGeom prst="rect">
            <a:avLst/>
          </a:prstGeom>
          <a:solidFill>
            <a:srgbClr val="50BEA3"/>
          </a:solidFill>
          <a:ln w="19050">
            <a:solidFill>
              <a:srgbClr val="246152"/>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Rockwell" panose="02060603020205020403" pitchFamily="18" charset="0"/>
                <a:ea typeface="Rockwell" panose="02060603020205020403" pitchFamily="18" charset="0"/>
                <a:cs typeface="Times New Roman" panose="02020603050405020304"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Connector: Curved 15">
            <a:extLst>
              <a:ext uri="{FF2B5EF4-FFF2-40B4-BE49-F238E27FC236}">
                <a16:creationId xmlns:a16="http://schemas.microsoft.com/office/drawing/2014/main" id="{5EFFC0FC-6565-41EE-95F0-77F2A8593ED5}"/>
              </a:ext>
            </a:extLst>
          </p:cNvPr>
          <p:cNvCxnSpPr/>
          <p:nvPr/>
        </p:nvCxnSpPr>
        <p:spPr>
          <a:xfrm flipH="1" flipV="1">
            <a:off x="3557114" y="2056706"/>
            <a:ext cx="167640" cy="2720340"/>
          </a:xfrm>
          <a:prstGeom prst="curvedConnector3">
            <a:avLst>
              <a:gd name="adj1" fmla="val 33507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4">
            <a:extLst>
              <a:ext uri="{FF2B5EF4-FFF2-40B4-BE49-F238E27FC236}">
                <a16:creationId xmlns:a16="http://schemas.microsoft.com/office/drawing/2014/main" id="{944250ED-0078-4DF2-B5AF-A69753FDB583}"/>
              </a:ext>
            </a:extLst>
          </p:cNvPr>
          <p:cNvSpPr>
            <a:spLocks noChangeArrowheads="1"/>
          </p:cNvSpPr>
          <p:nvPr/>
        </p:nvSpPr>
        <p:spPr bwMode="auto">
          <a:xfrm>
            <a:off x="1226678" y="471370"/>
            <a:ext cx="949419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Rounded MT Bold" panose="020F0704030504030204" pitchFamily="34" charset="0"/>
                <a:ea typeface="Rockwell" panose="02060603020205020403" pitchFamily="18" charset="0"/>
                <a:cs typeface="Times New Roman" panose="02020603050405020304" pitchFamily="18" charset="0"/>
              </a:rPr>
              <a:t>CLASS DIAGRAM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1">
            <a:extLst>
              <a:ext uri="{FF2B5EF4-FFF2-40B4-BE49-F238E27FC236}">
                <a16:creationId xmlns:a16="http://schemas.microsoft.com/office/drawing/2014/main" id="{1EAAE87B-4745-459B-A903-D86B68C448D2}"/>
              </a:ext>
            </a:extLst>
          </p:cNvPr>
          <p:cNvSpPr>
            <a:spLocks noChangeArrowheads="1"/>
          </p:cNvSpPr>
          <p:nvPr/>
        </p:nvSpPr>
        <p:spPr bwMode="auto">
          <a:xfrm>
            <a:off x="3298669" y="14204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Rounded MT Bold" panose="020F0704030504030204" pitchFamily="34" charset="0"/>
              <a:ea typeface="Rockwell" panose="020606030202050204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Rounded MT Bold" panose="020F0704030504030204" pitchFamily="34" charset="0"/>
                <a:ea typeface="Rockwell" panose="02060603020205020403"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61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         </a:t>
            </a:r>
            <a:r>
              <a:rPr lang="en-IN" sz="4400" b="0" u="sng" strike="noStrike" spc="-1">
                <a:solidFill>
                  <a:srgbClr val="000000"/>
                </a:solidFill>
                <a:uFill>
                  <a:solidFill>
                    <a:srgbClr val="FFFFFF"/>
                  </a:solidFill>
                </a:uFill>
                <a:latin typeface="Calibri Light"/>
              </a:rPr>
              <a:t>Class Mapping</a:t>
            </a:r>
            <a:endParaRPr lang="en-IN" sz="1800" b="0" strike="noStrike" spc="-1">
              <a:solidFill>
                <a:srgbClr val="000000"/>
              </a:solidFill>
              <a:uFill>
                <a:solidFill>
                  <a:srgbClr val="FFFFFF"/>
                </a:solidFill>
              </a:uFill>
              <a:latin typeface="Arial"/>
            </a:endParaRPr>
          </a:p>
        </p:txBody>
      </p:sp>
      <p:pic>
        <p:nvPicPr>
          <p:cNvPr id="85" name="Content Placeholder 5"/>
          <p:cNvPicPr/>
          <p:nvPr/>
        </p:nvPicPr>
        <p:blipFill>
          <a:blip r:embed="rId2"/>
          <a:stretch/>
        </p:blipFill>
        <p:spPr>
          <a:xfrm>
            <a:off x="2584080" y="1484280"/>
            <a:ext cx="6483960" cy="4691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Inheritance </a:t>
            </a:r>
            <a:endParaRPr lang="en-IN" sz="1800" b="0" strike="noStrike" spc="-1">
              <a:solidFill>
                <a:srgbClr val="000000"/>
              </a:solidFill>
              <a:uFill>
                <a:solidFill>
                  <a:srgbClr val="FFFFFF"/>
                </a:solidFill>
              </a:uFill>
              <a:latin typeface="Arial"/>
            </a:endParaRPr>
          </a:p>
        </p:txBody>
      </p:sp>
      <p:sp>
        <p:nvSpPr>
          <p:cNvPr id="7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800" b="0" strike="noStrike" spc="-1">
                <a:solidFill>
                  <a:srgbClr val="000000"/>
                </a:solidFill>
                <a:uFill>
                  <a:solidFill>
                    <a:srgbClr val="FFFFFF"/>
                  </a:solidFill>
                </a:uFill>
                <a:latin typeface="Calibri"/>
              </a:rPr>
              <a:t>The capability of a class to derive properties and characteristics from another class is called </a:t>
            </a:r>
            <a:r>
              <a:rPr lang="en-IN" sz="2800" b="1" strike="noStrike" spc="-1">
                <a:solidFill>
                  <a:srgbClr val="000000"/>
                </a:solidFill>
                <a:uFill>
                  <a:solidFill>
                    <a:srgbClr val="FFFFFF"/>
                  </a:solidFill>
                </a:uFill>
                <a:latin typeface="Calibri"/>
              </a:rPr>
              <a:t>Inheritance</a:t>
            </a:r>
            <a:r>
              <a:rPr lang="en-IN" sz="2800" b="0" strike="noStrike" spc="-1">
                <a:solidFill>
                  <a:srgbClr val="000000"/>
                </a:solidFill>
                <a:uFill>
                  <a:solidFill>
                    <a:srgbClr val="FFFFFF"/>
                  </a:solidFill>
                </a:uFill>
                <a:latin typeface="Calibri"/>
              </a:rPr>
              <a:t>. Inheritance is one of the most important feature of Object Oriented Programming.</a:t>
            </a:r>
            <a:endParaRPr lang="en-IN" sz="1800" b="0" strike="noStrike" spc="-1">
              <a:solidFill>
                <a:srgbClr val="000000"/>
              </a:solidFill>
              <a:uFill>
                <a:solidFill>
                  <a:srgbClr val="FFFFFF"/>
                </a:solidFill>
              </a:uFill>
              <a:latin typeface="Arial"/>
            </a:endParaRPr>
          </a:p>
          <a:p>
            <a:r>
              <a:rPr lang="en-IN" sz="2800" b="1" strike="noStrike" spc="-1">
                <a:solidFill>
                  <a:srgbClr val="000000"/>
                </a:solidFill>
                <a:uFill>
                  <a:solidFill>
                    <a:srgbClr val="FFFFFF"/>
                  </a:solidFill>
                </a:uFill>
                <a:latin typeface="Calibri"/>
              </a:rPr>
              <a:t>Sub Class(child class):</a:t>
            </a:r>
            <a:r>
              <a:rPr lang="en-IN" sz="2800" b="0" strike="noStrike" spc="-1">
                <a:solidFill>
                  <a:srgbClr val="000000"/>
                </a:solidFill>
                <a:uFill>
                  <a:solidFill>
                    <a:srgbClr val="FFFFFF"/>
                  </a:solidFill>
                </a:uFill>
                <a:latin typeface="Calibri"/>
              </a:rPr>
              <a:t> The class that inherits properties from another class is called Sub class or Derived Class.</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1" strike="noStrike" spc="-1">
                <a:solidFill>
                  <a:srgbClr val="000000"/>
                </a:solidFill>
                <a:uFill>
                  <a:solidFill>
                    <a:srgbClr val="FFFFFF"/>
                  </a:solidFill>
                </a:uFill>
                <a:latin typeface="Calibri"/>
              </a:rPr>
              <a:t>Super Class(parent class):</a:t>
            </a:r>
            <a:r>
              <a:rPr lang="en-IN" sz="2800" b="0" strike="noStrike" spc="-1">
                <a:solidFill>
                  <a:srgbClr val="000000"/>
                </a:solidFill>
                <a:uFill>
                  <a:solidFill>
                    <a:srgbClr val="FFFFFF"/>
                  </a:solidFill>
                </a:uFill>
                <a:latin typeface="Calibri"/>
              </a:rPr>
              <a:t>The class whose properties are inherited by sub class is called Base Class or Super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Encapsulation </a:t>
            </a:r>
            <a:endParaRPr lang="en-IN" sz="1800" b="0" strike="noStrike" spc="-1">
              <a:solidFill>
                <a:srgbClr val="000000"/>
              </a:solidFill>
              <a:uFill>
                <a:solidFill>
                  <a:srgbClr val="FFFFFF"/>
                </a:solidFill>
              </a:uFill>
              <a:latin typeface="Arial"/>
            </a:endParaRPr>
          </a:p>
        </p:txBody>
      </p:sp>
      <p:sp>
        <p:nvSpPr>
          <p:cNvPr id="8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1" strike="noStrike" spc="-1">
                <a:solidFill>
                  <a:srgbClr val="000000"/>
                </a:solidFill>
                <a:uFill>
                  <a:solidFill>
                    <a:srgbClr val="FFFFFF"/>
                  </a:solidFill>
                </a:uFill>
                <a:latin typeface="Calibri"/>
              </a:rPr>
              <a:t>Encapsulation </a:t>
            </a:r>
            <a:r>
              <a:rPr lang="en-IN" sz="2800" b="0" strike="noStrike" spc="-1">
                <a:solidFill>
                  <a:srgbClr val="000000"/>
                </a:solidFill>
                <a:uFill>
                  <a:solidFill>
                    <a:srgbClr val="FFFFFF"/>
                  </a:solidFill>
                </a:uFill>
                <a:latin typeface="Calibri"/>
              </a:rPr>
              <a:t>is defined as wrapping up of data and information under a single unit. In Object Oriented Programming, Encapsulation is defined as binding together the data and the functions that manipulates them.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Abstraction </a:t>
            </a:r>
            <a:endParaRPr lang="en-IN" sz="1800" b="0" strike="noStrike" spc="-1">
              <a:solidFill>
                <a:srgbClr val="000000"/>
              </a:solidFill>
              <a:uFill>
                <a:solidFill>
                  <a:srgbClr val="FFFFFF"/>
                </a:solidFill>
              </a:uFill>
              <a:latin typeface="Arial"/>
            </a:endParaRPr>
          </a:p>
        </p:txBody>
      </p:sp>
      <p:sp>
        <p:nvSpPr>
          <p:cNvPr id="8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Data abstraction is one of the most essential and important feature of object oriented programming in C++. Abstraction means displaying only essential information and hiding the details. Data abstraction refers to providing only essential information about the data to the outside world, hiding the background details or implementation.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Dynamic Polymorphism </a:t>
            </a:r>
            <a:endParaRPr lang="en-IN" sz="1800" b="0" strike="noStrike" spc="-1">
              <a:solidFill>
                <a:srgbClr val="000000"/>
              </a:solidFill>
              <a:uFill>
                <a:solidFill>
                  <a:srgbClr val="FFFFFF"/>
                </a:solidFill>
              </a:uFill>
              <a:latin typeface="Arial"/>
            </a:endParaRPr>
          </a:p>
        </p:txBody>
      </p:sp>
      <p:sp>
        <p:nvSpPr>
          <p:cNvPr id="8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Virtual Functions and Runtime </a:t>
            </a:r>
            <a:r>
              <a:rPr lang="en-IN" sz="2800" b="1" strike="noStrike" spc="-1">
                <a:solidFill>
                  <a:srgbClr val="000000"/>
                </a:solidFill>
                <a:uFill>
                  <a:solidFill>
                    <a:srgbClr val="FFFFFF"/>
                  </a:solidFill>
                </a:uFill>
                <a:latin typeface="Calibri"/>
              </a:rPr>
              <a:t>Polymorphism in C++</a:t>
            </a:r>
            <a:r>
              <a:rPr lang="en-IN" sz="2800" b="0" strike="noStrike" spc="-1">
                <a:solidFill>
                  <a:srgbClr val="000000"/>
                </a:solidFill>
                <a:uFill>
                  <a:solidFill>
                    <a:srgbClr val="FFFFFF"/>
                  </a:solidFill>
                </a:uFill>
                <a:latin typeface="Calibri"/>
              </a:rPr>
              <a:t>... The main thing to note about the program is, derived class function is called using a base class pointer. The idea is, virtual functions are called according to the type of object pointed or referred, not according to the type of pointer or reference.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TotalTime>
  <Words>159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Arial Rounded MT Bold</vt:lpstr>
      <vt:lpstr>Calibri</vt:lpstr>
      <vt:lpstr>Calibri Light</vt:lpstr>
      <vt:lpstr>DejaVu Sans</vt:lpstr>
      <vt:lpstr>Rockwell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Praveen</dc:creator>
  <dc:description/>
  <cp:lastModifiedBy>Sthita Pragyan Pujari</cp:lastModifiedBy>
  <cp:revision>14</cp:revision>
  <dcterms:created xsi:type="dcterms:W3CDTF">2017-11-07T09:22:39Z</dcterms:created>
  <dcterms:modified xsi:type="dcterms:W3CDTF">2017-11-08T09:51:29Z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