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311" r:id="rId2"/>
    <p:sldId id="308" r:id="rId3"/>
    <p:sldId id="257" r:id="rId4"/>
    <p:sldId id="310" r:id="rId5"/>
    <p:sldId id="309" r:id="rId6"/>
    <p:sldId id="296" r:id="rId7"/>
    <p:sldId id="295" r:id="rId8"/>
    <p:sldId id="300" r:id="rId9"/>
    <p:sldId id="272" r:id="rId10"/>
    <p:sldId id="304" r:id="rId11"/>
    <p:sldId id="305" r:id="rId12"/>
    <p:sldId id="264" r:id="rId13"/>
    <p:sldId id="307" r:id="rId14"/>
    <p:sldId id="263" r:id="rId15"/>
    <p:sldId id="306" r:id="rId16"/>
    <p:sldId id="265" r:id="rId17"/>
    <p:sldId id="297" r:id="rId18"/>
    <p:sldId id="298" r:id="rId19"/>
    <p:sldId id="301" r:id="rId20"/>
    <p:sldId id="303" r:id="rId21"/>
    <p:sldId id="276" r:id="rId22"/>
    <p:sldId id="312" r:id="rId23"/>
    <p:sldId id="313" r:id="rId24"/>
    <p:sldId id="278" r:id="rId25"/>
  </p:sldIdLst>
  <p:sldSz cx="9144000" cy="5143500" type="screen16x9"/>
  <p:notesSz cx="6858000" cy="9144000"/>
  <p:embeddedFontLst>
    <p:embeddedFont>
      <p:font typeface="Saira SemiCondensed Medium" charset="0"/>
      <p:regular r:id="rId27"/>
      <p:bold r:id="rId28"/>
    </p:embeddedFont>
    <p:embeddedFont>
      <p:font typeface="Titillium Web" charset="0"/>
      <p:regular r:id="rId29"/>
      <p:bold r:id="rId30"/>
      <p:italic r:id="rId31"/>
      <p:boldItalic r:id="rId32"/>
    </p:embeddedFont>
    <p:embeddedFont>
      <p:font typeface="Mongolian Baiti" pitchFamily="66" charset="0"/>
      <p:regular r:id="rId33"/>
    </p:embeddedFont>
    <p:embeddedFont>
      <p:font typeface="Inria Sans Light" charset="0"/>
      <p:regular r:id="rId34"/>
      <p:bold r:id="rId35"/>
      <p:italic r:id="rId36"/>
      <p:boldItalic r:id="rId37"/>
    </p:embeddedFont>
    <p:embeddedFont>
      <p:font typeface="Georgia" pitchFamily="18" charset="0"/>
      <p:regular r:id="rId38"/>
      <p:bold r:id="rId39"/>
      <p:italic r:id="rId40"/>
      <p:boldItalic r:id="rId41"/>
    </p:embeddedFont>
    <p:embeddedFont>
      <p:font typeface="Arial Unicode MS" pitchFamily="34" charset="-128"/>
      <p:regular r:id="rId42"/>
    </p:embeddedFont>
    <p:embeddedFont>
      <p:font typeface="Saira Semi Condensed" charset="0"/>
      <p:regular r:id="rId43"/>
      <p:bold r:id="rId44"/>
    </p:embeddedFont>
    <p:embeddedFont>
      <p:font typeface="Trebuchet MS" pitchFamily="34" charset="0"/>
      <p:regular r:id="rId45"/>
      <p:bold r:id="rId46"/>
      <p:italic r:id="rId47"/>
      <p:boldItalic r:id="rId48"/>
    </p:embeddedFont>
    <p:embeddedFont>
      <p:font typeface="Arial Narrow"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9A5B51C-8CD4-41C5-B16D-47832BB83C99}">
  <a:tblStyle styleId="{E9A5B51C-8CD4-41C5-B16D-47832BB83C9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0A4BE30-F409-4A24-8C57-98108216027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4"/>
          <p:cNvSpPr txBox="1">
            <a:spLocks noGrp="1"/>
          </p:cNvSpPr>
          <p:nvPr>
            <p:ph type="ctrTitle" idx="4294967295"/>
          </p:nvPr>
        </p:nvSpPr>
        <p:spPr>
          <a:xfrm>
            <a:off x="1207774" y="1050000"/>
            <a:ext cx="7936225" cy="1597950"/>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0" tIns="0" rIns="0" bIns="0" anchor="b" anchorCtr="0">
            <a:noAutofit/>
          </a:bodyPr>
          <a:lstStyle/>
          <a:p>
            <a:pPr marL="0" lvl="0" indent="0" algn="l" rtl="0">
              <a:spcBef>
                <a:spcPts val="0"/>
              </a:spcBef>
              <a:spcAft>
                <a:spcPts val="0"/>
              </a:spcAft>
              <a:buNone/>
            </a:pPr>
            <a:r>
              <a:rPr lang="en" sz="6800" dirty="0" smtClean="0"/>
              <a:t>     </a:t>
            </a:r>
            <a:br>
              <a:rPr lang="en" sz="6800" dirty="0" smtClean="0"/>
            </a:br>
            <a:r>
              <a:rPr lang="en" sz="6800" dirty="0" smtClean="0"/>
              <a:t>EMAIL APPLICATION</a:t>
            </a:r>
            <a:endParaRPr sz="6800"/>
          </a:p>
        </p:txBody>
      </p:sp>
      <p:sp>
        <p:nvSpPr>
          <p:cNvPr id="464" name="Google Shape;464;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grpSp>
        <p:nvGrpSpPr>
          <p:cNvPr id="2" name="Google Shape;380;p28"/>
          <p:cNvGrpSpPr/>
          <p:nvPr/>
        </p:nvGrpSpPr>
        <p:grpSpPr>
          <a:xfrm>
            <a:off x="1143000" y="819150"/>
            <a:ext cx="7467600" cy="3657599"/>
            <a:chOff x="0" y="1199870"/>
            <a:chExt cx="3546900" cy="3472955"/>
          </a:xfrm>
        </p:grpSpPr>
        <p:sp>
          <p:nvSpPr>
            <p:cNvPr id="381" name="Google Shape;381;p28"/>
            <p:cNvSpPr/>
            <p:nvPr/>
          </p:nvSpPr>
          <p:spPr>
            <a:xfrm>
              <a:off x="0" y="1199870"/>
              <a:ext cx="3546900" cy="437307"/>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bg1"/>
                  </a:solidFill>
                  <a:latin typeface="Saira Semi Condensed"/>
                  <a:ea typeface="Saira Semi Condensed"/>
                  <a:cs typeface="Saira Semi Condensed"/>
                  <a:sym typeface="Saira Semi Condensed"/>
                </a:rPr>
                <a:t>POP3</a:t>
              </a:r>
              <a:r>
                <a:rPr lang="en" b="1" dirty="0" smtClean="0">
                  <a:solidFill>
                    <a:schemeClr val="bg1"/>
                  </a:solidFill>
                  <a:latin typeface="Saira Semi Condensed"/>
                  <a:ea typeface="Saira Semi Condensed"/>
                  <a:cs typeface="Saira Semi Condensed"/>
                  <a:sym typeface="Saira Semi Condensed"/>
                </a:rPr>
                <a:t> </a:t>
              </a:r>
              <a:r>
                <a:rPr lang="en" sz="1200" b="1" dirty="0" smtClean="0">
                  <a:solidFill>
                    <a:schemeClr val="bg1"/>
                  </a:solidFill>
                  <a:latin typeface="+mj-lt"/>
                  <a:ea typeface="Saira Semi Condensed"/>
                  <a:cs typeface="Saira Semi Condensed"/>
                  <a:sym typeface="Saira Semi Condensed"/>
                </a:rPr>
                <a:t>(POST OFFICE PROTOCOL)</a:t>
              </a:r>
              <a:endParaRPr sz="1200" b="1">
                <a:solidFill>
                  <a:schemeClr val="bg1"/>
                </a:solidFill>
                <a:latin typeface="+mj-lt"/>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latin typeface="Inria Sans Light"/>
                <a:ea typeface="Inria Sans Light"/>
                <a:cs typeface="Inria Sans Light"/>
                <a:sym typeface="Inria Sans Light"/>
              </a:endParaRPr>
            </a:p>
          </p:txBody>
        </p:sp>
      </p:grpSp>
      <p:sp>
        <p:nvSpPr>
          <p:cNvPr id="7" name="Rectangle 6"/>
          <p:cNvSpPr/>
          <p:nvPr/>
        </p:nvSpPr>
        <p:spPr>
          <a:xfrm>
            <a:off x="1143000" y="1276350"/>
            <a:ext cx="6934200" cy="3575338"/>
          </a:xfrm>
          <a:prstGeom prst="rect">
            <a:avLst/>
          </a:prstGeom>
        </p:spPr>
        <p:txBody>
          <a:bodyPr wrap="square">
            <a:spAutoFit/>
          </a:bodyPr>
          <a:lstStyle/>
          <a:p>
            <a:pPr algn="just">
              <a:lnSpc>
                <a:spcPts val="2400"/>
              </a:lnSpc>
              <a:spcBef>
                <a:spcPts val="1260"/>
              </a:spcBef>
              <a:defRPr/>
            </a:pPr>
            <a:endParaRPr lang="en-US" i="1" dirty="0" smtClean="0">
              <a:solidFill>
                <a:schemeClr val="bg1">
                  <a:lumMod val="25000"/>
                  <a:lumOff val="75000"/>
                </a:schemeClr>
              </a:solidFill>
            </a:endParaRPr>
          </a:p>
          <a:p>
            <a:pPr algn="just">
              <a:lnSpc>
                <a:spcPts val="2400"/>
              </a:lnSpc>
              <a:spcBef>
                <a:spcPts val="1260"/>
              </a:spcBef>
              <a:buBlip>
                <a:blip r:embed="rId3"/>
              </a:buBlip>
              <a:defRPr/>
            </a:pPr>
            <a:r>
              <a:rPr lang="en-US" i="1" dirty="0" smtClean="0">
                <a:solidFill>
                  <a:schemeClr val="bg1">
                    <a:lumMod val="25000"/>
                    <a:lumOff val="75000"/>
                  </a:schemeClr>
                </a:solidFill>
              </a:rPr>
              <a:t> </a:t>
            </a:r>
            <a:r>
              <a:rPr lang="en-US" i="1" dirty="0" smtClean="0">
                <a:solidFill>
                  <a:schemeClr val="bg1">
                    <a:lumMod val="25000"/>
                    <a:lumOff val="75000"/>
                  </a:schemeClr>
                </a:solidFill>
              </a:rPr>
              <a:t> </a:t>
            </a:r>
            <a:r>
              <a:rPr lang="en-US" sz="1800" i="1" dirty="0" smtClean="0">
                <a:solidFill>
                  <a:schemeClr val="bg1">
                    <a:lumMod val="25000"/>
                    <a:lumOff val="75000"/>
                  </a:schemeClr>
                </a:solidFill>
                <a:latin typeface="Inria Sans Light" charset="0"/>
              </a:rPr>
              <a:t>POP3 </a:t>
            </a:r>
            <a:r>
              <a:rPr lang="en-US" sz="1800" i="1" dirty="0" smtClean="0">
                <a:solidFill>
                  <a:schemeClr val="bg1">
                    <a:lumMod val="25000"/>
                    <a:lumOff val="75000"/>
                  </a:schemeClr>
                </a:solidFill>
                <a:latin typeface="Inria Sans Light" charset="0"/>
              </a:rPr>
              <a:t>uses TCP port 110 and 995 by default.</a:t>
            </a:r>
          </a:p>
          <a:p>
            <a:pPr algn="just">
              <a:lnSpc>
                <a:spcPts val="2400"/>
              </a:lnSpc>
              <a:buBlip>
                <a:blip r:embed="rId3"/>
              </a:buBlip>
              <a:defRPr/>
            </a:pPr>
            <a:r>
              <a:rPr lang="en-US" sz="1800" dirty="0" smtClean="0">
                <a:solidFill>
                  <a:schemeClr val="bg1">
                    <a:lumMod val="25000"/>
                    <a:lumOff val="75000"/>
                  </a:schemeClr>
                </a:solidFill>
                <a:latin typeface="Inria Sans Light" charset="0"/>
              </a:rPr>
              <a:t>   </a:t>
            </a:r>
            <a:r>
              <a:rPr lang="en-US" sz="1800" i="1" dirty="0" smtClean="0">
                <a:solidFill>
                  <a:schemeClr val="bg1">
                    <a:lumMod val="25000"/>
                    <a:lumOff val="75000"/>
                  </a:schemeClr>
                </a:solidFill>
                <a:latin typeface="Inria Sans Light" charset="0"/>
              </a:rPr>
              <a:t>Local </a:t>
            </a:r>
            <a:r>
              <a:rPr lang="en-US" sz="1800" i="1" dirty="0" smtClean="0">
                <a:solidFill>
                  <a:schemeClr val="bg1">
                    <a:lumMod val="25000"/>
                    <a:lumOff val="75000"/>
                  </a:schemeClr>
                </a:solidFill>
                <a:latin typeface="Inria Sans Light" charset="0"/>
              </a:rPr>
              <a:t>e-mail clients use the </a:t>
            </a:r>
            <a:r>
              <a:rPr lang="en-US" sz="1800" b="1" i="1" dirty="0" smtClean="0">
                <a:solidFill>
                  <a:schemeClr val="bg1">
                    <a:lumMod val="25000"/>
                    <a:lumOff val="75000"/>
                  </a:schemeClr>
                </a:solidFill>
                <a:latin typeface="Inria Sans Light" charset="0"/>
              </a:rPr>
              <a:t>Post Office Protocol </a:t>
            </a:r>
            <a:r>
              <a:rPr lang="en-US" sz="1800" b="1" i="1" dirty="0" smtClean="0">
                <a:solidFill>
                  <a:schemeClr val="bg1">
                    <a:lumMod val="25000"/>
                    <a:lumOff val="75000"/>
                  </a:schemeClr>
                </a:solidFill>
                <a:latin typeface="Inria Sans Light" charset="0"/>
              </a:rPr>
              <a:t> version </a:t>
            </a:r>
            <a:r>
              <a:rPr lang="en-US" sz="1800" b="1" i="1" dirty="0" smtClean="0">
                <a:solidFill>
                  <a:schemeClr val="bg1">
                    <a:lumMod val="25000"/>
                    <a:lumOff val="75000"/>
                  </a:schemeClr>
                </a:solidFill>
                <a:latin typeface="Inria Sans Light" charset="0"/>
              </a:rPr>
              <a:t>3 POP3</a:t>
            </a:r>
            <a:r>
              <a:rPr lang="en-US" sz="1800" b="1" i="1" dirty="0" smtClean="0">
                <a:solidFill>
                  <a:schemeClr val="bg1">
                    <a:lumMod val="25000"/>
                    <a:lumOff val="75000"/>
                  </a:schemeClr>
                </a:solidFill>
                <a:latin typeface="Inria Sans Light" charset="0"/>
              </a:rPr>
              <a:t>.</a:t>
            </a:r>
          </a:p>
          <a:p>
            <a:pPr algn="just">
              <a:lnSpc>
                <a:spcPts val="2400"/>
              </a:lnSpc>
              <a:buBlip>
                <a:blip r:embed="rId3"/>
              </a:buBlip>
              <a:defRPr/>
            </a:pPr>
            <a:r>
              <a:rPr lang="en-US" sz="1800" dirty="0" smtClean="0">
                <a:solidFill>
                  <a:schemeClr val="bg1">
                    <a:lumMod val="25000"/>
                    <a:lumOff val="75000"/>
                  </a:schemeClr>
                </a:solidFill>
                <a:latin typeface="Inria Sans Light" charset="0"/>
              </a:rPr>
              <a:t> </a:t>
            </a:r>
            <a:r>
              <a:rPr lang="en-US" sz="1800" i="1" dirty="0" smtClean="0">
                <a:solidFill>
                  <a:schemeClr val="bg1">
                    <a:lumMod val="25000"/>
                    <a:lumOff val="75000"/>
                  </a:schemeClr>
                </a:solidFill>
                <a:latin typeface="Inria Sans Light" charset="0"/>
              </a:rPr>
              <a:t>Users </a:t>
            </a:r>
            <a:r>
              <a:rPr lang="en-US" sz="1800" i="1" dirty="0" smtClean="0">
                <a:solidFill>
                  <a:schemeClr val="bg1">
                    <a:lumMod val="25000"/>
                    <a:lumOff val="75000"/>
                  </a:schemeClr>
                </a:solidFill>
                <a:latin typeface="Inria Sans Light" charset="0"/>
              </a:rPr>
              <a:t>allow to retrieve e-mails over TCP/IP connection from a remote </a:t>
            </a:r>
            <a:r>
              <a:rPr lang="en-US" sz="1800" i="1" dirty="0" smtClean="0">
                <a:solidFill>
                  <a:schemeClr val="bg1">
                    <a:lumMod val="25000"/>
                    <a:lumOff val="75000"/>
                  </a:schemeClr>
                </a:solidFill>
                <a:latin typeface="Inria Sans Light" charset="0"/>
              </a:rPr>
              <a:t>server</a:t>
            </a:r>
            <a:r>
              <a:rPr lang="en-US" sz="1800" i="1" dirty="0" smtClean="0">
                <a:solidFill>
                  <a:schemeClr val="bg1">
                    <a:lumMod val="25000"/>
                    <a:lumOff val="75000"/>
                  </a:schemeClr>
                </a:solidFill>
                <a:latin typeface="Inria Sans Light" charset="0"/>
              </a:rPr>
              <a:t>.</a:t>
            </a:r>
          </a:p>
          <a:p>
            <a:pPr algn="just">
              <a:lnSpc>
                <a:spcPts val="2400"/>
              </a:lnSpc>
              <a:buBlip>
                <a:blip r:embed="rId3"/>
              </a:buBlip>
              <a:defRPr/>
            </a:pPr>
            <a:r>
              <a:rPr lang="en-US" sz="1800" dirty="0" smtClean="0">
                <a:solidFill>
                  <a:schemeClr val="bg1">
                    <a:lumMod val="25000"/>
                    <a:lumOff val="75000"/>
                  </a:schemeClr>
                </a:solidFill>
                <a:latin typeface="Inria Sans Light" charset="0"/>
              </a:rPr>
              <a:t> </a:t>
            </a:r>
            <a:r>
              <a:rPr lang="en-US" sz="1800" i="1" dirty="0" smtClean="0">
                <a:solidFill>
                  <a:schemeClr val="bg1">
                    <a:lumMod val="25000"/>
                    <a:lumOff val="75000"/>
                  </a:schemeClr>
                </a:solidFill>
                <a:latin typeface="Inria Sans Light" charset="0"/>
              </a:rPr>
              <a:t>View </a:t>
            </a:r>
            <a:r>
              <a:rPr lang="en-US" sz="1800" i="1" dirty="0" smtClean="0">
                <a:solidFill>
                  <a:schemeClr val="bg1">
                    <a:lumMod val="25000"/>
                    <a:lumOff val="75000"/>
                  </a:schemeClr>
                </a:solidFill>
                <a:latin typeface="Inria Sans Light" charset="0"/>
              </a:rPr>
              <a:t>the retrieve all the messages</a:t>
            </a:r>
          </a:p>
          <a:p>
            <a:pPr algn="just">
              <a:lnSpc>
                <a:spcPts val="1920"/>
              </a:lnSpc>
              <a:buBlip>
                <a:blip r:embed="rId3"/>
              </a:buBlip>
              <a:defRPr/>
            </a:pPr>
            <a:r>
              <a:rPr lang="en-US" sz="1800" i="1" dirty="0" smtClean="0">
                <a:solidFill>
                  <a:schemeClr val="bg1">
                    <a:lumMod val="25000"/>
                    <a:lumOff val="75000"/>
                  </a:schemeClr>
                </a:solidFill>
                <a:latin typeface="Inria Sans Light" charset="0"/>
              </a:rPr>
              <a:t> Store </a:t>
            </a:r>
            <a:r>
              <a:rPr lang="en-US" sz="1800" i="1" dirty="0" smtClean="0">
                <a:solidFill>
                  <a:schemeClr val="bg1">
                    <a:lumMod val="25000"/>
                    <a:lumOff val="75000"/>
                  </a:schemeClr>
                </a:solidFill>
                <a:latin typeface="Inria Sans Light" charset="0"/>
              </a:rPr>
              <a:t>them on the user's PC as new messages.</a:t>
            </a:r>
          </a:p>
          <a:p>
            <a:pPr algn="just">
              <a:lnSpc>
                <a:spcPts val="1920"/>
              </a:lnSpc>
              <a:buBlip>
                <a:blip r:embed="rId3"/>
              </a:buBlip>
              <a:defRPr/>
            </a:pPr>
            <a:r>
              <a:rPr lang="en-US" sz="1800" i="1" dirty="0" smtClean="0">
                <a:solidFill>
                  <a:schemeClr val="bg1">
                    <a:lumMod val="25000"/>
                    <a:lumOff val="75000"/>
                  </a:schemeClr>
                </a:solidFill>
                <a:latin typeface="Inria Sans Light" charset="0"/>
              </a:rPr>
              <a:t> Delete </a:t>
            </a:r>
            <a:r>
              <a:rPr lang="en-US" sz="1800" i="1" dirty="0" smtClean="0">
                <a:solidFill>
                  <a:schemeClr val="bg1">
                    <a:lumMod val="25000"/>
                    <a:lumOff val="75000"/>
                  </a:schemeClr>
                </a:solidFill>
                <a:latin typeface="Inria Sans Light" charset="0"/>
              </a:rPr>
              <a:t>them from the server.</a:t>
            </a:r>
          </a:p>
          <a:p>
            <a:pPr algn="just">
              <a:lnSpc>
                <a:spcPts val="1920"/>
              </a:lnSpc>
              <a:buBlip>
                <a:blip r:embed="rId3"/>
              </a:buBlip>
              <a:defRPr/>
            </a:pPr>
            <a:r>
              <a:rPr lang="en-US" sz="1800" i="1" dirty="0" smtClean="0">
                <a:solidFill>
                  <a:schemeClr val="bg1">
                    <a:lumMod val="25000"/>
                    <a:lumOff val="75000"/>
                  </a:schemeClr>
                </a:solidFill>
                <a:latin typeface="Inria Sans Light" charset="0"/>
              </a:rPr>
              <a:t> Disconnect</a:t>
            </a:r>
            <a:r>
              <a:rPr lang="en-US" sz="1800" i="1" dirty="0" smtClean="0">
                <a:solidFill>
                  <a:schemeClr val="bg1">
                    <a:lumMod val="25000"/>
                    <a:lumOff val="75000"/>
                  </a:schemeClr>
                </a:solidFill>
                <a:latin typeface="Inria Sans Light" charset="0"/>
              </a:rPr>
              <a:t>.</a:t>
            </a:r>
          </a:p>
          <a:p>
            <a:endParaRPr lang="en-US" sz="2000" i="1" dirty="0" smtClean="0">
              <a:solidFill>
                <a:schemeClr val="bg1">
                  <a:lumMod val="25000"/>
                  <a:lumOff val="75000"/>
                </a:schemeClr>
              </a:solidFill>
              <a:latin typeface="Inria Sans Light" charset="0"/>
            </a:endParaRPr>
          </a:p>
          <a:p>
            <a:endParaRPr lang="en-US" i="1" dirty="0" smtClean="0">
              <a:solidFill>
                <a:schemeClr val="bg1">
                  <a:lumMod val="25000"/>
                  <a:lumOff val="75000"/>
                </a:schemeClr>
              </a:solidFill>
              <a:latin typeface="Inria Sans Light" charset="0"/>
            </a:endParaRPr>
          </a:p>
          <a:p>
            <a:endParaRPr lang="en-US" dirty="0">
              <a:solidFill>
                <a:schemeClr val="bg1">
                  <a:lumMod val="25000"/>
                  <a:lumOff val="75000"/>
                </a:schemeClr>
              </a:solidFill>
              <a:latin typeface="Inria Sans Light"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grpSp>
        <p:nvGrpSpPr>
          <p:cNvPr id="2" name="Google Shape;380;p28"/>
          <p:cNvGrpSpPr/>
          <p:nvPr/>
        </p:nvGrpSpPr>
        <p:grpSpPr>
          <a:xfrm>
            <a:off x="1143000" y="742950"/>
            <a:ext cx="7391400" cy="3809998"/>
            <a:chOff x="0" y="1055164"/>
            <a:chExt cx="3510707" cy="3617661"/>
          </a:xfrm>
        </p:grpSpPr>
        <p:sp>
          <p:nvSpPr>
            <p:cNvPr id="381" name="Google Shape;381;p28"/>
            <p:cNvSpPr/>
            <p:nvPr/>
          </p:nvSpPr>
          <p:spPr>
            <a:xfrm>
              <a:off x="0" y="1055164"/>
              <a:ext cx="3510707" cy="50966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algn="ctr"/>
              <a:r>
                <a:rPr lang="en-US" sz="1800" b="1" dirty="0" smtClean="0">
                  <a:solidFill>
                    <a:schemeClr val="bg1"/>
                  </a:solidFill>
                  <a:latin typeface="Trebuchet MS" pitchFamily="34" charset="0"/>
                </a:rPr>
                <a:t> </a:t>
              </a:r>
            </a:p>
            <a:p>
              <a:pPr algn="ctr"/>
              <a:r>
                <a:rPr lang="en-US" sz="1800" b="1" dirty="0" smtClean="0">
                  <a:solidFill>
                    <a:schemeClr val="bg1"/>
                  </a:solidFill>
                  <a:latin typeface="Trebuchet MS" pitchFamily="34" charset="0"/>
                </a:rPr>
                <a:t>IMAP4</a:t>
              </a:r>
              <a:r>
                <a:rPr lang="en-US" sz="1600" b="1" dirty="0" smtClean="0">
                  <a:solidFill>
                    <a:schemeClr val="tx1"/>
                  </a:solidFill>
                  <a:latin typeface="Trebuchet MS" pitchFamily="34" charset="0"/>
                </a:rPr>
                <a:t> </a:t>
              </a:r>
              <a:r>
                <a:rPr lang="en-US" b="1" dirty="0" smtClean="0">
                  <a:solidFill>
                    <a:schemeClr val="bg1"/>
                  </a:solidFill>
                  <a:latin typeface="+mn-lt"/>
                </a:rPr>
                <a:t>(INTERNET </a:t>
              </a:r>
              <a:r>
                <a:rPr lang="en-US" b="1" dirty="0" smtClean="0">
                  <a:solidFill>
                    <a:schemeClr val="bg1"/>
                  </a:solidFill>
                  <a:latin typeface="+mn-lt"/>
                </a:rPr>
                <a:t>MESSAGE </a:t>
              </a:r>
              <a:r>
                <a:rPr lang="en-US" b="1" dirty="0" smtClean="0">
                  <a:solidFill>
                    <a:schemeClr val="bg1"/>
                  </a:solidFill>
                  <a:latin typeface="+mn-lt"/>
                </a:rPr>
                <a:t>ACCESS PROTOCOL)</a:t>
              </a:r>
              <a:endParaRPr lang="en-US" b="1" dirty="0" smtClean="0">
                <a:solidFill>
                  <a:srgbClr val="FF0000"/>
                </a:solidFill>
                <a:latin typeface="+mn-lt"/>
              </a:endParaRPr>
            </a:p>
            <a:p>
              <a:pPr marL="0" lvl="0" indent="0" algn="ctr" rtl="0">
                <a:spcBef>
                  <a:spcPts val="0"/>
                </a:spcBef>
                <a:spcAft>
                  <a:spcPts val="0"/>
                </a:spcAft>
                <a:buNone/>
              </a:pPr>
              <a:endParaRPr>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latin typeface="Inria Sans Light"/>
                <a:ea typeface="Inria Sans Light"/>
                <a:cs typeface="Inria Sans Light"/>
                <a:sym typeface="Inria Sans Light"/>
              </a:endParaRPr>
            </a:p>
          </p:txBody>
        </p:sp>
      </p:grpSp>
      <p:sp>
        <p:nvSpPr>
          <p:cNvPr id="7" name="Rectangle 6"/>
          <p:cNvSpPr/>
          <p:nvPr/>
        </p:nvSpPr>
        <p:spPr>
          <a:xfrm>
            <a:off x="1143000" y="1276350"/>
            <a:ext cx="7162800" cy="3926716"/>
          </a:xfrm>
          <a:prstGeom prst="rect">
            <a:avLst/>
          </a:prstGeom>
        </p:spPr>
        <p:txBody>
          <a:bodyPr wrap="square">
            <a:spAutoFit/>
          </a:bodyPr>
          <a:lstStyle/>
          <a:p>
            <a:pPr algn="just">
              <a:lnSpc>
                <a:spcPts val="2400"/>
              </a:lnSpc>
              <a:spcBef>
                <a:spcPts val="1260"/>
              </a:spcBef>
              <a:defRPr/>
            </a:pPr>
            <a:endParaRPr lang="en-US" i="1" dirty="0" smtClean="0">
              <a:solidFill>
                <a:schemeClr val="bg1">
                  <a:lumMod val="25000"/>
                  <a:lumOff val="75000"/>
                </a:schemeClr>
              </a:solidFill>
            </a:endParaRPr>
          </a:p>
          <a:p>
            <a:pPr algn="just">
              <a:lnSpc>
                <a:spcPts val="2400"/>
              </a:lnSpc>
              <a:spcBef>
                <a:spcPts val="1260"/>
              </a:spcBef>
              <a:buBlip>
                <a:blip r:embed="rId3"/>
              </a:buBlip>
              <a:defRPr/>
            </a:pPr>
            <a:r>
              <a:rPr lang="en-US" sz="1600" i="1" dirty="0" smtClean="0">
                <a:solidFill>
                  <a:schemeClr val="bg1">
                    <a:lumMod val="25000"/>
                    <a:lumOff val="75000"/>
                  </a:schemeClr>
                </a:solidFill>
                <a:latin typeface="Inria Sans Light" charset="0"/>
              </a:rPr>
              <a:t>   </a:t>
            </a:r>
            <a:r>
              <a:rPr lang="en-US" sz="1600" dirty="0" smtClean="0">
                <a:solidFill>
                  <a:schemeClr val="bg1">
                    <a:lumMod val="25000"/>
                    <a:lumOff val="75000"/>
                  </a:schemeClr>
                </a:solidFill>
                <a:latin typeface="Inria Sans Light" charset="0"/>
              </a:rPr>
              <a:t>IMAP </a:t>
            </a:r>
            <a:r>
              <a:rPr lang="en-US" sz="1600" dirty="0" smtClean="0">
                <a:solidFill>
                  <a:schemeClr val="bg1">
                    <a:lumMod val="25000"/>
                    <a:lumOff val="75000"/>
                  </a:schemeClr>
                </a:solidFill>
                <a:latin typeface="Inria Sans Light" charset="0"/>
              </a:rPr>
              <a:t>or IMAP4 </a:t>
            </a:r>
            <a:r>
              <a:rPr lang="en-US" sz="1600" dirty="0" smtClean="0">
                <a:solidFill>
                  <a:schemeClr val="bg1">
                    <a:lumMod val="25000"/>
                    <a:lumOff val="75000"/>
                  </a:schemeClr>
                </a:solidFill>
                <a:latin typeface="Inria Sans Light" charset="0"/>
              </a:rPr>
              <a:t> </a:t>
            </a:r>
            <a:r>
              <a:rPr lang="en-US" sz="1600" dirty="0" smtClean="0">
                <a:solidFill>
                  <a:schemeClr val="bg1">
                    <a:lumMod val="25000"/>
                    <a:lumOff val="75000"/>
                  </a:schemeClr>
                </a:solidFill>
                <a:latin typeface="Inria Sans Light" charset="0"/>
              </a:rPr>
              <a:t>uses the TCP port 143 &amp; 993 by default.</a:t>
            </a:r>
          </a:p>
          <a:p>
            <a:pPr marL="266700" indent="-266700" algn="just" eaLnBrk="1" hangingPunct="1">
              <a:spcAft>
                <a:spcPts val="213"/>
              </a:spcAft>
              <a:buBlip>
                <a:blip r:embed="rId3"/>
              </a:buBlip>
            </a:pPr>
            <a:r>
              <a:rPr lang="en-US" sz="1600" dirty="0" smtClean="0">
                <a:solidFill>
                  <a:schemeClr val="bg1">
                    <a:lumMod val="25000"/>
                    <a:lumOff val="75000"/>
                  </a:schemeClr>
                </a:solidFill>
                <a:latin typeface="Inria Sans Light" charset="0"/>
              </a:rPr>
              <a:t> </a:t>
            </a:r>
            <a:r>
              <a:rPr lang="en-US" sz="1600" dirty="0" smtClean="0">
                <a:solidFill>
                  <a:schemeClr val="bg1">
                    <a:lumMod val="25000"/>
                    <a:lumOff val="75000"/>
                  </a:schemeClr>
                </a:solidFill>
                <a:latin typeface="Inria Sans Light" charset="0"/>
              </a:rPr>
              <a:t>IMAP is often used in large </a:t>
            </a:r>
            <a:r>
              <a:rPr lang="en-US" sz="1600" dirty="0" smtClean="0">
                <a:solidFill>
                  <a:schemeClr val="bg1">
                    <a:lumMod val="25000"/>
                    <a:lumOff val="75000"/>
                  </a:schemeClr>
                </a:solidFill>
                <a:latin typeface="Inria Sans Light" charset="0"/>
              </a:rPr>
              <a:t>networks For </a:t>
            </a:r>
            <a:r>
              <a:rPr lang="en-US" sz="1600" dirty="0" smtClean="0">
                <a:solidFill>
                  <a:schemeClr val="bg1">
                    <a:lumMod val="25000"/>
                    <a:lumOff val="75000"/>
                  </a:schemeClr>
                </a:solidFill>
                <a:latin typeface="Inria Sans Light" charset="0"/>
              </a:rPr>
              <a:t>example, a college campus mail </a:t>
            </a:r>
            <a:r>
              <a:rPr lang="en-US" sz="1600" dirty="0" smtClean="0">
                <a:solidFill>
                  <a:schemeClr val="bg1">
                    <a:lumMod val="25000"/>
                    <a:lumOff val="75000"/>
                  </a:schemeClr>
                </a:solidFill>
                <a:latin typeface="Inria Sans Light" charset="0"/>
              </a:rPr>
              <a:t>system.</a:t>
            </a:r>
          </a:p>
          <a:p>
            <a:pPr marL="266700" indent="-266700" algn="just" eaLnBrk="1" hangingPunct="1">
              <a:spcAft>
                <a:spcPts val="213"/>
              </a:spcAft>
            </a:pPr>
            <a:endParaRPr lang="en-US" sz="1600" dirty="0" smtClean="0">
              <a:solidFill>
                <a:schemeClr val="bg1">
                  <a:lumMod val="25000"/>
                  <a:lumOff val="75000"/>
                </a:schemeClr>
              </a:solidFill>
              <a:latin typeface="Inria Sans Light" charset="0"/>
            </a:endParaRPr>
          </a:p>
          <a:p>
            <a:pPr marL="266700" indent="-266700" algn="just" eaLnBrk="1" hangingPunct="1">
              <a:spcAft>
                <a:spcPts val="2100"/>
              </a:spcAft>
              <a:buBlip>
                <a:blip r:embed="rId3"/>
              </a:buBlip>
            </a:pPr>
            <a:r>
              <a:rPr lang="en-US" sz="1600" dirty="0" smtClean="0">
                <a:solidFill>
                  <a:schemeClr val="bg1">
                    <a:lumMod val="25000"/>
                    <a:lumOff val="75000"/>
                  </a:schemeClr>
                </a:solidFill>
                <a:latin typeface="Inria Sans Light" charset="0"/>
                <a:ea typeface="Arial Unicode MS" pitchFamily="34" charset="-128"/>
                <a:cs typeface="Arial Unicode MS" pitchFamily="34" charset="-128"/>
              </a:rPr>
              <a:t> IMAP </a:t>
            </a:r>
            <a:r>
              <a:rPr lang="en-US" sz="1600" dirty="0" smtClean="0">
                <a:solidFill>
                  <a:schemeClr val="bg1">
                    <a:lumMod val="25000"/>
                    <a:lumOff val="75000"/>
                  </a:schemeClr>
                </a:solidFill>
                <a:latin typeface="Inria Sans Light" charset="0"/>
                <a:ea typeface="Arial Unicode MS" pitchFamily="34" charset="-128"/>
                <a:cs typeface="Arial Unicode MS" pitchFamily="34" charset="-128"/>
              </a:rPr>
              <a:t>(Internet Message </a:t>
            </a:r>
            <a:r>
              <a:rPr lang="en-US" sz="1600" dirty="0" smtClean="0">
                <a:solidFill>
                  <a:schemeClr val="bg1">
                    <a:lumMod val="25000"/>
                    <a:lumOff val="75000"/>
                  </a:schemeClr>
                </a:solidFill>
                <a:latin typeface="Inria Sans Light" charset="0"/>
                <a:ea typeface="Arial Unicode MS" pitchFamily="34" charset="-128"/>
                <a:cs typeface="Arial Unicode MS" pitchFamily="34" charset="-128"/>
              </a:rPr>
              <a:t> Access Protocol) is an email protocol that deals with  managing and retrieving </a:t>
            </a:r>
            <a:r>
              <a:rPr lang="en-US" sz="1600" dirty="0" smtClean="0">
                <a:solidFill>
                  <a:schemeClr val="bg1">
                    <a:lumMod val="25000"/>
                    <a:lumOff val="75000"/>
                  </a:schemeClr>
                </a:solidFill>
                <a:latin typeface="Inria Sans Light" charset="0"/>
                <a:ea typeface="Arial Unicode MS" pitchFamily="34" charset="-128"/>
                <a:cs typeface="Arial Unicode MS" pitchFamily="34" charset="-128"/>
              </a:rPr>
              <a:t>email messages from the receiving </a:t>
            </a:r>
            <a:r>
              <a:rPr lang="en-US" sz="1600" dirty="0" smtClean="0">
                <a:solidFill>
                  <a:schemeClr val="bg1">
                    <a:lumMod val="25000"/>
                    <a:lumOff val="75000"/>
                  </a:schemeClr>
                </a:solidFill>
                <a:latin typeface="Inria Sans Light" charset="0"/>
                <a:ea typeface="Arial Unicode MS" pitchFamily="34" charset="-128"/>
                <a:cs typeface="Arial Unicode MS" pitchFamily="34" charset="-128"/>
              </a:rPr>
              <a:t>server.</a:t>
            </a:r>
          </a:p>
          <a:p>
            <a:pPr marL="266700" indent="-266700" algn="just" eaLnBrk="1" hangingPunct="1">
              <a:spcAft>
                <a:spcPts val="2100"/>
              </a:spcAft>
              <a:buBlip>
                <a:blip r:embed="rId3"/>
              </a:buBlip>
            </a:pPr>
            <a:r>
              <a:rPr lang="en-US" sz="1600" dirty="0" smtClean="0">
                <a:solidFill>
                  <a:schemeClr val="bg1">
                    <a:lumMod val="25000"/>
                    <a:lumOff val="75000"/>
                  </a:schemeClr>
                </a:solidFill>
                <a:latin typeface="Inria Sans Light" charset="0"/>
                <a:ea typeface="Arial Unicode MS" pitchFamily="34" charset="-128"/>
                <a:cs typeface="Arial Unicode MS" pitchFamily="34" charset="-128"/>
              </a:rPr>
              <a:t>Since </a:t>
            </a:r>
            <a:r>
              <a:rPr lang="en-US" sz="1600" dirty="0" smtClean="0">
                <a:solidFill>
                  <a:schemeClr val="bg1">
                    <a:lumMod val="25000"/>
                    <a:lumOff val="75000"/>
                  </a:schemeClr>
                </a:solidFill>
                <a:latin typeface="Inria Sans Light" charset="0"/>
                <a:ea typeface="Arial Unicode MS" pitchFamily="34" charset="-128"/>
                <a:cs typeface="Arial Unicode MS" pitchFamily="34" charset="-128"/>
              </a:rPr>
              <a:t>IMAP deals with message retrieval, you will not be able to use the IMAP protocol to send email. Instead, IMAP will be used for receiving messages.</a:t>
            </a:r>
          </a:p>
          <a:p>
            <a:endParaRPr lang="en-US" sz="1600" i="1" dirty="0" smtClean="0">
              <a:solidFill>
                <a:schemeClr val="bg1">
                  <a:lumMod val="25000"/>
                  <a:lumOff val="75000"/>
                </a:schemeClr>
              </a:solidFill>
              <a:latin typeface="Inria Sans Light" charset="0"/>
              <a:ea typeface="Arial Unicode MS" pitchFamily="34" charset="-128"/>
              <a:cs typeface="Arial Unicode MS" pitchFamily="34" charset="-128"/>
            </a:endParaRPr>
          </a:p>
          <a:p>
            <a:endParaRPr lang="en-US" sz="1600" i="1" dirty="0" smtClean="0">
              <a:solidFill>
                <a:schemeClr val="bg1">
                  <a:lumMod val="25000"/>
                  <a:lumOff val="75000"/>
                </a:schemeClr>
              </a:solidFill>
              <a:latin typeface="Inria Sans Light" charset="0"/>
            </a:endParaRPr>
          </a:p>
          <a:p>
            <a:endParaRPr lang="en-US" sz="1600" dirty="0">
              <a:solidFill>
                <a:schemeClr val="bg1">
                  <a:lumMod val="25000"/>
                  <a:lumOff val="75000"/>
                </a:schemeClr>
              </a:solidFill>
              <a:latin typeface="Inria Sans Light"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Web Application Development</a:t>
            </a:r>
            <a:endParaRPr/>
          </a:p>
        </p:txBody>
      </p:sp>
      <p:sp>
        <p:nvSpPr>
          <p:cNvPr id="279" name="Google Shape;279;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
        <p:nvSpPr>
          <p:cNvPr id="7" name="Text Placeholder 6"/>
          <p:cNvSpPr>
            <a:spLocks noGrp="1"/>
          </p:cNvSpPr>
          <p:nvPr>
            <p:ph type="body" idx="1"/>
          </p:nvPr>
        </p:nvSpPr>
        <p:spPr>
          <a:xfrm>
            <a:off x="1207850" y="1582550"/>
            <a:ext cx="6488350" cy="3037200"/>
          </a:xfrm>
        </p:spPr>
        <p:txBody>
          <a:bodyPr/>
          <a:lstStyle/>
          <a:p>
            <a:endParaRPr lang="en-US" dirty="0" smtClean="0"/>
          </a:p>
          <a:p>
            <a:pPr>
              <a:buFont typeface="Wingdings" pitchFamily="2" charset="2"/>
              <a:buChar char="v"/>
            </a:pPr>
            <a:r>
              <a:rPr lang="en-US" dirty="0" smtClean="0"/>
              <a:t>Technology  used </a:t>
            </a:r>
            <a:endParaRPr lang="en-US" dirty="0" smtClean="0"/>
          </a:p>
          <a:p>
            <a:pPr>
              <a:buFont typeface="Wingdings" pitchFamily="2" charset="2"/>
              <a:buChar char="v"/>
            </a:pPr>
            <a:r>
              <a:rPr lang="en-US" dirty="0" smtClean="0"/>
              <a:t>How  does EmailJs works ?</a:t>
            </a:r>
          </a:p>
          <a:p>
            <a:pPr>
              <a:buFont typeface="Wingdings" pitchFamily="2" charset="2"/>
              <a:buChar char="v"/>
            </a:pPr>
            <a:r>
              <a:rPr lang="en-US" dirty="0" smtClean="0"/>
              <a:t>Login  </a:t>
            </a:r>
            <a:r>
              <a:rPr lang="en-US" dirty="0" smtClean="0"/>
              <a:t>Web  Page</a:t>
            </a:r>
          </a:p>
          <a:p>
            <a:pPr>
              <a:buFont typeface="Wingdings" pitchFamily="2" charset="2"/>
              <a:buChar char="v"/>
            </a:pPr>
            <a:r>
              <a:rPr lang="en-US" dirty="0" smtClean="0"/>
              <a:t>Sign up Web  Page</a:t>
            </a:r>
          </a:p>
          <a:p>
            <a:pPr>
              <a:buFont typeface="Wingdings" pitchFamily="2" charset="2"/>
              <a:buChar char="v"/>
            </a:pPr>
            <a:r>
              <a:rPr lang="en-US" dirty="0" smtClean="0"/>
              <a:t>Sending  Mail  Web Page</a:t>
            </a:r>
          </a:p>
          <a:p>
            <a:pPr>
              <a:buFont typeface="Wingdings" pitchFamily="2" charset="2"/>
              <a:buChar char="v"/>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TECHNOLOGY </a:t>
            </a:r>
            <a:r>
              <a:rPr lang="en" dirty="0" smtClean="0"/>
              <a:t>USED</a:t>
            </a:r>
            <a:endParaRPr/>
          </a:p>
        </p:txBody>
      </p:sp>
      <p:sp>
        <p:nvSpPr>
          <p:cNvPr id="279" name="Google Shape;279;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
        <p:nvSpPr>
          <p:cNvPr id="7" name="Text Placeholder 6"/>
          <p:cNvSpPr>
            <a:spLocks noGrp="1"/>
          </p:cNvSpPr>
          <p:nvPr>
            <p:ph type="body" idx="1"/>
          </p:nvPr>
        </p:nvSpPr>
        <p:spPr>
          <a:xfrm>
            <a:off x="1207850" y="1582550"/>
            <a:ext cx="6488350" cy="3037200"/>
          </a:xfrm>
        </p:spPr>
        <p:txBody>
          <a:bodyPr/>
          <a:lstStyle/>
          <a:p>
            <a:pPr>
              <a:buFont typeface="Wingdings" pitchFamily="2" charset="2"/>
              <a:buChar char="Ø"/>
            </a:pPr>
            <a:endParaRPr lang="en-US" dirty="0" smtClean="0"/>
          </a:p>
          <a:p>
            <a:pPr>
              <a:buFont typeface="Wingdings" pitchFamily="2" charset="2"/>
              <a:buChar char="Ø"/>
            </a:pPr>
            <a:r>
              <a:rPr lang="en-US" dirty="0" smtClean="0"/>
              <a:t>REACT</a:t>
            </a:r>
          </a:p>
          <a:p>
            <a:pPr>
              <a:buFont typeface="Wingdings" pitchFamily="2" charset="2"/>
              <a:buChar char="Ø"/>
            </a:pPr>
            <a:r>
              <a:rPr lang="en-US" dirty="0" smtClean="0"/>
              <a:t>HTML</a:t>
            </a:r>
          </a:p>
          <a:p>
            <a:pPr>
              <a:buFont typeface="Wingdings" pitchFamily="2" charset="2"/>
              <a:buChar char="Ø"/>
            </a:pPr>
            <a:r>
              <a:rPr lang="en-US" dirty="0" smtClean="0"/>
              <a:t>CSS</a:t>
            </a:r>
          </a:p>
          <a:p>
            <a:pPr>
              <a:buFont typeface="Wingdings" pitchFamily="2" charset="2"/>
              <a:buChar char="Ø"/>
            </a:pPr>
            <a:r>
              <a:rPr lang="en-US" dirty="0" smtClean="0"/>
              <a:t>JAVASCRIPT</a:t>
            </a:r>
          </a:p>
          <a:p>
            <a:pPr>
              <a:buFont typeface="Wingdings" pitchFamily="2" charset="2"/>
              <a:buChar char="Ø"/>
            </a:pPr>
            <a:r>
              <a:rPr lang="en-US" dirty="0" smtClean="0"/>
              <a:t>BOOTSTRAP</a:t>
            </a:r>
          </a:p>
          <a:p>
            <a:pPr>
              <a:buFont typeface="Wingdings" pitchFamily="2" charset="2"/>
              <a:buChar char="Ø"/>
            </a:pPr>
            <a:r>
              <a:rPr lang="en-US" dirty="0" smtClean="0"/>
              <a:t>EMAILJS</a:t>
            </a:r>
          </a:p>
          <a:p>
            <a:pPr>
              <a:buFont typeface="Wingdings" pitchFamily="2" charset="2"/>
              <a:buChar char="Ø"/>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lvl="0"/>
            <a:r>
              <a:rPr lang="en-US" dirty="0" smtClean="0"/>
              <a:t>How does EMAILJS works?</a:t>
            </a:r>
            <a:endParaRPr/>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
        <p:nvSpPr>
          <p:cNvPr id="8" name="Text Placeholder 5"/>
          <p:cNvSpPr>
            <a:spLocks noGrp="1"/>
          </p:cNvSpPr>
          <p:nvPr>
            <p:ph type="body" idx="1"/>
          </p:nvPr>
        </p:nvSpPr>
        <p:spPr>
          <a:xfrm>
            <a:off x="1208088" y="1430338"/>
            <a:ext cx="7707312" cy="3265487"/>
          </a:xfrm>
        </p:spPr>
        <p:txBody>
          <a:bodyPr/>
          <a:lstStyle/>
          <a:p>
            <a:r>
              <a:rPr lang="en-US" dirty="0" smtClean="0"/>
              <a:t>Emails helps to send emails using client-side technologies only. No server is required – just connect Emails to one of the supported email services, create an email template, and use our JavaScript library to trigger an email.</a:t>
            </a:r>
          </a:p>
          <a:p>
            <a:r>
              <a:rPr lang="en-US" dirty="0" smtClean="0"/>
              <a:t>Email templates can optionally contain dynamic variables in almost any field (e.g. subject, content, TO address, FROM name, etc) which are populated from the JavaScript call. For example, the subject can be "</a:t>
            </a:r>
            <a:r>
              <a:rPr lang="en-US" b="1" dirty="0" smtClean="0"/>
              <a:t>{{ name }}</a:t>
            </a:r>
            <a:r>
              <a:rPr lang="en-US" dirty="0" smtClean="0"/>
              <a:t>, you </a:t>
            </a:r>
            <a:r>
              <a:rPr lang="en-US" dirty="0" smtClean="0"/>
              <a:t>have </a:t>
            </a:r>
            <a:r>
              <a:rPr lang="en-US" dirty="0" smtClean="0"/>
              <a:t>a new message", and using JavaScript the name can be set </a:t>
            </a:r>
            <a:r>
              <a:rPr lang="en-US" dirty="0" smtClean="0"/>
              <a:t>to “</a:t>
            </a:r>
            <a:r>
              <a:rPr lang="en-US" dirty="0" smtClean="0"/>
              <a:t>Sonu </a:t>
            </a:r>
            <a:r>
              <a:rPr lang="en-US" dirty="0" err="1" smtClean="0"/>
              <a:t>soni</a:t>
            </a:r>
            <a:r>
              <a:rPr lang="en-US" dirty="0" smtClean="0"/>
              <a:t>”</a:t>
            </a:r>
            <a:r>
              <a:rPr lang="en-US" dirty="0" smtClean="0"/>
              <a:t>, </a:t>
            </a:r>
            <a:r>
              <a:rPr lang="en-US" dirty="0" smtClean="0"/>
              <a:t>for instance.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dirty="0" smtClean="0"/>
              <a:t>  User </a:t>
            </a:r>
            <a:r>
              <a:rPr lang="en" sz="3000" dirty="0" smtClean="0"/>
              <a:t>Sign up page</a:t>
            </a:r>
            <a:endParaRPr sz="3000"/>
          </a:p>
        </p:txBody>
      </p:sp>
      <p:sp>
        <p:nvSpPr>
          <p:cNvPr id="299" name="Google Shape;299;p2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sp>
        <p:nvSpPr>
          <p:cNvPr id="26" name="TextBox 25"/>
          <p:cNvSpPr txBox="1"/>
          <p:nvPr/>
        </p:nvSpPr>
        <p:spPr>
          <a:xfrm>
            <a:off x="1066800" y="1809750"/>
            <a:ext cx="7620000" cy="1754326"/>
          </a:xfrm>
          <a:prstGeom prst="rect">
            <a:avLst/>
          </a:prstGeom>
          <a:noFill/>
        </p:spPr>
        <p:txBody>
          <a:bodyPr wrap="square" rtlCol="0">
            <a:spAutoFit/>
          </a:bodyPr>
          <a:lstStyle/>
          <a:p>
            <a:pPr>
              <a:buBlip>
                <a:blip r:embed="rId3"/>
              </a:buBlip>
            </a:pPr>
            <a:r>
              <a:rPr lang="en-US" sz="1800" i="1" dirty="0" smtClean="0">
                <a:solidFill>
                  <a:schemeClr val="bg1">
                    <a:lumMod val="25000"/>
                    <a:lumOff val="75000"/>
                  </a:schemeClr>
                </a:solidFill>
                <a:latin typeface="+mn-lt"/>
              </a:rPr>
              <a:t> </a:t>
            </a:r>
            <a:r>
              <a:rPr lang="en-US" sz="1800" i="1" dirty="0" smtClean="0">
                <a:solidFill>
                  <a:schemeClr val="bg1">
                    <a:lumMod val="25000"/>
                    <a:lumOff val="75000"/>
                  </a:schemeClr>
                </a:solidFill>
                <a:latin typeface="Inria Sans Light" charset="0"/>
              </a:rPr>
              <a:t>It </a:t>
            </a:r>
            <a:r>
              <a:rPr lang="en-US" sz="1800" i="1" dirty="0" smtClean="0">
                <a:solidFill>
                  <a:schemeClr val="bg1">
                    <a:lumMod val="25000"/>
                    <a:lumOff val="75000"/>
                  </a:schemeClr>
                </a:solidFill>
                <a:latin typeface="Inria Sans Light" charset="0"/>
              </a:rPr>
              <a:t>is a process that links user accounts to identify the users and manages the life cycle of the user accounts and access rights</a:t>
            </a:r>
            <a:r>
              <a:rPr lang="en-US" sz="1800" i="1" dirty="0" smtClean="0">
                <a:solidFill>
                  <a:schemeClr val="bg1">
                    <a:lumMod val="25000"/>
                    <a:lumOff val="75000"/>
                  </a:schemeClr>
                </a:solidFill>
                <a:latin typeface="Inria Sans Light" charset="0"/>
              </a:rPr>
              <a:t>.</a:t>
            </a:r>
          </a:p>
          <a:p>
            <a:pPr>
              <a:buBlip>
                <a:blip r:embed="rId3"/>
              </a:buBlip>
            </a:pPr>
            <a:endParaRPr lang="en-US" sz="1800" i="1" dirty="0" smtClean="0">
              <a:solidFill>
                <a:schemeClr val="bg1">
                  <a:lumMod val="25000"/>
                  <a:lumOff val="75000"/>
                </a:schemeClr>
              </a:solidFill>
              <a:latin typeface="Inria Sans Light" charset="0"/>
            </a:endParaRPr>
          </a:p>
          <a:p>
            <a:pPr>
              <a:buBlip>
                <a:blip r:embed="rId3"/>
              </a:buBlip>
            </a:pPr>
            <a:r>
              <a:rPr lang="en-US" sz="1800" i="1" dirty="0" smtClean="0">
                <a:solidFill>
                  <a:schemeClr val="bg1">
                    <a:lumMod val="25000"/>
                    <a:lumOff val="75000"/>
                  </a:schemeClr>
                </a:solidFill>
                <a:latin typeface="Inria Sans Light" charset="0"/>
              </a:rPr>
              <a:t> This </a:t>
            </a:r>
            <a:r>
              <a:rPr lang="en-US" sz="1800" i="1" dirty="0" smtClean="0">
                <a:solidFill>
                  <a:schemeClr val="bg1">
                    <a:lumMod val="25000"/>
                    <a:lumOff val="75000"/>
                  </a:schemeClr>
                </a:solidFill>
                <a:latin typeface="Inria Sans Light" charset="0"/>
              </a:rPr>
              <a:t>module deals with new user registrations, which includes their name ,email , Password details to maintain the account</a:t>
            </a:r>
            <a:r>
              <a:rPr lang="en-US" sz="1800" i="1" dirty="0" smtClean="0">
                <a:latin typeface="Inria Sans Light" charset="0"/>
              </a:rPr>
              <a:t>.</a:t>
            </a:r>
          </a:p>
          <a:p>
            <a:endParaRPr lang="en-US" sz="1800"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pic>
        <p:nvPicPr>
          <p:cNvPr id="10" name="Picture 9" descr="Screenshot (144).png"/>
          <p:cNvPicPr>
            <a:picLocks noChangeAspect="1"/>
          </p:cNvPicPr>
          <p:nvPr/>
        </p:nvPicPr>
        <p:blipFill>
          <a:blip r:embed="rId3"/>
          <a:srcRect t="13340" b="5139"/>
          <a:stretch>
            <a:fillRect/>
          </a:stretch>
        </p:blipFill>
        <p:spPr>
          <a:xfrm>
            <a:off x="0" y="285750"/>
            <a:ext cx="9144000" cy="4191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371600" y="590550"/>
            <a:ext cx="67284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dirty="0" smtClean="0"/>
              <a:t>User Login page</a:t>
            </a:r>
            <a:endParaRPr sz="3000"/>
          </a:p>
        </p:txBody>
      </p:sp>
      <p:sp>
        <p:nvSpPr>
          <p:cNvPr id="299" name="Google Shape;299;p2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17</a:t>
            </a:fld>
            <a:endParaRPr/>
          </a:p>
        </p:txBody>
      </p:sp>
      <p:sp>
        <p:nvSpPr>
          <p:cNvPr id="26" name="TextBox 25"/>
          <p:cNvSpPr txBox="1"/>
          <p:nvPr/>
        </p:nvSpPr>
        <p:spPr>
          <a:xfrm>
            <a:off x="838200" y="1657350"/>
            <a:ext cx="7315200" cy="2523768"/>
          </a:xfrm>
          <a:prstGeom prst="rect">
            <a:avLst/>
          </a:prstGeom>
          <a:noFill/>
        </p:spPr>
        <p:txBody>
          <a:bodyPr wrap="square" rtlCol="0">
            <a:spAutoFit/>
          </a:bodyPr>
          <a:lstStyle/>
          <a:p>
            <a:pPr>
              <a:buBlip>
                <a:blip r:embed="rId3"/>
              </a:buBlip>
            </a:pPr>
            <a:r>
              <a:rPr lang="en-US" sz="1800" dirty="0" smtClean="0">
                <a:solidFill>
                  <a:schemeClr val="bg1">
                    <a:lumMod val="25000"/>
                    <a:lumOff val="75000"/>
                  </a:schemeClr>
                </a:solidFill>
                <a:latin typeface="+mn-lt"/>
              </a:rPr>
              <a:t>  </a:t>
            </a:r>
            <a:r>
              <a:rPr lang="en-US" sz="1800" dirty="0" smtClean="0">
                <a:solidFill>
                  <a:schemeClr val="bg1">
                    <a:lumMod val="25000"/>
                    <a:lumOff val="75000"/>
                  </a:schemeClr>
                </a:solidFill>
                <a:latin typeface="Inria Sans Light" charset="0"/>
              </a:rPr>
              <a:t>This </a:t>
            </a:r>
            <a:r>
              <a:rPr lang="en-US" sz="1800" dirty="0" smtClean="0">
                <a:solidFill>
                  <a:schemeClr val="bg1">
                    <a:lumMod val="25000"/>
                    <a:lumOff val="75000"/>
                  </a:schemeClr>
                </a:solidFill>
                <a:latin typeface="Inria Sans Light" charset="0"/>
              </a:rPr>
              <a:t>module deals with </a:t>
            </a:r>
            <a:r>
              <a:rPr lang="en-US" sz="1800" i="1" dirty="0" smtClean="0">
                <a:solidFill>
                  <a:schemeClr val="bg1">
                    <a:lumMod val="25000"/>
                    <a:lumOff val="75000"/>
                  </a:schemeClr>
                </a:solidFill>
                <a:latin typeface="Inria Sans Light" charset="0"/>
              </a:rPr>
              <a:t>authentication</a:t>
            </a:r>
            <a:r>
              <a:rPr lang="en-US" sz="1800" dirty="0" smtClean="0">
                <a:solidFill>
                  <a:schemeClr val="bg1">
                    <a:lumMod val="25000"/>
                    <a:lumOff val="75000"/>
                  </a:schemeClr>
                </a:solidFill>
                <a:latin typeface="Inria Sans Light" charset="0"/>
              </a:rPr>
              <a:t> of users. Verifying </a:t>
            </a:r>
            <a:r>
              <a:rPr lang="en-US" sz="1800" dirty="0" smtClean="0">
                <a:solidFill>
                  <a:schemeClr val="bg1">
                    <a:lumMod val="25000"/>
                    <a:lumOff val="75000"/>
                  </a:schemeClr>
                </a:solidFill>
                <a:latin typeface="Inria Sans Light" charset="0"/>
              </a:rPr>
              <a:t>whether              they are authenticated users or not. If they are authenticated they are</a:t>
            </a:r>
          </a:p>
          <a:p>
            <a:r>
              <a:rPr lang="en-US" sz="1800" dirty="0" smtClean="0">
                <a:solidFill>
                  <a:schemeClr val="bg1">
                    <a:lumMod val="25000"/>
                    <a:lumOff val="75000"/>
                  </a:schemeClr>
                </a:solidFill>
                <a:latin typeface="Inria Sans Light" charset="0"/>
              </a:rPr>
              <a:t>r</a:t>
            </a:r>
            <a:r>
              <a:rPr lang="en-US" sz="1800" dirty="0" smtClean="0">
                <a:solidFill>
                  <a:schemeClr val="bg1">
                    <a:lumMod val="25000"/>
                    <a:lumOff val="75000"/>
                  </a:schemeClr>
                </a:solidFill>
                <a:latin typeface="Inria Sans Light" charset="0"/>
              </a:rPr>
              <a:t>esponded with the appropriate web pages otherwise with an error                                        page.</a:t>
            </a:r>
          </a:p>
          <a:p>
            <a:endParaRPr lang="en-US" sz="1800" dirty="0" smtClean="0">
              <a:solidFill>
                <a:schemeClr val="bg1">
                  <a:lumMod val="25000"/>
                  <a:lumOff val="75000"/>
                </a:schemeClr>
              </a:solidFill>
              <a:latin typeface="Inria Sans Light" charset="0"/>
            </a:endParaRPr>
          </a:p>
          <a:p>
            <a:pPr>
              <a:buBlip>
                <a:blip r:embed="rId3"/>
              </a:buBlip>
            </a:pPr>
            <a:r>
              <a:rPr lang="en-US" sz="1800" dirty="0" smtClean="0">
                <a:solidFill>
                  <a:schemeClr val="bg1">
                    <a:lumMod val="25000"/>
                    <a:lumOff val="75000"/>
                  </a:schemeClr>
                </a:solidFill>
                <a:latin typeface="Inria Sans Light" charset="0"/>
              </a:rPr>
              <a:t>  Login is the process by which individual access to a computer system.</a:t>
            </a:r>
          </a:p>
          <a:p>
            <a:pPr>
              <a:buBlip>
                <a:blip r:embed="rId3"/>
              </a:buBlip>
            </a:pPr>
            <a:endParaRPr lang="en-US" sz="1800" dirty="0" smtClean="0">
              <a:latin typeface="+mn-lt"/>
            </a:endParaRPr>
          </a:p>
          <a:p>
            <a:pPr>
              <a:buBlip>
                <a:blip r:embed="rId3"/>
              </a:buBlip>
            </a:pPr>
            <a:endParaRPr lang="en-US" sz="1800" dirty="0" smtClean="0">
              <a:latin typeface="+mn-lt"/>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18</a:t>
            </a:fld>
            <a:endParaRPr/>
          </a:p>
        </p:txBody>
      </p:sp>
      <p:pic>
        <p:nvPicPr>
          <p:cNvPr id="4" name="Picture 3" descr="Screenshot (143).png"/>
          <p:cNvPicPr>
            <a:picLocks noChangeAspect="1"/>
          </p:cNvPicPr>
          <p:nvPr/>
        </p:nvPicPr>
        <p:blipFill>
          <a:blip r:embed="rId3"/>
          <a:srcRect t="12945" b="5904"/>
          <a:stretch>
            <a:fillRect/>
          </a:stretch>
        </p:blipFill>
        <p:spPr>
          <a:xfrm>
            <a:off x="0" y="438150"/>
            <a:ext cx="9144000" cy="41719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a:p>
        </p:txBody>
      </p:sp>
      <p:grpSp>
        <p:nvGrpSpPr>
          <p:cNvPr id="2" name="Google Shape;380;p28"/>
          <p:cNvGrpSpPr/>
          <p:nvPr/>
        </p:nvGrpSpPr>
        <p:grpSpPr>
          <a:xfrm>
            <a:off x="1219200" y="819150"/>
            <a:ext cx="7467600" cy="3733799"/>
            <a:chOff x="0" y="1127517"/>
            <a:chExt cx="3546900" cy="3545308"/>
          </a:xfrm>
        </p:grpSpPr>
        <p:sp>
          <p:nvSpPr>
            <p:cNvPr id="381" name="Google Shape;381;p28"/>
            <p:cNvSpPr/>
            <p:nvPr/>
          </p:nvSpPr>
          <p:spPr>
            <a:xfrm>
              <a:off x="0" y="1127517"/>
              <a:ext cx="3546900" cy="437307"/>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bg1"/>
                  </a:solidFill>
                  <a:latin typeface="Saira Semi Condensed"/>
                  <a:ea typeface="Saira Semi Condensed"/>
                  <a:cs typeface="Saira Semi Condensed"/>
                  <a:sym typeface="Saira Semi Condensed"/>
                </a:rPr>
                <a:t>Cilent Server Protocol</a:t>
              </a:r>
              <a:endParaRPr sz="1600" b="1">
                <a:solidFill>
                  <a:schemeClr val="bg1"/>
                </a:solidFill>
                <a:latin typeface="Saira Semi Condensed"/>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latin typeface="Inria Sans Light"/>
                <a:ea typeface="Inria Sans Light"/>
                <a:cs typeface="Inria Sans Light"/>
                <a:sym typeface="Inria Sans Light"/>
              </a:endParaRPr>
            </a:p>
          </p:txBody>
        </p:sp>
      </p:grpSp>
      <p:sp>
        <p:nvSpPr>
          <p:cNvPr id="7" name="Rectangle 6"/>
          <p:cNvSpPr/>
          <p:nvPr/>
        </p:nvSpPr>
        <p:spPr>
          <a:xfrm>
            <a:off x="1219200" y="1276350"/>
            <a:ext cx="7239000" cy="3016210"/>
          </a:xfrm>
          <a:prstGeom prst="rect">
            <a:avLst/>
          </a:prstGeom>
        </p:spPr>
        <p:txBody>
          <a:bodyPr wrap="square">
            <a:spAutoFit/>
          </a:bodyPr>
          <a:lstStyle/>
          <a:p>
            <a:endParaRPr lang="en-US" sz="1800" dirty="0" smtClean="0">
              <a:solidFill>
                <a:schemeClr val="bg1">
                  <a:lumMod val="25000"/>
                  <a:lumOff val="75000"/>
                </a:schemeClr>
              </a:solidFill>
              <a:latin typeface="Georgia"/>
            </a:endParaRPr>
          </a:p>
          <a:p>
            <a:pPr>
              <a:buBlip>
                <a:blip r:embed="rId3"/>
              </a:buBlip>
            </a:pPr>
            <a:r>
              <a:rPr lang="en-US" sz="1800" dirty="0" smtClean="0">
                <a:solidFill>
                  <a:schemeClr val="bg1">
                    <a:lumMod val="25000"/>
                    <a:lumOff val="75000"/>
                  </a:schemeClr>
                </a:solidFill>
                <a:latin typeface="+mn-lt"/>
              </a:rPr>
              <a:t> </a:t>
            </a:r>
            <a:r>
              <a:rPr lang="en-US" sz="1800" dirty="0" smtClean="0">
                <a:solidFill>
                  <a:schemeClr val="bg1">
                    <a:lumMod val="25000"/>
                    <a:lumOff val="75000"/>
                  </a:schemeClr>
                </a:solidFill>
                <a:latin typeface="Inria Sans Light" charset="0"/>
              </a:rPr>
              <a:t>The </a:t>
            </a:r>
            <a:r>
              <a:rPr lang="en-US" sz="1800" dirty="0" smtClean="0">
                <a:solidFill>
                  <a:schemeClr val="bg1">
                    <a:lumMod val="25000"/>
                    <a:lumOff val="75000"/>
                  </a:schemeClr>
                </a:solidFill>
                <a:latin typeface="Inria Sans Light" charset="0"/>
              </a:rPr>
              <a:t>client transmits an email message to the server and it act as an </a:t>
            </a:r>
            <a:r>
              <a:rPr lang="en-US" sz="1800" i="1" dirty="0" smtClean="0">
                <a:solidFill>
                  <a:schemeClr val="bg1">
                    <a:lumMod val="25000"/>
                    <a:lumOff val="75000"/>
                  </a:schemeClr>
                </a:solidFill>
                <a:latin typeface="Inria Sans Light" charset="0"/>
              </a:rPr>
              <a:t>SMTP client.</a:t>
            </a:r>
          </a:p>
          <a:p>
            <a:pPr>
              <a:buBlip>
                <a:blip r:embed="rId3"/>
              </a:buBlip>
            </a:pPr>
            <a:r>
              <a:rPr lang="en-US" sz="1800" i="1" dirty="0" smtClean="0">
                <a:solidFill>
                  <a:schemeClr val="bg1">
                    <a:lumMod val="25000"/>
                    <a:lumOff val="75000"/>
                  </a:schemeClr>
                </a:solidFill>
                <a:latin typeface="Inria Sans Light" charset="0"/>
              </a:rPr>
              <a:t> I </a:t>
            </a:r>
            <a:r>
              <a:rPr lang="en-US" sz="1800" i="1" dirty="0" smtClean="0">
                <a:solidFill>
                  <a:schemeClr val="bg1">
                    <a:lumMod val="25000"/>
                    <a:lumOff val="75000"/>
                  </a:schemeClr>
                </a:solidFill>
                <a:latin typeface="Inria Sans Light" charset="0"/>
              </a:rPr>
              <a:t>used SMTP server with help of emailjs.</a:t>
            </a:r>
          </a:p>
          <a:p>
            <a:pPr>
              <a:buBlip>
                <a:blip r:embed="rId3"/>
              </a:buBlip>
            </a:pPr>
            <a:r>
              <a:rPr lang="en-US" sz="1800" i="1" dirty="0" smtClean="0">
                <a:solidFill>
                  <a:schemeClr val="bg1">
                    <a:lumMod val="25000"/>
                    <a:lumOff val="75000"/>
                  </a:schemeClr>
                </a:solidFill>
                <a:latin typeface="Inria Sans Light" charset="0"/>
              </a:rPr>
              <a:t> This </a:t>
            </a:r>
            <a:r>
              <a:rPr lang="en-US" sz="1800" i="1" dirty="0" smtClean="0">
                <a:solidFill>
                  <a:schemeClr val="bg1">
                    <a:lumMod val="25000"/>
                    <a:lumOff val="75000"/>
                  </a:schemeClr>
                </a:solidFill>
                <a:latin typeface="Inria Sans Light" charset="0"/>
              </a:rPr>
              <a:t>module</a:t>
            </a:r>
            <a:r>
              <a:rPr lang="en-US" sz="1800" i="1" dirty="0" smtClean="0">
                <a:solidFill>
                  <a:schemeClr val="bg1">
                    <a:lumMod val="25000"/>
                    <a:lumOff val="75000"/>
                  </a:schemeClr>
                </a:solidFill>
                <a:latin typeface="Inria Sans Light" charset="0"/>
              </a:rPr>
              <a:t>  </a:t>
            </a:r>
            <a:r>
              <a:rPr lang="en-US" sz="1800" i="1" dirty="0" smtClean="0">
                <a:solidFill>
                  <a:schemeClr val="bg1">
                    <a:lumMod val="25000"/>
                    <a:lumOff val="75000"/>
                  </a:schemeClr>
                </a:solidFill>
                <a:latin typeface="Inria Sans Light" charset="0"/>
              </a:rPr>
              <a:t>contains user </a:t>
            </a:r>
            <a:r>
              <a:rPr lang="en-US" sz="1800" i="1" dirty="0" smtClean="0">
                <a:solidFill>
                  <a:schemeClr val="bg1">
                    <a:lumMod val="25000"/>
                    <a:lumOff val="75000"/>
                  </a:schemeClr>
                </a:solidFill>
                <a:latin typeface="Inria Sans Light" charset="0"/>
              </a:rPr>
              <a:t>name, </a:t>
            </a:r>
            <a:r>
              <a:rPr lang="en-US" sz="1800" i="1" dirty="0" smtClean="0">
                <a:solidFill>
                  <a:schemeClr val="bg1">
                    <a:lumMod val="25000"/>
                    <a:lumOff val="75000"/>
                  </a:schemeClr>
                </a:solidFill>
                <a:latin typeface="Inria Sans Light" charset="0"/>
              </a:rPr>
              <a:t>receiver  mail </a:t>
            </a:r>
            <a:r>
              <a:rPr lang="en-US" sz="1800" i="1" dirty="0" smtClean="0">
                <a:solidFill>
                  <a:schemeClr val="bg1">
                    <a:lumMod val="25000"/>
                    <a:lumOff val="75000"/>
                  </a:schemeClr>
                </a:solidFill>
                <a:latin typeface="Inria Sans Light" charset="0"/>
              </a:rPr>
              <a:t>,subject </a:t>
            </a:r>
            <a:r>
              <a:rPr lang="en-US" sz="1800" i="1" dirty="0" smtClean="0">
                <a:solidFill>
                  <a:schemeClr val="bg1">
                    <a:lumMod val="25000"/>
                    <a:lumOff val="75000"/>
                  </a:schemeClr>
                </a:solidFill>
                <a:latin typeface="Inria Sans Light" charset="0"/>
              </a:rPr>
              <a:t>and message details.</a:t>
            </a:r>
          </a:p>
          <a:p>
            <a:pPr>
              <a:buBlip>
                <a:blip r:embed="rId3"/>
              </a:buBlip>
            </a:pPr>
            <a:r>
              <a:rPr lang="en-US" sz="1800" i="1" dirty="0" smtClean="0">
                <a:solidFill>
                  <a:schemeClr val="bg1">
                    <a:lumMod val="25000"/>
                    <a:lumOff val="75000"/>
                  </a:schemeClr>
                </a:solidFill>
                <a:latin typeface="Inria Sans Light" charset="0"/>
              </a:rPr>
              <a:t> After </a:t>
            </a:r>
            <a:r>
              <a:rPr lang="en-US" sz="1800" i="1" dirty="0" smtClean="0">
                <a:solidFill>
                  <a:schemeClr val="bg1">
                    <a:lumMod val="25000"/>
                    <a:lumOff val="75000"/>
                  </a:schemeClr>
                </a:solidFill>
                <a:latin typeface="Inria Sans Light" charset="0"/>
              </a:rPr>
              <a:t>sending mail user can reset input fields and can send again </a:t>
            </a:r>
            <a:r>
              <a:rPr lang="en-US" sz="1800" i="1" dirty="0" smtClean="0">
                <a:solidFill>
                  <a:schemeClr val="bg1">
                    <a:lumMod val="25000"/>
                    <a:lumOff val="75000"/>
                  </a:schemeClr>
                </a:solidFill>
                <a:latin typeface="Inria Sans Light" charset="0"/>
              </a:rPr>
              <a:t>mail to another person </a:t>
            </a:r>
            <a:r>
              <a:rPr lang="en-US" sz="1800" i="1" dirty="0" smtClean="0">
                <a:solidFill>
                  <a:schemeClr val="bg1">
                    <a:lumMod val="25000"/>
                    <a:lumOff val="75000"/>
                  </a:schemeClr>
                </a:solidFill>
                <a:latin typeface="Inria Sans Light" charset="0"/>
              </a:rPr>
              <a:t>.</a:t>
            </a:r>
          </a:p>
          <a:p>
            <a:endParaRPr lang="en-US" sz="1800" i="1" dirty="0" smtClean="0">
              <a:solidFill>
                <a:schemeClr val="bg1">
                  <a:lumMod val="25000"/>
                  <a:lumOff val="75000"/>
                </a:schemeClr>
              </a:solidFill>
              <a:latin typeface="Georgia"/>
            </a:endParaRPr>
          </a:p>
          <a:p>
            <a:endParaRPr lang="en-US" i="1" dirty="0" smtClean="0">
              <a:solidFill>
                <a:schemeClr val="bg1">
                  <a:lumMod val="25000"/>
                  <a:lumOff val="75000"/>
                </a:schemeClr>
              </a:solidFill>
              <a:latin typeface="Georgia"/>
            </a:endParaRPr>
          </a:p>
          <a:p>
            <a:endParaRPr lang="en-US" dirty="0">
              <a:solidFill>
                <a:schemeClr val="bg1">
                  <a:lumMod val="25000"/>
                  <a:lumOff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4876800" y="3105150"/>
            <a:ext cx="3657525" cy="1524000"/>
          </a:xfrm>
          <a:prstGeom prst="rect">
            <a:avLst/>
          </a:prstGeom>
        </p:spPr>
        <p:txBody>
          <a:bodyPr spcFirstLastPara="1" wrap="square" lIns="0" tIns="0" rIns="0" bIns="0" anchor="ctr" anchorCtr="0">
            <a:noAutofit/>
          </a:bodyPr>
          <a:lstStyle/>
          <a:p>
            <a:pPr lvl="0" algn="ctr"/>
            <a:r>
              <a:rPr lang="en-US" sz="1600" dirty="0" smtClean="0"/>
              <a:t>               Submitted By:</a:t>
            </a:r>
            <a:r>
              <a:rPr lang="en-US" sz="1200" dirty="0" smtClean="0"/>
              <a:t/>
            </a:r>
            <a:br>
              <a:rPr lang="en-US" sz="1200" dirty="0" smtClean="0"/>
            </a:br>
            <a:r>
              <a:rPr lang="en-US" sz="1200" dirty="0" smtClean="0"/>
              <a:t>                     </a:t>
            </a:r>
            <a:r>
              <a:rPr lang="en-US" sz="1200" b="1" dirty="0" smtClean="0">
                <a:solidFill>
                  <a:schemeClr val="accent6">
                    <a:lumMod val="10000"/>
                  </a:schemeClr>
                </a:solidFill>
              </a:rPr>
              <a:t>Web Development Team-1</a:t>
            </a:r>
            <a:r>
              <a:rPr lang="en-US" sz="1200" dirty="0" smtClean="0"/>
              <a:t/>
            </a:r>
            <a:br>
              <a:rPr lang="en-US" sz="1200" dirty="0" smtClean="0"/>
            </a:br>
            <a:r>
              <a:rPr lang="en-US" sz="1200" dirty="0" smtClean="0"/>
              <a:t>               </a:t>
            </a:r>
            <a:r>
              <a:rPr lang="en-US" sz="1050" dirty="0" smtClean="0">
                <a:latin typeface="Mongolian Baiti" pitchFamily="66" charset="0"/>
                <a:cs typeface="Mongolian Baiti" pitchFamily="66" charset="0"/>
              </a:rPr>
              <a:t>Sonu Soni            </a:t>
            </a:r>
            <a:br>
              <a:rPr lang="en-US" sz="1050" dirty="0" smtClean="0">
                <a:latin typeface="Mongolian Baiti" pitchFamily="66" charset="0"/>
                <a:cs typeface="Mongolian Baiti" pitchFamily="66" charset="0"/>
              </a:rPr>
            </a:br>
            <a:r>
              <a:rPr lang="en-US" sz="1050" dirty="0" smtClean="0">
                <a:latin typeface="Mongolian Baiti" pitchFamily="66" charset="0"/>
                <a:cs typeface="Mongolian Baiti" pitchFamily="66" charset="0"/>
              </a:rPr>
              <a:t>               Deepanshi Singhal:          </a:t>
            </a:r>
            <a:br>
              <a:rPr lang="en-US" sz="1050" dirty="0" smtClean="0">
                <a:latin typeface="Mongolian Baiti" pitchFamily="66" charset="0"/>
                <a:cs typeface="Mongolian Baiti" pitchFamily="66" charset="0"/>
              </a:rPr>
            </a:br>
            <a:r>
              <a:rPr lang="en-US" sz="1050" dirty="0" smtClean="0">
                <a:latin typeface="Mongolian Baiti" pitchFamily="66" charset="0"/>
                <a:cs typeface="Mongolian Baiti" pitchFamily="66" charset="0"/>
              </a:rPr>
              <a:t>               Himanshu Reniwal         </a:t>
            </a:r>
            <a:br>
              <a:rPr lang="en-US" sz="1050" dirty="0" smtClean="0">
                <a:latin typeface="Mongolian Baiti" pitchFamily="66" charset="0"/>
                <a:cs typeface="Mongolian Baiti" pitchFamily="66" charset="0"/>
              </a:rPr>
            </a:br>
            <a:r>
              <a:rPr lang="en-US" sz="1050" dirty="0" smtClean="0">
                <a:latin typeface="Mongolian Baiti" pitchFamily="66" charset="0"/>
                <a:cs typeface="Mongolian Baiti" pitchFamily="66" charset="0"/>
              </a:rPr>
              <a:t>              Aman Sharma               </a:t>
            </a:r>
            <a:br>
              <a:rPr lang="en-US" sz="1050" dirty="0" smtClean="0">
                <a:latin typeface="Mongolian Baiti" pitchFamily="66" charset="0"/>
                <a:cs typeface="Mongolian Baiti" pitchFamily="66" charset="0"/>
              </a:rPr>
            </a:br>
            <a:r>
              <a:rPr lang="en-US" sz="1050" dirty="0" smtClean="0">
                <a:latin typeface="Mongolian Baiti" pitchFamily="66" charset="0"/>
                <a:cs typeface="Mongolian Baiti" pitchFamily="66" charset="0"/>
              </a:rPr>
              <a:t>                Shreyansh              </a:t>
            </a:r>
            <a:r>
              <a:rPr lang="en-US" sz="2400" dirty="0" smtClean="0"/>
              <a:t/>
            </a:r>
            <a:br>
              <a:rPr lang="en-US" sz="2400" dirty="0" smtClean="0"/>
            </a:br>
            <a:endParaRPr sz="2400"/>
          </a:p>
        </p:txBody>
      </p:sp>
      <p:grpSp>
        <p:nvGrpSpPr>
          <p:cNvPr id="2"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p:cNvSpPr txBox="1"/>
          <p:nvPr/>
        </p:nvSpPr>
        <p:spPr>
          <a:xfrm>
            <a:off x="1371600" y="0"/>
            <a:ext cx="6934200" cy="2554545"/>
          </a:xfrm>
          <a:prstGeom prst="rect">
            <a:avLst/>
          </a:prstGeom>
          <a:noFill/>
          <a:effectLst>
            <a:outerShdw blurRad="50800" dist="38100" dir="5400000" algn="t" rotWithShape="0">
              <a:prstClr val="black">
                <a:alpha val="40000"/>
              </a:prstClr>
            </a:outerShdw>
          </a:effectLst>
        </p:spPr>
        <p:txBody>
          <a:bodyPr wrap="square" rtlCol="0">
            <a:spAutoFit/>
          </a:bodyPr>
          <a:lstStyle/>
          <a:p>
            <a:endParaRPr lang="en-US" sz="3200" b="1" dirty="0" smtClean="0">
              <a:solidFill>
                <a:schemeClr val="tx1"/>
              </a:solidFill>
            </a:endParaRPr>
          </a:p>
          <a:p>
            <a:r>
              <a:rPr 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IN" sz="2400" b="1" dirty="0" smtClean="0"/>
              <a:t>Celebal Technologies Private</a:t>
            </a:r>
            <a:r>
              <a:rPr lang="en-IN" sz="2400" b="1" dirty="0" smtClean="0"/>
              <a:t> </a:t>
            </a:r>
            <a:r>
              <a:rPr lang="en-IN" sz="2400" b="1" dirty="0" smtClean="0"/>
              <a:t>limited</a:t>
            </a:r>
          </a:p>
          <a:p>
            <a:r>
              <a:rPr lang="en-IN" sz="3200" dirty="0" smtClean="0"/>
              <a:t/>
            </a:r>
            <a:br>
              <a:rPr lang="en-IN" sz="3200" dirty="0" smtClean="0"/>
            </a:br>
            <a:endParaRPr lang="en-US" sz="3200" b="1" dirty="0" smtClean="0">
              <a:solidFill>
                <a:schemeClr val="tx1"/>
              </a:solidFill>
            </a:endParaRPr>
          </a:p>
          <a:p>
            <a:endParaRPr lang="en-US" sz="3200" b="1" dirty="0">
              <a:solidFill>
                <a:schemeClr val="tx1"/>
              </a:solidFill>
            </a:endParaRPr>
          </a:p>
        </p:txBody>
      </p:sp>
      <p:sp>
        <p:nvSpPr>
          <p:cNvPr id="15" name="TextBox 14"/>
          <p:cNvSpPr txBox="1"/>
          <p:nvPr/>
        </p:nvSpPr>
        <p:spPr>
          <a:xfrm>
            <a:off x="1981200" y="3181350"/>
            <a:ext cx="1676400" cy="523220"/>
          </a:xfrm>
          <a:prstGeom prst="rect">
            <a:avLst/>
          </a:prstGeom>
          <a:noFill/>
        </p:spPr>
        <p:txBody>
          <a:bodyPr wrap="square" rtlCol="0">
            <a:spAutoFit/>
          </a:bodyPr>
          <a:lstStyle/>
          <a:p>
            <a:r>
              <a:rPr lang="en-US" dirty="0" smtClean="0">
                <a:solidFill>
                  <a:schemeClr val="tx1"/>
                </a:solidFill>
              </a:rPr>
              <a:t>Submitted To:</a:t>
            </a:r>
          </a:p>
          <a:p>
            <a:r>
              <a:rPr lang="en-US" b="1" dirty="0" smtClean="0">
                <a:solidFill>
                  <a:schemeClr val="accent6">
                    <a:lumMod val="10000"/>
                  </a:schemeClr>
                </a:solidFill>
              </a:rPr>
              <a:t>Celebal Team</a:t>
            </a:r>
            <a:endParaRPr lang="en-US" b="1" dirty="0">
              <a:solidFill>
                <a:schemeClr val="accent6">
                  <a:lumMod val="10000"/>
                </a:schemeClr>
              </a:solidFill>
            </a:endParaRPr>
          </a:p>
        </p:txBody>
      </p:sp>
      <p:pic>
        <p:nvPicPr>
          <p:cNvPr id="17" name="Picture 16" descr="celebal-logo-removebg-preview.png"/>
          <p:cNvPicPr>
            <a:picLocks noChangeAspect="1"/>
          </p:cNvPicPr>
          <p:nvPr/>
        </p:nvPicPr>
        <p:blipFill>
          <a:blip r:embed="rId3"/>
          <a:stretch>
            <a:fillRect/>
          </a:stretch>
        </p:blipFill>
        <p:spPr>
          <a:xfrm>
            <a:off x="3657600" y="1047750"/>
            <a:ext cx="1905000" cy="1905000"/>
          </a:xfrm>
          <a:prstGeom prst="rect">
            <a:avLst/>
          </a:prstGeom>
        </p:spPr>
      </p:pic>
      <p:sp>
        <p:nvSpPr>
          <p:cNvPr id="18" name="TextBox 17"/>
          <p:cNvSpPr txBox="1"/>
          <p:nvPr/>
        </p:nvSpPr>
        <p:spPr>
          <a:xfrm>
            <a:off x="1752600" y="4019550"/>
            <a:ext cx="1676400" cy="523220"/>
          </a:xfrm>
          <a:prstGeom prst="rect">
            <a:avLst/>
          </a:prstGeom>
          <a:noFill/>
        </p:spPr>
        <p:txBody>
          <a:bodyPr wrap="square" rtlCol="0">
            <a:spAutoFit/>
          </a:bodyPr>
          <a:lstStyle/>
          <a:p>
            <a:r>
              <a:rPr lang="en-US" dirty="0" smtClean="0">
                <a:solidFill>
                  <a:schemeClr val="tx1"/>
                </a:solidFill>
              </a:rPr>
              <a:t>      Guided By:</a:t>
            </a:r>
          </a:p>
          <a:p>
            <a:r>
              <a:rPr lang="en-US" b="1" dirty="0" smtClean="0"/>
              <a:t>   Dr.rakhi </a:t>
            </a:r>
            <a:r>
              <a:rPr lang="en-US" b="1" dirty="0" smtClean="0"/>
              <a:t>M</a:t>
            </a:r>
            <a:r>
              <a:rPr lang="en-US" b="1" dirty="0" smtClean="0"/>
              <a:t>utha</a:t>
            </a: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pic>
        <p:nvPicPr>
          <p:cNvPr id="8" name="Picture 7" descr="Screenshot (145).png"/>
          <p:cNvPicPr>
            <a:picLocks noChangeAspect="1"/>
          </p:cNvPicPr>
          <p:nvPr/>
        </p:nvPicPr>
        <p:blipFill>
          <a:blip r:embed="rId3"/>
          <a:srcRect t="12945" b="5534"/>
          <a:stretch>
            <a:fillRect/>
          </a:stretch>
        </p:blipFill>
        <p:spPr>
          <a:xfrm>
            <a:off x="0" y="285750"/>
            <a:ext cx="9144000" cy="4191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pic>
        <p:nvPicPr>
          <p:cNvPr id="10" name="Picture 9" descr="Screenshot (146).png"/>
          <p:cNvPicPr>
            <a:picLocks noChangeAspect="1"/>
          </p:cNvPicPr>
          <p:nvPr/>
        </p:nvPicPr>
        <p:blipFill>
          <a:blip r:embed="rId3"/>
          <a:srcRect l="17797" t="20356" r="5932" b="5534"/>
          <a:stretch>
            <a:fillRect/>
          </a:stretch>
        </p:blipFill>
        <p:spPr>
          <a:xfrm>
            <a:off x="0" y="361950"/>
            <a:ext cx="9144000" cy="4191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grpSp>
        <p:nvGrpSpPr>
          <p:cNvPr id="2" name="Google Shape;380;p28"/>
          <p:cNvGrpSpPr/>
          <p:nvPr/>
        </p:nvGrpSpPr>
        <p:grpSpPr>
          <a:xfrm>
            <a:off x="1143000" y="742950"/>
            <a:ext cx="7543800" cy="3809998"/>
            <a:chOff x="-72386" y="1055164"/>
            <a:chExt cx="3583093" cy="3617661"/>
          </a:xfrm>
        </p:grpSpPr>
        <p:sp>
          <p:nvSpPr>
            <p:cNvPr id="381" name="Google Shape;381;p28"/>
            <p:cNvSpPr/>
            <p:nvPr/>
          </p:nvSpPr>
          <p:spPr>
            <a:xfrm>
              <a:off x="-72386" y="1055164"/>
              <a:ext cx="3583093" cy="50966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algn="ctr"/>
              <a:endParaRPr lang="en-US" sz="1800" b="1" dirty="0" smtClean="0">
                <a:solidFill>
                  <a:schemeClr val="bg1"/>
                </a:solidFill>
                <a:latin typeface="Trebuchet MS" pitchFamily="34" charset="0"/>
              </a:endParaRPr>
            </a:p>
            <a:p>
              <a:pPr algn="ctr"/>
              <a:r>
                <a:rPr lang="en-US" sz="1800" b="1" dirty="0" smtClean="0">
                  <a:solidFill>
                    <a:schemeClr val="bg1"/>
                  </a:solidFill>
                  <a:latin typeface="Trebuchet MS" pitchFamily="34" charset="0"/>
                </a:rPr>
                <a:t>Future Scope</a:t>
              </a:r>
              <a:endParaRPr lang="en-US" b="1" dirty="0" smtClean="0">
                <a:solidFill>
                  <a:srgbClr val="FF0000"/>
                </a:solidFill>
              </a:endParaRPr>
            </a:p>
            <a:p>
              <a:pPr marL="0" lvl="0" indent="0" algn="ctr" rtl="0">
                <a:spcBef>
                  <a:spcPts val="0"/>
                </a:spcBef>
                <a:spcAft>
                  <a:spcPts val="0"/>
                </a:spcAft>
                <a:buNone/>
              </a:pPr>
              <a:endParaRPr>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latin typeface="Inria Sans Light"/>
                <a:ea typeface="Inria Sans Light"/>
                <a:cs typeface="Inria Sans Light"/>
                <a:sym typeface="Inria Sans Light"/>
              </a:endParaRPr>
            </a:p>
          </p:txBody>
        </p:sp>
      </p:grpSp>
      <p:sp>
        <p:nvSpPr>
          <p:cNvPr id="7" name="Rectangle 6"/>
          <p:cNvSpPr/>
          <p:nvPr/>
        </p:nvSpPr>
        <p:spPr>
          <a:xfrm>
            <a:off x="1066800" y="1276350"/>
            <a:ext cx="7239000" cy="4001095"/>
          </a:xfrm>
          <a:prstGeom prst="rect">
            <a:avLst/>
          </a:prstGeom>
        </p:spPr>
        <p:txBody>
          <a:bodyPr wrap="square">
            <a:spAutoFit/>
          </a:bodyPr>
          <a:lstStyle/>
          <a:p>
            <a:endParaRPr lang="en-US" sz="1800" dirty="0" smtClean="0">
              <a:solidFill>
                <a:schemeClr val="bg1">
                  <a:lumMod val="25000"/>
                  <a:lumOff val="75000"/>
                </a:schemeClr>
              </a:solidFill>
              <a:latin typeface="+mn-lt"/>
            </a:endParaRPr>
          </a:p>
          <a:p>
            <a:pPr>
              <a:buBlip>
                <a:blip r:embed="rId3"/>
              </a:buBlip>
            </a:pPr>
            <a:r>
              <a:rPr lang="en-US" sz="1800" dirty="0" smtClean="0">
                <a:solidFill>
                  <a:schemeClr val="bg1">
                    <a:lumMod val="25000"/>
                    <a:lumOff val="75000"/>
                  </a:schemeClr>
                </a:solidFill>
                <a:latin typeface="Inria Sans Light" charset="0"/>
              </a:rPr>
              <a:t> According </a:t>
            </a:r>
            <a:r>
              <a:rPr lang="en-US" sz="1800" dirty="0" smtClean="0">
                <a:solidFill>
                  <a:schemeClr val="bg1">
                    <a:lumMod val="25000"/>
                    <a:lumOff val="75000"/>
                  </a:schemeClr>
                </a:solidFill>
                <a:latin typeface="Inria Sans Light" charset="0"/>
              </a:rPr>
              <a:t>to the Radicati report, in 2015 the number of business and consumer emails sent and received per day was over 205 billion, and in 2017 it will reach 269 billion, “and it is expected to continue to grow at an average annual rate of 4.4% over the next four years, reaching 319.6 billion by the end of </a:t>
            </a:r>
            <a:r>
              <a:rPr lang="en-US" sz="1800" dirty="0" smtClean="0">
                <a:solidFill>
                  <a:schemeClr val="bg1">
                    <a:lumMod val="25000"/>
                    <a:lumOff val="75000"/>
                  </a:schemeClr>
                </a:solidFill>
                <a:latin typeface="Inria Sans Light" charset="0"/>
              </a:rPr>
              <a:t>2021”</a:t>
            </a:r>
          </a:p>
          <a:p>
            <a:pPr>
              <a:buBlip>
                <a:blip r:embed="rId3"/>
              </a:buBlip>
            </a:pPr>
            <a:r>
              <a:rPr lang="en-US" sz="1800" i="1" dirty="0" smtClean="0">
                <a:solidFill>
                  <a:schemeClr val="bg1">
                    <a:lumMod val="25000"/>
                    <a:lumOff val="75000"/>
                  </a:schemeClr>
                </a:solidFill>
                <a:latin typeface="Inria Sans Light" charset="0"/>
              </a:rPr>
              <a:t> Email  marketing is very user friendly and cost effective form of marketing  .It is used all around the world  which allows business to communicate and touch directly with their customers</a:t>
            </a:r>
          </a:p>
          <a:p>
            <a:pPr>
              <a:buBlip>
                <a:blip r:embed="rId3"/>
              </a:buBlip>
            </a:pPr>
            <a:r>
              <a:rPr lang="en-US" sz="1800" i="1" dirty="0" smtClean="0">
                <a:solidFill>
                  <a:schemeClr val="bg1">
                    <a:lumMod val="25000"/>
                    <a:lumOff val="75000"/>
                  </a:schemeClr>
                </a:solidFill>
                <a:latin typeface="Inria Sans Light" charset="0"/>
              </a:rPr>
              <a:t> Email </a:t>
            </a:r>
            <a:r>
              <a:rPr lang="en-US" sz="1800" i="1" dirty="0" smtClean="0">
                <a:solidFill>
                  <a:schemeClr val="bg1">
                    <a:lumMod val="25000"/>
                    <a:lumOff val="75000"/>
                  </a:schemeClr>
                </a:solidFill>
                <a:latin typeface="Inria Sans Light" charset="0"/>
              </a:rPr>
              <a:t>marketing is becoming more and more custom tailored to each individual. From tracking consumer spending habits to their internet usage, marketers are using data to figure out exactly what users need and when they need it.</a:t>
            </a:r>
          </a:p>
          <a:p>
            <a:endParaRPr lang="en-US" sz="2000" i="1" dirty="0" smtClean="0">
              <a:solidFill>
                <a:schemeClr val="bg1">
                  <a:lumMod val="25000"/>
                  <a:lumOff val="75000"/>
                </a:schemeClr>
              </a:solidFill>
              <a:latin typeface="Inria Sans Light"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grpSp>
        <p:nvGrpSpPr>
          <p:cNvPr id="2" name="Google Shape;380;p28"/>
          <p:cNvGrpSpPr/>
          <p:nvPr/>
        </p:nvGrpSpPr>
        <p:grpSpPr>
          <a:xfrm>
            <a:off x="1143000" y="742950"/>
            <a:ext cx="7391400" cy="3809998"/>
            <a:chOff x="0" y="1055164"/>
            <a:chExt cx="3510707" cy="3617661"/>
          </a:xfrm>
        </p:grpSpPr>
        <p:sp>
          <p:nvSpPr>
            <p:cNvPr id="381" name="Google Shape;381;p28"/>
            <p:cNvSpPr/>
            <p:nvPr/>
          </p:nvSpPr>
          <p:spPr>
            <a:xfrm>
              <a:off x="0" y="1055164"/>
              <a:ext cx="3510707" cy="50966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algn="ctr"/>
              <a:r>
                <a:rPr lang="en-US" sz="1800" b="1" dirty="0" smtClean="0">
                  <a:solidFill>
                    <a:schemeClr val="bg1"/>
                  </a:solidFill>
                  <a:latin typeface="Trebuchet MS" pitchFamily="34" charset="0"/>
                </a:rPr>
                <a:t> </a:t>
              </a:r>
            </a:p>
            <a:p>
              <a:pPr algn="ctr"/>
              <a:r>
                <a:rPr lang="en-US" sz="1800" b="1" dirty="0" smtClean="0">
                  <a:solidFill>
                    <a:schemeClr val="bg1"/>
                  </a:solidFill>
                  <a:latin typeface="Trebuchet MS" pitchFamily="34" charset="0"/>
                </a:rPr>
                <a:t>Conclusion</a:t>
              </a:r>
              <a:endParaRPr lang="en-US" b="1" dirty="0" smtClean="0">
                <a:solidFill>
                  <a:srgbClr val="FF0000"/>
                </a:solidFill>
              </a:endParaRPr>
            </a:p>
            <a:p>
              <a:pPr marL="0" lvl="0" indent="0" algn="ctr" rtl="0">
                <a:spcBef>
                  <a:spcPts val="0"/>
                </a:spcBef>
                <a:spcAft>
                  <a:spcPts val="0"/>
                </a:spcAft>
                <a:buNone/>
              </a:pPr>
              <a:endParaRPr>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latin typeface="Inria Sans Light"/>
                <a:ea typeface="Inria Sans Light"/>
                <a:cs typeface="Inria Sans Light"/>
                <a:sym typeface="Inria Sans Light"/>
              </a:endParaRPr>
            </a:p>
          </p:txBody>
        </p:sp>
      </p:grpSp>
      <p:sp>
        <p:nvSpPr>
          <p:cNvPr id="7" name="Rectangle 6"/>
          <p:cNvSpPr/>
          <p:nvPr/>
        </p:nvSpPr>
        <p:spPr>
          <a:xfrm>
            <a:off x="1066800" y="1352550"/>
            <a:ext cx="7239000" cy="2031325"/>
          </a:xfrm>
          <a:prstGeom prst="rect">
            <a:avLst/>
          </a:prstGeom>
        </p:spPr>
        <p:txBody>
          <a:bodyPr wrap="square">
            <a:spAutoFit/>
          </a:bodyPr>
          <a:lstStyle/>
          <a:p>
            <a:pPr>
              <a:buBlip>
                <a:blip r:embed="rId3"/>
              </a:buBlip>
            </a:pPr>
            <a:endParaRPr lang="en-US" sz="1800" i="1" dirty="0" smtClean="0">
              <a:solidFill>
                <a:schemeClr val="bg1">
                  <a:lumMod val="25000"/>
                  <a:lumOff val="75000"/>
                </a:schemeClr>
              </a:solidFill>
              <a:latin typeface="Arial Narrow" pitchFamily="34" charset="0"/>
            </a:endParaRPr>
          </a:p>
          <a:p>
            <a:pPr>
              <a:buBlip>
                <a:blip r:embed="rId3"/>
              </a:buBlip>
            </a:pPr>
            <a:r>
              <a:rPr lang="en-US" sz="1800" i="1" dirty="0" smtClean="0">
                <a:solidFill>
                  <a:schemeClr val="bg1">
                    <a:lumMod val="25000"/>
                    <a:lumOff val="75000"/>
                  </a:schemeClr>
                </a:solidFill>
                <a:latin typeface="Arial Narrow" pitchFamily="34" charset="0"/>
              </a:rPr>
              <a:t> </a:t>
            </a:r>
            <a:r>
              <a:rPr lang="en-US" sz="1800" i="1" dirty="0" smtClean="0">
                <a:solidFill>
                  <a:schemeClr val="bg1">
                    <a:lumMod val="25000"/>
                    <a:lumOff val="75000"/>
                  </a:schemeClr>
                </a:solidFill>
                <a:latin typeface="Inria Sans Light" charset="0"/>
              </a:rPr>
              <a:t>Here</a:t>
            </a:r>
            <a:r>
              <a:rPr lang="en-US" sz="1800" i="1" dirty="0" smtClean="0">
                <a:solidFill>
                  <a:schemeClr val="bg1">
                    <a:lumMod val="25000"/>
                    <a:lumOff val="75000"/>
                  </a:schemeClr>
                </a:solidFill>
                <a:latin typeface="Inria Sans Light" charset="0"/>
              </a:rPr>
              <a:t>, I have come to the end of the project on the </a:t>
            </a:r>
            <a:r>
              <a:rPr lang="en-US" sz="1800" i="1" dirty="0" smtClean="0">
                <a:solidFill>
                  <a:schemeClr val="bg1">
                    <a:lumMod val="25000"/>
                    <a:lumOff val="75000"/>
                  </a:schemeClr>
                </a:solidFill>
                <a:latin typeface="Inria Sans Light" charset="0"/>
              </a:rPr>
              <a:t>Email Application.</a:t>
            </a:r>
            <a:r>
              <a:rPr lang="en-US" sz="1800" i="1" dirty="0" smtClean="0">
                <a:solidFill>
                  <a:schemeClr val="bg1">
                    <a:lumMod val="25000"/>
                    <a:lumOff val="75000"/>
                  </a:schemeClr>
                </a:solidFill>
                <a:latin typeface="Inria Sans Light" charset="0"/>
              </a:rPr>
              <a:t> </a:t>
            </a:r>
            <a:endParaRPr lang="en-US" sz="1800" i="1" dirty="0" smtClean="0">
              <a:solidFill>
                <a:schemeClr val="bg1">
                  <a:lumMod val="25000"/>
                  <a:lumOff val="75000"/>
                </a:schemeClr>
              </a:solidFill>
              <a:latin typeface="Inria Sans Light" charset="0"/>
            </a:endParaRPr>
          </a:p>
          <a:p>
            <a:pPr>
              <a:buBlip>
                <a:blip r:embed="rId3"/>
              </a:buBlip>
            </a:pPr>
            <a:r>
              <a:rPr lang="en-US" sz="1800" i="1" dirty="0" smtClean="0">
                <a:solidFill>
                  <a:schemeClr val="bg1">
                    <a:lumMod val="25000"/>
                    <a:lumOff val="75000"/>
                  </a:schemeClr>
                </a:solidFill>
                <a:latin typeface="Inria Sans Light" charset="0"/>
              </a:rPr>
              <a:t>Email App are more secure to any other social sites .It will never going  down in  the  future </a:t>
            </a:r>
            <a:r>
              <a:rPr lang="en-US" sz="1800" dirty="0" smtClean="0">
                <a:solidFill>
                  <a:schemeClr val="bg1">
                    <a:lumMod val="25000"/>
                    <a:lumOff val="75000"/>
                  </a:schemeClr>
                </a:solidFill>
                <a:latin typeface="Inria Sans Light" charset="0"/>
              </a:rPr>
              <a:t>. </a:t>
            </a:r>
            <a:r>
              <a:rPr lang="en-US" sz="1800" dirty="0" smtClean="0">
                <a:solidFill>
                  <a:schemeClr val="bg1">
                    <a:lumMod val="25000"/>
                    <a:lumOff val="75000"/>
                  </a:schemeClr>
                </a:solidFill>
                <a:latin typeface="Inria Sans Light" charset="0"/>
              </a:rPr>
              <a:t>It will always go up</a:t>
            </a:r>
            <a:r>
              <a:rPr lang="en-US" sz="1800" dirty="0" smtClean="0">
                <a:solidFill>
                  <a:schemeClr val="bg1">
                    <a:lumMod val="25000"/>
                    <a:lumOff val="75000"/>
                  </a:schemeClr>
                </a:solidFill>
                <a:latin typeface="Inria Sans Light" charset="0"/>
              </a:rPr>
              <a:t>.</a:t>
            </a:r>
          </a:p>
          <a:p>
            <a:pPr>
              <a:buBlip>
                <a:blip r:embed="rId3"/>
              </a:buBlip>
            </a:pPr>
            <a:r>
              <a:rPr lang="en-US" sz="1800" i="1" dirty="0" smtClean="0">
                <a:solidFill>
                  <a:schemeClr val="bg1">
                    <a:lumMod val="25000"/>
                    <a:lumOff val="75000"/>
                  </a:schemeClr>
                </a:solidFill>
                <a:latin typeface="Inria Sans Light" charset="0"/>
              </a:rPr>
              <a:t>It is most widely using application in the organization .</a:t>
            </a:r>
          </a:p>
          <a:p>
            <a:pPr>
              <a:buBlip>
                <a:blip r:embed="rId3"/>
              </a:buBlip>
            </a:pPr>
            <a:r>
              <a:rPr lang="en-US" sz="1800" i="1" dirty="0" smtClean="0">
                <a:solidFill>
                  <a:schemeClr val="bg1">
                    <a:lumMod val="25000"/>
                    <a:lumOff val="75000"/>
                  </a:schemeClr>
                </a:solidFill>
                <a:latin typeface="Inria Sans Light" charset="0"/>
              </a:rPr>
              <a:t>It ‘s became more using application between an organization and customers.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4"/>
          <p:cNvSpPr txBox="1">
            <a:spLocks noGrp="1"/>
          </p:cNvSpPr>
          <p:nvPr>
            <p:ph type="ctrTitle" idx="4294967295"/>
          </p:nvPr>
        </p:nvSpPr>
        <p:spPr>
          <a:xfrm>
            <a:off x="1207775" y="1733550"/>
            <a:ext cx="3271200" cy="1295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dirty="0"/>
              <a:t>THANKS!</a:t>
            </a:r>
            <a:endParaRPr sz="6800"/>
          </a:p>
        </p:txBody>
      </p:sp>
      <p:sp>
        <p:nvSpPr>
          <p:cNvPr id="464" name="Google Shape;464;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grpSp>
        <p:nvGrpSpPr>
          <p:cNvPr id="465" name="Google Shape;465;p34"/>
          <p:cNvGrpSpPr/>
          <p:nvPr/>
        </p:nvGrpSpPr>
        <p:grpSpPr>
          <a:xfrm rot="10800000">
            <a:off x="5014102" y="1109741"/>
            <a:ext cx="4122748" cy="2955434"/>
            <a:chOff x="291713" y="847485"/>
            <a:chExt cx="489987" cy="351315"/>
          </a:xfrm>
        </p:grpSpPr>
        <p:sp>
          <p:nvSpPr>
            <p:cNvPr id="466" name="Google Shape;466;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4"/>
          <p:cNvGrpSpPr/>
          <p:nvPr/>
        </p:nvGrpSpPr>
        <p:grpSpPr>
          <a:xfrm>
            <a:off x="5781655" y="2060399"/>
            <a:ext cx="958428" cy="901731"/>
            <a:chOff x="5972700" y="2330200"/>
            <a:chExt cx="411625" cy="387275"/>
          </a:xfrm>
        </p:grpSpPr>
        <p:sp>
          <p:nvSpPr>
            <p:cNvPr id="469" name="Google Shape;469;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lvl="0"/>
            <a:r>
              <a:rPr lang="en-US" dirty="0" smtClean="0"/>
              <a:t>                           Overview</a:t>
            </a:r>
            <a:endParaRPr/>
          </a:p>
        </p:txBody>
      </p:sp>
      <p:sp>
        <p:nvSpPr>
          <p:cNvPr id="213" name="Google Shape;213;p13"/>
          <p:cNvSpPr txBox="1">
            <a:spLocks noGrp="1"/>
          </p:cNvSpPr>
          <p:nvPr>
            <p:ph type="body" idx="1"/>
          </p:nvPr>
        </p:nvSpPr>
        <p:spPr>
          <a:xfrm>
            <a:off x="1207774" y="1430150"/>
            <a:ext cx="6564626" cy="3265800"/>
          </a:xfrm>
          <a:prstGeom prst="rect">
            <a:avLst/>
          </a:prstGeom>
        </p:spPr>
        <p:txBody>
          <a:bodyPr spcFirstLastPara="1" wrap="square" lIns="0" tIns="0" rIns="0" bIns="0" anchor="t" anchorCtr="0">
            <a:noAutofit/>
          </a:bodyPr>
          <a:lstStyle/>
          <a:p>
            <a:endParaRPr lang="en-US" dirty="0" smtClean="0"/>
          </a:p>
          <a:p>
            <a:pPr>
              <a:buFont typeface="Wingdings" pitchFamily="2" charset="2"/>
              <a:buChar char="Ø"/>
            </a:pPr>
            <a:r>
              <a:rPr lang="en-US" dirty="0" smtClean="0"/>
              <a:t>Objective</a:t>
            </a:r>
          </a:p>
          <a:p>
            <a:pPr>
              <a:buFont typeface="Wingdings" pitchFamily="2" charset="2"/>
              <a:buChar char="Ø"/>
            </a:pPr>
            <a:r>
              <a:rPr lang="en-US" dirty="0" smtClean="0"/>
              <a:t>Email Basics</a:t>
            </a:r>
          </a:p>
          <a:p>
            <a:pPr>
              <a:buFont typeface="Wingdings" pitchFamily="2" charset="2"/>
              <a:buChar char="Ø"/>
            </a:pPr>
            <a:r>
              <a:rPr lang="en-US" dirty="0" smtClean="0"/>
              <a:t>What Makes Up An </a:t>
            </a:r>
            <a:r>
              <a:rPr lang="en-US" dirty="0" smtClean="0"/>
              <a:t>Email</a:t>
            </a:r>
          </a:p>
          <a:p>
            <a:pPr>
              <a:buFont typeface="Wingdings" pitchFamily="2" charset="2"/>
              <a:buChar char="Ø"/>
            </a:pPr>
            <a:r>
              <a:rPr lang="en-US" dirty="0" smtClean="0"/>
              <a:t>Mail Servic</a:t>
            </a:r>
            <a:r>
              <a:rPr lang="en-US" dirty="0" smtClean="0"/>
              <a:t>es</a:t>
            </a:r>
            <a:endParaRPr lang="en-US" dirty="0" smtClean="0"/>
          </a:p>
          <a:p>
            <a:pPr>
              <a:buFont typeface="Wingdings" pitchFamily="2" charset="2"/>
              <a:buChar char="Ø"/>
            </a:pPr>
            <a:r>
              <a:rPr lang="en-US" dirty="0" smtClean="0"/>
              <a:t>Web  </a:t>
            </a:r>
            <a:r>
              <a:rPr lang="en-US" dirty="0" smtClean="0"/>
              <a:t>Application </a:t>
            </a:r>
            <a:r>
              <a:rPr lang="en-US" dirty="0" smtClean="0"/>
              <a:t>Development</a:t>
            </a:r>
          </a:p>
          <a:p>
            <a:pPr>
              <a:buFont typeface="Wingdings" pitchFamily="2" charset="2"/>
              <a:buChar char="Ø"/>
            </a:pPr>
            <a:r>
              <a:rPr lang="en-US" dirty="0" smtClean="0"/>
              <a:t>Future Scope</a:t>
            </a:r>
            <a:endParaRPr lang="en-US" dirty="0" smtClean="0"/>
          </a:p>
          <a:p>
            <a:pPr>
              <a:buFont typeface="Wingdings" pitchFamily="2" charset="2"/>
              <a:buChar char="Ø"/>
            </a:pPr>
            <a:r>
              <a:rPr lang="en-US" dirty="0" smtClean="0"/>
              <a:t>conclusion</a:t>
            </a:r>
            <a:endParaRPr lang="en-US" dirty="0" smtClean="0"/>
          </a:p>
          <a:p>
            <a:endParaRPr lang="en-US" dirty="0" smtClean="0"/>
          </a:p>
          <a:p>
            <a:endParaRPr lang="en-US" dirty="0" smtClean="0"/>
          </a:p>
          <a:p>
            <a:pPr marL="0" lvl="0" indent="0" algn="l" rtl="0">
              <a:spcBef>
                <a:spcPts val="0"/>
              </a:spcBef>
              <a:spcAft>
                <a:spcPts val="0"/>
              </a:spcAft>
              <a:buClr>
                <a:schemeClr val="dk1"/>
              </a:buClr>
              <a:buSzPts val="1100"/>
              <a:buFont typeface="Arial"/>
              <a:buNone/>
            </a:pPr>
            <a:endParaRP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143000" y="819150"/>
            <a:ext cx="6728400" cy="351300"/>
          </a:xfrm>
          <a:prstGeom prst="rect">
            <a:avLst/>
          </a:prstGeom>
        </p:spPr>
        <p:txBody>
          <a:bodyPr spcFirstLastPara="1" wrap="square" lIns="0" tIns="0" rIns="0" bIns="0" anchor="ctr" anchorCtr="0">
            <a:noAutofit/>
          </a:bodyPr>
          <a:lstStyle/>
          <a:p>
            <a:r>
              <a:rPr lang="en-US" dirty="0" smtClean="0"/>
              <a:t> </a:t>
            </a:r>
            <a:r>
              <a:rPr lang="en-US" dirty="0" smtClean="0"/>
              <a:t>Objective</a:t>
            </a:r>
            <a:endParaRPr lang="en-US" dirty="0" smtClean="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endParaRPr lang="en-US" dirty="0" smtClean="0"/>
          </a:p>
          <a:p>
            <a:pPr>
              <a:buFont typeface="Wingdings" pitchFamily="2" charset="2"/>
              <a:buChar char="v"/>
            </a:pPr>
            <a:r>
              <a:rPr lang="en-US" dirty="0" smtClean="0"/>
              <a:t>It allows you to offer promotions, keep people up-to-date with your latest offerings, and simply stay in touch to remind them that you care about their needs.</a:t>
            </a:r>
          </a:p>
          <a:p>
            <a:pPr>
              <a:buFont typeface="Wingdings" pitchFamily="2" charset="2"/>
              <a:buChar char="v"/>
            </a:pPr>
            <a:r>
              <a:rPr lang="en-US" dirty="0" smtClean="0"/>
              <a:t>One of the main objectives of email application  is to inform your readers.</a:t>
            </a:r>
          </a:p>
          <a:p>
            <a:pPr>
              <a:buFont typeface="Wingdings" pitchFamily="2" charset="2"/>
              <a:buChar char="v"/>
            </a:pPr>
            <a:r>
              <a:rPr lang="en-US" dirty="0" smtClean="0"/>
              <a:t>Another objective  is to attract users .</a:t>
            </a:r>
          </a:p>
          <a:p>
            <a:endParaRP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r>
              <a:rPr lang="en-US" dirty="0" smtClean="0"/>
              <a:t>Email Basics</a:t>
            </a:r>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US" sz="2000" dirty="0" smtClean="0"/>
              <a:t>What is an Email – an electronic message transmitted over a network from one user to </a:t>
            </a:r>
            <a:r>
              <a:rPr lang="en-US" sz="2000" dirty="0" smtClean="0"/>
              <a:t> </a:t>
            </a:r>
            <a:r>
              <a:rPr lang="en-US" sz="2000" dirty="0" smtClean="0"/>
              <a:t>another.</a:t>
            </a:r>
          </a:p>
          <a:p>
            <a:r>
              <a:rPr lang="en-US" sz="2000" dirty="0" smtClean="0"/>
              <a:t>Can be as simple as a few lines of text, or include attachments such as pictures or documents</a:t>
            </a:r>
            <a:r>
              <a:rPr lang="en-US" sz="2000" dirty="0" smtClean="0"/>
              <a:t>.</a:t>
            </a:r>
            <a:r>
              <a:rPr lang="en-US" sz="2000" dirty="0" smtClean="0"/>
              <a:t> </a:t>
            </a:r>
            <a:endParaRPr lang="en-US" sz="2000" dirty="0" smtClean="0"/>
          </a:p>
          <a:p>
            <a:r>
              <a:rPr lang="en-US" sz="2000" dirty="0" smtClean="0"/>
              <a:t>Email </a:t>
            </a:r>
            <a:r>
              <a:rPr lang="en-US" sz="2000" dirty="0" smtClean="0"/>
              <a:t>operates across computer networks, primarily the Internet. Today's email systems are based on a store-and-forward model. Email servers accept, forward, deliver, and store messages. Neither the users nor their computers are required to be online simultaneously</a:t>
            </a:r>
            <a:endParaRPr lang="en-US" sz="2000" dirty="0" smtClean="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r>
              <a:rPr lang="en-US" dirty="0" smtClean="0"/>
              <a:t>What Makes Up An Email</a:t>
            </a:r>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US" dirty="0" smtClean="0"/>
              <a:t>The Header</a:t>
            </a:r>
          </a:p>
          <a:p>
            <a:pPr lvl="1"/>
            <a:r>
              <a:rPr lang="en-US" dirty="0" smtClean="0"/>
              <a:t>Who sent the email.</a:t>
            </a:r>
          </a:p>
          <a:p>
            <a:pPr lvl="1"/>
            <a:r>
              <a:rPr lang="en-US" dirty="0" smtClean="0"/>
              <a:t>To whom the mail is sent.</a:t>
            </a:r>
          </a:p>
          <a:p>
            <a:pPr lvl="1"/>
            <a:r>
              <a:rPr lang="en-US" dirty="0" smtClean="0"/>
              <a:t>When the email was sent. </a:t>
            </a:r>
          </a:p>
          <a:p>
            <a:pPr lvl="1"/>
            <a:r>
              <a:rPr lang="en-US" dirty="0" smtClean="0"/>
              <a:t>The email subject.</a:t>
            </a:r>
          </a:p>
          <a:p>
            <a:pPr lvl="1"/>
            <a:r>
              <a:rPr lang="en-US" dirty="0" smtClean="0"/>
              <a:t>The size of the email.</a:t>
            </a:r>
          </a:p>
          <a:p>
            <a:endParaRP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US" dirty="0" smtClean="0"/>
              <a:t>The Body</a:t>
            </a:r>
          </a:p>
          <a:p>
            <a:pPr lvl="1"/>
            <a:r>
              <a:rPr lang="en-US" dirty="0" smtClean="0"/>
              <a:t>Contains the message.</a:t>
            </a:r>
          </a:p>
          <a:p>
            <a:pPr lvl="1"/>
            <a:r>
              <a:rPr lang="en-US" dirty="0" smtClean="0"/>
              <a:t>May also contain an attachment.</a:t>
            </a:r>
          </a:p>
          <a:p>
            <a:r>
              <a:rPr lang="en-US" dirty="0" smtClean="0"/>
              <a:t>Attachments</a:t>
            </a:r>
          </a:p>
          <a:p>
            <a:pPr lvl="1"/>
            <a:r>
              <a:rPr lang="en-US" dirty="0" smtClean="0"/>
              <a:t>If not embedded within the body, attachments are sent along with the email</a:t>
            </a:r>
            <a:endParaRP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5" name="Title 4"/>
          <p:cNvSpPr>
            <a:spLocks noGrp="1"/>
          </p:cNvSpPr>
          <p:nvPr>
            <p:ph type="title"/>
          </p:nvPr>
        </p:nvSpPr>
        <p:spPr>
          <a:xfrm>
            <a:off x="1219200" y="742950"/>
            <a:ext cx="6728400" cy="579900"/>
          </a:xfrm>
        </p:spPr>
        <p:txBody>
          <a:bodyPr/>
          <a:lstStyle/>
          <a:p>
            <a:r>
              <a:rPr lang="en-US" dirty="0" smtClean="0"/>
              <a:t>What Makes Up An Email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143000" y="895350"/>
            <a:ext cx="6728400" cy="311456"/>
          </a:xfrm>
          <a:prstGeom prst="rect">
            <a:avLst/>
          </a:prstGeom>
        </p:spPr>
        <p:txBody>
          <a:bodyPr spcFirstLastPara="1" wrap="square" lIns="0" tIns="0" rIns="0" bIns="0" anchor="ctr" anchorCtr="0">
            <a:noAutofit/>
          </a:bodyPr>
          <a:lstStyle/>
          <a:p>
            <a:r>
              <a:rPr lang="en-US" sz="2800" dirty="0" smtClean="0">
                <a:solidFill>
                  <a:schemeClr val="tx1"/>
                </a:solidFill>
                <a:latin typeface="Arial" charset="0"/>
              </a:rPr>
              <a:t>     </a:t>
            </a:r>
            <a:br>
              <a:rPr lang="en-US" sz="2800" dirty="0" smtClean="0">
                <a:solidFill>
                  <a:schemeClr val="tx1"/>
                </a:solidFill>
                <a:latin typeface="Arial" charset="0"/>
              </a:rPr>
            </a:br>
            <a:r>
              <a:rPr lang="en-US" sz="2800" dirty="0" smtClean="0">
                <a:solidFill>
                  <a:schemeClr val="tx1"/>
                </a:solidFill>
                <a:latin typeface="Arial" charset="0"/>
              </a:rPr>
              <a:t/>
            </a:r>
            <a:br>
              <a:rPr lang="en-US" sz="2800" dirty="0" smtClean="0">
                <a:solidFill>
                  <a:schemeClr val="tx1"/>
                </a:solidFill>
                <a:latin typeface="Arial" charset="0"/>
              </a:rPr>
            </a:br>
            <a:r>
              <a:rPr lang="en-US" sz="2800" dirty="0" smtClean="0">
                <a:solidFill>
                  <a:schemeClr val="tx1"/>
                </a:solidFill>
                <a:latin typeface="Arial" charset="0"/>
              </a:rPr>
              <a:t/>
            </a:r>
            <a:br>
              <a:rPr lang="en-US" sz="2800" dirty="0" smtClean="0">
                <a:solidFill>
                  <a:schemeClr val="tx1"/>
                </a:solidFill>
                <a:latin typeface="Arial" charset="0"/>
              </a:rPr>
            </a:br>
            <a:r>
              <a:rPr lang="en-US" sz="2800" dirty="0" smtClean="0">
                <a:solidFill>
                  <a:schemeClr val="tx1"/>
                </a:solidFill>
                <a:latin typeface="Arial" charset="0"/>
              </a:rPr>
              <a:t> </a:t>
            </a:r>
            <a:r>
              <a:rPr lang="en-US" sz="2800" dirty="0" smtClean="0">
                <a:solidFill>
                  <a:schemeClr val="tx1"/>
                </a:solidFill>
                <a:latin typeface="Arial" charset="0"/>
              </a:rPr>
              <a:t>Mail </a:t>
            </a:r>
            <a:r>
              <a:rPr lang="en-US" sz="2800" dirty="0" smtClean="0">
                <a:solidFill>
                  <a:schemeClr val="tx1"/>
                </a:solidFill>
                <a:latin typeface="Arial" charset="0"/>
              </a:rPr>
              <a:t>Services</a:t>
            </a:r>
            <a:br>
              <a:rPr lang="en-US" sz="2800" dirty="0" smtClean="0">
                <a:solidFill>
                  <a:schemeClr val="tx1"/>
                </a:solidFill>
                <a:latin typeface="Arial" charset="0"/>
              </a:rPr>
            </a:br>
            <a:r>
              <a:rPr lang="en-US" sz="2800" dirty="0" smtClean="0">
                <a:latin typeface="Georgia" pitchFamily="18" charset="0"/>
              </a:rPr>
              <a:t/>
            </a:r>
            <a:br>
              <a:rPr lang="en-US" sz="2800" dirty="0" smtClean="0">
                <a:latin typeface="Georgia" pitchFamily="18" charset="0"/>
              </a:rPr>
            </a:br>
            <a:r>
              <a:rPr lang="en-US" sz="2800" dirty="0" smtClean="0">
                <a:solidFill>
                  <a:schemeClr val="tx1"/>
                </a:solidFill>
                <a:latin typeface="Arial" charset="0"/>
              </a:rPr>
              <a:t/>
            </a:r>
            <a:br>
              <a:rPr lang="en-US" sz="2800" dirty="0" smtClean="0">
                <a:solidFill>
                  <a:schemeClr val="tx1"/>
                </a:solidFill>
                <a:latin typeface="Arial" charset="0"/>
              </a:rPr>
            </a:br>
            <a:endParaRPr sz="3000">
              <a:solidFill>
                <a:schemeClr val="tx1"/>
              </a:solidFill>
            </a:endParaRPr>
          </a:p>
        </p:txBody>
      </p:sp>
      <p:sp>
        <p:nvSpPr>
          <p:cNvPr id="299" name="Google Shape;299;p2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
        <p:nvSpPr>
          <p:cNvPr id="26" name="TextBox 25"/>
          <p:cNvSpPr txBox="1"/>
          <p:nvPr/>
        </p:nvSpPr>
        <p:spPr>
          <a:xfrm>
            <a:off x="1905000" y="1504950"/>
            <a:ext cx="5181600" cy="2336537"/>
          </a:xfrm>
          <a:prstGeom prst="rect">
            <a:avLst/>
          </a:prstGeom>
          <a:noFill/>
        </p:spPr>
        <p:txBody>
          <a:bodyPr wrap="square" rtlCol="0">
            <a:spAutoFit/>
          </a:bodyPr>
          <a:lstStyle/>
          <a:p>
            <a:pPr marL="266700" indent="-266700" eaLnBrk="1" hangingPunct="1">
              <a:spcAft>
                <a:spcPts val="2313"/>
              </a:spcAft>
            </a:pPr>
            <a:r>
              <a:rPr lang="en-US" dirty="0" smtClean="0">
                <a:solidFill>
                  <a:schemeClr val="bg1">
                    <a:lumMod val="25000"/>
                    <a:lumOff val="75000"/>
                  </a:schemeClr>
                </a:solidFill>
                <a:latin typeface="Inria Sans Light" charset="0"/>
                <a:ea typeface="Arial Unicode MS" pitchFamily="34" charset="-128"/>
                <a:cs typeface="Arial Unicode MS" pitchFamily="34" charset="-128"/>
              </a:rPr>
              <a:t>Three major mail services:</a:t>
            </a:r>
          </a:p>
          <a:p>
            <a:pPr>
              <a:spcAft>
                <a:spcPts val="840"/>
              </a:spcAft>
              <a:defRPr/>
            </a:pPr>
            <a:r>
              <a:rPr lang="en-US" sz="1800" dirty="0" smtClean="0">
                <a:solidFill>
                  <a:schemeClr val="bg1">
                    <a:lumMod val="25000"/>
                    <a:lumOff val="75000"/>
                  </a:schemeClr>
                </a:solidFill>
                <a:latin typeface="Inria Sans Light" charset="0"/>
                <a:ea typeface="Arial Unicode MS" pitchFamily="34" charset="-128"/>
                <a:cs typeface="Arial Unicode MS" pitchFamily="34" charset="-128"/>
              </a:rPr>
              <a:t> 1.Simple Mail Transfer Protocol (SMTP)</a:t>
            </a:r>
          </a:p>
          <a:p>
            <a:pPr>
              <a:spcAft>
                <a:spcPts val="840"/>
              </a:spcAft>
              <a:defRPr/>
            </a:pPr>
            <a:r>
              <a:rPr lang="en-US" sz="1800" dirty="0" smtClean="0">
                <a:solidFill>
                  <a:schemeClr val="bg1">
                    <a:lumMod val="25000"/>
                    <a:lumOff val="75000"/>
                  </a:schemeClr>
                </a:solidFill>
                <a:latin typeface="Inria Sans Light" charset="0"/>
                <a:ea typeface="Arial Unicode MS" pitchFamily="34" charset="-128"/>
                <a:cs typeface="Arial Unicode MS" pitchFamily="34" charset="-128"/>
              </a:rPr>
              <a:t> 2.Post Office Protocol (POP3)</a:t>
            </a:r>
            <a:endParaRPr lang="en-US" b="1" dirty="0" smtClean="0">
              <a:solidFill>
                <a:schemeClr val="bg1">
                  <a:lumMod val="25000"/>
                  <a:lumOff val="75000"/>
                </a:schemeClr>
              </a:solidFill>
              <a:latin typeface="Inria Sans Light" charset="0"/>
              <a:ea typeface="Arial Unicode MS" pitchFamily="34" charset="-128"/>
              <a:cs typeface="Arial Unicode MS" pitchFamily="34" charset="-128"/>
            </a:endParaRPr>
          </a:p>
          <a:p>
            <a:pPr>
              <a:spcAft>
                <a:spcPts val="840"/>
              </a:spcAft>
              <a:defRPr/>
            </a:pPr>
            <a:r>
              <a:rPr lang="en-US" sz="1800" dirty="0" smtClean="0">
                <a:solidFill>
                  <a:schemeClr val="bg1">
                    <a:lumMod val="25000"/>
                    <a:lumOff val="75000"/>
                  </a:schemeClr>
                </a:solidFill>
                <a:latin typeface="Inria Sans Light" charset="0"/>
                <a:ea typeface="Arial Unicode MS" pitchFamily="34" charset="-128"/>
                <a:cs typeface="Arial Unicode MS" pitchFamily="34" charset="-128"/>
              </a:rPr>
              <a:t> 3. Internet </a:t>
            </a:r>
            <a:r>
              <a:rPr lang="en-US" sz="1800" dirty="0" smtClean="0">
                <a:solidFill>
                  <a:schemeClr val="bg1">
                    <a:lumMod val="25000"/>
                    <a:lumOff val="75000"/>
                  </a:schemeClr>
                </a:solidFill>
                <a:latin typeface="Inria Sans Light" charset="0"/>
                <a:ea typeface="Arial Unicode MS" pitchFamily="34" charset="-128"/>
                <a:cs typeface="Arial Unicode MS" pitchFamily="34" charset="-128"/>
              </a:rPr>
              <a:t>Mail Access </a:t>
            </a:r>
            <a:r>
              <a:rPr lang="en-US" sz="1800" dirty="0" smtClean="0">
                <a:solidFill>
                  <a:schemeClr val="bg1">
                    <a:lumMod val="25000"/>
                    <a:lumOff val="75000"/>
                  </a:schemeClr>
                </a:solidFill>
                <a:latin typeface="Inria Sans Light" charset="0"/>
                <a:ea typeface="Arial Unicode MS" pitchFamily="34" charset="-128"/>
                <a:cs typeface="Arial Unicode MS" pitchFamily="34" charset="-128"/>
              </a:rPr>
              <a:t>Protocol </a:t>
            </a:r>
            <a:r>
              <a:rPr lang="en-US" sz="1800" b="1" dirty="0" smtClean="0">
                <a:solidFill>
                  <a:schemeClr val="bg1">
                    <a:lumMod val="25000"/>
                    <a:lumOff val="75000"/>
                  </a:schemeClr>
                </a:solidFill>
                <a:latin typeface="Inria Sans Light" charset="0"/>
                <a:ea typeface="Arial Unicode MS" pitchFamily="34" charset="-128"/>
                <a:cs typeface="Arial Unicode MS" pitchFamily="34" charset="-128"/>
              </a:rPr>
              <a:t>(</a:t>
            </a:r>
            <a:r>
              <a:rPr lang="en-US" sz="1800" b="1" dirty="0" smtClean="0">
                <a:solidFill>
                  <a:schemeClr val="bg1">
                    <a:lumMod val="25000"/>
                    <a:lumOff val="75000"/>
                  </a:schemeClr>
                </a:solidFill>
                <a:latin typeface="Inria Sans Light" charset="0"/>
                <a:ea typeface="Arial Unicode MS" pitchFamily="34" charset="-128"/>
                <a:cs typeface="Arial Unicode MS" pitchFamily="34" charset="-128"/>
              </a:rPr>
              <a:t>IMAP </a:t>
            </a:r>
            <a:r>
              <a:rPr lang="en-US" sz="1800" b="1" dirty="0" smtClean="0">
                <a:solidFill>
                  <a:schemeClr val="bg1">
                    <a:lumMod val="25000"/>
                    <a:lumOff val="75000"/>
                  </a:schemeClr>
                </a:solidFill>
                <a:latin typeface="Inria Sans Light" charset="0"/>
                <a:ea typeface="Arial Unicode MS" pitchFamily="34" charset="-128"/>
                <a:cs typeface="Arial Unicode MS" pitchFamily="34" charset="-128"/>
              </a:rPr>
              <a:t>or </a:t>
            </a:r>
            <a:r>
              <a:rPr lang="en-US" sz="1800" b="1" dirty="0" smtClean="0">
                <a:solidFill>
                  <a:schemeClr val="bg1">
                    <a:lumMod val="25000"/>
                    <a:lumOff val="75000"/>
                  </a:schemeClr>
                </a:solidFill>
                <a:latin typeface="Inria Sans Light" charset="0"/>
                <a:ea typeface="Arial Unicode MS" pitchFamily="34" charset="-128"/>
                <a:cs typeface="Arial Unicode MS" pitchFamily="34" charset="-128"/>
              </a:rPr>
              <a:t>IMAP4)</a:t>
            </a:r>
            <a:endParaRPr lang="en-US" sz="1800" b="1" dirty="0" smtClean="0">
              <a:solidFill>
                <a:schemeClr val="bg1">
                  <a:lumMod val="25000"/>
                  <a:lumOff val="75000"/>
                </a:schemeClr>
              </a:solidFill>
              <a:latin typeface="Inria Sans Light" charset="0"/>
              <a:ea typeface="Arial Unicode MS" pitchFamily="34" charset="-128"/>
              <a:cs typeface="Arial Unicode MS" pitchFamily="34" charset="-128"/>
            </a:endParaRPr>
          </a:p>
          <a:p>
            <a:pPr>
              <a:spcAft>
                <a:spcPts val="840"/>
              </a:spcAft>
              <a:defRPr/>
            </a:pPr>
            <a:endParaRPr lang="en-US" sz="1800" dirty="0" smtClean="0">
              <a:solidFill>
                <a:schemeClr val="bg1">
                  <a:lumMod val="25000"/>
                  <a:lumOff val="75000"/>
                </a:schemeClr>
              </a:solidFill>
              <a:latin typeface="Arial Unicode MS" pitchFamily="34" charset="-128"/>
              <a:ea typeface="Arial Unicode MS" pitchFamily="34" charset="-128"/>
              <a:cs typeface="Arial Unicode MS" pitchFamily="34" charset="-128"/>
            </a:endParaRPr>
          </a:p>
          <a:p>
            <a:pPr marL="266700" indent="-266700" eaLnBrk="1" hangingPunct="1">
              <a:spcAft>
                <a:spcPts val="2313"/>
              </a:spcAft>
              <a:buFont typeface="Wingdings" pitchFamily="2" charset="2"/>
              <a:buChar char="ü"/>
            </a:pPr>
            <a:endParaRPr lang="en-US" dirty="0">
              <a:solidFill>
                <a:schemeClr val="bg1">
                  <a:lumMod val="25000"/>
                  <a:lumOff val="75000"/>
                </a:schemeClr>
              </a:solidFill>
              <a:latin typeface="Georg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grpSp>
        <p:nvGrpSpPr>
          <p:cNvPr id="380" name="Google Shape;380;p28"/>
          <p:cNvGrpSpPr/>
          <p:nvPr/>
        </p:nvGrpSpPr>
        <p:grpSpPr>
          <a:xfrm>
            <a:off x="1142999" y="819150"/>
            <a:ext cx="7543801" cy="3733798"/>
            <a:chOff x="-36193" y="1127517"/>
            <a:chExt cx="3583093" cy="3545308"/>
          </a:xfrm>
        </p:grpSpPr>
        <p:sp>
          <p:nvSpPr>
            <p:cNvPr id="381" name="Google Shape;381;p28"/>
            <p:cNvSpPr/>
            <p:nvPr/>
          </p:nvSpPr>
          <p:spPr>
            <a:xfrm>
              <a:off x="-36193" y="1127517"/>
              <a:ext cx="3583093" cy="437307"/>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lvl="0" algn="ctr"/>
              <a:r>
                <a:rPr lang="en" sz="1600" b="1" dirty="0" smtClean="0">
                  <a:solidFill>
                    <a:schemeClr val="bg1"/>
                  </a:solidFill>
                  <a:latin typeface="Saira Semi Condensed"/>
                  <a:ea typeface="Saira Semi Condensed"/>
                  <a:cs typeface="Saira Semi Condensed"/>
                  <a:sym typeface="Saira Semi Condensed"/>
                </a:rPr>
                <a:t>SMTP </a:t>
              </a:r>
              <a:r>
                <a:rPr lang="en-US" sz="1600" b="1" dirty="0" smtClean="0">
                  <a:solidFill>
                    <a:schemeClr val="bg1"/>
                  </a:solidFill>
                  <a:latin typeface="Saira Semi Condensed"/>
                  <a:ea typeface="Saira Semi Condensed"/>
                  <a:cs typeface="Saira Semi Condensed"/>
                  <a:sym typeface="Saira Semi Condensed"/>
                </a:rPr>
                <a:t>(</a:t>
              </a:r>
              <a:r>
                <a:rPr lang="en-US" b="1" dirty="0" smtClean="0">
                  <a:solidFill>
                    <a:schemeClr val="bg1"/>
                  </a:solidFill>
                </a:rPr>
                <a:t>Simple Mail Transfer </a:t>
              </a:r>
              <a:r>
                <a:rPr lang="en-US" b="1" dirty="0" smtClean="0">
                  <a:solidFill>
                    <a:schemeClr val="bg1"/>
                  </a:solidFill>
                </a:rPr>
                <a:t>Protocol)</a:t>
              </a:r>
              <a:endParaRPr b="1">
                <a:solidFill>
                  <a:schemeClr val="bg1"/>
                </a:solidFill>
                <a:latin typeface="Saira Semi Condensed"/>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latin typeface="Inria Sans Light"/>
                <a:ea typeface="Inria Sans Light"/>
                <a:cs typeface="Inria Sans Light"/>
                <a:sym typeface="Inria Sans Light"/>
              </a:endParaRPr>
            </a:p>
          </p:txBody>
        </p:sp>
      </p:grpSp>
      <p:sp>
        <p:nvSpPr>
          <p:cNvPr id="15" name="Rectangle 14"/>
          <p:cNvSpPr/>
          <p:nvPr/>
        </p:nvSpPr>
        <p:spPr>
          <a:xfrm>
            <a:off x="1219200" y="1428750"/>
            <a:ext cx="7620000" cy="3765133"/>
          </a:xfrm>
          <a:prstGeom prst="rect">
            <a:avLst/>
          </a:prstGeom>
        </p:spPr>
        <p:txBody>
          <a:bodyPr wrap="square">
            <a:spAutoFit/>
          </a:bodyPr>
          <a:lstStyle/>
          <a:p>
            <a:pPr>
              <a:buBlip>
                <a:blip r:embed="rId3"/>
              </a:buBlip>
            </a:pPr>
            <a:r>
              <a:rPr lang="en-US" sz="1800" dirty="0" smtClean="0">
                <a:solidFill>
                  <a:schemeClr val="bg1">
                    <a:lumMod val="25000"/>
                    <a:lumOff val="75000"/>
                  </a:schemeClr>
                </a:solidFill>
              </a:rPr>
              <a:t> </a:t>
            </a:r>
            <a:r>
              <a:rPr lang="en-US" sz="1800" dirty="0" smtClean="0">
                <a:solidFill>
                  <a:schemeClr val="bg1">
                    <a:lumMod val="25000"/>
                    <a:lumOff val="75000"/>
                  </a:schemeClr>
                </a:solidFill>
                <a:latin typeface="Inria Sans Light" charset="0"/>
              </a:rPr>
              <a:t>SMTP </a:t>
            </a:r>
            <a:r>
              <a:rPr lang="en-US" sz="1800" dirty="0" smtClean="0">
                <a:solidFill>
                  <a:schemeClr val="bg1">
                    <a:lumMod val="25000"/>
                    <a:lumOff val="75000"/>
                  </a:schemeClr>
                </a:solidFill>
                <a:latin typeface="Inria Sans Light" charset="0"/>
              </a:rPr>
              <a:t>is a set of communication guidelines that allow software to transmit an electronic mail over the internet is called </a:t>
            </a:r>
            <a:r>
              <a:rPr lang="en-US" sz="1800" b="1" dirty="0" smtClean="0">
                <a:solidFill>
                  <a:schemeClr val="bg1">
                    <a:lumMod val="25000"/>
                    <a:lumOff val="75000"/>
                  </a:schemeClr>
                </a:solidFill>
                <a:latin typeface="Inria Sans Light" charset="0"/>
              </a:rPr>
              <a:t>Simple Mail Transfer Protocol</a:t>
            </a:r>
            <a:r>
              <a:rPr lang="en-US" sz="1800" dirty="0" smtClean="0">
                <a:solidFill>
                  <a:schemeClr val="bg1">
                    <a:lumMod val="25000"/>
                    <a:lumOff val="75000"/>
                  </a:schemeClr>
                </a:solidFill>
                <a:latin typeface="Inria Sans Light" charset="0"/>
              </a:rPr>
              <a:t>.</a:t>
            </a:r>
          </a:p>
          <a:p>
            <a:pPr>
              <a:buBlip>
                <a:blip r:embed="rId3"/>
              </a:buBlip>
            </a:pPr>
            <a:endParaRPr lang="en-US" sz="1800" dirty="0" smtClean="0">
              <a:solidFill>
                <a:schemeClr val="bg1">
                  <a:lumMod val="25000"/>
                  <a:lumOff val="75000"/>
                </a:schemeClr>
              </a:solidFill>
              <a:latin typeface="Inria Sans Light" charset="0"/>
            </a:endParaRPr>
          </a:p>
          <a:p>
            <a:pPr>
              <a:buBlip>
                <a:blip r:embed="rId3"/>
              </a:buBlip>
            </a:pPr>
            <a:r>
              <a:rPr lang="en-US" sz="1800" dirty="0" smtClean="0">
                <a:solidFill>
                  <a:schemeClr val="bg1">
                    <a:lumMod val="25000"/>
                    <a:lumOff val="75000"/>
                  </a:schemeClr>
                </a:solidFill>
                <a:latin typeface="Inria Sans Light" charset="0"/>
              </a:rPr>
              <a:t> It </a:t>
            </a:r>
            <a:r>
              <a:rPr lang="en-US" sz="1800" dirty="0" smtClean="0">
                <a:solidFill>
                  <a:schemeClr val="bg1">
                    <a:lumMod val="25000"/>
                    <a:lumOff val="75000"/>
                  </a:schemeClr>
                </a:solidFill>
                <a:latin typeface="Inria Sans Light" charset="0"/>
              </a:rPr>
              <a:t>is a program used for sending messages to other computer users based on e-mail </a:t>
            </a:r>
            <a:r>
              <a:rPr lang="en-US" sz="1800" dirty="0" smtClean="0">
                <a:solidFill>
                  <a:schemeClr val="bg1">
                    <a:lumMod val="25000"/>
                    <a:lumOff val="75000"/>
                  </a:schemeClr>
                </a:solidFill>
                <a:latin typeface="Inria Sans Light" charset="0"/>
              </a:rPr>
              <a:t>addresses.</a:t>
            </a:r>
          </a:p>
          <a:p>
            <a:pPr>
              <a:buBlip>
                <a:blip r:embed="rId3"/>
              </a:buBlip>
            </a:pPr>
            <a:endParaRPr lang="en-US" sz="1800" dirty="0" smtClean="0">
              <a:solidFill>
                <a:schemeClr val="bg1">
                  <a:lumMod val="25000"/>
                  <a:lumOff val="75000"/>
                </a:schemeClr>
              </a:solidFill>
              <a:latin typeface="Inria Sans Light" charset="0"/>
            </a:endParaRPr>
          </a:p>
          <a:p>
            <a:pPr>
              <a:buBlip>
                <a:blip r:embed="rId3"/>
              </a:buBlip>
            </a:pPr>
            <a:r>
              <a:rPr lang="en-US" sz="1800" dirty="0" smtClean="0">
                <a:solidFill>
                  <a:schemeClr val="bg1">
                    <a:lumMod val="25000"/>
                    <a:lumOff val="75000"/>
                  </a:schemeClr>
                </a:solidFill>
                <a:latin typeface="Inria Sans Light" charset="0"/>
              </a:rPr>
              <a:t> Mail </a:t>
            </a:r>
            <a:r>
              <a:rPr lang="en-US" sz="1800" dirty="0" smtClean="0">
                <a:solidFill>
                  <a:schemeClr val="bg1">
                    <a:lumMod val="25000"/>
                    <a:lumOff val="75000"/>
                  </a:schemeClr>
                </a:solidFill>
                <a:latin typeface="Inria Sans Light" charset="0"/>
              </a:rPr>
              <a:t>servers and other message transfer agents use SMTP to send and receive mail messages. User-level email clients typically use SMTP only for sending messages to a mail server for relaying, and typically submit outgoing email to the mail server on port 587 or </a:t>
            </a:r>
            <a:r>
              <a:rPr lang="en-US" sz="1800" dirty="0" smtClean="0">
                <a:solidFill>
                  <a:schemeClr val="bg1">
                    <a:lumMod val="25000"/>
                    <a:lumOff val="75000"/>
                  </a:schemeClr>
                </a:solidFill>
                <a:latin typeface="Inria Sans Light" charset="0"/>
              </a:rPr>
              <a:t>465.</a:t>
            </a:r>
            <a:endParaRPr lang="en-US" sz="1800" dirty="0" smtClean="0">
              <a:solidFill>
                <a:schemeClr val="bg1">
                  <a:lumMod val="25000"/>
                  <a:lumOff val="75000"/>
                </a:schemeClr>
              </a:solidFill>
              <a:latin typeface="Inria Sans Light" charset="0"/>
            </a:endParaRPr>
          </a:p>
          <a:p>
            <a:pPr marL="292100" indent="-292100" eaLnBrk="1" hangingPunct="1">
              <a:spcBef>
                <a:spcPts val="3150"/>
              </a:spcBef>
            </a:pPr>
            <a:endParaRPr lang="en-US" dirty="0">
              <a:solidFill>
                <a:schemeClr val="bg1">
                  <a:lumMod val="25000"/>
                  <a:lumOff val="75000"/>
                </a:schemeClr>
              </a:solidFill>
              <a:latin typeface="Georgia" pitchFamily="18" charset="0"/>
            </a:endParaRPr>
          </a:p>
        </p:txBody>
      </p:sp>
    </p:spTree>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3241</TotalTime>
  <Words>804</Words>
  <PresentationFormat>On-screen Show (16:9)</PresentationFormat>
  <Paragraphs>143</Paragraphs>
  <Slides>24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Saira SemiCondensed Medium</vt:lpstr>
      <vt:lpstr>Titillium Web</vt:lpstr>
      <vt:lpstr>Mongolian Baiti</vt:lpstr>
      <vt:lpstr>Inria Sans Light</vt:lpstr>
      <vt:lpstr>Wingdings</vt:lpstr>
      <vt:lpstr>Georgia</vt:lpstr>
      <vt:lpstr>Arial Unicode MS</vt:lpstr>
      <vt:lpstr>Saira Semi Condensed</vt:lpstr>
      <vt:lpstr>Trebuchet MS</vt:lpstr>
      <vt:lpstr>Arial Narrow</vt:lpstr>
      <vt:lpstr>Gurney template</vt:lpstr>
      <vt:lpstr>      EMAIL APPLICATION</vt:lpstr>
      <vt:lpstr>               Submitted By:                      Web Development Team-1                Sonu Soni                            Deepanshi Singhal:                          Himanshu Reniwal                        Aman Sharma                                Shreyansh               </vt:lpstr>
      <vt:lpstr>                           Overview</vt:lpstr>
      <vt:lpstr> Objective</vt:lpstr>
      <vt:lpstr>Email Basics</vt:lpstr>
      <vt:lpstr>What Makes Up An Email</vt:lpstr>
      <vt:lpstr>What Makes Up An Email</vt:lpstr>
      <vt:lpstr>         Mail Services   </vt:lpstr>
      <vt:lpstr>Slide 9</vt:lpstr>
      <vt:lpstr>Slide 10</vt:lpstr>
      <vt:lpstr>Slide 11</vt:lpstr>
      <vt:lpstr>Web Application Development</vt:lpstr>
      <vt:lpstr>TECHNOLOGY USED</vt:lpstr>
      <vt:lpstr>How does EMAILJS works?</vt:lpstr>
      <vt:lpstr>  User Sign up page</vt:lpstr>
      <vt:lpstr>Slide 16</vt:lpstr>
      <vt:lpstr>User Login page</vt:lpstr>
      <vt:lpstr>Slide 18</vt:lpstr>
      <vt:lpstr>Slide 19</vt:lpstr>
      <vt:lpstr>Slide 20</vt:lpstr>
      <vt:lpstr>Slide 21</vt:lpstr>
      <vt:lpstr>Slide 22</vt:lpstr>
      <vt:lpstr>Slide 23</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Application              by  Web Development-1</dc:title>
  <dc:creator>sonu soni</dc:creator>
  <cp:lastModifiedBy>Info</cp:lastModifiedBy>
  <cp:revision>84</cp:revision>
  <dcterms:modified xsi:type="dcterms:W3CDTF">2021-07-16T23:22:52Z</dcterms:modified>
</cp:coreProperties>
</file>