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71" r:id="rId11"/>
    <p:sldId id="266" r:id="rId12"/>
    <p:sldId id="267" r:id="rId13"/>
    <p:sldId id="263"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F5FC-CBE5-4D06-8A85-F6E1FEE01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BE7EE4-104E-4A0E-AB0F-21F3A8A8A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211D51-5988-4D72-850A-D3CBC12CC8AE}"/>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5" name="Footer Placeholder 4">
            <a:extLst>
              <a:ext uri="{FF2B5EF4-FFF2-40B4-BE49-F238E27FC236}">
                <a16:creationId xmlns:a16="http://schemas.microsoft.com/office/drawing/2014/main" id="{8FDA8CCE-4B0B-4657-B41E-94021B074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9E52B-650A-4BAA-B0A8-53AD80034062}"/>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291078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71A0-346B-4693-ABD7-577857A56E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806FD-2912-4BF2-AB34-82AB1ABEF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82C560-3F86-4F8C-A383-71D2DB36ADD0}"/>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5" name="Footer Placeholder 4">
            <a:extLst>
              <a:ext uri="{FF2B5EF4-FFF2-40B4-BE49-F238E27FC236}">
                <a16:creationId xmlns:a16="http://schemas.microsoft.com/office/drawing/2014/main" id="{B251B6C6-F798-472D-A447-A0081B568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75A7E-04AD-4A66-B338-57C107D11DA4}"/>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49683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D00C6-3FFD-4F57-8532-09CB92B12F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7C23A-E1F4-49D2-85DB-B3F23202C9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24B96-9FB7-47E2-B3A0-DA0D1F8E0BBB}"/>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5" name="Footer Placeholder 4">
            <a:extLst>
              <a:ext uri="{FF2B5EF4-FFF2-40B4-BE49-F238E27FC236}">
                <a16:creationId xmlns:a16="http://schemas.microsoft.com/office/drawing/2014/main" id="{10601445-3E86-4C29-8625-9F0DEC804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0435D-E770-460E-B347-10EA87B159C5}"/>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215103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8550-8615-42CD-89CA-4E8B1D29B0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16B4B-4DF9-4232-98E1-6628317EC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B06339-8439-4403-AE3F-BF5AFA5D8DCA}"/>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5" name="Footer Placeholder 4">
            <a:extLst>
              <a:ext uri="{FF2B5EF4-FFF2-40B4-BE49-F238E27FC236}">
                <a16:creationId xmlns:a16="http://schemas.microsoft.com/office/drawing/2014/main" id="{F9E94A89-4E96-4F21-B36A-C430B1958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893B8-FBCD-4153-B2E2-6F058ECF969D}"/>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138425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BACE-A9BB-4FCC-B8A1-270867EFF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191F8B-80AB-4FE1-BF35-447030E12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D00F69-0ED5-4463-968D-A4C86FAA6DAE}"/>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5" name="Footer Placeholder 4">
            <a:extLst>
              <a:ext uri="{FF2B5EF4-FFF2-40B4-BE49-F238E27FC236}">
                <a16:creationId xmlns:a16="http://schemas.microsoft.com/office/drawing/2014/main" id="{79585C03-0F92-4471-A732-E591D385C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05435-CE9F-4D20-8DF5-B7774C770AAF}"/>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139464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4864-544E-4D5C-9B2F-1489B1414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70A7E0-725F-4E9E-AF13-F8D689F48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18FD92-84F0-4027-BFBB-33EBA5EC1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31F44-B2CE-4EE2-B034-0339EB2E3CFC}"/>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6" name="Footer Placeholder 5">
            <a:extLst>
              <a:ext uri="{FF2B5EF4-FFF2-40B4-BE49-F238E27FC236}">
                <a16:creationId xmlns:a16="http://schemas.microsoft.com/office/drawing/2014/main" id="{2A00192B-E844-47F4-A5EE-37D188F2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0E318-27B3-4B4A-8FBF-D8A68B2E3D67}"/>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300944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BDF2-E85A-472A-A3D8-C3C8E5A97D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816F05-D70E-4031-8408-8A2D28205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AFEE4-CB26-4009-ACBA-B5275751A2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5187F-BE38-433A-96B4-5A341E11E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A5C7F-A8F9-48BE-ACB0-4C2F7E67E2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86BC15-CD8B-43BF-B57F-C46F91AD5214}"/>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8" name="Footer Placeholder 7">
            <a:extLst>
              <a:ext uri="{FF2B5EF4-FFF2-40B4-BE49-F238E27FC236}">
                <a16:creationId xmlns:a16="http://schemas.microsoft.com/office/drawing/2014/main" id="{75C2B4AF-17A1-4AFC-88F8-4874358F27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3757A4-9C41-4723-9F1F-1EE4D2FF9847}"/>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19439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7595-F352-432B-A4B4-87B6641B3B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523CE4-8572-4CD2-A024-5501E8260979}"/>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4" name="Footer Placeholder 3">
            <a:extLst>
              <a:ext uri="{FF2B5EF4-FFF2-40B4-BE49-F238E27FC236}">
                <a16:creationId xmlns:a16="http://schemas.microsoft.com/office/drawing/2014/main" id="{A03D710B-9284-42A2-B371-2810B4B451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BD4871-D859-42CB-805E-16C27B65F327}"/>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351949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8326D-C51F-4086-B707-2E2CA7194121}"/>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3" name="Footer Placeholder 2">
            <a:extLst>
              <a:ext uri="{FF2B5EF4-FFF2-40B4-BE49-F238E27FC236}">
                <a16:creationId xmlns:a16="http://schemas.microsoft.com/office/drawing/2014/main" id="{DC7330E9-4133-4CCC-B917-D9D161B054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29A067-E060-4141-A75F-D444EBD6F517}"/>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67462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30CB-7527-47D0-B4DE-45C32B1AF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84A0F2-1305-49E9-B0D5-00C65EA44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114B5B-7CEB-4296-8A66-A2D1F3DEB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13EFD-DD0D-4A66-84A0-45F918543D3D}"/>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6" name="Footer Placeholder 5">
            <a:extLst>
              <a:ext uri="{FF2B5EF4-FFF2-40B4-BE49-F238E27FC236}">
                <a16:creationId xmlns:a16="http://schemas.microsoft.com/office/drawing/2014/main" id="{8E03FC2B-CEC0-49C7-AB6C-E551F50ABA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A537E2-1B92-48C7-BB32-8933D22BC93C}"/>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41632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7950-0967-45FA-B90C-C97801E7F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DA777F-0B09-4431-8387-0B0F4D1CA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E60A29-A3AD-45F3-B475-7390B4E4A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3C666-E33E-40C2-B119-95B75BDEEA17}"/>
              </a:ext>
            </a:extLst>
          </p:cNvPr>
          <p:cNvSpPr>
            <a:spLocks noGrp="1"/>
          </p:cNvSpPr>
          <p:nvPr>
            <p:ph type="dt" sz="half" idx="10"/>
          </p:nvPr>
        </p:nvSpPr>
        <p:spPr/>
        <p:txBody>
          <a:bodyPr/>
          <a:lstStyle/>
          <a:p>
            <a:fld id="{92BE3BD1-84A6-4984-B638-28B120A00A19}" type="datetimeFigureOut">
              <a:rPr lang="en-IN" smtClean="0"/>
              <a:t>15-06-2020</a:t>
            </a:fld>
            <a:endParaRPr lang="en-IN"/>
          </a:p>
        </p:txBody>
      </p:sp>
      <p:sp>
        <p:nvSpPr>
          <p:cNvPr id="6" name="Footer Placeholder 5">
            <a:extLst>
              <a:ext uri="{FF2B5EF4-FFF2-40B4-BE49-F238E27FC236}">
                <a16:creationId xmlns:a16="http://schemas.microsoft.com/office/drawing/2014/main" id="{9229613B-2DAA-49ED-B113-7B3515C5B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84334E-5DBE-4F78-9B16-4C86E34AE43B}"/>
              </a:ext>
            </a:extLst>
          </p:cNvPr>
          <p:cNvSpPr>
            <a:spLocks noGrp="1"/>
          </p:cNvSpPr>
          <p:nvPr>
            <p:ph type="sldNum" sz="quarter" idx="12"/>
          </p:nvPr>
        </p:nvSpPr>
        <p:spPr/>
        <p:txBody>
          <a:bodyPr/>
          <a:lstStyle/>
          <a:p>
            <a:fld id="{C283F248-813E-4AF4-9F2D-DC4E8D536F49}" type="slidenum">
              <a:rPr lang="en-IN" smtClean="0"/>
              <a:t>‹#›</a:t>
            </a:fld>
            <a:endParaRPr lang="en-IN"/>
          </a:p>
        </p:txBody>
      </p:sp>
    </p:spTree>
    <p:extLst>
      <p:ext uri="{BB962C8B-B14F-4D97-AF65-F5344CB8AC3E}">
        <p14:creationId xmlns:p14="http://schemas.microsoft.com/office/powerpoint/2010/main" val="403483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A72EE1-E52C-454C-A452-DC05CE3CB8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8C3BE7-1DB6-46F0-A3A3-F7A7449DD1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028E8-58AC-476C-BB73-306899CA2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E3BD1-84A6-4984-B638-28B120A00A19}" type="datetimeFigureOut">
              <a:rPr lang="en-IN" smtClean="0"/>
              <a:t>15-06-2020</a:t>
            </a:fld>
            <a:endParaRPr lang="en-IN"/>
          </a:p>
        </p:txBody>
      </p:sp>
      <p:sp>
        <p:nvSpPr>
          <p:cNvPr id="5" name="Footer Placeholder 4">
            <a:extLst>
              <a:ext uri="{FF2B5EF4-FFF2-40B4-BE49-F238E27FC236}">
                <a16:creationId xmlns:a16="http://schemas.microsoft.com/office/drawing/2014/main" id="{D0D4FD65-BB8F-4DC3-8DB1-389B5F9AE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465123-7FC8-4500-9CA7-5BF6948BE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3F248-813E-4AF4-9F2D-DC4E8D536F49}" type="slidenum">
              <a:rPr lang="en-IN" smtClean="0"/>
              <a:t>‹#›</a:t>
            </a:fld>
            <a:endParaRPr lang="en-IN"/>
          </a:p>
        </p:txBody>
      </p:sp>
    </p:spTree>
    <p:extLst>
      <p:ext uri="{BB962C8B-B14F-4D97-AF65-F5344CB8AC3E}">
        <p14:creationId xmlns:p14="http://schemas.microsoft.com/office/powerpoint/2010/main" val="136935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folders/1bdfIDrwAjM4gru0jU0l3TqgY5jyP2zE4?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inamdshah3998/Arham_Student" TargetMode="External"/><Relationship Id="rId2" Type="http://schemas.openxmlformats.org/officeDocument/2006/relationships/hyperlink" Target="https://github.com/raj2399/Arham_Education_Admin_Master" TargetMode="External"/><Relationship Id="rId1" Type="http://schemas.openxmlformats.org/officeDocument/2006/relationships/slideLayout" Target="../slideLayouts/slideLayout2.xml"/><Relationship Id="rId6" Type="http://schemas.openxmlformats.org/officeDocument/2006/relationships/hyperlink" Target="mailto:jalajmehta.jm@gmail.com" TargetMode="External"/><Relationship Id="rId5" Type="http://schemas.openxmlformats.org/officeDocument/2006/relationships/hyperlink" Target="mailto:deepbhavsar9@gmail.com" TargetMode="External"/><Relationship Id="rId4" Type="http://schemas.openxmlformats.org/officeDocument/2006/relationships/hyperlink" Target="https://github.com/raj2399/Arham_Education_backend_Mast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ZzGkcMuSQMcsvC2N6zIZBAMG1jO22VZh?usp=sharing" TargetMode="External"/><Relationship Id="rId2" Type="http://schemas.openxmlformats.org/officeDocument/2006/relationships/hyperlink" Target="https://drive.google.com/file/d/1To-XsKpPeBVlnUJEPHyKOHQtTihJaafj/view?usp=sharing" TargetMode="External"/><Relationship Id="rId1" Type="http://schemas.openxmlformats.org/officeDocument/2006/relationships/slideLayout" Target="../slideLayouts/slideLayout2.xml"/><Relationship Id="rId5" Type="http://schemas.openxmlformats.org/officeDocument/2006/relationships/hyperlink" Target="https://drive.google.com/file/d/1F8m2e_1pJpKVxPAngXAoLpUtMDTJp_68/view?usp=sharing" TargetMode="External"/><Relationship Id="rId4" Type="http://schemas.openxmlformats.org/officeDocument/2006/relationships/hyperlink" Target="https://drive.google.com/drive/folders/1DLXomJkZwSjZ-VI-GQYoMc639vZFEcTc?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rive.google.com/file/d/1To-XsKpPeBVlnUJEPHyKOHQtTihJaafj/view?usp=sharing" TargetMode="External"/><Relationship Id="rId13" Type="http://schemas.openxmlformats.org/officeDocument/2006/relationships/hyperlink" Target="https://drive.google.com/file/d/1lOfXSVHWtqPJSAeSJCl5Uxkd2KJWSMxW/view?usp=sharing" TargetMode="External"/><Relationship Id="rId3" Type="http://schemas.openxmlformats.org/officeDocument/2006/relationships/hyperlink" Target="https://drive.google.com/file/d/15iOwM5ZuA3pWQiknQiyz_MFT3kzbSDaI/view?usp=sharing" TargetMode="External"/><Relationship Id="rId7" Type="http://schemas.openxmlformats.org/officeDocument/2006/relationships/hyperlink" Target="https://drive.google.com/drive/folders/1bdfIDrwAjM4gru0jU0l3TqgY5jyP2zE4?usp=sharing" TargetMode="External"/><Relationship Id="rId12" Type="http://schemas.openxmlformats.org/officeDocument/2006/relationships/hyperlink" Target="https://drive.google.com/file/d/1aazQq6YmGOW0vGfBws5fTMwrPLwtw3cq/view?usp=sharing" TargetMode="External"/><Relationship Id="rId2" Type="http://schemas.openxmlformats.org/officeDocument/2006/relationships/hyperlink" Target="https://drive.google.com/drive/folders/1x41x2n2SYbUMmU4vE7xPcvKZwxb73QYk?usp=sharing" TargetMode="External"/><Relationship Id="rId1" Type="http://schemas.openxmlformats.org/officeDocument/2006/relationships/slideLayout" Target="../slideLayouts/slideLayout7.xml"/><Relationship Id="rId6" Type="http://schemas.openxmlformats.org/officeDocument/2006/relationships/hyperlink" Target="https://drive.google.com/drive/folders/1Oqj6MX8RTtkGH31RZDMdrWG1zBf2Uw31?usp=sharing" TargetMode="External"/><Relationship Id="rId11" Type="http://schemas.openxmlformats.org/officeDocument/2006/relationships/hyperlink" Target="https://drive.google.com/drive/folders/1BlBkgGvZNyG_znDINNlKRioECsYFc1oa?usp=sharing" TargetMode="External"/><Relationship Id="rId5" Type="http://schemas.openxmlformats.org/officeDocument/2006/relationships/hyperlink" Target="https://drive.google.com/file/d/1hMoVMgBncfNIbk5feahvWT-aoRB8jgNl/view?usp=sharing" TargetMode="External"/><Relationship Id="rId10" Type="http://schemas.openxmlformats.org/officeDocument/2006/relationships/hyperlink" Target="https://drive.google.com/drive/folders/1OP3idQ6uKUpQA6Y6cD8sfnRAL0BE7uAY?usp=sharing" TargetMode="External"/><Relationship Id="rId4" Type="http://schemas.openxmlformats.org/officeDocument/2006/relationships/hyperlink" Target="https://drive.google.com/drive/folders/1b_9UvlfQu5Pc7MZCYyqMFZ-G8-5UmeKN?usp=sharing" TargetMode="External"/><Relationship Id="rId9" Type="http://schemas.openxmlformats.org/officeDocument/2006/relationships/hyperlink" Target="https://drive.google.com/file/d/1sj229aI7MCKXI34UdAnxhjYUEGteaf9Z/view?usp=sharing" TargetMode="External"/><Relationship Id="rId14" Type="http://schemas.openxmlformats.org/officeDocument/2006/relationships/hyperlink" Target="https://drive.google.com/file/d/1uWeN_1oNyVaG8L_GvrKxFHRzIGLHIeCd/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drive/folders/1x41x2n2SYbUMmU4vE7xPcvKZwxb73QYk?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QTA0ZE6OcvLSxT3N1smh_6hvbey5ripd/view?usp=sharing" TargetMode="External"/><Relationship Id="rId2" Type="http://schemas.openxmlformats.org/officeDocument/2006/relationships/hyperlink" Target="https://drive.google.com/file/d/1EOKAoZw6YzXU0guVbPX9bJHia_e6awAD/view?usp=sharing" TargetMode="External"/><Relationship Id="rId1" Type="http://schemas.openxmlformats.org/officeDocument/2006/relationships/slideLayout" Target="../slideLayouts/slideLayout2.xml"/><Relationship Id="rId4" Type="http://schemas.openxmlformats.org/officeDocument/2006/relationships/hyperlink" Target="https://drive.google.com/drive/folders/1hSlU4e9m14KntCP8I7YLlvTqoK0AILLl?usp=sha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hMoVMgBncfNIbk5feahvWT-aoRB8jgNl/view?usp=sharing" TargetMode="External"/><Relationship Id="rId2" Type="http://schemas.openxmlformats.org/officeDocument/2006/relationships/hyperlink" Target="https://drive.google.com/file/d/1sj229aI7MCKXI34UdAnxhjYUEGteaf9Z/view?usp=sharing" TargetMode="External"/><Relationship Id="rId1" Type="http://schemas.openxmlformats.org/officeDocument/2006/relationships/slideLayout" Target="../slideLayouts/slideLayout2.xml"/><Relationship Id="rId5" Type="http://schemas.openxmlformats.org/officeDocument/2006/relationships/hyperlink" Target="https://drive.google.com/drive/folders/1Mz8fC8bRIaZbTknwyGedWMxkodsnqJst?usp=sharing" TargetMode="External"/><Relationship Id="rId4" Type="http://schemas.openxmlformats.org/officeDocument/2006/relationships/hyperlink" Target="https://drive.google.com/drive/folders/1BlBkgGvZNyG_znDINNlKRioECsYFc1oa?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B8A5-98F3-4481-A666-C2DB8735A7F9}"/>
              </a:ext>
            </a:extLst>
          </p:cNvPr>
          <p:cNvSpPr>
            <a:spLocks noGrp="1"/>
          </p:cNvSpPr>
          <p:nvPr>
            <p:ph type="ctrTitle"/>
          </p:nvPr>
        </p:nvSpPr>
        <p:spPr/>
        <p:txBody>
          <a:bodyPr/>
          <a:lstStyle/>
          <a:p>
            <a:r>
              <a:rPr lang="en-IN"/>
              <a:t> </a:t>
            </a:r>
            <a:endParaRPr lang="en-IN" dirty="0"/>
          </a:p>
        </p:txBody>
      </p:sp>
      <p:sp>
        <p:nvSpPr>
          <p:cNvPr id="3" name="Subtitle 2">
            <a:extLst>
              <a:ext uri="{FF2B5EF4-FFF2-40B4-BE49-F238E27FC236}">
                <a16:creationId xmlns:a16="http://schemas.microsoft.com/office/drawing/2014/main" id="{794701D7-F18D-4E41-9BEB-75964D6E9AC2}"/>
              </a:ext>
            </a:extLst>
          </p:cNvPr>
          <p:cNvSpPr>
            <a:spLocks noGrp="1"/>
          </p:cNvSpPr>
          <p:nvPr>
            <p:ph type="subTitle" idx="1"/>
          </p:nvPr>
        </p:nvSpPr>
        <p:spPr>
          <a:xfrm>
            <a:off x="1524000" y="3131822"/>
            <a:ext cx="9144000" cy="2125978"/>
          </a:xfrm>
        </p:spPr>
        <p:txBody>
          <a:bodyPr>
            <a:normAutofit lnSpcReduction="10000"/>
          </a:bodyPr>
          <a:lstStyle/>
          <a:p>
            <a:r>
              <a:rPr lang="en-IN" sz="2800" dirty="0">
                <a:latin typeface="Times New Roman" panose="02020603050405020304" pitchFamily="18" charset="0"/>
                <a:cs typeface="Times New Roman" panose="02020603050405020304" pitchFamily="18" charset="0"/>
              </a:rPr>
              <a:t>Software Engineering – IT632 </a:t>
            </a:r>
          </a:p>
          <a:p>
            <a:r>
              <a:rPr lang="en-IN" b="1" dirty="0" err="1">
                <a:latin typeface="Times New Roman" panose="02020603050405020304" pitchFamily="18" charset="0"/>
                <a:cs typeface="Times New Roman" panose="02020603050405020304" pitchFamily="18" charset="0"/>
              </a:rPr>
              <a:t>Arham</a:t>
            </a:r>
            <a:r>
              <a:rPr lang="en-IN" b="1" dirty="0">
                <a:latin typeface="Times New Roman" panose="02020603050405020304" pitchFamily="18" charset="0"/>
                <a:cs typeface="Times New Roman" panose="02020603050405020304" pitchFamily="18" charset="0"/>
              </a:rPr>
              <a:t> Institute Management System</a:t>
            </a:r>
          </a:p>
          <a:p>
            <a:r>
              <a:rPr lang="en-IN" dirty="0">
                <a:latin typeface="Times New Roman" panose="02020603050405020304" pitchFamily="18" charset="0"/>
                <a:cs typeface="Times New Roman" panose="02020603050405020304" pitchFamily="18" charset="0"/>
              </a:rPr>
              <a:t>By</a:t>
            </a:r>
          </a:p>
          <a:p>
            <a:r>
              <a:rPr lang="en-IN" b="1" dirty="0">
                <a:latin typeface="Times New Roman" panose="02020603050405020304" pitchFamily="18" charset="0"/>
                <a:cs typeface="Times New Roman" panose="02020603050405020304" pitchFamily="18" charset="0"/>
              </a:rPr>
              <a:t>Team-04</a:t>
            </a:r>
          </a:p>
          <a:p>
            <a:r>
              <a:rPr lang="en-IN" dirty="0">
                <a:latin typeface="Times New Roman" panose="02020603050405020304" pitchFamily="18" charset="0"/>
                <a:cs typeface="Times New Roman" panose="02020603050405020304" pitchFamily="18" charset="0"/>
              </a:rPr>
              <a:t>Battalion 404 </a:t>
            </a:r>
          </a:p>
        </p:txBody>
      </p:sp>
      <p:pic>
        <p:nvPicPr>
          <p:cNvPr id="4" name="Picture 3">
            <a:extLst>
              <a:ext uri="{FF2B5EF4-FFF2-40B4-BE49-F238E27FC236}">
                <a16:creationId xmlns:a16="http://schemas.microsoft.com/office/drawing/2014/main" id="{62D771D4-7E47-4C35-896B-4334468A2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54" y="159111"/>
            <a:ext cx="2344691" cy="2264593"/>
          </a:xfrm>
          <a:prstGeom prst="rect">
            <a:avLst/>
          </a:prstGeom>
        </p:spPr>
      </p:pic>
      <p:sp>
        <p:nvSpPr>
          <p:cNvPr id="5" name="Rectangle 4">
            <a:extLst>
              <a:ext uri="{FF2B5EF4-FFF2-40B4-BE49-F238E27FC236}">
                <a16:creationId xmlns:a16="http://schemas.microsoft.com/office/drawing/2014/main" id="{E97B30D0-5380-484C-89A6-BD2F6F4FD077}"/>
              </a:ext>
            </a:extLst>
          </p:cNvPr>
          <p:cNvSpPr/>
          <p:nvPr/>
        </p:nvSpPr>
        <p:spPr>
          <a:xfrm>
            <a:off x="2802364" y="583754"/>
            <a:ext cx="9037982" cy="1077218"/>
          </a:xfrm>
          <a:prstGeom prst="rect">
            <a:avLst/>
          </a:prstGeom>
        </p:spPr>
        <p:txBody>
          <a:bodyPr wrap="square">
            <a:spAutoFit/>
          </a:bodyPr>
          <a:lstStyle/>
          <a:p>
            <a:pPr algn="ctr"/>
            <a:r>
              <a:rPr lang="en-IN" sz="3200" b="1" dirty="0" err="1">
                <a:latin typeface="Times New Roman" panose="02020603050405020304" pitchFamily="18" charset="0"/>
                <a:cs typeface="Times New Roman" panose="02020603050405020304" pitchFamily="18" charset="0"/>
              </a:rPr>
              <a:t>Dhirubhai</a:t>
            </a:r>
            <a:r>
              <a:rPr lang="en-IN" sz="3200" b="1" dirty="0">
                <a:latin typeface="Times New Roman" panose="02020603050405020304" pitchFamily="18" charset="0"/>
                <a:cs typeface="Times New Roman" panose="02020603050405020304" pitchFamily="18" charset="0"/>
              </a:rPr>
              <a:t> Ambani institute of Information &amp;</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Communication Technology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81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3128-A4A0-4F90-8B18-0813148D33C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Designing</a:t>
            </a:r>
          </a:p>
        </p:txBody>
      </p:sp>
      <p:sp>
        <p:nvSpPr>
          <p:cNvPr id="3" name="Content Placeholder 2">
            <a:extLst>
              <a:ext uri="{FF2B5EF4-FFF2-40B4-BE49-F238E27FC236}">
                <a16:creationId xmlns:a16="http://schemas.microsoft.com/office/drawing/2014/main" id="{5F9AA8B5-4297-4798-85CB-E16BE6B383B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Designing phase is the first step in moving from problem domain to solution domain. Designing is the process to transform user requirements into suitable form, which helps the programmer in software coding and implementation. </a:t>
            </a:r>
          </a:p>
        </p:txBody>
      </p:sp>
      <p:sp>
        <p:nvSpPr>
          <p:cNvPr id="4" name="Rectangle 3">
            <a:extLst>
              <a:ext uri="{FF2B5EF4-FFF2-40B4-BE49-F238E27FC236}">
                <a16:creationId xmlns:a16="http://schemas.microsoft.com/office/drawing/2014/main" id="{BF92C870-A022-4D26-81B0-AF8B1BC8F88B}"/>
              </a:ext>
            </a:extLst>
          </p:cNvPr>
          <p:cNvSpPr/>
          <p:nvPr/>
        </p:nvSpPr>
        <p:spPr>
          <a:xfrm>
            <a:off x="1305629" y="2873273"/>
            <a:ext cx="2954655" cy="400110"/>
          </a:xfrm>
          <a:prstGeom prst="rect">
            <a:avLst/>
          </a:prstGeom>
        </p:spPr>
        <p:txBody>
          <a:bodyPr wrap="none">
            <a:spAutoFit/>
          </a:bodyPr>
          <a:lstStyle/>
          <a:p>
            <a:pPr algn="just"/>
            <a:r>
              <a:rPr lang="en-IN" sz="2000" dirty="0">
                <a:latin typeface="Times New Roman" panose="02020603050405020304" pitchFamily="18" charset="0"/>
                <a:cs typeface="Times New Roman" panose="02020603050405020304" pitchFamily="18" charset="0"/>
                <a:hlinkClick r:id="rId2"/>
              </a:rPr>
              <a:t> Design Document</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702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C73-8699-47FB-9813-9883EEF33F3B}"/>
              </a:ext>
            </a:extLst>
          </p:cNvPr>
          <p:cNvSpPr>
            <a:spLocks noGrp="1"/>
          </p:cNvSpPr>
          <p:nvPr>
            <p:ph type="title"/>
          </p:nvPr>
        </p:nvSpPr>
        <p:spPr>
          <a:xfrm>
            <a:off x="838200" y="365126"/>
            <a:ext cx="10515600" cy="726828"/>
          </a:xfrm>
        </p:spPr>
        <p:txBody>
          <a:bodyPr>
            <a:normAutofit/>
          </a:bodyPr>
          <a:lstStyle/>
          <a:p>
            <a:r>
              <a:rPr lang="en-IN" sz="3200" b="1" dirty="0">
                <a:latin typeface="Times New Roman" panose="02020603050405020304" pitchFamily="18" charset="0"/>
                <a:cs typeface="Times New Roman" panose="02020603050405020304" pitchFamily="18" charset="0"/>
              </a:rPr>
              <a:t>Coding and Unit testing:</a:t>
            </a:r>
          </a:p>
        </p:txBody>
      </p:sp>
      <p:sp>
        <p:nvSpPr>
          <p:cNvPr id="3" name="Content Placeholder 2">
            <a:extLst>
              <a:ext uri="{FF2B5EF4-FFF2-40B4-BE49-F238E27FC236}">
                <a16:creationId xmlns:a16="http://schemas.microsoft.com/office/drawing/2014/main" id="{9F8D9B41-0419-4AFE-AC3A-0448CC8D9DB5}"/>
              </a:ext>
            </a:extLst>
          </p:cNvPr>
          <p:cNvSpPr>
            <a:spLocks noGrp="1"/>
          </p:cNvSpPr>
          <p:nvPr>
            <p:ph idx="1"/>
          </p:nvPr>
        </p:nvSpPr>
        <p:spPr>
          <a:xfrm>
            <a:off x="465338" y="1091954"/>
            <a:ext cx="11090558" cy="5766046"/>
          </a:xfrm>
        </p:spPr>
        <p:txBody>
          <a:bodyPr>
            <a:normAutofit fontScale="70000" lnSpcReduction="20000"/>
          </a:bodyPr>
          <a:lstStyle/>
          <a:p>
            <a:pPr algn="just"/>
            <a:r>
              <a:rPr lang="en-IN" sz="2900" dirty="0">
                <a:latin typeface="Times New Roman" panose="02020603050405020304" pitchFamily="18" charset="0"/>
                <a:cs typeface="Times New Roman" panose="02020603050405020304" pitchFamily="18" charset="0"/>
              </a:rPr>
              <a:t>Technologies used:</a:t>
            </a:r>
          </a:p>
          <a:p>
            <a:pPr lvl="1" algn="just"/>
            <a:r>
              <a:rPr lang="en-IN" sz="2900" dirty="0">
                <a:latin typeface="Times New Roman" panose="02020603050405020304" pitchFamily="18" charset="0"/>
                <a:cs typeface="Times New Roman" panose="02020603050405020304" pitchFamily="18" charset="0"/>
              </a:rPr>
              <a:t>Front-End : Angular 9</a:t>
            </a:r>
          </a:p>
          <a:p>
            <a:pPr lvl="1" algn="just"/>
            <a:r>
              <a:rPr lang="en-IN" sz="2900" dirty="0">
                <a:latin typeface="Times New Roman" panose="02020603050405020304" pitchFamily="18" charset="0"/>
                <a:cs typeface="Times New Roman" panose="02020603050405020304" pitchFamily="18" charset="0"/>
              </a:rPr>
              <a:t>Back-End: Node.js (Express) , MySQL.</a:t>
            </a:r>
          </a:p>
          <a:p>
            <a:pPr algn="just"/>
            <a:r>
              <a:rPr lang="en-IN" sz="2900" dirty="0">
                <a:latin typeface="Times New Roman" panose="02020603050405020304" pitchFamily="18" charset="0"/>
                <a:cs typeface="Times New Roman" panose="02020603050405020304" pitchFamily="18" charset="0"/>
              </a:rPr>
              <a:t>Unit Testing </a:t>
            </a:r>
          </a:p>
          <a:p>
            <a:pPr lvl="2" algn="just">
              <a:buFont typeface="Wingdings" panose="05000000000000000000" pitchFamily="2" charset="2"/>
              <a:buChar char="§"/>
            </a:pPr>
            <a:r>
              <a:rPr lang="en-IN" sz="2900" dirty="0">
                <a:latin typeface="Times New Roman" panose="02020603050405020304" pitchFamily="18" charset="0"/>
                <a:cs typeface="Times New Roman" panose="02020603050405020304" pitchFamily="18" charset="0"/>
              </a:rPr>
              <a:t>Unit Testing Report</a:t>
            </a:r>
          </a:p>
          <a:p>
            <a:pPr algn="just"/>
            <a:r>
              <a:rPr lang="en-IN" sz="2900" dirty="0">
                <a:latin typeface="Times New Roman" panose="02020603050405020304" pitchFamily="18" charset="0"/>
                <a:cs typeface="Times New Roman" panose="02020603050405020304" pitchFamily="18" charset="0"/>
              </a:rPr>
              <a:t>Source code:</a:t>
            </a:r>
          </a:p>
          <a:p>
            <a:pPr lvl="2" algn="just"/>
            <a:r>
              <a:rPr lang="en-IN" sz="2900" dirty="0" err="1">
                <a:latin typeface="Times New Roman" panose="02020603050405020304" pitchFamily="18" charset="0"/>
                <a:cs typeface="Times New Roman" panose="02020603050405020304" pitchFamily="18" charset="0"/>
              </a:rPr>
              <a:t>Github</a:t>
            </a:r>
            <a:r>
              <a:rPr lang="en-IN" sz="2900" dirty="0">
                <a:latin typeface="Times New Roman" panose="02020603050405020304" pitchFamily="18" charset="0"/>
                <a:cs typeface="Times New Roman" panose="02020603050405020304" pitchFamily="18" charset="0"/>
              </a:rPr>
              <a:t> Links</a:t>
            </a:r>
          </a:p>
          <a:p>
            <a:pPr lvl="3" algn="just"/>
            <a:r>
              <a:rPr lang="en-IN" sz="2900" dirty="0">
                <a:latin typeface="Times New Roman" panose="02020603050405020304" pitchFamily="18" charset="0"/>
                <a:cs typeface="Times New Roman" panose="02020603050405020304" pitchFamily="18" charset="0"/>
              </a:rPr>
              <a:t>Admin - </a:t>
            </a:r>
            <a:r>
              <a:rPr lang="en-IN" sz="2900" dirty="0">
                <a:latin typeface="Times New Roman" panose="02020603050405020304" pitchFamily="18" charset="0"/>
                <a:cs typeface="Times New Roman" panose="02020603050405020304" pitchFamily="18" charset="0"/>
                <a:hlinkClick r:id="rId2"/>
              </a:rPr>
              <a:t>https://github.com/raj2399/Arham_Education_Admin_Master</a:t>
            </a:r>
            <a:endParaRPr lang="en-IN" sz="2900" dirty="0">
              <a:latin typeface="Times New Roman" panose="02020603050405020304" pitchFamily="18" charset="0"/>
              <a:cs typeface="Times New Roman" panose="02020603050405020304" pitchFamily="18" charset="0"/>
            </a:endParaRPr>
          </a:p>
          <a:p>
            <a:pPr lvl="3" algn="just"/>
            <a:r>
              <a:rPr lang="en-IN" sz="2900" dirty="0">
                <a:latin typeface="Times New Roman" panose="02020603050405020304" pitchFamily="18" charset="0"/>
                <a:cs typeface="Times New Roman" panose="02020603050405020304" pitchFamily="18" charset="0"/>
              </a:rPr>
              <a:t>Student - </a:t>
            </a:r>
            <a:r>
              <a:rPr lang="en-IN" sz="2900" dirty="0">
                <a:latin typeface="Times New Roman" panose="02020603050405020304" pitchFamily="18" charset="0"/>
                <a:cs typeface="Times New Roman" panose="02020603050405020304" pitchFamily="18" charset="0"/>
                <a:hlinkClick r:id="rId3"/>
              </a:rPr>
              <a:t>https://github.com/jainamdshah3998/Arham_Student</a:t>
            </a:r>
            <a:endParaRPr lang="en-IN" sz="2900" dirty="0">
              <a:latin typeface="Times New Roman" panose="02020603050405020304" pitchFamily="18" charset="0"/>
              <a:cs typeface="Times New Roman" panose="02020603050405020304" pitchFamily="18" charset="0"/>
            </a:endParaRPr>
          </a:p>
          <a:p>
            <a:pPr lvl="3" algn="just"/>
            <a:r>
              <a:rPr lang="en-IN" sz="2900" dirty="0">
                <a:latin typeface="Times New Roman" panose="02020603050405020304" pitchFamily="18" charset="0"/>
                <a:cs typeface="Times New Roman" panose="02020603050405020304" pitchFamily="18" charset="0"/>
              </a:rPr>
              <a:t>Backend - </a:t>
            </a:r>
            <a:r>
              <a:rPr lang="en-IN" sz="2900" dirty="0">
                <a:latin typeface="Times New Roman" panose="02020603050405020304" pitchFamily="18" charset="0"/>
                <a:cs typeface="Times New Roman" panose="02020603050405020304" pitchFamily="18" charset="0"/>
                <a:hlinkClick r:id="rId4"/>
              </a:rPr>
              <a:t>https://github.com/raj2399/Arham_Education_backend_Master</a:t>
            </a:r>
            <a:endParaRPr lang="en-IN" sz="2900" dirty="0">
              <a:latin typeface="Times New Roman" panose="02020603050405020304" pitchFamily="18" charset="0"/>
              <a:cs typeface="Times New Roman" panose="02020603050405020304" pitchFamily="18" charset="0"/>
            </a:endParaRPr>
          </a:p>
          <a:p>
            <a:pPr marL="1371600" lvl="3" indent="0" algn="just">
              <a:buNone/>
            </a:pPr>
            <a:endParaRPr lang="en-IN" sz="2900" dirty="0">
              <a:latin typeface="Times New Roman" panose="02020603050405020304" pitchFamily="18" charset="0"/>
              <a:cs typeface="Times New Roman" panose="02020603050405020304" pitchFamily="18" charset="0"/>
            </a:endParaRPr>
          </a:p>
          <a:p>
            <a:pPr algn="just"/>
            <a:r>
              <a:rPr lang="en-IN" sz="2900" b="1" dirty="0">
                <a:latin typeface="Times New Roman" panose="02020603050405020304" pitchFamily="18" charset="0"/>
                <a:cs typeface="Times New Roman" panose="02020603050405020304" pitchFamily="18" charset="0"/>
              </a:rPr>
              <a:t>Web Site That we have hosted :</a:t>
            </a:r>
          </a:p>
          <a:p>
            <a:pPr lvl="1" algn="just"/>
            <a:r>
              <a:rPr lang="en-IN" sz="2900" dirty="0">
                <a:latin typeface="Times New Roman" panose="02020603050405020304" pitchFamily="18" charset="0"/>
                <a:cs typeface="Times New Roman" panose="02020603050405020304" pitchFamily="18" charset="0"/>
              </a:rPr>
              <a:t>Cloud Platforms</a:t>
            </a:r>
          </a:p>
          <a:p>
            <a:pPr lvl="2" algn="just"/>
            <a:r>
              <a:rPr lang="en-IN" sz="2900" dirty="0">
                <a:latin typeface="Times New Roman" panose="02020603050405020304" pitchFamily="18" charset="0"/>
                <a:cs typeface="Times New Roman" panose="02020603050405020304" pitchFamily="18" charset="0"/>
              </a:rPr>
              <a:t>Hostinger.in</a:t>
            </a:r>
          </a:p>
          <a:p>
            <a:pPr lvl="2" algn="just"/>
            <a:r>
              <a:rPr lang="en-IN" sz="2900" dirty="0">
                <a:latin typeface="Times New Roman" panose="02020603050405020304" pitchFamily="18" charset="0"/>
                <a:cs typeface="Times New Roman" panose="02020603050405020304" pitchFamily="18" charset="0"/>
              </a:rPr>
              <a:t>Amazon Web Services</a:t>
            </a:r>
          </a:p>
          <a:p>
            <a:pPr lvl="2" algn="just"/>
            <a:endParaRPr lang="en-IN" sz="29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IN" sz="2900" dirty="0">
                <a:latin typeface="Times New Roman" panose="02020603050405020304" pitchFamily="18" charset="0"/>
                <a:cs typeface="Times New Roman" panose="02020603050405020304" pitchFamily="18" charset="0"/>
              </a:rPr>
              <a:t>http://admin.handsontech.in</a:t>
            </a:r>
          </a:p>
          <a:p>
            <a:pPr lvl="3" algn="just">
              <a:buFont typeface="Wingdings" panose="05000000000000000000" pitchFamily="2" charset="2"/>
              <a:buChar char="§"/>
            </a:pPr>
            <a:r>
              <a:rPr lang="en-IN" sz="2900" dirty="0">
                <a:latin typeface="Times New Roman" panose="02020603050405020304" pitchFamily="18" charset="0"/>
                <a:cs typeface="Times New Roman" panose="02020603050405020304" pitchFamily="18" charset="0"/>
              </a:rPr>
              <a:t>ID : </a:t>
            </a:r>
            <a:r>
              <a:rPr lang="en-IN" sz="2900" dirty="0">
                <a:latin typeface="Times New Roman" panose="02020603050405020304" pitchFamily="18" charset="0"/>
                <a:cs typeface="Times New Roman" panose="02020603050405020304" pitchFamily="18" charset="0"/>
                <a:hlinkClick r:id="rId5"/>
              </a:rPr>
              <a:t>deepbhavsar9@gmail.com</a:t>
            </a:r>
            <a:r>
              <a:rPr lang="en-IN" sz="2900" dirty="0">
                <a:latin typeface="Times New Roman" panose="02020603050405020304" pitchFamily="18" charset="0"/>
                <a:cs typeface="Times New Roman" panose="02020603050405020304" pitchFamily="18" charset="0"/>
              </a:rPr>
              <a:t> Password : deep9699</a:t>
            </a:r>
          </a:p>
          <a:p>
            <a:pPr lvl="2" algn="just">
              <a:buFont typeface="Wingdings" panose="05000000000000000000" pitchFamily="2" charset="2"/>
              <a:buChar char="§"/>
            </a:pPr>
            <a:r>
              <a:rPr lang="en-IN" sz="2900" dirty="0">
                <a:latin typeface="Times New Roman" panose="02020603050405020304" pitchFamily="18" charset="0"/>
                <a:cs typeface="Times New Roman" panose="02020603050405020304" pitchFamily="18" charset="0"/>
              </a:rPr>
              <a:t>http:// student.handsontech.in</a:t>
            </a:r>
          </a:p>
          <a:p>
            <a:pPr lvl="3" algn="just">
              <a:buFont typeface="Wingdings" panose="05000000000000000000" pitchFamily="2" charset="2"/>
              <a:buChar char="§"/>
            </a:pPr>
            <a:r>
              <a:rPr lang="en-IN" sz="2900" dirty="0">
                <a:latin typeface="Times New Roman" panose="02020603050405020304" pitchFamily="18" charset="0"/>
                <a:cs typeface="Times New Roman" panose="02020603050405020304" pitchFamily="18" charset="0"/>
              </a:rPr>
              <a:t>ID : </a:t>
            </a:r>
            <a:r>
              <a:rPr lang="en-IN" sz="2900" dirty="0">
                <a:latin typeface="Times New Roman" panose="02020603050405020304" pitchFamily="18" charset="0"/>
                <a:cs typeface="Times New Roman" panose="02020603050405020304" pitchFamily="18" charset="0"/>
                <a:hlinkClick r:id="rId6"/>
              </a:rPr>
              <a:t>jalajmehta.jm@gmail.com</a:t>
            </a:r>
            <a:r>
              <a:rPr lang="en-IN" sz="2900" dirty="0">
                <a:latin typeface="Times New Roman" panose="02020603050405020304" pitchFamily="18" charset="0"/>
                <a:cs typeface="Times New Roman" panose="02020603050405020304" pitchFamily="18" charset="0"/>
              </a:rPr>
              <a:t> Password : 1234</a:t>
            </a:r>
          </a:p>
          <a:p>
            <a:pPr marL="0" indent="0" algn="just">
              <a:buNone/>
            </a:pPr>
            <a:endParaRPr lang="en-IN" sz="2400" dirty="0"/>
          </a:p>
        </p:txBody>
      </p:sp>
    </p:spTree>
    <p:extLst>
      <p:ext uri="{BB962C8B-B14F-4D97-AF65-F5344CB8AC3E}">
        <p14:creationId xmlns:p14="http://schemas.microsoft.com/office/powerpoint/2010/main" val="223824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2E3A-E1A5-4016-90AA-851DCA912200}"/>
              </a:ext>
            </a:extLst>
          </p:cNvPr>
          <p:cNvSpPr>
            <a:spLocks noGrp="1"/>
          </p:cNvSpPr>
          <p:nvPr>
            <p:ph type="title"/>
          </p:nvPr>
        </p:nvSpPr>
        <p:spPr>
          <a:xfrm>
            <a:off x="838200" y="562493"/>
            <a:ext cx="10515600" cy="842238"/>
          </a:xfrm>
        </p:spPr>
        <p:txBody>
          <a:bodyPr>
            <a:normAutofit/>
          </a:bodyPr>
          <a:lstStyle/>
          <a:p>
            <a:r>
              <a:rPr lang="en-IN" sz="3200" b="1" dirty="0">
                <a:latin typeface="Times New Roman" panose="02020603050405020304" pitchFamily="18" charset="0"/>
                <a:cs typeface="Times New Roman" panose="02020603050405020304" pitchFamily="18" charset="0"/>
              </a:rPr>
              <a:t>Integration And Testing:</a:t>
            </a:r>
          </a:p>
        </p:txBody>
      </p:sp>
      <p:sp>
        <p:nvSpPr>
          <p:cNvPr id="3" name="Content Placeholder 2">
            <a:extLst>
              <a:ext uri="{FF2B5EF4-FFF2-40B4-BE49-F238E27FC236}">
                <a16:creationId xmlns:a16="http://schemas.microsoft.com/office/drawing/2014/main" id="{F78D09DC-1EA7-44C9-B02C-EC3B11C0ED06}"/>
              </a:ext>
            </a:extLst>
          </p:cNvPr>
          <p:cNvSpPr>
            <a:spLocks noGrp="1"/>
          </p:cNvSpPr>
          <p:nvPr>
            <p:ph idx="1"/>
          </p:nvPr>
        </p:nvSpPr>
        <p:spPr>
          <a:xfrm>
            <a:off x="838200" y="1404731"/>
            <a:ext cx="10515600" cy="2902226"/>
          </a:xfrm>
        </p:spPr>
        <p:txBody>
          <a:bodyPr>
            <a:normAutofit lnSpcReduction="10000"/>
          </a:bodyPr>
          <a:lstStyle/>
          <a:p>
            <a:pPr marL="0" indent="0">
              <a:buNone/>
            </a:pPr>
            <a:r>
              <a:rPr lang="en-IN" dirty="0"/>
              <a:t>	</a:t>
            </a:r>
          </a:p>
          <a:p>
            <a:r>
              <a:rPr lang="en-IN" sz="2000" dirty="0">
                <a:latin typeface="Times New Roman" panose="02020603050405020304" pitchFamily="18" charset="0"/>
                <a:cs typeface="Times New Roman" panose="02020603050405020304" pitchFamily="18" charset="0"/>
              </a:rPr>
              <a:t>Test Plan :</a:t>
            </a:r>
          </a:p>
          <a:p>
            <a:pPr lvl="2">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2"/>
              </a:rPr>
              <a:t>Test plans</a:t>
            </a:r>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Test report (Integration) :</a:t>
            </a:r>
          </a:p>
          <a:p>
            <a:pPr lvl="2">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3"/>
              </a:rPr>
              <a:t>Test reports</a:t>
            </a:r>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Testing &amp; Integration Phase :</a:t>
            </a:r>
          </a:p>
          <a:p>
            <a:pPr lvl="2">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4"/>
              </a:rPr>
              <a:t>Testing &amp; Integration</a:t>
            </a:r>
            <a:endParaRPr lang="en-IN"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5"/>
              </a:rPr>
              <a:t>System Review Report</a:t>
            </a:r>
            <a:endParaRPr lang="en-IN" dirty="0">
              <a:latin typeface="Times New Roman" panose="02020603050405020304" pitchFamily="18" charset="0"/>
              <a:cs typeface="Times New Roman" panose="02020603050405020304" pitchFamily="18" charset="0"/>
            </a:endParaRPr>
          </a:p>
          <a:p>
            <a:pPr marL="914400" lvl="2" indent="0">
              <a:buNone/>
            </a:pPr>
            <a:endParaRPr lang="en-IN" dirty="0"/>
          </a:p>
          <a:p>
            <a:pPr marL="914400" lvl="2" indent="0">
              <a:buNone/>
            </a:pPr>
            <a:endParaRPr lang="en-IN" dirty="0"/>
          </a:p>
          <a:p>
            <a:pPr marL="914400" lvl="2" indent="0">
              <a:buNone/>
            </a:pPr>
            <a:endParaRPr lang="en-IN" dirty="0"/>
          </a:p>
          <a:p>
            <a:pPr marL="914400" lvl="2" indent="0">
              <a:buNone/>
            </a:pPr>
            <a:endParaRPr lang="en-IN" dirty="0"/>
          </a:p>
          <a:p>
            <a:pPr marL="914400" lvl="2" indent="0">
              <a:buNone/>
            </a:pPr>
            <a:endParaRPr lang="en-IN" dirty="0"/>
          </a:p>
        </p:txBody>
      </p:sp>
    </p:spTree>
    <p:extLst>
      <p:ext uri="{BB962C8B-B14F-4D97-AF65-F5344CB8AC3E}">
        <p14:creationId xmlns:p14="http://schemas.microsoft.com/office/powerpoint/2010/main" val="226261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8C5B-A4FE-4B38-9889-75EEB4A72E09}"/>
              </a:ext>
            </a:extLst>
          </p:cNvPr>
          <p:cNvSpPr>
            <a:spLocks noGrp="1"/>
          </p:cNvSpPr>
          <p:nvPr>
            <p:ph type="title"/>
          </p:nvPr>
        </p:nvSpPr>
        <p:spPr>
          <a:xfrm>
            <a:off x="838200" y="365125"/>
            <a:ext cx="10515600" cy="859993"/>
          </a:xfrm>
        </p:spPr>
        <p:txBody>
          <a:bodyPr>
            <a:normAutofit/>
          </a:bodyPr>
          <a:lstStyle/>
          <a:p>
            <a:r>
              <a:rPr lang="en-IN" sz="32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1CB81A51-5CCF-44F9-B28B-613974C5306E}"/>
              </a:ext>
            </a:extLst>
          </p:cNvPr>
          <p:cNvSpPr>
            <a:spLocks noGrp="1"/>
          </p:cNvSpPr>
          <p:nvPr>
            <p:ph idx="1"/>
          </p:nvPr>
        </p:nvSpPr>
        <p:spPr>
          <a:xfrm>
            <a:off x="838200" y="1815193"/>
            <a:ext cx="10412896" cy="4677681"/>
          </a:xfrm>
        </p:spPr>
        <p:txBody>
          <a:bodyPr>
            <a:normAutofit/>
          </a:bodyPr>
          <a:lstStyle/>
          <a:p>
            <a:pPr lvl="0"/>
            <a:r>
              <a:rPr lang="en-IN" sz="2000" dirty="0">
                <a:latin typeface="Times New Roman" panose="02020603050405020304" pitchFamily="18" charset="0"/>
                <a:cs typeface="Times New Roman" panose="02020603050405020304" pitchFamily="18" charset="0"/>
              </a:rPr>
              <a:t>Solution of each question can be provided which can help students in clearing their doubts after the exam is given</a:t>
            </a:r>
            <a:endParaRPr lang="en-US"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 The faculty can be provided with functionality of selecting each and every question manually</a:t>
            </a:r>
            <a:endParaRPr lang="en-US"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The institution can be provided with an online payment gateway for salary and fees payment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88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12711-5762-4A00-BFB6-9EC701D0F74D}"/>
              </a:ext>
            </a:extLst>
          </p:cNvPr>
          <p:cNvSpPr txBox="1"/>
          <p:nvPr/>
        </p:nvSpPr>
        <p:spPr>
          <a:xfrm>
            <a:off x="-745724" y="970494"/>
            <a:ext cx="12192000" cy="646331"/>
          </a:xfrm>
          <a:prstGeom prst="rect">
            <a:avLst/>
          </a:prstGeom>
          <a:noFill/>
        </p:spPr>
        <p:txBody>
          <a:bodyPr wrap="square" rtlCol="0">
            <a:spAutoFit/>
          </a:bodyPr>
          <a:lstStyle/>
          <a:p>
            <a:r>
              <a:rPr lang="en-US" sz="3600" dirty="0"/>
              <a:t>		</a:t>
            </a:r>
            <a:r>
              <a:rPr lang="en-US" sz="3200" b="1" dirty="0">
                <a:latin typeface="Times New Roman" panose="02020603050405020304" pitchFamily="18" charset="0"/>
                <a:cs typeface="Times New Roman" panose="02020603050405020304" pitchFamily="18" charset="0"/>
              </a:rPr>
              <a:t>Documents we have made :-</a:t>
            </a:r>
            <a:endParaRPr lang="en-IN" sz="3200" b="1"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685199DB-D533-4CCE-9EAC-669D3728747E}"/>
              </a:ext>
            </a:extLst>
          </p:cNvPr>
          <p:cNvGraphicFramePr>
            <a:graphicFrameLocks noGrp="1"/>
          </p:cNvGraphicFramePr>
          <p:nvPr>
            <p:extLst>
              <p:ext uri="{D42A27DB-BD31-4B8C-83A1-F6EECF244321}">
                <p14:modId xmlns:p14="http://schemas.microsoft.com/office/powerpoint/2010/main" val="812041283"/>
              </p:ext>
            </p:extLst>
          </p:nvPr>
        </p:nvGraphicFramePr>
        <p:xfrm>
          <a:off x="1181652" y="2229906"/>
          <a:ext cx="9828696" cy="3870960"/>
        </p:xfrm>
        <a:graphic>
          <a:graphicData uri="http://schemas.openxmlformats.org/drawingml/2006/table">
            <a:tbl>
              <a:tblPr firstRow="1" bandRow="1">
                <a:tableStyleId>{2D5ABB26-0587-4C30-8999-92F81FD0307C}</a:tableStyleId>
              </a:tblPr>
              <a:tblGrid>
                <a:gridCol w="4914348">
                  <a:extLst>
                    <a:ext uri="{9D8B030D-6E8A-4147-A177-3AD203B41FA5}">
                      <a16:colId xmlns:a16="http://schemas.microsoft.com/office/drawing/2014/main" val="2065270631"/>
                    </a:ext>
                  </a:extLst>
                </a:gridCol>
                <a:gridCol w="4914348">
                  <a:extLst>
                    <a:ext uri="{9D8B030D-6E8A-4147-A177-3AD203B41FA5}">
                      <a16:colId xmlns:a16="http://schemas.microsoft.com/office/drawing/2014/main" val="1337741149"/>
                    </a:ext>
                  </a:extLst>
                </a:gridCol>
              </a:tblGrid>
              <a:tr h="364840">
                <a:tc>
                  <a:txBody>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Feasibility Study</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0304774"/>
                  </a:ext>
                </a:extLst>
              </a:tr>
              <a:tr h="364840">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Software Requirement specification</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Unit Testing Report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050020"/>
                  </a:ext>
                </a:extLst>
              </a:tr>
              <a:tr h="364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5"/>
                        </a:rPr>
                        <a:t>Project Plan Estimation</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6"/>
                        </a:rPr>
                        <a:t>Learning Document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6871959"/>
                  </a:ext>
                </a:extLst>
              </a:tr>
              <a:tr h="364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7"/>
                        </a:rPr>
                        <a:t>Design Document</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8"/>
                        </a:rPr>
                        <a:t>System Test Plan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7232674"/>
                  </a:ext>
                </a:extLst>
              </a:tr>
              <a:tr h="364840">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9"/>
                        </a:rPr>
                        <a:t>Gantt Chart</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10"/>
                        </a:rPr>
                        <a:t>Integration Test Report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309574"/>
                  </a:ext>
                </a:extLst>
              </a:tr>
              <a:tr h="364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11"/>
                        </a:rPr>
                        <a:t>Risk Management Plan</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12"/>
                        </a:rPr>
                        <a:t>User Manual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7720545"/>
                  </a:ext>
                </a:extLst>
              </a:tr>
              <a:tr h="364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13"/>
                        </a:rPr>
                        <a:t>Software Quality Assurance</a:t>
                      </a:r>
                      <a:endParaRPr lang="en-IN" sz="20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hlinkClick r:id="rId14"/>
                        </a:rPr>
                        <a:t>Final Report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1008183"/>
                  </a:ext>
                </a:extLst>
              </a:tr>
              <a:tr h="364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p>
                  </a:txBody>
                  <a:tcPr/>
                </a:tc>
                <a:extLst>
                  <a:ext uri="{0D108BD9-81ED-4DB2-BD59-A6C34878D82A}">
                    <a16:rowId xmlns:a16="http://schemas.microsoft.com/office/drawing/2014/main" val="1153061520"/>
                  </a:ext>
                </a:extLst>
              </a:tr>
              <a:tr h="364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p>
                  </a:txBody>
                  <a:tcPr/>
                </a:tc>
                <a:tc>
                  <a:txBody>
                    <a:bodyPr/>
                    <a:lstStyle/>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537793528"/>
                  </a:ext>
                </a:extLst>
              </a:tr>
              <a:tr h="364840">
                <a:tc>
                  <a:txBody>
                    <a:bodyPr/>
                    <a:lstStyle/>
                    <a:p>
                      <a:pPr marL="0" indent="0">
                        <a:buFont typeface="Arial" panose="020B0604020202020204" pitchFamily="34" charset="0"/>
                        <a:buNone/>
                      </a:pPr>
                      <a:endParaRPr lang="en-IN" dirty="0"/>
                    </a:p>
                  </a:txBody>
                  <a:tcPr/>
                </a:tc>
                <a:tc>
                  <a:txBody>
                    <a:bodyPr/>
                    <a:lstStyle/>
                    <a:p>
                      <a:endParaRPr lang="en-IN" dirty="0"/>
                    </a:p>
                  </a:txBody>
                  <a:tcPr/>
                </a:tc>
                <a:extLst>
                  <a:ext uri="{0D108BD9-81ED-4DB2-BD59-A6C34878D82A}">
                    <a16:rowId xmlns:a16="http://schemas.microsoft.com/office/drawing/2014/main" val="4188648324"/>
                  </a:ext>
                </a:extLst>
              </a:tr>
            </a:tbl>
          </a:graphicData>
        </a:graphic>
      </p:graphicFrame>
    </p:spTree>
    <p:extLst>
      <p:ext uri="{BB962C8B-B14F-4D97-AF65-F5344CB8AC3E}">
        <p14:creationId xmlns:p14="http://schemas.microsoft.com/office/powerpoint/2010/main" val="225807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4EB43-8AA0-4DEB-8483-87A6886B36A3}"/>
              </a:ext>
            </a:extLst>
          </p:cNvPr>
          <p:cNvSpPr txBox="1"/>
          <p:nvPr/>
        </p:nvSpPr>
        <p:spPr>
          <a:xfrm>
            <a:off x="4561900" y="3013501"/>
            <a:ext cx="3068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89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974B-682A-4233-8BC5-60E0A49B88C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id="{60D2B7E2-80ED-45DF-996F-04F8080F10CF}"/>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institution doesn’t have any system to maintain their daily activities</a:t>
            </a:r>
          </a:p>
          <a:p>
            <a:r>
              <a:rPr lang="en-IN" sz="2000" dirty="0">
                <a:latin typeface="Times New Roman" panose="02020603050405020304" pitchFamily="18" charset="0"/>
                <a:cs typeface="Times New Roman" panose="02020603050405020304" pitchFamily="18" charset="0"/>
              </a:rPr>
              <a:t>Loss of data</a:t>
            </a:r>
          </a:p>
          <a:p>
            <a:r>
              <a:rPr lang="en-IN" sz="2000" dirty="0">
                <a:latin typeface="Times New Roman" panose="02020603050405020304" pitchFamily="18" charset="0"/>
                <a:cs typeface="Times New Roman" panose="02020603050405020304" pitchFamily="18" charset="0"/>
              </a:rPr>
              <a:t>Difficulty in generating manual question paper frequently</a:t>
            </a:r>
          </a:p>
          <a:p>
            <a:r>
              <a:rPr lang="en-IN" sz="2000" dirty="0">
                <a:latin typeface="Times New Roman" panose="02020603050405020304" pitchFamily="18" charset="0"/>
                <a:cs typeface="Times New Roman" panose="02020603050405020304" pitchFamily="18" charset="0"/>
              </a:rPr>
              <a:t>Institution has to be depended on other exam portals to conduct online exam for practice</a:t>
            </a:r>
          </a:p>
          <a:p>
            <a:r>
              <a:rPr lang="en-IN" sz="2000" dirty="0">
                <a:latin typeface="Times New Roman" panose="02020603050405020304" pitchFamily="18" charset="0"/>
                <a:cs typeface="Times New Roman" panose="02020603050405020304" pitchFamily="18" charset="0"/>
              </a:rPr>
              <a:t>Difficulty in managing every student’s result and analyse it </a:t>
            </a:r>
          </a:p>
        </p:txBody>
      </p:sp>
    </p:spTree>
    <p:extLst>
      <p:ext uri="{BB962C8B-B14F-4D97-AF65-F5344CB8AC3E}">
        <p14:creationId xmlns:p14="http://schemas.microsoft.com/office/powerpoint/2010/main" val="242890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780D-CC66-43AC-9892-A51BF5F81CA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statement: Solution</a:t>
            </a:r>
          </a:p>
        </p:txBody>
      </p:sp>
      <p:sp>
        <p:nvSpPr>
          <p:cNvPr id="3" name="Content Placeholder 2">
            <a:extLst>
              <a:ext uri="{FF2B5EF4-FFF2-40B4-BE49-F238E27FC236}">
                <a16:creationId xmlns:a16="http://schemas.microsoft.com/office/drawing/2014/main" id="{9F93150B-85FC-48E9-9C80-7F3764E1749B}"/>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Develop a system that can generate question paper and conduct online exam as well as can manage the institution’s data and manipulate it as desired”</a:t>
            </a:r>
          </a:p>
          <a:p>
            <a:pPr marL="0" indent="0">
              <a:buNone/>
            </a:pPr>
            <a:endParaRPr lang="en-IN" sz="2000" b="1"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rPr>
              <a:t>Why this system?</a:t>
            </a:r>
          </a:p>
          <a:p>
            <a:r>
              <a:rPr lang="en-IN" sz="2000" dirty="0">
                <a:latin typeface="Times New Roman" panose="02020603050405020304" pitchFamily="18" charset="0"/>
                <a:cs typeface="Times New Roman" panose="02020603050405020304" pitchFamily="18" charset="0"/>
              </a:rPr>
              <a:t>This system can generate the question paper in two ways-custom and random</a:t>
            </a:r>
          </a:p>
          <a:p>
            <a:r>
              <a:rPr lang="en-IN" sz="2000" dirty="0">
                <a:latin typeface="Times New Roman" panose="02020603050405020304" pitchFamily="18" charset="0"/>
                <a:cs typeface="Times New Roman" panose="02020603050405020304" pitchFamily="18" charset="0"/>
              </a:rPr>
              <a:t>The faculty can conduct online exam of the question paper created</a:t>
            </a:r>
          </a:p>
          <a:p>
            <a:r>
              <a:rPr lang="en-IN" sz="2000" dirty="0">
                <a:latin typeface="Times New Roman" panose="02020603050405020304" pitchFamily="18" charset="0"/>
                <a:cs typeface="Times New Roman" panose="02020603050405020304" pitchFamily="18" charset="0"/>
              </a:rPr>
              <a:t>Student’s attendance can be recorded using this system</a:t>
            </a:r>
          </a:p>
          <a:p>
            <a:r>
              <a:rPr lang="en-IN" sz="2000" dirty="0">
                <a:latin typeface="Times New Roman" panose="02020603050405020304" pitchFamily="18" charset="0"/>
                <a:cs typeface="Times New Roman" panose="02020603050405020304" pitchFamily="18" charset="0"/>
              </a:rPr>
              <a:t>Details regarding students, faculties and TA/tutors can be stored</a:t>
            </a:r>
          </a:p>
          <a:p>
            <a:r>
              <a:rPr lang="en-IN" sz="2000" dirty="0">
                <a:latin typeface="Times New Roman" panose="02020603050405020304" pitchFamily="18" charset="0"/>
                <a:cs typeface="Times New Roman" panose="02020603050405020304" pitchFamily="18" charset="0"/>
              </a:rPr>
              <a:t>Fees of the students and salary of the faculties can be recorded</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68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D33E-EB47-475B-8645-C10093875F0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538F8EA8-23EC-4A49-A191-1EC953B6968B}"/>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Results of the exam taken is generated automatically and can be used for analytical purpose</a:t>
            </a:r>
          </a:p>
          <a:p>
            <a:r>
              <a:rPr lang="en-IN" sz="2000" dirty="0">
                <a:latin typeface="Times New Roman" panose="02020603050405020304" pitchFamily="18" charset="0"/>
                <a:cs typeface="Times New Roman" panose="02020603050405020304" pitchFamily="18" charset="0"/>
              </a:rPr>
              <a:t>The system is capable of making announcements to students</a:t>
            </a:r>
          </a:p>
          <a:p>
            <a:r>
              <a:rPr lang="en-IN" sz="2000" dirty="0">
                <a:latin typeface="Times New Roman" panose="02020603050405020304" pitchFamily="18" charset="0"/>
                <a:cs typeface="Times New Roman" panose="02020603050405020304" pitchFamily="18" charset="0"/>
              </a:rPr>
              <a:t>Faculties can have their respective to-do list</a:t>
            </a:r>
          </a:p>
          <a:p>
            <a:pPr marL="0" indent="0">
              <a:buNone/>
            </a:pPr>
            <a:endParaRPr lang="en-IN" dirty="0"/>
          </a:p>
        </p:txBody>
      </p:sp>
    </p:spTree>
    <p:extLst>
      <p:ext uri="{BB962C8B-B14F-4D97-AF65-F5344CB8AC3E}">
        <p14:creationId xmlns:p14="http://schemas.microsoft.com/office/powerpoint/2010/main" val="95642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10D3-8022-4E62-B61D-B5BB4EA65AE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Team members</a:t>
            </a:r>
          </a:p>
        </p:txBody>
      </p:sp>
      <p:graphicFrame>
        <p:nvGraphicFramePr>
          <p:cNvPr id="4" name="Table 4">
            <a:extLst>
              <a:ext uri="{FF2B5EF4-FFF2-40B4-BE49-F238E27FC236}">
                <a16:creationId xmlns:a16="http://schemas.microsoft.com/office/drawing/2014/main" id="{E256EBFE-40E3-4681-BE30-C3244A257F02}"/>
              </a:ext>
            </a:extLst>
          </p:cNvPr>
          <p:cNvGraphicFramePr>
            <a:graphicFrameLocks noGrp="1"/>
          </p:cNvGraphicFramePr>
          <p:nvPr>
            <p:ph idx="1"/>
            <p:extLst>
              <p:ext uri="{D42A27DB-BD31-4B8C-83A1-F6EECF244321}">
                <p14:modId xmlns:p14="http://schemas.microsoft.com/office/powerpoint/2010/main" val="4172005256"/>
              </p:ext>
            </p:extLst>
          </p:nvPr>
        </p:nvGraphicFramePr>
        <p:xfrm>
          <a:off x="838200" y="1825625"/>
          <a:ext cx="10515600" cy="435864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205118437"/>
                    </a:ext>
                  </a:extLst>
                </a:gridCol>
                <a:gridCol w="5257800">
                  <a:extLst>
                    <a:ext uri="{9D8B030D-6E8A-4147-A177-3AD203B41FA5}">
                      <a16:colId xmlns:a16="http://schemas.microsoft.com/office/drawing/2014/main" val="3972938975"/>
                    </a:ext>
                  </a:extLst>
                </a:gridCol>
              </a:tblGrid>
              <a:tr h="370840">
                <a:tc>
                  <a:txBody>
                    <a:bodyPr/>
                    <a:lstStyle/>
                    <a:p>
                      <a:pPr algn="ctr"/>
                      <a:r>
                        <a:rPr lang="en-IN" sz="2000" dirty="0">
                          <a:latin typeface="Times New Roman" panose="02020603050405020304" pitchFamily="18" charset="0"/>
                          <a:cs typeface="Times New Roman" panose="02020603050405020304" pitchFamily="18" charset="0"/>
                        </a:rPr>
                        <a:t>Student ID</a:t>
                      </a:r>
                    </a:p>
                  </a:txBody>
                  <a:tcPr/>
                </a:tc>
                <a:tc>
                  <a:txBody>
                    <a:bodyPr/>
                    <a:lstStyle/>
                    <a:p>
                      <a:pPr algn="ctr"/>
                      <a:r>
                        <a:rPr lang="en-IN" sz="2000" dirty="0">
                          <a:latin typeface="Times New Roman" panose="02020603050405020304" pitchFamily="18" charset="0"/>
                          <a:cs typeface="Times New Roman" panose="02020603050405020304" pitchFamily="18" charset="0"/>
                        </a:rPr>
                        <a:t>Name</a:t>
                      </a:r>
                    </a:p>
                  </a:txBody>
                  <a:tcPr/>
                </a:tc>
                <a:extLst>
                  <a:ext uri="{0D108BD9-81ED-4DB2-BD59-A6C34878D82A}">
                    <a16:rowId xmlns:a16="http://schemas.microsoft.com/office/drawing/2014/main" val="3241359800"/>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201912003</a:t>
                      </a:r>
                    </a:p>
                  </a:txBody>
                  <a:tcPr/>
                </a:tc>
                <a:tc>
                  <a:txBody>
                    <a:bodyPr/>
                    <a:lstStyle/>
                    <a:p>
                      <a:pPr algn="ctr"/>
                      <a:r>
                        <a:rPr lang="en-IN" sz="2000" dirty="0">
                          <a:latin typeface="Times New Roman" panose="02020603050405020304" pitchFamily="18" charset="0"/>
                          <a:cs typeface="Times New Roman" panose="02020603050405020304" pitchFamily="18" charset="0"/>
                        </a:rPr>
                        <a:t>Archi Shah</a:t>
                      </a:r>
                    </a:p>
                  </a:txBody>
                  <a:tcPr/>
                </a:tc>
                <a:extLst>
                  <a:ext uri="{0D108BD9-81ED-4DB2-BD59-A6C34878D82A}">
                    <a16:rowId xmlns:a16="http://schemas.microsoft.com/office/drawing/2014/main" val="4056095571"/>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201912012</a:t>
                      </a:r>
                    </a:p>
                  </a:txBody>
                  <a:tcPr/>
                </a:tc>
                <a:tc>
                  <a:txBody>
                    <a:bodyPr/>
                    <a:lstStyle/>
                    <a:p>
                      <a:pPr algn="ctr"/>
                      <a:r>
                        <a:rPr lang="en-IN" sz="2000" dirty="0">
                          <a:latin typeface="Times New Roman" panose="02020603050405020304" pitchFamily="18" charset="0"/>
                          <a:cs typeface="Times New Roman" panose="02020603050405020304" pitchFamily="18" charset="0"/>
                        </a:rPr>
                        <a:t>Raj Shah</a:t>
                      </a:r>
                    </a:p>
                  </a:txBody>
                  <a:tcPr/>
                </a:tc>
                <a:extLst>
                  <a:ext uri="{0D108BD9-81ED-4DB2-BD59-A6C34878D82A}">
                    <a16:rowId xmlns:a16="http://schemas.microsoft.com/office/drawing/2014/main" val="155813491"/>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201912025</a:t>
                      </a:r>
                    </a:p>
                  </a:txBody>
                  <a:tcPr/>
                </a:tc>
                <a:tc>
                  <a:txBody>
                    <a:bodyPr/>
                    <a:lstStyle/>
                    <a:p>
                      <a:pPr algn="ctr"/>
                      <a:r>
                        <a:rPr lang="en-IN" sz="2000" dirty="0">
                          <a:latin typeface="Times New Roman" panose="02020603050405020304" pitchFamily="18" charset="0"/>
                          <a:cs typeface="Times New Roman" panose="02020603050405020304" pitchFamily="18" charset="0"/>
                        </a:rPr>
                        <a:t>Smit Shah</a:t>
                      </a:r>
                    </a:p>
                  </a:txBody>
                  <a:tcPr/>
                </a:tc>
                <a:extLst>
                  <a:ext uri="{0D108BD9-81ED-4DB2-BD59-A6C34878D82A}">
                    <a16:rowId xmlns:a16="http://schemas.microsoft.com/office/drawing/2014/main" val="255245908"/>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201912031</a:t>
                      </a:r>
                    </a:p>
                  </a:txBody>
                  <a:tcPr/>
                </a:tc>
                <a:tc>
                  <a:txBody>
                    <a:bodyPr/>
                    <a:lstStyle/>
                    <a:p>
                      <a:pPr algn="ctr"/>
                      <a:r>
                        <a:rPr lang="en-IN" sz="2000" dirty="0">
                          <a:latin typeface="Times New Roman" panose="02020603050405020304" pitchFamily="18" charset="0"/>
                          <a:cs typeface="Times New Roman" panose="02020603050405020304" pitchFamily="18" charset="0"/>
                        </a:rPr>
                        <a:t>Rahul </a:t>
                      </a:r>
                      <a:r>
                        <a:rPr lang="en-IN" sz="2000" dirty="0" err="1">
                          <a:latin typeface="Times New Roman" panose="02020603050405020304" pitchFamily="18" charset="0"/>
                          <a:cs typeface="Times New Roman" panose="02020603050405020304" pitchFamily="18" charset="0"/>
                        </a:rPr>
                        <a:t>Mahrsee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3735278"/>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201912054</a:t>
                      </a:r>
                    </a:p>
                  </a:txBody>
                  <a:tcPr/>
                </a:tc>
                <a:tc>
                  <a:txBody>
                    <a:bodyPr/>
                    <a:lstStyle/>
                    <a:p>
                      <a:pPr algn="ctr"/>
                      <a:r>
                        <a:rPr lang="en-IN" sz="2000" dirty="0" err="1">
                          <a:latin typeface="Times New Roman" panose="02020603050405020304" pitchFamily="18" charset="0"/>
                          <a:cs typeface="Times New Roman" panose="02020603050405020304" pitchFamily="18" charset="0"/>
                        </a:rPr>
                        <a:t>Jainam</a:t>
                      </a:r>
                      <a:r>
                        <a:rPr lang="en-IN" sz="2000" dirty="0">
                          <a:latin typeface="Times New Roman" panose="02020603050405020304" pitchFamily="18" charset="0"/>
                          <a:cs typeface="Times New Roman" panose="02020603050405020304" pitchFamily="18" charset="0"/>
                        </a:rPr>
                        <a:t> Shah</a:t>
                      </a:r>
                    </a:p>
                  </a:txBody>
                  <a:tcPr/>
                </a:tc>
                <a:extLst>
                  <a:ext uri="{0D108BD9-81ED-4DB2-BD59-A6C34878D82A}">
                    <a16:rowId xmlns:a16="http://schemas.microsoft.com/office/drawing/2014/main" val="1374011852"/>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201912059</a:t>
                      </a:r>
                    </a:p>
                  </a:txBody>
                  <a:tcPr/>
                </a:tc>
                <a:tc>
                  <a:txBody>
                    <a:bodyPr/>
                    <a:lstStyle/>
                    <a:p>
                      <a:pPr algn="ctr"/>
                      <a:r>
                        <a:rPr lang="en-IN" sz="2000" dirty="0">
                          <a:latin typeface="Times New Roman" panose="02020603050405020304" pitchFamily="18" charset="0"/>
                          <a:cs typeface="Times New Roman" panose="02020603050405020304" pitchFamily="18" charset="0"/>
                        </a:rPr>
                        <a:t>Deep Bhavsar</a:t>
                      </a:r>
                    </a:p>
                  </a:txBody>
                  <a:tcPr/>
                </a:tc>
                <a:extLst>
                  <a:ext uri="{0D108BD9-81ED-4DB2-BD59-A6C34878D82A}">
                    <a16:rowId xmlns:a16="http://schemas.microsoft.com/office/drawing/2014/main" val="36793449"/>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201912079</a:t>
                      </a:r>
                    </a:p>
                  </a:txBody>
                  <a:tcPr/>
                </a:tc>
                <a:tc>
                  <a:txBody>
                    <a:bodyPr/>
                    <a:lstStyle/>
                    <a:p>
                      <a:pPr algn="ctr"/>
                      <a:r>
                        <a:rPr lang="en-IN" sz="2000" dirty="0" err="1">
                          <a:latin typeface="Times New Roman" panose="02020603050405020304" pitchFamily="18" charset="0"/>
                          <a:cs typeface="Times New Roman" panose="02020603050405020304" pitchFamily="18" charset="0"/>
                        </a:rPr>
                        <a:t>Priyanshi</a:t>
                      </a:r>
                      <a:r>
                        <a:rPr lang="en-IN" sz="2000" dirty="0">
                          <a:latin typeface="Times New Roman" panose="02020603050405020304" pitchFamily="18" charset="0"/>
                          <a:cs typeface="Times New Roman" panose="02020603050405020304" pitchFamily="18" charset="0"/>
                        </a:rPr>
                        <a:t> Rathod</a:t>
                      </a:r>
                    </a:p>
                  </a:txBody>
                  <a:tcPr/>
                </a:tc>
                <a:extLst>
                  <a:ext uri="{0D108BD9-81ED-4DB2-BD59-A6C34878D82A}">
                    <a16:rowId xmlns:a16="http://schemas.microsoft.com/office/drawing/2014/main" val="2538124488"/>
                  </a:ext>
                </a:extLst>
              </a:tr>
              <a:tr h="370840">
                <a:tc>
                  <a:txBody>
                    <a:bodyPr/>
                    <a:lstStyle/>
                    <a:p>
                      <a:pPr algn="ctr"/>
                      <a:r>
                        <a:rPr lang="en-IN" sz="2000" dirty="0">
                          <a:latin typeface="Times New Roman" panose="02020603050405020304" pitchFamily="18" charset="0"/>
                          <a:cs typeface="Times New Roman" panose="02020603050405020304" pitchFamily="18" charset="0"/>
                        </a:rPr>
                        <a:t>201912093</a:t>
                      </a:r>
                    </a:p>
                  </a:txBody>
                  <a:tcPr/>
                </a:tc>
                <a:tc>
                  <a:txBody>
                    <a:bodyPr/>
                    <a:lstStyle/>
                    <a:p>
                      <a:pPr algn="ctr"/>
                      <a:r>
                        <a:rPr lang="en-IN" sz="2000" dirty="0" err="1">
                          <a:latin typeface="Times New Roman" panose="02020603050405020304" pitchFamily="18" charset="0"/>
                          <a:cs typeface="Times New Roman" panose="02020603050405020304" pitchFamily="18" charset="0"/>
                        </a:rPr>
                        <a:t>Naika</a:t>
                      </a:r>
                      <a:r>
                        <a:rPr lang="en-IN" sz="2000" dirty="0">
                          <a:latin typeface="Times New Roman" panose="02020603050405020304" pitchFamily="18" charset="0"/>
                          <a:cs typeface="Times New Roman" panose="02020603050405020304" pitchFamily="18" charset="0"/>
                        </a:rPr>
                        <a:t> Bhatt</a:t>
                      </a:r>
                    </a:p>
                  </a:txBody>
                  <a:tcPr/>
                </a:tc>
                <a:extLst>
                  <a:ext uri="{0D108BD9-81ED-4DB2-BD59-A6C34878D82A}">
                    <a16:rowId xmlns:a16="http://schemas.microsoft.com/office/drawing/2014/main" val="3918795282"/>
                  </a:ext>
                </a:extLst>
              </a:tr>
              <a:tr h="370840">
                <a:tc>
                  <a:txBody>
                    <a:bodyPr/>
                    <a:lstStyle/>
                    <a:p>
                      <a:pPr algn="ctr"/>
                      <a:r>
                        <a:rPr lang="en-IN" sz="2000" dirty="0">
                          <a:latin typeface="Times New Roman" panose="02020603050405020304" pitchFamily="18" charset="0"/>
                          <a:cs typeface="Times New Roman" panose="02020603050405020304" pitchFamily="18" charset="0"/>
                        </a:rPr>
                        <a:t>201912105</a:t>
                      </a:r>
                    </a:p>
                  </a:txBody>
                  <a:tcPr/>
                </a:tc>
                <a:tc>
                  <a:txBody>
                    <a:bodyPr/>
                    <a:lstStyle/>
                    <a:p>
                      <a:pPr algn="ctr"/>
                      <a:r>
                        <a:rPr lang="en-IN" sz="2000" dirty="0" err="1">
                          <a:latin typeface="Times New Roman" panose="02020603050405020304" pitchFamily="18" charset="0"/>
                          <a:cs typeface="Times New Roman" panose="02020603050405020304" pitchFamily="18" charset="0"/>
                        </a:rPr>
                        <a:t>Vatsal</a:t>
                      </a:r>
                      <a:r>
                        <a:rPr lang="en-IN" sz="2000" dirty="0">
                          <a:latin typeface="Times New Roman" panose="02020603050405020304" pitchFamily="18" charset="0"/>
                          <a:cs typeface="Times New Roman" panose="02020603050405020304" pitchFamily="18" charset="0"/>
                        </a:rPr>
                        <a:t> Mehta</a:t>
                      </a:r>
                    </a:p>
                  </a:txBody>
                  <a:tcPr/>
                </a:tc>
                <a:extLst>
                  <a:ext uri="{0D108BD9-81ED-4DB2-BD59-A6C34878D82A}">
                    <a16:rowId xmlns:a16="http://schemas.microsoft.com/office/drawing/2014/main" val="3421782866"/>
                  </a:ext>
                </a:extLst>
              </a:tr>
              <a:tr h="370840">
                <a:tc>
                  <a:txBody>
                    <a:bodyPr/>
                    <a:lstStyle/>
                    <a:p>
                      <a:pPr algn="ctr"/>
                      <a:r>
                        <a:rPr lang="en-IN" sz="2000" dirty="0">
                          <a:latin typeface="Times New Roman" panose="02020603050405020304" pitchFamily="18" charset="0"/>
                          <a:cs typeface="Times New Roman" panose="02020603050405020304" pitchFamily="18" charset="0"/>
                        </a:rPr>
                        <a:t>201912116</a:t>
                      </a:r>
                    </a:p>
                  </a:txBody>
                  <a:tcPr/>
                </a:tc>
                <a:tc>
                  <a:txBody>
                    <a:bodyPr/>
                    <a:lstStyle/>
                    <a:p>
                      <a:pPr algn="ctr"/>
                      <a:r>
                        <a:rPr lang="en-IN" sz="2000" dirty="0" err="1">
                          <a:latin typeface="Times New Roman" panose="02020603050405020304" pitchFamily="18" charset="0"/>
                          <a:cs typeface="Times New Roman" panose="02020603050405020304" pitchFamily="18" charset="0"/>
                        </a:rPr>
                        <a:t>Venish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Shiyani</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4609355"/>
                  </a:ext>
                </a:extLst>
              </a:tr>
            </a:tbl>
          </a:graphicData>
        </a:graphic>
      </p:graphicFrame>
    </p:spTree>
    <p:extLst>
      <p:ext uri="{BB962C8B-B14F-4D97-AF65-F5344CB8AC3E}">
        <p14:creationId xmlns:p14="http://schemas.microsoft.com/office/powerpoint/2010/main" val="30106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544F-F78D-47D2-8785-7BDC9E4BFB3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Pre Development Phase</a:t>
            </a:r>
          </a:p>
        </p:txBody>
      </p:sp>
      <p:sp>
        <p:nvSpPr>
          <p:cNvPr id="3" name="Content Placeholder 2">
            <a:extLst>
              <a:ext uri="{FF2B5EF4-FFF2-40B4-BE49-F238E27FC236}">
                <a16:creationId xmlns:a16="http://schemas.microsoft.com/office/drawing/2014/main" id="{8EA373F6-0132-4D79-A1C2-66AA41F3C1D1}"/>
              </a:ext>
            </a:extLst>
          </p:cNvPr>
          <p:cNvSpPr>
            <a:spLocks noGrp="1"/>
          </p:cNvSpPr>
          <p:nvPr>
            <p:ph idx="1"/>
          </p:nvPr>
        </p:nvSpPr>
        <p:spPr>
          <a:xfrm>
            <a:off x="838200" y="1412357"/>
            <a:ext cx="10515600" cy="4351338"/>
          </a:xfrm>
        </p:spPr>
        <p:txBody>
          <a:bodyPr>
            <a:normAutofit/>
          </a:bodyPr>
          <a:lstStyle/>
          <a:p>
            <a:r>
              <a:rPr lang="en-IN" sz="2400" b="1" dirty="0">
                <a:latin typeface="Times New Roman" panose="02020603050405020304" pitchFamily="18" charset="0"/>
                <a:cs typeface="Times New Roman" panose="02020603050405020304" pitchFamily="18" charset="0"/>
                <a:hlinkClick r:id="rId2"/>
              </a:rPr>
              <a:t>Feasibility study</a:t>
            </a:r>
            <a:endParaRPr lang="en-IN" sz="2400" b="1"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Technical feasibility</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Economical feasibility</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Operational feasibility</a:t>
            </a:r>
          </a:p>
          <a:p>
            <a:pPr>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Main entities</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Admin/Owner</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Faculty</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Student</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TA/Tutor</a:t>
            </a:r>
          </a:p>
          <a:p>
            <a:pPr>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64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D008-A3D2-4C90-A180-422BCA9F7B73}"/>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Software Process Model used</a:t>
            </a:r>
          </a:p>
        </p:txBody>
      </p:sp>
      <p:pic>
        <p:nvPicPr>
          <p:cNvPr id="5" name="Content Placeholder 4">
            <a:extLst>
              <a:ext uri="{FF2B5EF4-FFF2-40B4-BE49-F238E27FC236}">
                <a16:creationId xmlns:a16="http://schemas.microsoft.com/office/drawing/2014/main" id="{6635F22C-2EEF-4C50-8105-F11D747A1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4782" y="2451928"/>
            <a:ext cx="7193896" cy="4040947"/>
          </a:xfrm>
        </p:spPr>
      </p:pic>
      <p:sp>
        <p:nvSpPr>
          <p:cNvPr id="6" name="Rectangle 5">
            <a:extLst>
              <a:ext uri="{FF2B5EF4-FFF2-40B4-BE49-F238E27FC236}">
                <a16:creationId xmlns:a16="http://schemas.microsoft.com/office/drawing/2014/main" id="{7CAA3703-3A11-4E36-A918-62B9879D632D}"/>
              </a:ext>
            </a:extLst>
          </p:cNvPr>
          <p:cNvSpPr/>
          <p:nvPr/>
        </p:nvSpPr>
        <p:spPr>
          <a:xfrm>
            <a:off x="1052147" y="1690688"/>
            <a:ext cx="2985113"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Iterative waterfall model:</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53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6C31-729A-4331-B570-2827B3B98E2E}"/>
              </a:ext>
            </a:extLst>
          </p:cNvPr>
          <p:cNvSpPr>
            <a:spLocks noGrp="1"/>
          </p:cNvSpPr>
          <p:nvPr>
            <p:ph type="title"/>
          </p:nvPr>
        </p:nvSpPr>
        <p:spPr>
          <a:xfrm>
            <a:off x="838200" y="365126"/>
            <a:ext cx="10515600" cy="691318"/>
          </a:xfrm>
        </p:spPr>
        <p:txBody>
          <a:bodyPr>
            <a:normAutofit/>
          </a:bodyPr>
          <a:lstStyle/>
          <a:p>
            <a:r>
              <a:rPr lang="en-IN" sz="3200" b="1" dirty="0">
                <a:latin typeface="Times New Roman" panose="02020603050405020304" pitchFamily="18" charset="0"/>
                <a:cs typeface="Times New Roman" panose="02020603050405020304" pitchFamily="18" charset="0"/>
              </a:rPr>
              <a:t>Requirement Gathering :</a:t>
            </a:r>
            <a:endParaRPr lang="en-IN" sz="3200" dirty="0"/>
          </a:p>
        </p:txBody>
      </p:sp>
      <p:sp>
        <p:nvSpPr>
          <p:cNvPr id="3" name="Content Placeholder 2">
            <a:extLst>
              <a:ext uri="{FF2B5EF4-FFF2-40B4-BE49-F238E27FC236}">
                <a16:creationId xmlns:a16="http://schemas.microsoft.com/office/drawing/2014/main" id="{C19F25D7-C127-4903-9EB7-28CD0D7A48FE}"/>
              </a:ext>
            </a:extLst>
          </p:cNvPr>
          <p:cNvSpPr>
            <a:spLocks noGrp="1"/>
          </p:cNvSpPr>
          <p:nvPr>
            <p:ph idx="1"/>
          </p:nvPr>
        </p:nvSpPr>
        <p:spPr>
          <a:xfrm>
            <a:off x="838200" y="1311965"/>
            <a:ext cx="10951346" cy="5266387"/>
          </a:xfrm>
        </p:spPr>
        <p:txBody>
          <a:bodyPr>
            <a:normAutofit/>
          </a:bodyPr>
          <a:lstStyle/>
          <a:p>
            <a:r>
              <a:rPr lang="en-IN" sz="2000" dirty="0">
                <a:latin typeface="Times New Roman" panose="02020603050405020304" pitchFamily="18" charset="0"/>
                <a:cs typeface="Times New Roman" panose="02020603050405020304" pitchFamily="18" charset="0"/>
              </a:rPr>
              <a:t>Requirements were gathered by Face-to-Face Interview and sometimes Telephonic Conversation with respective stakeholders.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Requirement Analysis:</a:t>
            </a:r>
          </a:p>
          <a:p>
            <a:pPr lvl="1"/>
            <a:r>
              <a:rPr lang="en-IN" sz="2000" dirty="0">
                <a:latin typeface="Times New Roman" panose="02020603050405020304" pitchFamily="18" charset="0"/>
                <a:cs typeface="Times New Roman" panose="02020603050405020304" pitchFamily="18" charset="0"/>
              </a:rPr>
              <a:t>System Requirement Specifications (SRS)</a:t>
            </a:r>
          </a:p>
          <a:p>
            <a:pPr lvl="2"/>
            <a:r>
              <a:rPr lang="en-IN" dirty="0">
                <a:latin typeface="Times New Roman" panose="02020603050405020304" pitchFamily="18" charset="0"/>
                <a:cs typeface="Times New Roman" panose="02020603050405020304" pitchFamily="18" charset="0"/>
                <a:hlinkClick r:id="rId2"/>
              </a:rPr>
              <a:t>Version_1.0</a:t>
            </a:r>
            <a:endParaRPr lang="en-IN"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hlinkClick r:id="rId3"/>
              </a:rPr>
              <a:t>Version_2.0</a:t>
            </a:r>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Review of Requirement Phase:</a:t>
            </a:r>
          </a:p>
          <a:p>
            <a:pPr lvl="1"/>
            <a:r>
              <a:rPr lang="en-IN" sz="2000" dirty="0">
                <a:latin typeface="Times New Roman" panose="02020603050405020304" pitchFamily="18" charset="0"/>
                <a:cs typeface="Times New Roman" panose="02020603050405020304" pitchFamily="18" charset="0"/>
                <a:hlinkClick r:id="rId4"/>
              </a:rPr>
              <a:t>Review Report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93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63-9F0B-4627-9B7B-064D3073B748}"/>
              </a:ext>
            </a:extLst>
          </p:cNvPr>
          <p:cNvSpPr>
            <a:spLocks noGrp="1"/>
          </p:cNvSpPr>
          <p:nvPr>
            <p:ph type="title"/>
          </p:nvPr>
        </p:nvSpPr>
        <p:spPr>
          <a:xfrm>
            <a:off x="838200" y="365126"/>
            <a:ext cx="10515600" cy="558152"/>
          </a:xfrm>
        </p:spPr>
        <p:txBody>
          <a:bodyPr>
            <a:normAutofit/>
          </a:bodyPr>
          <a:lstStyle/>
          <a:p>
            <a:r>
              <a:rPr lang="en-IN" sz="3200" b="1" dirty="0">
                <a:latin typeface="Times New Roman" panose="02020603050405020304" pitchFamily="18" charset="0"/>
                <a:cs typeface="Times New Roman" panose="02020603050405020304" pitchFamily="18" charset="0"/>
              </a:rPr>
              <a:t>Planning :</a:t>
            </a:r>
          </a:p>
        </p:txBody>
      </p:sp>
      <p:sp>
        <p:nvSpPr>
          <p:cNvPr id="3" name="Content Placeholder 2">
            <a:extLst>
              <a:ext uri="{FF2B5EF4-FFF2-40B4-BE49-F238E27FC236}">
                <a16:creationId xmlns:a16="http://schemas.microsoft.com/office/drawing/2014/main" id="{3C092549-32F3-449C-A85E-86241724BC02}"/>
              </a:ext>
            </a:extLst>
          </p:cNvPr>
          <p:cNvSpPr>
            <a:spLocks noGrp="1"/>
          </p:cNvSpPr>
          <p:nvPr>
            <p:ph idx="1"/>
          </p:nvPr>
        </p:nvSpPr>
        <p:spPr>
          <a:xfrm>
            <a:off x="480776" y="1246830"/>
            <a:ext cx="10213728" cy="4364339"/>
          </a:xfrm>
        </p:spPr>
        <p:txBody>
          <a:bodyPr>
            <a:noAutofit/>
          </a:bodyPr>
          <a:lstStyle/>
          <a:p>
            <a:pPr lvl="1" algn="just"/>
            <a:r>
              <a:rPr lang="en-IN" sz="2000" dirty="0">
                <a:latin typeface="Times New Roman" panose="02020603050405020304" pitchFamily="18" charset="0"/>
                <a:cs typeface="Times New Roman" panose="02020603050405020304" pitchFamily="18" charset="0"/>
              </a:rPr>
              <a:t>The time estimation and risk identification is done to avoid unforeseen situations</a:t>
            </a:r>
          </a:p>
          <a:p>
            <a:pPr lvl="1" algn="just"/>
            <a:r>
              <a:rPr lang="en-IN" sz="2000" dirty="0">
                <a:latin typeface="Times New Roman" panose="02020603050405020304" pitchFamily="18" charset="0"/>
                <a:cs typeface="Times New Roman" panose="02020603050405020304" pitchFamily="18" charset="0"/>
              </a:rPr>
              <a:t>Following are the documents:</a:t>
            </a:r>
          </a:p>
          <a:p>
            <a:pPr lvl="2"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2"/>
              </a:rPr>
              <a:t>Gantt Chart</a:t>
            </a:r>
            <a:endParaRPr lang="en-IN"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3"/>
              </a:rPr>
              <a:t>Project Plan Estimation</a:t>
            </a:r>
            <a:endParaRPr lang="en-IN"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4"/>
              </a:rPr>
              <a:t>Risk Management Plan</a:t>
            </a:r>
            <a:endParaRPr lang="en-IN"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hlinkClick r:id="rId5"/>
              </a:rPr>
              <a:t>Software Quality Assurance</a:t>
            </a:r>
            <a:endParaRPr lang="en-IN"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110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623</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 New Roman</vt:lpstr>
      <vt:lpstr>Wingdings</vt:lpstr>
      <vt:lpstr>Office Theme</vt:lpstr>
      <vt:lpstr> </vt:lpstr>
      <vt:lpstr>Problem</vt:lpstr>
      <vt:lpstr>Problem statement: Solution</vt:lpstr>
      <vt:lpstr>Continue…</vt:lpstr>
      <vt:lpstr>Team members</vt:lpstr>
      <vt:lpstr>Pre Development Phase</vt:lpstr>
      <vt:lpstr>Software Process Model used</vt:lpstr>
      <vt:lpstr>Requirement Gathering :</vt:lpstr>
      <vt:lpstr>Planning :</vt:lpstr>
      <vt:lpstr>Designing</vt:lpstr>
      <vt:lpstr>Coding and Unit testing:</vt:lpstr>
      <vt:lpstr>Integration And Testing:</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Archi Shah</dc:creator>
  <cp:lastModifiedBy>Vatsal Mehta</cp:lastModifiedBy>
  <cp:revision>52</cp:revision>
  <dcterms:created xsi:type="dcterms:W3CDTF">2020-06-10T17:05:38Z</dcterms:created>
  <dcterms:modified xsi:type="dcterms:W3CDTF">2020-06-15T09:11:33Z</dcterms:modified>
</cp:coreProperties>
</file>