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8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6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8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14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4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0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2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4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3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441456-48A4-5441-84F5-C3D2125D5FB9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3C4CFD-B0F6-2445-8623-BE58FB10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1A2A-EEAD-A847-9935-FC663663C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Dialog NLI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B6475-DF4A-3D46-96B6-4E3261AE5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Welleck</a:t>
            </a:r>
            <a:r>
              <a:rPr lang="en-US" dirty="0"/>
              <a:t> et. al. </a:t>
            </a:r>
            <a:r>
              <a:rPr lang="en-US"/>
              <a:t>- 2019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6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2FC3-1A38-D84C-A1EE-FDDF7DB0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E4885-D21B-1342-97A5-43D80B75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95" y="2482850"/>
            <a:ext cx="7988300" cy="189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D7697-A594-D042-A56D-475F1A773206}"/>
              </a:ext>
            </a:extLst>
          </p:cNvPr>
          <p:cNvSpPr txBox="1"/>
          <p:nvPr/>
        </p:nvSpPr>
        <p:spPr>
          <a:xfrm>
            <a:off x="917383" y="4572001"/>
            <a:ext cx="1027783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Hits@1 </a:t>
            </a:r>
            <a:r>
              <a:rPr lang="en-US" dirty="0">
                <a:sym typeface="Wingdings" pitchFamily="2" charset="2"/>
              </a:rPr>
              <a:t> Number of exact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Contradict@1  Percentage of top candidate returned by model which are contradictions with previous </a:t>
            </a:r>
            <a:r>
              <a:rPr lang="en-US" dirty="0" err="1">
                <a:sym typeface="Wingdings" pitchFamily="2" charset="2"/>
              </a:rPr>
              <a:t>ui</a:t>
            </a:r>
            <a:r>
              <a:rPr lang="en-US" dirty="0">
                <a:sym typeface="Wingdings" pitchFamily="2" charset="2"/>
              </a:rPr>
              <a:t> or persona sentences (lower the better)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Entail@1  Percentage of top candidate returned by model which are entailment of previous </a:t>
            </a:r>
            <a:r>
              <a:rPr lang="en-US" dirty="0" err="1">
                <a:sym typeface="Wingdings" pitchFamily="2" charset="2"/>
              </a:rPr>
              <a:t>ui</a:t>
            </a:r>
            <a:r>
              <a:rPr lang="en-US" dirty="0">
                <a:sym typeface="Wingdings" pitchFamily="2" charset="2"/>
              </a:rPr>
              <a:t> or persona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17D1-4371-AD4C-B156-813C26BB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8B6A-51FA-4042-9992-8F357E58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Dialogue NLI dataset</a:t>
            </a:r>
          </a:p>
          <a:p>
            <a:r>
              <a:rPr lang="en-US" dirty="0"/>
              <a:t>Method (using NLI model trained on the above dataset) to enhance the consistency of dialog generation – i.e., reduce contradictions and improve entailments of dialogs </a:t>
            </a:r>
          </a:p>
        </p:txBody>
      </p:sp>
    </p:spTree>
    <p:extLst>
      <p:ext uri="{BB962C8B-B14F-4D97-AF65-F5344CB8AC3E}">
        <p14:creationId xmlns:p14="http://schemas.microsoft.com/office/powerpoint/2010/main" val="21502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F1C6-3E50-1A4B-9168-446F5AC6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5D3D8-21CE-AD42-9997-09D5D545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60" y="2820086"/>
            <a:ext cx="51181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01F49-F8D4-6440-9974-26E9EA012B5B}"/>
              </a:ext>
            </a:extLst>
          </p:cNvPr>
          <p:cNvSpPr txBox="1"/>
          <p:nvPr/>
        </p:nvSpPr>
        <p:spPr>
          <a:xfrm>
            <a:off x="2451468" y="4009756"/>
            <a:ext cx="281734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 </a:t>
            </a:r>
            <a:r>
              <a:rPr lang="en-US" dirty="0">
                <a:solidFill>
                  <a:srgbClr val="FF0000"/>
                </a:solidFill>
              </a:rPr>
              <a:t>contradictions</a:t>
            </a:r>
            <a:r>
              <a:rPr lang="en-US" dirty="0"/>
              <a:t> and enhance </a:t>
            </a:r>
            <a:r>
              <a:rPr lang="en-US" dirty="0">
                <a:solidFill>
                  <a:srgbClr val="00B050"/>
                </a:solidFill>
              </a:rPr>
              <a:t>entailments</a:t>
            </a:r>
          </a:p>
        </p:txBody>
      </p:sp>
    </p:spTree>
    <p:extLst>
      <p:ext uri="{BB962C8B-B14F-4D97-AF65-F5344CB8AC3E}">
        <p14:creationId xmlns:p14="http://schemas.microsoft.com/office/powerpoint/2010/main" val="138468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ADC5-51E4-7648-94E3-7FBC20B3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of 2 – Dialog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3692F-6165-5D46-B7B9-C94A09577BDA}"/>
              </a:ext>
            </a:extLst>
          </p:cNvPr>
          <p:cNvSpPr/>
          <p:nvPr/>
        </p:nvSpPr>
        <p:spPr>
          <a:xfrm>
            <a:off x="3175686" y="3429000"/>
            <a:ext cx="1804087" cy="111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Dialogue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2B0F5-5212-AE47-8CF1-2AB59005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4795284"/>
            <a:ext cx="1765300" cy="2921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BCDFA0F-C067-9E45-A1C7-C67546A1C5AA}"/>
              </a:ext>
            </a:extLst>
          </p:cNvPr>
          <p:cNvGrpSpPr/>
          <p:nvPr/>
        </p:nvGrpSpPr>
        <p:grpSpPr>
          <a:xfrm>
            <a:off x="859877" y="2806871"/>
            <a:ext cx="2590800" cy="330200"/>
            <a:chOff x="4621429" y="3282950"/>
            <a:chExt cx="2590800" cy="3302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5A8BAC-1C58-604C-8547-E9312BC54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9329" y="3282950"/>
              <a:ext cx="1612900" cy="330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DFD8C3-FF80-A440-A477-C99191C8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1429" y="3302000"/>
              <a:ext cx="977900" cy="2921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CB0F601-6D5F-5343-BB72-01396DBD7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87" y="3816693"/>
            <a:ext cx="3263900" cy="3429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128A1CA-8324-3B46-92BC-1E1AE4E0558F}"/>
              </a:ext>
            </a:extLst>
          </p:cNvPr>
          <p:cNvGrpSpPr/>
          <p:nvPr/>
        </p:nvGrpSpPr>
        <p:grpSpPr>
          <a:xfrm>
            <a:off x="5843030" y="4572002"/>
            <a:ext cx="4237240" cy="648484"/>
            <a:chOff x="6756398" y="4582784"/>
            <a:chExt cx="4237240" cy="6484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51B88E-B1C2-6F4A-8286-917C4199C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6398" y="4913768"/>
              <a:ext cx="4140200" cy="317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D06E68-3433-4644-9808-E1CC9B445583}"/>
                </a:ext>
              </a:extLst>
            </p:cNvPr>
            <p:cNvSpPr txBox="1"/>
            <p:nvPr/>
          </p:nvSpPr>
          <p:spPr>
            <a:xfrm>
              <a:off x="6947337" y="4582784"/>
              <a:ext cx="4046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Scores for the next-candidate utterances </a:t>
              </a:r>
              <a:r>
                <a:rPr lang="en-US" dirty="0" err="1"/>
                <a:t>ui</a:t>
              </a:r>
              <a:r>
                <a:rPr lang="en-US" dirty="0"/>
                <a:t> </a:t>
              </a:r>
            </a:p>
          </p:txBody>
        </p:sp>
      </p:grp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63A4598-B7D8-1344-ADCD-09CA86E81586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3450677" y="2971971"/>
            <a:ext cx="627053" cy="457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4E28259-429E-C445-A188-2CE9BFB48B61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060702" y="4547286"/>
            <a:ext cx="1017028" cy="394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F4BC7B-EFCC-134E-8D69-78D9D2D66AD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4979773" y="3988143"/>
            <a:ext cx="1031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C866AA-8D88-9C43-AA7A-A4ABD71E725A}"/>
              </a:ext>
            </a:extLst>
          </p:cNvPr>
          <p:cNvSpPr txBox="1"/>
          <p:nvPr/>
        </p:nvSpPr>
        <p:spPr>
          <a:xfrm>
            <a:off x="1292044" y="5087384"/>
            <a:ext cx="183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 Sentences</a:t>
            </a:r>
          </a:p>
        </p:txBody>
      </p:sp>
    </p:spTree>
    <p:extLst>
      <p:ext uri="{BB962C8B-B14F-4D97-AF65-F5344CB8AC3E}">
        <p14:creationId xmlns:p14="http://schemas.microsoft.com/office/powerpoint/2010/main" val="413002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2B3C-AED0-FE4B-8802-49A1C284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of 2 – Re-ranking using NLI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06882-3E00-1243-AA16-DC404FAE9B24}"/>
              </a:ext>
            </a:extLst>
          </p:cNvPr>
          <p:cNvSpPr/>
          <p:nvPr/>
        </p:nvSpPr>
        <p:spPr>
          <a:xfrm>
            <a:off x="1882885" y="2922531"/>
            <a:ext cx="1228148" cy="69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NLI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8CE92-C17B-134D-B1EA-F53A82C6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2689"/>
            <a:ext cx="5041900" cy="10414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22DF7-1C42-1D49-A3A2-2EF8F27E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91" y="5283812"/>
            <a:ext cx="3695700" cy="6477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90D619-83FA-F647-9D5E-02686C09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20" y="3096828"/>
            <a:ext cx="800100" cy="3429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93AD41F-58B0-094F-B58C-4234E23891AC}"/>
              </a:ext>
            </a:extLst>
          </p:cNvPr>
          <p:cNvGrpSpPr/>
          <p:nvPr/>
        </p:nvGrpSpPr>
        <p:grpSpPr>
          <a:xfrm>
            <a:off x="3535950" y="3083911"/>
            <a:ext cx="1917700" cy="690178"/>
            <a:chOff x="3371412" y="3615339"/>
            <a:chExt cx="1917700" cy="6901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862B9C-51EF-F44B-A0F0-831243FB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1412" y="3615339"/>
              <a:ext cx="1917700" cy="355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9E3BE4-BA70-6841-A353-D46AD3AC3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1412" y="3962617"/>
              <a:ext cx="1600200" cy="342900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791B68-8B1A-264E-A8B2-60063A9B259E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583420" y="3268278"/>
            <a:ext cx="29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BAC4C-44D9-0545-BBFB-0C3AFB02C47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11033" y="3261711"/>
            <a:ext cx="424917" cy="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F95261-5059-D44F-A0B5-83FFFA0219D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5453650" y="3253389"/>
            <a:ext cx="642350" cy="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1D0125-2BF2-0245-9CD3-96E856B56049}"/>
              </a:ext>
            </a:extLst>
          </p:cNvPr>
          <p:cNvSpPr txBox="1"/>
          <p:nvPr/>
        </p:nvSpPr>
        <p:spPr>
          <a:xfrm>
            <a:off x="594587" y="3930580"/>
            <a:ext cx="2295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candidate </a:t>
            </a:r>
            <a:r>
              <a:rPr lang="en-US" dirty="0" err="1"/>
              <a:t>ui</a:t>
            </a:r>
            <a:r>
              <a:rPr lang="en-US" dirty="0"/>
              <a:t>, check for contradiction with all of the persona sentences </a:t>
            </a:r>
            <a:r>
              <a:rPr lang="en-US" dirty="0" err="1"/>
              <a:t>pj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F9BD34-715F-EF48-861B-445FF6935465}"/>
              </a:ext>
            </a:extLst>
          </p:cNvPr>
          <p:cNvSpPr txBox="1"/>
          <p:nvPr/>
        </p:nvSpPr>
        <p:spPr>
          <a:xfrm>
            <a:off x="3323491" y="3887223"/>
            <a:ext cx="2516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{Entailment, Neutral, Contradiction} and the confidence 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4CBA1-4703-4D4A-B407-0705D4DEF695}"/>
              </a:ext>
            </a:extLst>
          </p:cNvPr>
          <p:cNvSpPr txBox="1"/>
          <p:nvPr/>
        </p:nvSpPr>
        <p:spPr>
          <a:xfrm>
            <a:off x="6052395" y="3855242"/>
            <a:ext cx="5516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Contradiction score for each candidate </a:t>
            </a:r>
            <a:r>
              <a:rPr lang="en-US" dirty="0" err="1"/>
              <a:t>ui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if no contradiction with any persona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Else, max confidence score among all the contradicted </a:t>
            </a:r>
            <a:r>
              <a:rPr lang="en-US" dirty="0" err="1"/>
              <a:t>pj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C37CEB-FB78-A946-A7EA-480F8494039F}"/>
                  </a:ext>
                </a:extLst>
              </p:cNvPr>
              <p:cNvSpPr txBox="1"/>
              <p:nvPr/>
            </p:nvSpPr>
            <p:spPr>
              <a:xfrm>
                <a:off x="7451833" y="5007497"/>
                <a:ext cx="33107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= 1 and k = 10</a:t>
                </a:r>
              </a:p>
              <a:p>
                <a:r>
                  <a:rPr lang="en-US" dirty="0"/>
                  <a:t>If top candidate has contradiction score = 1, then it will be pushed to 10</a:t>
                </a:r>
                <a:r>
                  <a:rPr lang="en-US" baseline="30000" dirty="0"/>
                  <a:t>th</a:t>
                </a:r>
                <a:r>
                  <a:rPr lang="en-US" dirty="0"/>
                  <a:t> position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C37CEB-FB78-A946-A7EA-480F8494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833" y="5007497"/>
                <a:ext cx="3310759" cy="1200329"/>
              </a:xfrm>
              <a:prstGeom prst="rect">
                <a:avLst/>
              </a:prstGeom>
              <a:blipFill>
                <a:blip r:embed="rId7"/>
                <a:stretch>
                  <a:fillRect l="-1533" t="-2128" r="-1916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0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8313-E01F-6D44-BEE5-7E67BC5B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66F22-7CA6-EF44-A1AA-5D6ECF5C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44" y="2510321"/>
            <a:ext cx="10744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4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1478-2771-1041-96EB-5BF4C55A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NLI Model Design</a:t>
            </a:r>
            <a:br>
              <a:rPr lang="en-US" dirty="0"/>
            </a:br>
            <a:r>
              <a:rPr lang="en-US" dirty="0"/>
              <a:t>NLI Dataset Generation – Step 1 of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6BEE8-AF54-984D-B382-11F1328B189F}"/>
              </a:ext>
            </a:extLst>
          </p:cNvPr>
          <p:cNvSpPr txBox="1"/>
          <p:nvPr/>
        </p:nvSpPr>
        <p:spPr>
          <a:xfrm>
            <a:off x="9059916" y="3190085"/>
            <a:ext cx="21042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1: Obtain entity, relation triple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E4E15-5C4F-564F-89B4-966707186A43}"/>
              </a:ext>
            </a:extLst>
          </p:cNvPr>
          <p:cNvSpPr/>
          <p:nvPr/>
        </p:nvSpPr>
        <p:spPr>
          <a:xfrm>
            <a:off x="1439918" y="4740167"/>
            <a:ext cx="21966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 Chat Dataset</a:t>
            </a:r>
          </a:p>
          <a:p>
            <a:pPr algn="ctr"/>
            <a:r>
              <a:rPr lang="en-US" dirty="0"/>
              <a:t>(Zhang et. 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A0FD7-DB3D-CE4E-B2DC-4D91694E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454" y="5038617"/>
            <a:ext cx="787400" cy="317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571D3F-7EFD-ED42-AD7A-D7E9F59B91E3}"/>
              </a:ext>
            </a:extLst>
          </p:cNvPr>
          <p:cNvSpPr/>
          <p:nvPr/>
        </p:nvSpPr>
        <p:spPr>
          <a:xfrm>
            <a:off x="5439104" y="4740167"/>
            <a:ext cx="21966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Triple Generation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33579-D6B0-3245-9DCB-B428C223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204" y="5768210"/>
            <a:ext cx="1739900" cy="29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278384-637F-FC44-9902-EFC9E961B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483" y="5768210"/>
            <a:ext cx="2641600" cy="33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089A3-606C-354F-80B6-1184F6F0D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067" y="5025917"/>
            <a:ext cx="1663700" cy="330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B25FBE-E167-324B-9634-477AAC3596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636579" y="5197367"/>
            <a:ext cx="538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0F02FF-D3C3-DC4F-8A98-A94BFFCAEDA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62854" y="5197367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4A9A4E-2069-EC4F-B574-F1F44D76E99E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7635765" y="5191017"/>
            <a:ext cx="592302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AEB5BE-CA8D-464D-A6D2-C1E39ED9936C}"/>
              </a:ext>
            </a:extLst>
          </p:cNvPr>
          <p:cNvSpPr txBox="1"/>
          <p:nvPr/>
        </p:nvSpPr>
        <p:spPr>
          <a:xfrm>
            <a:off x="5586638" y="4093836"/>
            <a:ext cx="190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Crowd sourced Triple generation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8BC6D-3EE0-8C43-BC62-931786ECAE17}"/>
              </a:ext>
            </a:extLst>
          </p:cNvPr>
          <p:cNvSpPr txBox="1"/>
          <p:nvPr/>
        </p:nvSpPr>
        <p:spPr>
          <a:xfrm>
            <a:off x="8109121" y="4093836"/>
            <a:ext cx="190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Triple: 2 Entities, and its relation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14F23A-AA90-E642-AF5B-69C403C3D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00" y="2856841"/>
            <a:ext cx="5207000" cy="990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740D89-B2F7-0948-8C19-028090649793}"/>
              </a:ext>
            </a:extLst>
          </p:cNvPr>
          <p:cNvSpPr txBox="1"/>
          <p:nvPr/>
        </p:nvSpPr>
        <p:spPr>
          <a:xfrm>
            <a:off x="3399610" y="2503762"/>
            <a:ext cx="544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dataset of the below form to train a NLI model</a:t>
            </a:r>
          </a:p>
        </p:txBody>
      </p:sp>
    </p:spTree>
    <p:extLst>
      <p:ext uri="{BB962C8B-B14F-4D97-AF65-F5344CB8AC3E}">
        <p14:creationId xmlns:p14="http://schemas.microsoft.com/office/powerpoint/2010/main" val="73543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6A5-FC0A-6247-8574-DF5F96A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 Dataset Generation – Step 2 of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73099-1F6B-5E40-B6C9-D4246CFBDE8C}"/>
              </a:ext>
            </a:extLst>
          </p:cNvPr>
          <p:cNvSpPr txBox="1"/>
          <p:nvPr/>
        </p:nvSpPr>
        <p:spPr>
          <a:xfrm>
            <a:off x="774356" y="2487033"/>
            <a:ext cx="289822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Entailment Dataset: Matching Triple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BBF8D-17DC-D94C-BF8C-EA57C7433FD0}"/>
              </a:ext>
            </a:extLst>
          </p:cNvPr>
          <p:cNvSpPr txBox="1"/>
          <p:nvPr/>
        </p:nvSpPr>
        <p:spPr>
          <a:xfrm>
            <a:off x="774356" y="2995844"/>
            <a:ext cx="3423938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Neutral Dataset: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Misc</a:t>
            </a:r>
            <a:r>
              <a:rPr lang="en-US" sz="1400" dirty="0"/>
              <a:t> Utterance: E.g. greeting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 Pairing: Statements from a single persona is neither redundant nor contradictory. Hence (p, p’) are neutral if they do not share the same triple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Swap: Swap relations (r, r’) that represent independent facts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3944D-7115-3A4B-866C-92BDA3F79497}"/>
              </a:ext>
            </a:extLst>
          </p:cNvPr>
          <p:cNvSpPr txBox="1"/>
          <p:nvPr/>
        </p:nvSpPr>
        <p:spPr>
          <a:xfrm>
            <a:off x="805887" y="5145743"/>
            <a:ext cx="2898226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Contradiction Dataset: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Entity 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Numerics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4CB8C-5E2D-1145-BCA2-09CD3C36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93" y="2644346"/>
            <a:ext cx="7367632" cy="3577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8B9029-834B-8A47-A7F8-8495C94FB83C}"/>
              </a:ext>
            </a:extLst>
          </p:cNvPr>
          <p:cNvSpPr txBox="1"/>
          <p:nvPr/>
        </p:nvSpPr>
        <p:spPr>
          <a:xfrm>
            <a:off x="7882109" y="797466"/>
            <a:ext cx="37231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Step 1: Obtaining dataset for {E, N, C}</a:t>
            </a:r>
          </a:p>
        </p:txBody>
      </p:sp>
    </p:spTree>
    <p:extLst>
      <p:ext uri="{BB962C8B-B14F-4D97-AF65-F5344CB8AC3E}">
        <p14:creationId xmlns:p14="http://schemas.microsoft.com/office/powerpoint/2010/main" val="24138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FADD-65DA-6C4D-9D7A-BCACF593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NLI model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3EF7E-2EB1-2141-B969-5EC64007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64" y="2515287"/>
            <a:ext cx="5194300" cy="360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1DD84-69A1-2B46-B95E-2B58F1979CF7}"/>
              </a:ext>
            </a:extLst>
          </p:cNvPr>
          <p:cNvSpPr txBox="1"/>
          <p:nvPr/>
        </p:nvSpPr>
        <p:spPr>
          <a:xfrm>
            <a:off x="988683" y="2911934"/>
            <a:ext cx="5107317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ESIM</a:t>
            </a:r>
            <a:r>
              <a:rPr lang="en-US" dirty="0"/>
              <a:t>: Attention based model (computing attention between each word pair).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InferSent</a:t>
            </a:r>
            <a:r>
              <a:rPr lang="en-US" dirty="0"/>
              <a:t>: Sentence encoding using Bi-LSTM on two sentences separately. Later this is used to predict {E, N, C}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InferSent</a:t>
            </a:r>
            <a:r>
              <a:rPr lang="en-US" dirty="0"/>
              <a:t> SNLI: Model trained on SNLI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57099-6150-7C48-9550-543006FD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93" y="3257550"/>
            <a:ext cx="19558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04219-41D9-4B4C-ABA5-877932324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344" y="4318687"/>
            <a:ext cx="2514600" cy="368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D5FAB8-A386-AD49-BC2E-3C2D7D215A69}"/>
              </a:ext>
            </a:extLst>
          </p:cNvPr>
          <p:cNvSpPr/>
          <p:nvPr/>
        </p:nvSpPr>
        <p:spPr>
          <a:xfrm>
            <a:off x="6495393" y="3331779"/>
            <a:ext cx="4729655" cy="3678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3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{2B5C9380-7049-2C48-941E-9B4E7A925D73}tf10001064</Template>
  <TotalTime>49</TotalTime>
  <Words>406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Garamond</vt:lpstr>
      <vt:lpstr>Organic</vt:lpstr>
      <vt:lpstr>Dialog NLI</vt:lpstr>
      <vt:lpstr>Paper Contribution</vt:lpstr>
      <vt:lpstr>Problem Statement Example</vt:lpstr>
      <vt:lpstr>Step 1 of 2 – Dialog Model</vt:lpstr>
      <vt:lpstr>Step 2 of 2 – Re-ranking using NLI Model</vt:lpstr>
      <vt:lpstr>Example</vt:lpstr>
      <vt:lpstr>NLI Model Design NLI Dataset Generation – Step 1 of 2</vt:lpstr>
      <vt:lpstr>NLI Dataset Generation – Step 2 of 2</vt:lpstr>
      <vt:lpstr>Training NLI model on the dataset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Maiya</dc:creator>
  <cp:lastModifiedBy>Shashank Maiya</cp:lastModifiedBy>
  <cp:revision>39</cp:revision>
  <dcterms:created xsi:type="dcterms:W3CDTF">2020-09-27T08:13:31Z</dcterms:created>
  <dcterms:modified xsi:type="dcterms:W3CDTF">2020-09-27T09:03:28Z</dcterms:modified>
</cp:coreProperties>
</file>