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55" d="100"/>
          <a:sy n="55" d="100"/>
        </p:scale>
        <p:origin x="42"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3/18/2018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Women’s Safety in India</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495171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6520"/>
            <a:ext cx="8596668" cy="768823"/>
          </a:xfrm>
        </p:spPr>
        <p:txBody>
          <a:bodyPr/>
          <a:lstStyle/>
          <a:p>
            <a:r>
              <a:rPr lang="en-US" dirty="0" smtClean="0"/>
              <a:t>Overview</a:t>
            </a:r>
            <a:endParaRPr lang="en-US" dirty="0"/>
          </a:p>
        </p:txBody>
      </p:sp>
      <p:sp>
        <p:nvSpPr>
          <p:cNvPr id="3" name="Content Placeholder 2"/>
          <p:cNvSpPr>
            <a:spLocks noGrp="1"/>
          </p:cNvSpPr>
          <p:nvPr>
            <p:ph idx="1"/>
          </p:nvPr>
        </p:nvSpPr>
        <p:spPr>
          <a:xfrm>
            <a:off x="677333" y="955343"/>
            <a:ext cx="10350057" cy="5677469"/>
          </a:xfrm>
        </p:spPr>
        <p:txBody>
          <a:bodyPr>
            <a:normAutofit/>
          </a:bodyPr>
          <a:lstStyle/>
          <a:p>
            <a:pPr marL="0" indent="0">
              <a:buNone/>
            </a:pPr>
            <a:r>
              <a:rPr lang="en-US" dirty="0" smtClean="0"/>
              <a:t>Problem statement:</a:t>
            </a:r>
          </a:p>
          <a:p>
            <a:r>
              <a:rPr lang="en-US" dirty="0" smtClean="0"/>
              <a:t>Women </a:t>
            </a:r>
            <a:r>
              <a:rPr lang="en-US" dirty="0"/>
              <a:t>safety is one of the most important </a:t>
            </a:r>
            <a:r>
              <a:rPr lang="en-US" dirty="0" smtClean="0"/>
              <a:t>aspect but lacks enough means to address it</a:t>
            </a:r>
            <a:endParaRPr lang="en-US" dirty="0"/>
          </a:p>
          <a:p>
            <a:r>
              <a:rPr lang="en-US" dirty="0" smtClean="0"/>
              <a:t>Solutions involve many </a:t>
            </a:r>
            <a:r>
              <a:rPr lang="en-US" dirty="0"/>
              <a:t>mobile apps today </a:t>
            </a:r>
            <a:r>
              <a:rPr lang="en-US" dirty="0" smtClean="0"/>
              <a:t>that send message – but there is no direct action invocation</a:t>
            </a:r>
          </a:p>
          <a:p>
            <a:pPr marL="0" indent="0">
              <a:buNone/>
            </a:pPr>
            <a:endParaRPr lang="en-US" dirty="0" smtClean="0"/>
          </a:p>
          <a:p>
            <a:pPr marL="0" indent="0">
              <a:buNone/>
            </a:pPr>
            <a:r>
              <a:rPr lang="en-US" dirty="0" smtClean="0"/>
              <a:t>Solution:</a:t>
            </a:r>
          </a:p>
          <a:p>
            <a:r>
              <a:rPr lang="en-US" dirty="0" smtClean="0"/>
              <a:t>Our aim is to create a solution that helps reaching out to women in distress</a:t>
            </a:r>
          </a:p>
          <a:p>
            <a:r>
              <a:rPr lang="en-US" dirty="0" smtClean="0"/>
              <a:t>The solution involves multiple means to achieve this:</a:t>
            </a:r>
          </a:p>
          <a:p>
            <a:pPr lvl="1"/>
            <a:r>
              <a:rPr lang="en-US" dirty="0" smtClean="0"/>
              <a:t>Mobile app for the person in distress to send SOS signal</a:t>
            </a:r>
          </a:p>
          <a:p>
            <a:pPr lvl="1"/>
            <a:r>
              <a:rPr lang="en-US" dirty="0" smtClean="0"/>
              <a:t>Central system that runs on the cloud and receives the location of person in distress</a:t>
            </a:r>
          </a:p>
          <a:p>
            <a:pPr lvl="1"/>
            <a:r>
              <a:rPr lang="en-US" dirty="0" smtClean="0"/>
              <a:t>Police control room that has the console of the Central system get the distress signal and location and can prompt for action</a:t>
            </a:r>
          </a:p>
          <a:p>
            <a:pPr lvl="1"/>
            <a:r>
              <a:rPr lang="en-US" dirty="0" smtClean="0"/>
              <a:t>Registered volunteers who receive a message with location of person in distress (if nearby)</a:t>
            </a:r>
          </a:p>
          <a:p>
            <a:pPr lvl="1"/>
            <a:r>
              <a:rPr lang="en-US" dirty="0" smtClean="0"/>
              <a:t>Pair of drones stationed at certain location trigger into action and reach to victim location and provide visual tracking of victim and attacker</a:t>
            </a:r>
            <a:endParaRPr lang="en-US" dirty="0"/>
          </a:p>
          <a:p>
            <a:endParaRPr lang="en-US" dirty="0"/>
          </a:p>
        </p:txBody>
      </p:sp>
    </p:spTree>
    <p:extLst>
      <p:ext uri="{BB962C8B-B14F-4D97-AF65-F5344CB8AC3E}">
        <p14:creationId xmlns:p14="http://schemas.microsoft.com/office/powerpoint/2010/main" val="2826808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54"/>
          <p:cNvPicPr preferRelativeResize="0"/>
          <p:nvPr/>
        </p:nvPicPr>
        <p:blipFill>
          <a:blip r:embed="rId2">
            <a:alphaModFix/>
          </a:blip>
          <a:stretch>
            <a:fillRect/>
          </a:stretch>
        </p:blipFill>
        <p:spPr>
          <a:xfrm>
            <a:off x="4880212" y="1517176"/>
            <a:ext cx="7135300" cy="4915425"/>
          </a:xfrm>
          <a:prstGeom prst="rect">
            <a:avLst/>
          </a:prstGeom>
          <a:noFill/>
          <a:ln>
            <a:noFill/>
          </a:ln>
        </p:spPr>
      </p:pic>
      <p:pic>
        <p:nvPicPr>
          <p:cNvPr id="5" name="Shape 55"/>
          <p:cNvPicPr preferRelativeResize="0"/>
          <p:nvPr/>
        </p:nvPicPr>
        <p:blipFill>
          <a:blip r:embed="rId3">
            <a:alphaModFix/>
          </a:blip>
          <a:stretch>
            <a:fillRect/>
          </a:stretch>
        </p:blipFill>
        <p:spPr>
          <a:xfrm>
            <a:off x="10242637" y="3190676"/>
            <a:ext cx="439850" cy="948025"/>
          </a:xfrm>
          <a:prstGeom prst="rect">
            <a:avLst/>
          </a:prstGeom>
          <a:noFill/>
          <a:ln>
            <a:noFill/>
          </a:ln>
        </p:spPr>
      </p:pic>
      <p:sp>
        <p:nvSpPr>
          <p:cNvPr id="6" name="Shape 56"/>
          <p:cNvSpPr/>
          <p:nvPr/>
        </p:nvSpPr>
        <p:spPr>
          <a:xfrm>
            <a:off x="677333" y="1524524"/>
            <a:ext cx="4154603" cy="379631"/>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GB" sz="1100" dirty="0">
                <a:solidFill>
                  <a:schemeClr val="dk1"/>
                </a:solidFill>
              </a:rPr>
              <a:t>1. Victim </a:t>
            </a:r>
            <a:r>
              <a:rPr lang="en-GB" sz="1100" dirty="0" smtClean="0">
                <a:solidFill>
                  <a:schemeClr val="dk1"/>
                </a:solidFill>
              </a:rPr>
              <a:t>presses </a:t>
            </a:r>
            <a:r>
              <a:rPr lang="en-GB" sz="1100" dirty="0">
                <a:solidFill>
                  <a:schemeClr val="dk1"/>
                </a:solidFill>
              </a:rPr>
              <a:t>“SOS” </a:t>
            </a:r>
            <a:r>
              <a:rPr lang="en-GB" sz="1100" dirty="0" smtClean="0">
                <a:solidFill>
                  <a:schemeClr val="dk1"/>
                </a:solidFill>
              </a:rPr>
              <a:t>button (shake or emergency icon on locked screen or power button 5 times)</a:t>
            </a:r>
            <a:endParaRPr sz="1100" dirty="0"/>
          </a:p>
        </p:txBody>
      </p:sp>
      <p:pic>
        <p:nvPicPr>
          <p:cNvPr id="7" name="Shape 57"/>
          <p:cNvPicPr preferRelativeResize="0"/>
          <p:nvPr/>
        </p:nvPicPr>
        <p:blipFill>
          <a:blip r:embed="rId4">
            <a:alphaModFix/>
          </a:blip>
          <a:stretch>
            <a:fillRect/>
          </a:stretch>
        </p:blipFill>
        <p:spPr>
          <a:xfrm>
            <a:off x="9284862" y="2935901"/>
            <a:ext cx="608300" cy="867150"/>
          </a:xfrm>
          <a:prstGeom prst="rect">
            <a:avLst/>
          </a:prstGeom>
          <a:noFill/>
          <a:ln>
            <a:noFill/>
          </a:ln>
        </p:spPr>
      </p:pic>
      <p:sp>
        <p:nvSpPr>
          <p:cNvPr id="8" name="Shape 58"/>
          <p:cNvSpPr/>
          <p:nvPr/>
        </p:nvSpPr>
        <p:spPr>
          <a:xfrm>
            <a:off x="677332" y="1965527"/>
            <a:ext cx="4154603" cy="337732"/>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100" dirty="0">
                <a:solidFill>
                  <a:schemeClr val="dk1"/>
                </a:solidFill>
              </a:rPr>
              <a:t>2. User location sent to </a:t>
            </a:r>
            <a:r>
              <a:rPr lang="en-GB" sz="1100" dirty="0" smtClean="0">
                <a:solidFill>
                  <a:schemeClr val="dk1"/>
                </a:solidFill>
              </a:rPr>
              <a:t>Central system via Internet and SMS. (</a:t>
            </a:r>
            <a:r>
              <a:rPr lang="en-GB" sz="1100" dirty="0" err="1" smtClean="0">
                <a:solidFill>
                  <a:schemeClr val="dk1"/>
                </a:solidFill>
              </a:rPr>
              <a:t>gps</a:t>
            </a:r>
            <a:r>
              <a:rPr lang="en-GB" sz="1100" dirty="0" smtClean="0">
                <a:solidFill>
                  <a:schemeClr val="dk1"/>
                </a:solidFill>
              </a:rPr>
              <a:t> turned on </a:t>
            </a:r>
            <a:r>
              <a:rPr lang="en-GB" sz="1100" dirty="0" err="1" smtClean="0">
                <a:solidFill>
                  <a:schemeClr val="dk1"/>
                </a:solidFill>
              </a:rPr>
              <a:t>on</a:t>
            </a:r>
            <a:r>
              <a:rPr lang="en-GB" sz="1100" dirty="0" smtClean="0">
                <a:solidFill>
                  <a:schemeClr val="dk1"/>
                </a:solidFill>
              </a:rPr>
              <a:t> SOS to save power)</a:t>
            </a:r>
            <a:endParaRPr sz="1100" dirty="0"/>
          </a:p>
        </p:txBody>
      </p:sp>
      <p:sp>
        <p:nvSpPr>
          <p:cNvPr id="9" name="Shape 59"/>
          <p:cNvSpPr/>
          <p:nvPr/>
        </p:nvSpPr>
        <p:spPr>
          <a:xfrm>
            <a:off x="677330" y="2816313"/>
            <a:ext cx="4154603" cy="1061161"/>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100" dirty="0" smtClean="0">
                <a:solidFill>
                  <a:schemeClr val="dk1"/>
                </a:solidFill>
              </a:rPr>
              <a:t>4. Pair of drones </a:t>
            </a:r>
            <a:r>
              <a:rPr lang="en-GB" sz="1100" dirty="0">
                <a:solidFill>
                  <a:schemeClr val="dk1"/>
                </a:solidFill>
              </a:rPr>
              <a:t>at the nearest drone station start towards </a:t>
            </a:r>
            <a:r>
              <a:rPr lang="en-GB" sz="1100" dirty="0" smtClean="0">
                <a:solidFill>
                  <a:schemeClr val="dk1"/>
                </a:solidFill>
              </a:rPr>
              <a:t>victim [In phase 1 these can driven manually from police control room and later phase can enhance this to automatically drive the drones to victim location].</a:t>
            </a:r>
          </a:p>
          <a:p>
            <a:pPr marL="0" lvl="0" indent="0" rtl="0">
              <a:spcBef>
                <a:spcPts val="0"/>
              </a:spcBef>
              <a:spcAft>
                <a:spcPts val="0"/>
              </a:spcAft>
              <a:buNone/>
            </a:pPr>
            <a:r>
              <a:rPr lang="en-GB" sz="1100" dirty="0" smtClean="0">
                <a:solidFill>
                  <a:schemeClr val="dk1"/>
                </a:solidFill>
              </a:rPr>
              <a:t>Drones get charged at the drone station and also have solar charging.</a:t>
            </a:r>
            <a:endParaRPr sz="1100" dirty="0"/>
          </a:p>
        </p:txBody>
      </p:sp>
      <p:sp>
        <p:nvSpPr>
          <p:cNvPr id="10" name="Title 1"/>
          <p:cNvSpPr>
            <a:spLocks noGrp="1"/>
          </p:cNvSpPr>
          <p:nvPr>
            <p:ph type="title"/>
          </p:nvPr>
        </p:nvSpPr>
        <p:spPr>
          <a:xfrm>
            <a:off x="677334" y="186520"/>
            <a:ext cx="8596668" cy="768823"/>
          </a:xfrm>
        </p:spPr>
        <p:txBody>
          <a:bodyPr/>
          <a:lstStyle/>
          <a:p>
            <a:r>
              <a:rPr lang="en-US" dirty="0" smtClean="0"/>
              <a:t>Solution workflow</a:t>
            </a:r>
            <a:endParaRPr lang="en-US" dirty="0"/>
          </a:p>
        </p:txBody>
      </p:sp>
      <p:sp>
        <p:nvSpPr>
          <p:cNvPr id="11" name="Shape 56"/>
          <p:cNvSpPr/>
          <p:nvPr/>
        </p:nvSpPr>
        <p:spPr>
          <a:xfrm>
            <a:off x="677334" y="1067597"/>
            <a:ext cx="9215828" cy="40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GB" sz="1100" dirty="0" smtClean="0">
                <a:solidFill>
                  <a:schemeClr val="dk1"/>
                </a:solidFill>
              </a:rPr>
              <a:t>Users install app on their mobile and register with their “</a:t>
            </a:r>
            <a:r>
              <a:rPr lang="en-GB" sz="1100" dirty="0" err="1" smtClean="0">
                <a:solidFill>
                  <a:schemeClr val="dk1"/>
                </a:solidFill>
              </a:rPr>
              <a:t>Adhar</a:t>
            </a:r>
            <a:r>
              <a:rPr lang="en-GB" sz="1100" dirty="0" smtClean="0">
                <a:solidFill>
                  <a:schemeClr val="dk1"/>
                </a:solidFill>
              </a:rPr>
              <a:t>” card also providing their registered location and mobile number. Optionally users can opt as volunteers to receive distress signal and location of person in distress if in nearby location to their registered location.</a:t>
            </a:r>
            <a:endParaRPr sz="1100" dirty="0"/>
          </a:p>
        </p:txBody>
      </p:sp>
      <p:sp>
        <p:nvSpPr>
          <p:cNvPr id="12" name="Shape 58"/>
          <p:cNvSpPr/>
          <p:nvPr/>
        </p:nvSpPr>
        <p:spPr>
          <a:xfrm>
            <a:off x="677331" y="2437115"/>
            <a:ext cx="4154603" cy="317827"/>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100" dirty="0">
                <a:solidFill>
                  <a:schemeClr val="dk1"/>
                </a:solidFill>
              </a:rPr>
              <a:t>3</a:t>
            </a:r>
            <a:r>
              <a:rPr lang="en-GB" sz="1100" dirty="0" smtClean="0">
                <a:solidFill>
                  <a:schemeClr val="dk1"/>
                </a:solidFill>
              </a:rPr>
              <a:t>. Central system sends </a:t>
            </a:r>
            <a:r>
              <a:rPr lang="en-GB" sz="1100" dirty="0">
                <a:solidFill>
                  <a:schemeClr val="dk1"/>
                </a:solidFill>
              </a:rPr>
              <a:t>G</a:t>
            </a:r>
            <a:r>
              <a:rPr lang="en-GB" sz="1100" dirty="0" smtClean="0">
                <a:solidFill>
                  <a:schemeClr val="dk1"/>
                </a:solidFill>
              </a:rPr>
              <a:t>oogle map location of victim to Police control </a:t>
            </a:r>
            <a:r>
              <a:rPr lang="en-GB" sz="1100" dirty="0" smtClean="0">
                <a:solidFill>
                  <a:schemeClr val="dk1"/>
                </a:solidFill>
              </a:rPr>
              <a:t>room and to </a:t>
            </a:r>
            <a:r>
              <a:rPr lang="en-GB" sz="1100" dirty="0" smtClean="0">
                <a:solidFill>
                  <a:schemeClr val="dk1"/>
                </a:solidFill>
              </a:rPr>
              <a:t>volunteers nearby</a:t>
            </a:r>
            <a:endParaRPr sz="1100" dirty="0"/>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0837846" y="2935901"/>
            <a:ext cx="511153" cy="608515"/>
          </a:xfrm>
          <a:prstGeom prst="rect">
            <a:avLst/>
          </a:prstGeom>
        </p:spPr>
      </p:pic>
      <p:sp>
        <p:nvSpPr>
          <p:cNvPr id="15" name="Arc 14"/>
          <p:cNvSpPr/>
          <p:nvPr/>
        </p:nvSpPr>
        <p:spPr>
          <a:xfrm rot="15261907">
            <a:off x="10751660" y="2764201"/>
            <a:ext cx="435497" cy="474013"/>
          </a:xfrm>
          <a:prstGeom prst="arc">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p:cNvSpPr/>
          <p:nvPr/>
        </p:nvSpPr>
        <p:spPr>
          <a:xfrm rot="15261907">
            <a:off x="10613112" y="2694923"/>
            <a:ext cx="435497" cy="474013"/>
          </a:xfrm>
          <a:prstGeom prst="arc">
            <a:avLst/>
          </a:prstGeom>
          <a:ln w="635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rot="15261907">
            <a:off x="10432998" y="2611791"/>
            <a:ext cx="435497" cy="474013"/>
          </a:xfrm>
          <a:prstGeom prst="arc">
            <a:avLst/>
          </a:prstGeom>
          <a:ln w="635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p:cNvSpPr/>
          <p:nvPr/>
        </p:nvSpPr>
        <p:spPr>
          <a:xfrm rot="15261907">
            <a:off x="10252890" y="2500950"/>
            <a:ext cx="435497" cy="474013"/>
          </a:xfrm>
          <a:prstGeom prst="arc">
            <a:avLst/>
          </a:prstGeom>
          <a:ln w="635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15261907">
            <a:off x="10086633" y="2403962"/>
            <a:ext cx="435497" cy="474013"/>
          </a:xfrm>
          <a:prstGeom prst="arc">
            <a:avLst/>
          </a:prstGeom>
          <a:ln w="635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19632" y="1978924"/>
            <a:ext cx="1007493" cy="604496"/>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85248" y="2117246"/>
            <a:ext cx="1007493" cy="604496"/>
          </a:xfrm>
          <a:prstGeom prst="rect">
            <a:avLst/>
          </a:prstGeom>
        </p:spPr>
      </p:pic>
      <p:sp>
        <p:nvSpPr>
          <p:cNvPr id="22" name="Shape 59"/>
          <p:cNvSpPr/>
          <p:nvPr/>
        </p:nvSpPr>
        <p:spPr>
          <a:xfrm>
            <a:off x="657581" y="3961462"/>
            <a:ext cx="4154603" cy="566216"/>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100" dirty="0">
                <a:solidFill>
                  <a:schemeClr val="dk1"/>
                </a:solidFill>
              </a:rPr>
              <a:t>5</a:t>
            </a:r>
            <a:r>
              <a:rPr lang="en-GB" sz="1100" dirty="0" smtClean="0">
                <a:solidFill>
                  <a:schemeClr val="dk1"/>
                </a:solidFill>
              </a:rPr>
              <a:t>. Police control informs police officers at nearest police station / on patrol providing victim location and live data from drones</a:t>
            </a:r>
            <a:endParaRPr sz="1100" dirty="0"/>
          </a:p>
        </p:txBody>
      </p:sp>
      <p:sp>
        <p:nvSpPr>
          <p:cNvPr id="23" name="Shape 59"/>
          <p:cNvSpPr/>
          <p:nvPr/>
        </p:nvSpPr>
        <p:spPr>
          <a:xfrm>
            <a:off x="657580" y="4611666"/>
            <a:ext cx="4154603" cy="697712"/>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100" dirty="0" smtClean="0">
                <a:solidFill>
                  <a:schemeClr val="dk1"/>
                </a:solidFill>
              </a:rPr>
              <a:t>6. If attacker tries to run, one drone follows the attacker while other drone remains with the victim. Drones keep sending video to police control  while mobile app of victim takes pictures and send them</a:t>
            </a:r>
            <a:endParaRPr sz="1100" dirty="0"/>
          </a:p>
        </p:txBody>
      </p:sp>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41518" y="2138859"/>
            <a:ext cx="546390" cy="546390"/>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7840" y="2136904"/>
            <a:ext cx="546390" cy="546390"/>
          </a:xfrm>
          <a:prstGeom prst="rect">
            <a:avLst/>
          </a:prstGeom>
        </p:spPr>
      </p:pic>
    </p:spTree>
    <p:extLst>
      <p:ext uri="{BB962C8B-B14F-4D97-AF65-F5344CB8AC3E}">
        <p14:creationId xmlns:p14="http://schemas.microsoft.com/office/powerpoint/2010/main" val="180001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500"/>
                                  </p:stCondLst>
                                  <p:childTnLst>
                                    <p:set>
                                      <p:cBhvr>
                                        <p:cTn id="25" dur="1" fill="hold">
                                          <p:stCondLst>
                                            <p:cond delay="0"/>
                                          </p:stCondLst>
                                        </p:cTn>
                                        <p:tgtEl>
                                          <p:spTgt spid="15"/>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500"/>
                                  </p:stCondLst>
                                  <p:childTnLst>
                                    <p:set>
                                      <p:cBhvr>
                                        <p:cTn id="28" dur="1" fill="hold">
                                          <p:stCondLst>
                                            <p:cond delay="0"/>
                                          </p:stCondLst>
                                        </p:cTn>
                                        <p:tgtEl>
                                          <p:spTgt spid="16"/>
                                        </p:tgtEl>
                                        <p:attrNameLst>
                                          <p:attrName>style.visibility</p:attrName>
                                        </p:attrNameLst>
                                      </p:cBhvr>
                                      <p:to>
                                        <p:strVal val="visible"/>
                                      </p:to>
                                    </p:set>
                                  </p:childTnLst>
                                </p:cTn>
                              </p:par>
                            </p:childTnLst>
                          </p:cTn>
                        </p:par>
                        <p:par>
                          <p:cTn id="29" fill="hold">
                            <p:stCondLst>
                              <p:cond delay="1000"/>
                            </p:stCondLst>
                            <p:childTnLst>
                              <p:par>
                                <p:cTn id="30" presetID="1" presetClass="entr" presetSubtype="0" fill="hold" grpId="0" nodeType="afterEffect">
                                  <p:stCondLst>
                                    <p:cond delay="500"/>
                                  </p:stCondLst>
                                  <p:childTnLst>
                                    <p:set>
                                      <p:cBhvr>
                                        <p:cTn id="31" dur="1" fill="hold">
                                          <p:stCondLst>
                                            <p:cond delay="0"/>
                                          </p:stCondLst>
                                        </p:cTn>
                                        <p:tgtEl>
                                          <p:spTgt spid="17"/>
                                        </p:tgtEl>
                                        <p:attrNameLst>
                                          <p:attrName>style.visibility</p:attrName>
                                        </p:attrNameLst>
                                      </p:cBhvr>
                                      <p:to>
                                        <p:strVal val="visible"/>
                                      </p:to>
                                    </p:set>
                                  </p:childTnLst>
                                </p:cTn>
                              </p:par>
                            </p:childTnLst>
                          </p:cTn>
                        </p:par>
                        <p:par>
                          <p:cTn id="32" fill="hold">
                            <p:stCondLst>
                              <p:cond delay="1500"/>
                            </p:stCondLst>
                            <p:childTnLst>
                              <p:par>
                                <p:cTn id="33" presetID="1" presetClass="entr" presetSubtype="0" fill="hold" grpId="0" nodeType="afterEffect">
                                  <p:stCondLst>
                                    <p:cond delay="500"/>
                                  </p:stCondLst>
                                  <p:childTnLst>
                                    <p:set>
                                      <p:cBhvr>
                                        <p:cTn id="34" dur="1" fill="hold">
                                          <p:stCondLst>
                                            <p:cond delay="0"/>
                                          </p:stCondLst>
                                        </p:cTn>
                                        <p:tgtEl>
                                          <p:spTgt spid="18"/>
                                        </p:tgtEl>
                                        <p:attrNameLst>
                                          <p:attrName>style.visibility</p:attrName>
                                        </p:attrNameLst>
                                      </p:cBhvr>
                                      <p:to>
                                        <p:strVal val="visible"/>
                                      </p:to>
                                    </p:set>
                                  </p:childTnLst>
                                </p:cTn>
                              </p:par>
                            </p:childTnLst>
                          </p:cTn>
                        </p:par>
                        <p:par>
                          <p:cTn id="35" fill="hold">
                            <p:stCondLst>
                              <p:cond delay="2000"/>
                            </p:stCondLst>
                            <p:childTnLst>
                              <p:par>
                                <p:cTn id="36" presetID="1" presetClass="entr" presetSubtype="0" fill="hold" grpId="0" nodeType="afterEffect">
                                  <p:stCondLst>
                                    <p:cond delay="500"/>
                                  </p:stCondLst>
                                  <p:childTnLst>
                                    <p:set>
                                      <p:cBhvr>
                                        <p:cTn id="37" dur="1" fill="hold">
                                          <p:stCondLst>
                                            <p:cond delay="0"/>
                                          </p:stCondLst>
                                        </p:cTn>
                                        <p:tgtEl>
                                          <p:spTgt spid="1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0"/>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childTnLst>
                                </p:cTn>
                              </p:par>
                              <p:par>
                                <p:cTn id="58" presetID="49" presetClass="path" presetSubtype="0" accel="50000" decel="50000" fill="hold" nodeType="withEffect">
                                  <p:stCondLst>
                                    <p:cond delay="0"/>
                                  </p:stCondLst>
                                  <p:childTnLst>
                                    <p:animMotion origin="layout" path="M 0 0 L 0.25 0.25 E" pathEditMode="relative" ptsTypes="">
                                      <p:cBhvr>
                                        <p:cTn id="59" dur="2000" fill="hold"/>
                                        <p:tgtEl>
                                          <p:spTgt spid="20"/>
                                        </p:tgtEl>
                                        <p:attrNameLst>
                                          <p:attrName>ppt_x</p:attrName>
                                          <p:attrName>ppt_y</p:attrName>
                                        </p:attrNameLst>
                                      </p:cBhvr>
                                    </p:animMotion>
                                  </p:childTnLst>
                                </p:cTn>
                              </p:par>
                              <p:par>
                                <p:cTn id="60" presetID="49" presetClass="path" presetSubtype="0" accel="50000" decel="50000" fill="hold" nodeType="withEffect">
                                  <p:stCondLst>
                                    <p:cond delay="0"/>
                                  </p:stCondLst>
                                  <p:childTnLst>
                                    <p:animMotion origin="layout" path="M 0 0 L 0.25 0.25 E" pathEditMode="relative" ptsTypes="">
                                      <p:cBhvr>
                                        <p:cTn id="61" dur="2000" fill="hold"/>
                                        <p:tgtEl>
                                          <p:spTgt spid="21"/>
                                        </p:tgtEl>
                                        <p:attrNameLst>
                                          <p:attrName>ppt_x</p:attrName>
                                          <p:attrName>ppt_y</p:attrName>
                                        </p:attrNameLst>
                                      </p:cBhvr>
                                    </p:animMotion>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2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6520"/>
            <a:ext cx="8596668" cy="768823"/>
          </a:xfrm>
        </p:spPr>
        <p:txBody>
          <a:bodyPr/>
          <a:lstStyle/>
          <a:p>
            <a:r>
              <a:rPr lang="en-US" dirty="0" smtClean="0"/>
              <a:t>Demo</a:t>
            </a:r>
            <a:endParaRPr lang="en-US" dirty="0"/>
          </a:p>
        </p:txBody>
      </p:sp>
      <p:sp>
        <p:nvSpPr>
          <p:cNvPr id="3" name="Content Placeholder 2"/>
          <p:cNvSpPr>
            <a:spLocks noGrp="1"/>
          </p:cNvSpPr>
          <p:nvPr>
            <p:ph idx="1"/>
          </p:nvPr>
        </p:nvSpPr>
        <p:spPr>
          <a:xfrm>
            <a:off x="677333" y="955343"/>
            <a:ext cx="10350057" cy="5677469"/>
          </a:xfrm>
        </p:spPr>
        <p:txBody>
          <a:bodyPr>
            <a:normAutofit/>
          </a:bodyPr>
          <a:lstStyle/>
          <a:p>
            <a:r>
              <a:rPr lang="en-US" dirty="0" smtClean="0"/>
              <a:t>User can register using mobile app installed on their smart phone</a:t>
            </a:r>
            <a:endParaRPr lang="en-US" dirty="0"/>
          </a:p>
          <a:p>
            <a:r>
              <a:rPr lang="en-US" dirty="0" smtClean="0"/>
              <a:t>For demo, we have a set of users already registered</a:t>
            </a:r>
          </a:p>
          <a:p>
            <a:r>
              <a:rPr lang="en-US" dirty="0" smtClean="0"/>
              <a:t>In a distress situation if a registered user needs help, user can press SOS button of app</a:t>
            </a:r>
          </a:p>
          <a:p>
            <a:r>
              <a:rPr lang="en-US" dirty="0" smtClean="0"/>
              <a:t>The user location is sent to Central system on cloud</a:t>
            </a:r>
          </a:p>
          <a:p>
            <a:r>
              <a:rPr lang="en-US" dirty="0" smtClean="0"/>
              <a:t>This launches a tracking screen on police control console showing victim location and drones location and their movement towards victim location</a:t>
            </a:r>
          </a:p>
          <a:p>
            <a:r>
              <a:rPr lang="en-US" dirty="0" smtClean="0"/>
              <a:t>For this demo the tracking screen also shows that one volunteer responds to the distress signal and comes forward for help, also moving towards victim</a:t>
            </a:r>
          </a:p>
        </p:txBody>
      </p:sp>
    </p:spTree>
    <p:extLst>
      <p:ext uri="{BB962C8B-B14F-4D97-AF65-F5344CB8AC3E}">
        <p14:creationId xmlns:p14="http://schemas.microsoft.com/office/powerpoint/2010/main" val="3776362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 You</a:t>
            </a:r>
            <a:endParaRPr lang="en-US" dirty="0"/>
          </a:p>
        </p:txBody>
      </p:sp>
    </p:spTree>
    <p:extLst>
      <p:ext uri="{BB962C8B-B14F-4D97-AF65-F5344CB8AC3E}">
        <p14:creationId xmlns:p14="http://schemas.microsoft.com/office/powerpoint/2010/main" val="1452533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253</TotalTime>
  <Words>480</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Women’s Safety in India</vt:lpstr>
      <vt:lpstr>Overview</vt:lpstr>
      <vt:lpstr>Solution workflow</vt:lpstr>
      <vt:lpstr>Demo</vt:lpstr>
      <vt:lpstr>Thank You</vt:lpstr>
    </vt:vector>
  </TitlesOfParts>
  <Company>TCS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Women’s Safety in India</dc:title>
  <dc:creator>Ninad  Date</dc:creator>
  <cp:lastModifiedBy>Ninad  Date</cp:lastModifiedBy>
  <cp:revision>20</cp:revision>
  <dcterms:created xsi:type="dcterms:W3CDTF">2018-03-18T11:43:22Z</dcterms:created>
  <dcterms:modified xsi:type="dcterms:W3CDTF">2018-03-18T15:57:22Z</dcterms:modified>
</cp:coreProperties>
</file>