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Sonu Agarwal" initials="SA" lastIdx="1" clrIdx="4">
    <p:extLst>
      <p:ext uri="{19B8F6BF-5375-455C-9EA6-DF929625EA0E}">
        <p15:presenceInfo xmlns:p15="http://schemas.microsoft.com/office/powerpoint/2012/main" userId="d0d0d6f4629ddd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0CF"/>
    <a:srgbClr val="F3F5FA"/>
    <a:srgbClr val="2A2565"/>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1" autoAdjust="0"/>
  </p:normalViewPr>
  <p:slideViewPr>
    <p:cSldViewPr snapToGrid="0" snapToObjects="1" showGuides="1">
      <p:cViewPr>
        <p:scale>
          <a:sx n="66" d="100"/>
          <a:sy n="66" d="100"/>
        </p:scale>
        <p:origin x="-4698" y="-357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5-04-10T19:57:19.759"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41B49-95C1-4F00-AB2B-A7F8BD0C0DF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A0EC3286-322F-48CE-A571-5EC16630D5D2}">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Parse Tree</a:t>
          </a:r>
          <a:endParaRPr lang="en-US" dirty="0"/>
        </a:p>
      </dgm:t>
    </dgm:pt>
    <dgm:pt modelId="{2BA18B30-3204-4CD9-983C-1C685D61FAE1}" type="parTrans" cxnId="{072C0A94-E3EC-4DFA-9ACF-1D4ECDA9AD24}">
      <dgm:prSet/>
      <dgm:spPr/>
      <dgm:t>
        <a:bodyPr/>
        <a:lstStyle/>
        <a:p>
          <a:endParaRPr lang="en-US"/>
        </a:p>
      </dgm:t>
    </dgm:pt>
    <dgm:pt modelId="{48E46306-91BA-4A12-A800-77C0E0EAF4BC}" type="sibTrans" cxnId="{072C0A94-E3EC-4DFA-9ACF-1D4ECDA9AD24}">
      <dgm:prSet/>
      <dgm:spPr/>
      <dgm:t>
        <a:bodyPr/>
        <a:lstStyle/>
        <a:p>
          <a:endParaRPr lang="en-US"/>
        </a:p>
      </dgm:t>
    </dgm:pt>
    <dgm:pt modelId="{860704F0-9389-4E9B-ABEA-45F06CDB7BFE}">
      <dgm:prSet phldrT="[Text]" custT="1"/>
      <dgm:spPr/>
      <dgm:t>
        <a:bodyPr/>
        <a:lstStyle/>
        <a:p>
          <a:r>
            <a:rPr lang="en-US" sz="2000" dirty="0" smtClean="0"/>
            <a:t>Sentence is parsed into binary tree</a:t>
          </a:r>
          <a:endParaRPr lang="en-US" sz="2000" dirty="0"/>
        </a:p>
      </dgm:t>
    </dgm:pt>
    <dgm:pt modelId="{D24EA663-356A-4DDA-851E-2FB207A03F46}" type="parTrans" cxnId="{F933E14C-6D80-4B4C-B18B-DF0BC5214475}">
      <dgm:prSet/>
      <dgm:spPr/>
      <dgm:t>
        <a:bodyPr/>
        <a:lstStyle/>
        <a:p>
          <a:endParaRPr lang="en-US"/>
        </a:p>
      </dgm:t>
    </dgm:pt>
    <dgm:pt modelId="{39A166BC-424B-4DF3-91B4-1BC97A0F0534}" type="sibTrans" cxnId="{F933E14C-6D80-4B4C-B18B-DF0BC5214475}">
      <dgm:prSet/>
      <dgm:spPr/>
      <dgm:t>
        <a:bodyPr/>
        <a:lstStyle/>
        <a:p>
          <a:endParaRPr lang="en-US"/>
        </a:p>
      </dgm:t>
    </dgm:pt>
    <dgm:pt modelId="{809B1DA0-4FBC-4502-80D7-20535BD6F3DC}">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Vector and matrix</a:t>
          </a:r>
          <a:endParaRPr lang="en-US" dirty="0"/>
        </a:p>
      </dgm:t>
    </dgm:pt>
    <dgm:pt modelId="{293693A5-F81A-432F-BB3D-E8D005AE8E7E}" type="parTrans" cxnId="{2665F40E-2323-49D9-B1F7-18B0F93319E9}">
      <dgm:prSet/>
      <dgm:spPr/>
      <dgm:t>
        <a:bodyPr/>
        <a:lstStyle/>
        <a:p>
          <a:endParaRPr lang="en-US"/>
        </a:p>
      </dgm:t>
    </dgm:pt>
    <dgm:pt modelId="{BA6F16A1-A02B-4E7A-9EB1-EF345103C6A4}" type="sibTrans" cxnId="{2665F40E-2323-49D9-B1F7-18B0F93319E9}">
      <dgm:prSet/>
      <dgm:spPr/>
      <dgm:t>
        <a:bodyPr/>
        <a:lstStyle/>
        <a:p>
          <a:endParaRPr lang="en-US"/>
        </a:p>
      </dgm:t>
    </dgm:pt>
    <dgm:pt modelId="{33D67B52-C7C8-49C6-AAA5-FCE380F99425}">
      <dgm:prSet phldrT="[Text]" custT="1"/>
      <dgm:spPr/>
      <dgm:t>
        <a:bodyPr/>
        <a:lstStyle/>
        <a:p>
          <a:r>
            <a:rPr lang="en-US" sz="2000" dirty="0" smtClean="0"/>
            <a:t>Vector and matrix is calculated for every sub-phrase </a:t>
          </a:r>
          <a:r>
            <a:rPr lang="en-US" sz="2000" dirty="0" err="1" smtClean="0"/>
            <a:t>i.e</a:t>
          </a:r>
          <a:r>
            <a:rPr lang="en-US" sz="2000" dirty="0" smtClean="0"/>
            <a:t>, every node of parse tree</a:t>
          </a:r>
          <a:endParaRPr lang="en-US" sz="2000" dirty="0"/>
        </a:p>
      </dgm:t>
    </dgm:pt>
    <dgm:pt modelId="{9738DDF5-4126-43B6-A690-D6711FDF79D8}" type="parTrans" cxnId="{2CEE6EF5-3DA6-4AD0-AB6B-C3B35491ADFA}">
      <dgm:prSet/>
      <dgm:spPr/>
      <dgm:t>
        <a:bodyPr/>
        <a:lstStyle/>
        <a:p>
          <a:endParaRPr lang="en-US"/>
        </a:p>
      </dgm:t>
    </dgm:pt>
    <dgm:pt modelId="{A929DCA8-CDEB-4374-A087-54D16D4433AB}" type="sibTrans" cxnId="{2CEE6EF5-3DA6-4AD0-AB6B-C3B35491ADFA}">
      <dgm:prSet/>
      <dgm:spPr/>
      <dgm:t>
        <a:bodyPr/>
        <a:lstStyle/>
        <a:p>
          <a:endParaRPr lang="en-US"/>
        </a:p>
      </dgm:t>
    </dgm:pt>
    <dgm:pt modelId="{51138D00-33EF-40FF-A308-533038F66AE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Classification</a:t>
          </a:r>
          <a:endParaRPr lang="en-US" dirty="0"/>
        </a:p>
      </dgm:t>
    </dgm:pt>
    <dgm:pt modelId="{88E432C5-5308-422A-9EA7-BD9378658970}" type="parTrans" cxnId="{35AF3442-2EC5-4CDA-A3F6-A145A27F6810}">
      <dgm:prSet/>
      <dgm:spPr/>
      <dgm:t>
        <a:bodyPr/>
        <a:lstStyle/>
        <a:p>
          <a:endParaRPr lang="en-US"/>
        </a:p>
      </dgm:t>
    </dgm:pt>
    <dgm:pt modelId="{CF0F6B22-DE1B-4352-A53D-DE3BB70678AB}" type="sibTrans" cxnId="{35AF3442-2EC5-4CDA-A3F6-A145A27F6810}">
      <dgm:prSet/>
      <dgm:spPr/>
      <dgm:t>
        <a:bodyPr/>
        <a:lstStyle/>
        <a:p>
          <a:endParaRPr lang="en-US"/>
        </a:p>
      </dgm:t>
    </dgm:pt>
    <dgm:pt modelId="{22853F0E-883C-4A2B-9074-9CD610761401}">
      <dgm:prSet phldrT="[Text]" custT="1"/>
      <dgm:spPr/>
      <dgm:t>
        <a:bodyPr/>
        <a:lstStyle/>
        <a:p>
          <a:r>
            <a:rPr lang="en-US" sz="1800" dirty="0" smtClean="0"/>
            <a:t>Target phrase is classified according to the distribution vector of the root node of the corresponding phrase</a:t>
          </a:r>
          <a:endParaRPr lang="en-US" sz="1800" dirty="0"/>
        </a:p>
      </dgm:t>
    </dgm:pt>
    <dgm:pt modelId="{BE67EB51-B370-43A0-90D4-27D2FF082E8E}" type="parTrans" cxnId="{A6B8A43A-7C87-4E36-A0A2-6E6940B2E21F}">
      <dgm:prSet/>
      <dgm:spPr/>
      <dgm:t>
        <a:bodyPr/>
        <a:lstStyle/>
        <a:p>
          <a:endParaRPr lang="en-US"/>
        </a:p>
      </dgm:t>
    </dgm:pt>
    <dgm:pt modelId="{C569B903-0099-4638-9F53-09F76F41D2E1}" type="sibTrans" cxnId="{A6B8A43A-7C87-4E36-A0A2-6E6940B2E21F}">
      <dgm:prSet/>
      <dgm:spPr/>
      <dgm:t>
        <a:bodyPr/>
        <a:lstStyle/>
        <a:p>
          <a:endParaRPr lang="en-US"/>
        </a:p>
      </dgm:t>
    </dgm:pt>
    <dgm:pt modelId="{966F075F-35F4-40E8-89F5-CDF2A2D1C25D}" type="pres">
      <dgm:prSet presAssocID="{AFB41B49-95C1-4F00-AB2B-A7F8BD0C0DF5}" presName="rootnode" presStyleCnt="0">
        <dgm:presLayoutVars>
          <dgm:chMax/>
          <dgm:chPref/>
          <dgm:dir/>
          <dgm:animLvl val="lvl"/>
        </dgm:presLayoutVars>
      </dgm:prSet>
      <dgm:spPr/>
      <dgm:t>
        <a:bodyPr/>
        <a:lstStyle/>
        <a:p>
          <a:endParaRPr lang="en-US"/>
        </a:p>
      </dgm:t>
    </dgm:pt>
    <dgm:pt modelId="{48A47B13-363E-4749-A502-DCDEEA0BE662}" type="pres">
      <dgm:prSet presAssocID="{A0EC3286-322F-48CE-A571-5EC16630D5D2}" presName="composite" presStyleCnt="0"/>
      <dgm:spPr/>
    </dgm:pt>
    <dgm:pt modelId="{2516AFEC-8958-4798-A06B-79494D38C48D}" type="pres">
      <dgm:prSet presAssocID="{A0EC3286-322F-48CE-A571-5EC16630D5D2}" presName="bentUpArrow1" presStyleLbl="alignImgPlace1" presStyleIdx="0" presStyleCnt="2">
        <dgm:style>
          <a:lnRef idx="1">
            <a:schemeClr val="dk1"/>
          </a:lnRef>
          <a:fillRef idx="2">
            <a:schemeClr val="dk1"/>
          </a:fillRef>
          <a:effectRef idx="1">
            <a:schemeClr val="dk1"/>
          </a:effectRef>
          <a:fontRef idx="minor">
            <a:schemeClr val="dk1"/>
          </a:fontRef>
        </dgm:style>
      </dgm:prSet>
      <dgm:spPr/>
      <dgm:t>
        <a:bodyPr/>
        <a:lstStyle/>
        <a:p>
          <a:endParaRPr lang="en-IN"/>
        </a:p>
      </dgm:t>
    </dgm:pt>
    <dgm:pt modelId="{12975A00-D4EB-4193-BF5D-98864A289B5E}" type="pres">
      <dgm:prSet presAssocID="{A0EC3286-322F-48CE-A571-5EC16630D5D2}" presName="ParentText" presStyleLbl="node1" presStyleIdx="0" presStyleCnt="3">
        <dgm:presLayoutVars>
          <dgm:chMax val="1"/>
          <dgm:chPref val="1"/>
          <dgm:bulletEnabled val="1"/>
        </dgm:presLayoutVars>
      </dgm:prSet>
      <dgm:spPr/>
      <dgm:t>
        <a:bodyPr/>
        <a:lstStyle/>
        <a:p>
          <a:endParaRPr lang="en-US"/>
        </a:p>
      </dgm:t>
    </dgm:pt>
    <dgm:pt modelId="{F21E6FB6-E349-47EB-93FC-DFE755023048}" type="pres">
      <dgm:prSet presAssocID="{A0EC3286-322F-48CE-A571-5EC16630D5D2}" presName="ChildText" presStyleLbl="revTx" presStyleIdx="0" presStyleCnt="3" custScaleX="169651" custScaleY="148570" custLinFactNeighborX="51290" custLinFactNeighborY="-10582">
        <dgm:presLayoutVars>
          <dgm:chMax val="0"/>
          <dgm:chPref val="0"/>
          <dgm:bulletEnabled val="1"/>
        </dgm:presLayoutVars>
      </dgm:prSet>
      <dgm:spPr/>
      <dgm:t>
        <a:bodyPr/>
        <a:lstStyle/>
        <a:p>
          <a:endParaRPr lang="en-US"/>
        </a:p>
      </dgm:t>
    </dgm:pt>
    <dgm:pt modelId="{6606561B-E024-41F7-8B52-0A5ED83189C5}" type="pres">
      <dgm:prSet presAssocID="{48E46306-91BA-4A12-A800-77C0E0EAF4BC}" presName="sibTrans" presStyleCnt="0"/>
      <dgm:spPr/>
    </dgm:pt>
    <dgm:pt modelId="{EF4884CD-EDFB-40E4-A14D-F2ACAB0A9953}" type="pres">
      <dgm:prSet presAssocID="{809B1DA0-4FBC-4502-80D7-20535BD6F3DC}" presName="composite" presStyleCnt="0"/>
      <dgm:spPr/>
    </dgm:pt>
    <dgm:pt modelId="{746441AC-1297-4F06-92F6-FE2C879A1EE9}" type="pres">
      <dgm:prSet presAssocID="{809B1DA0-4FBC-4502-80D7-20535BD6F3DC}" presName="bentUpArrow1" presStyleLbl="alignImgPlace1" presStyleIdx="1" presStyleCnt="2">
        <dgm:style>
          <a:lnRef idx="1">
            <a:schemeClr val="dk1"/>
          </a:lnRef>
          <a:fillRef idx="2">
            <a:schemeClr val="dk1"/>
          </a:fillRef>
          <a:effectRef idx="1">
            <a:schemeClr val="dk1"/>
          </a:effectRef>
          <a:fontRef idx="minor">
            <a:schemeClr val="dk1"/>
          </a:fontRef>
        </dgm:style>
      </dgm:prSet>
      <dgm:spPr/>
      <dgm:t>
        <a:bodyPr/>
        <a:lstStyle/>
        <a:p>
          <a:endParaRPr lang="en-IN"/>
        </a:p>
      </dgm:t>
    </dgm:pt>
    <dgm:pt modelId="{C09670BB-EE94-4FE0-8AD0-48CE0729231D}" type="pres">
      <dgm:prSet presAssocID="{809B1DA0-4FBC-4502-80D7-20535BD6F3DC}" presName="ParentText" presStyleLbl="node1" presStyleIdx="1" presStyleCnt="3">
        <dgm:presLayoutVars>
          <dgm:chMax val="1"/>
          <dgm:chPref val="1"/>
          <dgm:bulletEnabled val="1"/>
        </dgm:presLayoutVars>
      </dgm:prSet>
      <dgm:spPr/>
      <dgm:t>
        <a:bodyPr/>
        <a:lstStyle/>
        <a:p>
          <a:endParaRPr lang="en-US"/>
        </a:p>
      </dgm:t>
    </dgm:pt>
    <dgm:pt modelId="{882648E0-CC59-4E25-8CD0-F233BC691A50}" type="pres">
      <dgm:prSet presAssocID="{809B1DA0-4FBC-4502-80D7-20535BD6F3DC}" presName="ChildText" presStyleLbl="revTx" presStyleIdx="1" presStyleCnt="3" custScaleX="171329" custScaleY="143606" custLinFactNeighborX="35298" custLinFactNeighborY="-31925">
        <dgm:presLayoutVars>
          <dgm:chMax val="0"/>
          <dgm:chPref val="0"/>
          <dgm:bulletEnabled val="1"/>
        </dgm:presLayoutVars>
      </dgm:prSet>
      <dgm:spPr/>
      <dgm:t>
        <a:bodyPr/>
        <a:lstStyle/>
        <a:p>
          <a:endParaRPr lang="en-US"/>
        </a:p>
      </dgm:t>
    </dgm:pt>
    <dgm:pt modelId="{2B22AB8A-0404-4B85-B928-7E6E93C09A5E}" type="pres">
      <dgm:prSet presAssocID="{BA6F16A1-A02B-4E7A-9EB1-EF345103C6A4}" presName="sibTrans" presStyleCnt="0"/>
      <dgm:spPr/>
    </dgm:pt>
    <dgm:pt modelId="{FD345E9A-80AC-4E40-A1EE-F1FF98E4C311}" type="pres">
      <dgm:prSet presAssocID="{51138D00-33EF-40FF-A308-533038F66AE5}" presName="composite" presStyleCnt="0"/>
      <dgm:spPr/>
    </dgm:pt>
    <dgm:pt modelId="{6B0A489C-0839-4CAA-98FD-8A6C37706E3B}" type="pres">
      <dgm:prSet presAssocID="{51138D00-33EF-40FF-A308-533038F66AE5}" presName="ParentText" presStyleLbl="node1" presStyleIdx="2" presStyleCnt="3">
        <dgm:presLayoutVars>
          <dgm:chMax val="1"/>
          <dgm:chPref val="1"/>
          <dgm:bulletEnabled val="1"/>
        </dgm:presLayoutVars>
      </dgm:prSet>
      <dgm:spPr/>
      <dgm:t>
        <a:bodyPr/>
        <a:lstStyle/>
        <a:p>
          <a:endParaRPr lang="en-US"/>
        </a:p>
      </dgm:t>
    </dgm:pt>
    <dgm:pt modelId="{DC41ECE0-C836-4C0D-AE49-7331512F4F2E}" type="pres">
      <dgm:prSet presAssocID="{51138D00-33EF-40FF-A308-533038F66AE5}" presName="FinalChildText" presStyleLbl="revTx" presStyleIdx="2" presStyleCnt="3">
        <dgm:presLayoutVars>
          <dgm:chMax val="0"/>
          <dgm:chPref val="0"/>
          <dgm:bulletEnabled val="1"/>
        </dgm:presLayoutVars>
      </dgm:prSet>
      <dgm:spPr/>
      <dgm:t>
        <a:bodyPr/>
        <a:lstStyle/>
        <a:p>
          <a:endParaRPr lang="en-US"/>
        </a:p>
      </dgm:t>
    </dgm:pt>
  </dgm:ptLst>
  <dgm:cxnLst>
    <dgm:cxn modelId="{2CEE6EF5-3DA6-4AD0-AB6B-C3B35491ADFA}" srcId="{809B1DA0-4FBC-4502-80D7-20535BD6F3DC}" destId="{33D67B52-C7C8-49C6-AAA5-FCE380F99425}" srcOrd="0" destOrd="0" parTransId="{9738DDF5-4126-43B6-A690-D6711FDF79D8}" sibTransId="{A929DCA8-CDEB-4374-A087-54D16D4433AB}"/>
    <dgm:cxn modelId="{99E2D1DF-38AB-45AD-941E-A474F2EF6856}" type="presOf" srcId="{AFB41B49-95C1-4F00-AB2B-A7F8BD0C0DF5}" destId="{966F075F-35F4-40E8-89F5-CDF2A2D1C25D}" srcOrd="0" destOrd="0" presId="urn:microsoft.com/office/officeart/2005/8/layout/StepDownProcess"/>
    <dgm:cxn modelId="{D101C6D3-4916-4660-B3E5-4B3D43B2F477}" type="presOf" srcId="{A0EC3286-322F-48CE-A571-5EC16630D5D2}" destId="{12975A00-D4EB-4193-BF5D-98864A289B5E}" srcOrd="0" destOrd="0" presId="urn:microsoft.com/office/officeart/2005/8/layout/StepDownProcess"/>
    <dgm:cxn modelId="{072C0A94-E3EC-4DFA-9ACF-1D4ECDA9AD24}" srcId="{AFB41B49-95C1-4F00-AB2B-A7F8BD0C0DF5}" destId="{A0EC3286-322F-48CE-A571-5EC16630D5D2}" srcOrd="0" destOrd="0" parTransId="{2BA18B30-3204-4CD9-983C-1C685D61FAE1}" sibTransId="{48E46306-91BA-4A12-A800-77C0E0EAF4BC}"/>
    <dgm:cxn modelId="{1EBF9BFD-2FCC-4DAE-9BA2-E30EF3B47B49}" type="presOf" srcId="{22853F0E-883C-4A2B-9074-9CD610761401}" destId="{DC41ECE0-C836-4C0D-AE49-7331512F4F2E}" srcOrd="0" destOrd="0" presId="urn:microsoft.com/office/officeart/2005/8/layout/StepDownProcess"/>
    <dgm:cxn modelId="{C2A00FD1-8EC3-4906-A0C3-1388B2E4529E}" type="presOf" srcId="{860704F0-9389-4E9B-ABEA-45F06CDB7BFE}" destId="{F21E6FB6-E349-47EB-93FC-DFE755023048}" srcOrd="0" destOrd="0" presId="urn:microsoft.com/office/officeart/2005/8/layout/StepDownProcess"/>
    <dgm:cxn modelId="{BE0329AC-B8E6-44BF-AB8C-CEB8715F25DC}" type="presOf" srcId="{809B1DA0-4FBC-4502-80D7-20535BD6F3DC}" destId="{C09670BB-EE94-4FE0-8AD0-48CE0729231D}" srcOrd="0" destOrd="0" presId="urn:microsoft.com/office/officeart/2005/8/layout/StepDownProcess"/>
    <dgm:cxn modelId="{F933E14C-6D80-4B4C-B18B-DF0BC5214475}" srcId="{A0EC3286-322F-48CE-A571-5EC16630D5D2}" destId="{860704F0-9389-4E9B-ABEA-45F06CDB7BFE}" srcOrd="0" destOrd="0" parTransId="{D24EA663-356A-4DDA-851E-2FB207A03F46}" sibTransId="{39A166BC-424B-4DF3-91B4-1BC97A0F0534}"/>
    <dgm:cxn modelId="{734C1CA2-CBC7-4498-AF03-60C97E813DBC}" type="presOf" srcId="{51138D00-33EF-40FF-A308-533038F66AE5}" destId="{6B0A489C-0839-4CAA-98FD-8A6C37706E3B}" srcOrd="0" destOrd="0" presId="urn:microsoft.com/office/officeart/2005/8/layout/StepDownProcess"/>
    <dgm:cxn modelId="{2665F40E-2323-49D9-B1F7-18B0F93319E9}" srcId="{AFB41B49-95C1-4F00-AB2B-A7F8BD0C0DF5}" destId="{809B1DA0-4FBC-4502-80D7-20535BD6F3DC}" srcOrd="1" destOrd="0" parTransId="{293693A5-F81A-432F-BB3D-E8D005AE8E7E}" sibTransId="{BA6F16A1-A02B-4E7A-9EB1-EF345103C6A4}"/>
    <dgm:cxn modelId="{35AF3442-2EC5-4CDA-A3F6-A145A27F6810}" srcId="{AFB41B49-95C1-4F00-AB2B-A7F8BD0C0DF5}" destId="{51138D00-33EF-40FF-A308-533038F66AE5}" srcOrd="2" destOrd="0" parTransId="{88E432C5-5308-422A-9EA7-BD9378658970}" sibTransId="{CF0F6B22-DE1B-4352-A53D-DE3BB70678AB}"/>
    <dgm:cxn modelId="{A6B8A43A-7C87-4E36-A0A2-6E6940B2E21F}" srcId="{51138D00-33EF-40FF-A308-533038F66AE5}" destId="{22853F0E-883C-4A2B-9074-9CD610761401}" srcOrd="0" destOrd="0" parTransId="{BE67EB51-B370-43A0-90D4-27D2FF082E8E}" sibTransId="{C569B903-0099-4638-9F53-09F76F41D2E1}"/>
    <dgm:cxn modelId="{D62E5356-9646-4039-8CBA-4FDCE9431425}" type="presOf" srcId="{33D67B52-C7C8-49C6-AAA5-FCE380F99425}" destId="{882648E0-CC59-4E25-8CD0-F233BC691A50}" srcOrd="0" destOrd="0" presId="urn:microsoft.com/office/officeart/2005/8/layout/StepDownProcess"/>
    <dgm:cxn modelId="{A73D8BAF-8A38-492D-A8BF-A9329332045C}" type="presParOf" srcId="{966F075F-35F4-40E8-89F5-CDF2A2D1C25D}" destId="{48A47B13-363E-4749-A502-DCDEEA0BE662}" srcOrd="0" destOrd="0" presId="urn:microsoft.com/office/officeart/2005/8/layout/StepDownProcess"/>
    <dgm:cxn modelId="{99C6EE05-DCA5-4F88-A935-F440BD3D1C87}" type="presParOf" srcId="{48A47B13-363E-4749-A502-DCDEEA0BE662}" destId="{2516AFEC-8958-4798-A06B-79494D38C48D}" srcOrd="0" destOrd="0" presId="urn:microsoft.com/office/officeart/2005/8/layout/StepDownProcess"/>
    <dgm:cxn modelId="{F0DB5798-AFDB-4623-B049-3913F2CCA22C}" type="presParOf" srcId="{48A47B13-363E-4749-A502-DCDEEA0BE662}" destId="{12975A00-D4EB-4193-BF5D-98864A289B5E}" srcOrd="1" destOrd="0" presId="urn:microsoft.com/office/officeart/2005/8/layout/StepDownProcess"/>
    <dgm:cxn modelId="{93864DAE-84F8-459D-9D21-50675BF0E1B4}" type="presParOf" srcId="{48A47B13-363E-4749-A502-DCDEEA0BE662}" destId="{F21E6FB6-E349-47EB-93FC-DFE755023048}" srcOrd="2" destOrd="0" presId="urn:microsoft.com/office/officeart/2005/8/layout/StepDownProcess"/>
    <dgm:cxn modelId="{9A55595A-78AB-4982-83D6-462F552B4DEA}" type="presParOf" srcId="{966F075F-35F4-40E8-89F5-CDF2A2D1C25D}" destId="{6606561B-E024-41F7-8B52-0A5ED83189C5}" srcOrd="1" destOrd="0" presId="urn:microsoft.com/office/officeart/2005/8/layout/StepDownProcess"/>
    <dgm:cxn modelId="{435D2DF8-2E2A-4553-ACF1-95066F8B9717}" type="presParOf" srcId="{966F075F-35F4-40E8-89F5-CDF2A2D1C25D}" destId="{EF4884CD-EDFB-40E4-A14D-F2ACAB0A9953}" srcOrd="2" destOrd="0" presId="urn:microsoft.com/office/officeart/2005/8/layout/StepDownProcess"/>
    <dgm:cxn modelId="{18F1FD4C-F5EE-4FDA-9491-52BEDF7F4F62}" type="presParOf" srcId="{EF4884CD-EDFB-40E4-A14D-F2ACAB0A9953}" destId="{746441AC-1297-4F06-92F6-FE2C879A1EE9}" srcOrd="0" destOrd="0" presId="urn:microsoft.com/office/officeart/2005/8/layout/StepDownProcess"/>
    <dgm:cxn modelId="{9424083B-A66E-4456-AC8F-DB1EBEED5007}" type="presParOf" srcId="{EF4884CD-EDFB-40E4-A14D-F2ACAB0A9953}" destId="{C09670BB-EE94-4FE0-8AD0-48CE0729231D}" srcOrd="1" destOrd="0" presId="urn:microsoft.com/office/officeart/2005/8/layout/StepDownProcess"/>
    <dgm:cxn modelId="{4BC5E048-D7D4-4C7A-88CC-C62EB3A65376}" type="presParOf" srcId="{EF4884CD-EDFB-40E4-A14D-F2ACAB0A9953}" destId="{882648E0-CC59-4E25-8CD0-F233BC691A50}" srcOrd="2" destOrd="0" presId="urn:microsoft.com/office/officeart/2005/8/layout/StepDownProcess"/>
    <dgm:cxn modelId="{17F9BF96-732C-4E63-ADC5-38F434A7E121}" type="presParOf" srcId="{966F075F-35F4-40E8-89F5-CDF2A2D1C25D}" destId="{2B22AB8A-0404-4B85-B928-7E6E93C09A5E}" srcOrd="3" destOrd="0" presId="urn:microsoft.com/office/officeart/2005/8/layout/StepDownProcess"/>
    <dgm:cxn modelId="{52014BDC-7511-4316-B20A-3412E4064CC4}" type="presParOf" srcId="{966F075F-35F4-40E8-89F5-CDF2A2D1C25D}" destId="{FD345E9A-80AC-4E40-A1EE-F1FF98E4C311}" srcOrd="4" destOrd="0" presId="urn:microsoft.com/office/officeart/2005/8/layout/StepDownProcess"/>
    <dgm:cxn modelId="{F66E6167-F031-4D19-8DD3-9D7C45A1B679}" type="presParOf" srcId="{FD345E9A-80AC-4E40-A1EE-F1FF98E4C311}" destId="{6B0A489C-0839-4CAA-98FD-8A6C37706E3B}" srcOrd="0" destOrd="0" presId="urn:microsoft.com/office/officeart/2005/8/layout/StepDownProcess"/>
    <dgm:cxn modelId="{A89C81D3-B32C-41F2-8E2B-DAAF80CD2F19}" type="presParOf" srcId="{FD345E9A-80AC-4E40-A1EE-F1FF98E4C311}" destId="{DC41ECE0-C836-4C0D-AE49-7331512F4F2E}"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6AFEC-8958-4798-A06B-79494D38C48D}">
      <dsp:nvSpPr>
        <dsp:cNvPr id="0" name=""/>
        <dsp:cNvSpPr/>
      </dsp:nvSpPr>
      <dsp:spPr>
        <a:xfrm rot="5400000">
          <a:off x="387553" y="2285997"/>
          <a:ext cx="1456039" cy="1657649"/>
        </a:xfrm>
        <a:prstGeom prst="bentUpArrow">
          <a:avLst>
            <a:gd name="adj1" fmla="val 32840"/>
            <a:gd name="adj2" fmla="val 25000"/>
            <a:gd name="adj3" fmla="val 3578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12975A00-D4EB-4193-BF5D-98864A289B5E}">
      <dsp:nvSpPr>
        <dsp:cNvPr id="0" name=""/>
        <dsp:cNvSpPr/>
      </dsp:nvSpPr>
      <dsp:spPr>
        <a:xfrm>
          <a:off x="1791" y="671948"/>
          <a:ext cx="2451112" cy="1715699"/>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Parse Tree</a:t>
          </a:r>
          <a:endParaRPr lang="en-US" sz="3000" kern="1200" dirty="0"/>
        </a:p>
      </dsp:txBody>
      <dsp:txXfrm>
        <a:off x="85560" y="755717"/>
        <a:ext cx="2283574" cy="1548161"/>
      </dsp:txXfrm>
    </dsp:sp>
    <dsp:sp modelId="{F21E6FB6-E349-47EB-93FC-DFE755023048}">
      <dsp:nvSpPr>
        <dsp:cNvPr id="0" name=""/>
        <dsp:cNvSpPr/>
      </dsp:nvSpPr>
      <dsp:spPr>
        <a:xfrm>
          <a:off x="2746418" y="352077"/>
          <a:ext cx="3024378" cy="2060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Sentence is parsed into binary tree</a:t>
          </a:r>
          <a:endParaRPr lang="en-US" sz="2000" kern="1200" dirty="0"/>
        </a:p>
      </dsp:txBody>
      <dsp:txXfrm>
        <a:off x="2746418" y="352077"/>
        <a:ext cx="3024378" cy="2060226"/>
      </dsp:txXfrm>
    </dsp:sp>
    <dsp:sp modelId="{746441AC-1297-4F06-92F6-FE2C879A1EE9}">
      <dsp:nvSpPr>
        <dsp:cNvPr id="0" name=""/>
        <dsp:cNvSpPr/>
      </dsp:nvSpPr>
      <dsp:spPr>
        <a:xfrm rot="5400000">
          <a:off x="2717788" y="4352005"/>
          <a:ext cx="1456039" cy="1657649"/>
        </a:xfrm>
        <a:prstGeom prst="bentUpArrow">
          <a:avLst>
            <a:gd name="adj1" fmla="val 32840"/>
            <a:gd name="adj2" fmla="val 25000"/>
            <a:gd name="adj3" fmla="val 3578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C09670BB-EE94-4FE0-8AD0-48CE0729231D}">
      <dsp:nvSpPr>
        <dsp:cNvPr id="0" name=""/>
        <dsp:cNvSpPr/>
      </dsp:nvSpPr>
      <dsp:spPr>
        <a:xfrm>
          <a:off x="2332026" y="2737957"/>
          <a:ext cx="2451112" cy="1715699"/>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Vector and matrix</a:t>
          </a:r>
          <a:endParaRPr lang="en-US" sz="3000" kern="1200" dirty="0"/>
        </a:p>
      </dsp:txBody>
      <dsp:txXfrm>
        <a:off x="2415795" y="2821726"/>
        <a:ext cx="2283574" cy="1548161"/>
      </dsp:txXfrm>
    </dsp:sp>
    <dsp:sp modelId="{882648E0-CC59-4E25-8CD0-F233BC691A50}">
      <dsp:nvSpPr>
        <dsp:cNvPr id="0" name=""/>
        <dsp:cNvSpPr/>
      </dsp:nvSpPr>
      <dsp:spPr>
        <a:xfrm>
          <a:off x="4776605" y="2156539"/>
          <a:ext cx="3054292" cy="1991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Vector and matrix is calculated for every sub-phrase </a:t>
          </a:r>
          <a:r>
            <a:rPr lang="en-US" sz="2000" kern="1200" dirty="0" err="1" smtClean="0"/>
            <a:t>i.e</a:t>
          </a:r>
          <a:r>
            <a:rPr lang="en-US" sz="2000" kern="1200" dirty="0" smtClean="0"/>
            <a:t>, every node of parse tree</a:t>
          </a:r>
          <a:endParaRPr lang="en-US" sz="2000" kern="1200" dirty="0"/>
        </a:p>
      </dsp:txBody>
      <dsp:txXfrm>
        <a:off x="4776605" y="2156539"/>
        <a:ext cx="3054292" cy="1991390"/>
      </dsp:txXfrm>
    </dsp:sp>
    <dsp:sp modelId="{6B0A489C-0839-4CAA-98FD-8A6C37706E3B}">
      <dsp:nvSpPr>
        <dsp:cNvPr id="0" name=""/>
        <dsp:cNvSpPr/>
      </dsp:nvSpPr>
      <dsp:spPr>
        <a:xfrm>
          <a:off x="4662261" y="4665253"/>
          <a:ext cx="2451112" cy="1715699"/>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Classification</a:t>
          </a:r>
          <a:endParaRPr lang="en-US" sz="3000" kern="1200" dirty="0"/>
        </a:p>
      </dsp:txBody>
      <dsp:txXfrm>
        <a:off x="4746030" y="4749022"/>
        <a:ext cx="2283574" cy="1548161"/>
      </dsp:txXfrm>
    </dsp:sp>
    <dsp:sp modelId="{DC41ECE0-C836-4C0D-AE49-7331512F4F2E}">
      <dsp:nvSpPr>
        <dsp:cNvPr id="0" name=""/>
        <dsp:cNvSpPr/>
      </dsp:nvSpPr>
      <dsp:spPr>
        <a:xfrm>
          <a:off x="7113374" y="4828885"/>
          <a:ext cx="1782706" cy="1386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Target phrase is classified according to the distribution vector of the root node of the corresponding phrase</a:t>
          </a:r>
          <a:endParaRPr lang="en-US" sz="1800" kern="1200" dirty="0"/>
        </a:p>
      </dsp:txBody>
      <dsp:txXfrm>
        <a:off x="7113374" y="4828885"/>
        <a:ext cx="1782706" cy="138670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52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52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52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52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55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55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55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55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oleObject" Target="../embeddings/oleObject13.bin"/><Relationship Id="rId18" Type="http://schemas.openxmlformats.org/officeDocument/2006/relationships/image" Target="../media/image13.wmf"/><Relationship Id="rId3" Type="http://schemas.openxmlformats.org/officeDocument/2006/relationships/notesSlide" Target="../notesSlides/notesSlide1.xml"/><Relationship Id="rId21" Type="http://schemas.openxmlformats.org/officeDocument/2006/relationships/oleObject" Target="../embeddings/oleObject17.bin"/><Relationship Id="rId7" Type="http://schemas.openxmlformats.org/officeDocument/2006/relationships/diagramColors" Target="../diagrams/colors1.xml"/><Relationship Id="rId12" Type="http://schemas.openxmlformats.org/officeDocument/2006/relationships/image" Target="../media/image19.png"/><Relationship Id="rId17" Type="http://schemas.openxmlformats.org/officeDocument/2006/relationships/oleObject" Target="../embeddings/oleObject15.bin"/><Relationship Id="rId25" Type="http://schemas.openxmlformats.org/officeDocument/2006/relationships/comments" Target="../comments/comment1.xml"/><Relationship Id="rId2" Type="http://schemas.openxmlformats.org/officeDocument/2006/relationships/slideLayout" Target="../slideLayouts/slideLayout1.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diagramQuickStyle" Target="../diagrams/quickStyle1.xml"/><Relationship Id="rId11" Type="http://schemas.openxmlformats.org/officeDocument/2006/relationships/image" Target="../media/image18.jpeg"/><Relationship Id="rId24" Type="http://schemas.openxmlformats.org/officeDocument/2006/relationships/image" Target="../media/image21.PNG"/><Relationship Id="rId5" Type="http://schemas.openxmlformats.org/officeDocument/2006/relationships/diagramLayout" Target="../diagrams/layout1.xml"/><Relationship Id="rId15" Type="http://schemas.openxmlformats.org/officeDocument/2006/relationships/oleObject" Target="../embeddings/oleObject14.bin"/><Relationship Id="rId23" Type="http://schemas.openxmlformats.org/officeDocument/2006/relationships/image" Target="../media/image20.PNG"/><Relationship Id="rId10" Type="http://schemas.openxmlformats.org/officeDocument/2006/relationships/image" Target="../media/image17.png"/><Relationship Id="rId19" Type="http://schemas.openxmlformats.org/officeDocument/2006/relationships/oleObject" Target="../embeddings/oleObject16.bin"/><Relationship Id="rId4" Type="http://schemas.openxmlformats.org/officeDocument/2006/relationships/diagramData" Target="../diagrams/data1.xml"/><Relationship Id="rId9" Type="http://schemas.openxmlformats.org/officeDocument/2006/relationships/image" Target="../media/image16.png"/><Relationship Id="rId14" Type="http://schemas.openxmlformats.org/officeDocument/2006/relationships/image" Target="../media/image11.wmf"/><Relationship Id="rId22"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30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graphicFrame>
        <p:nvGraphicFramePr>
          <p:cNvPr id="24" name="Diagram 23"/>
          <p:cNvGraphicFramePr/>
          <p:nvPr>
            <p:extLst>
              <p:ext uri="{D42A27DB-BD31-4B8C-83A1-F6EECF244321}">
                <p14:modId xmlns:p14="http://schemas.microsoft.com/office/powerpoint/2010/main" val="3819831590"/>
              </p:ext>
            </p:extLst>
          </p:nvPr>
        </p:nvGraphicFramePr>
        <p:xfrm>
          <a:off x="1582586" y="17150642"/>
          <a:ext cx="8897872" cy="6879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49" name="Text Placeholder 448"/>
          <p:cNvSpPr>
            <a:spLocks noGrp="1"/>
          </p:cNvSpPr>
          <p:nvPr>
            <p:ph type="body" sz="quarter" idx="10"/>
          </p:nvPr>
        </p:nvSpPr>
        <p:spPr>
          <a:xfrm>
            <a:off x="942288" y="6318256"/>
            <a:ext cx="10056813" cy="11233822"/>
          </a:xfrm>
        </p:spPr>
        <p:txBody>
          <a:bodyPr/>
          <a:lstStyle/>
          <a:p>
            <a:endParaRPr lang="en-IN" dirty="0" smtClean="0">
              <a:solidFill>
                <a:schemeClr val="tx1"/>
              </a:solidFill>
            </a:endParaRPr>
          </a:p>
          <a:p>
            <a:r>
              <a:rPr lang="en-IN" dirty="0" smtClean="0">
                <a:solidFill>
                  <a:schemeClr val="tx1"/>
                </a:solidFill>
              </a:rPr>
              <a:t>Single-word </a:t>
            </a:r>
            <a:r>
              <a:rPr lang="en-IN" dirty="0">
                <a:solidFill>
                  <a:schemeClr val="tx1"/>
                </a:solidFill>
              </a:rPr>
              <a:t>v</a:t>
            </a:r>
            <a:r>
              <a:rPr lang="en-IN" dirty="0" smtClean="0">
                <a:solidFill>
                  <a:schemeClr val="tx1"/>
                </a:solidFill>
              </a:rPr>
              <a:t>ector-based model has been very successful at learning the lexical information but are not able to capture the compositional meaning of longer phrases or sentences. </a:t>
            </a:r>
          </a:p>
          <a:p>
            <a:endParaRPr lang="en-IN" dirty="0" smtClean="0">
              <a:solidFill>
                <a:schemeClr val="tx1"/>
              </a:solidFill>
            </a:endParaRPr>
          </a:p>
          <a:p>
            <a:r>
              <a:rPr lang="en-US" dirty="0" smtClean="0">
                <a:solidFill>
                  <a:schemeClr val="tx1"/>
                </a:solidFill>
              </a:rPr>
              <a:t>We </a:t>
            </a:r>
            <a:r>
              <a:rPr lang="en-US" dirty="0">
                <a:solidFill>
                  <a:schemeClr val="tx1"/>
                </a:solidFill>
              </a:rPr>
              <a:t>introduce a recursive neural network model (RNN) that learns compositional vector representations of </a:t>
            </a:r>
            <a:r>
              <a:rPr lang="en-US" dirty="0" smtClean="0">
                <a:solidFill>
                  <a:schemeClr val="tx1"/>
                </a:solidFill>
              </a:rPr>
              <a:t>phrases </a:t>
            </a:r>
            <a:r>
              <a:rPr lang="en-US" dirty="0">
                <a:solidFill>
                  <a:schemeClr val="tx1"/>
                </a:solidFill>
              </a:rPr>
              <a:t>or sentences of arbitrary length or syntactic </a:t>
            </a:r>
            <a:r>
              <a:rPr lang="en-US" dirty="0" smtClean="0">
                <a:solidFill>
                  <a:schemeClr val="tx1"/>
                </a:solidFill>
              </a:rPr>
              <a:t>type. We assign a vector and a matrix to each node in the parse tree. Vector contains the inherent meaning of the word and matrix captures how it changes the meaning of its neighboring words or phrases.</a:t>
            </a:r>
            <a:r>
              <a:rPr lang="en-US" dirty="0"/>
              <a:t> </a:t>
            </a:r>
            <a:r>
              <a:rPr lang="en-US" dirty="0">
                <a:solidFill>
                  <a:schemeClr val="tx1"/>
                </a:solidFill>
              </a:rPr>
              <a:t>A representation for a longer phrase is computed in a bottom-up manner by recursively combining children words according to the syntactic structure in the parse </a:t>
            </a:r>
            <a:r>
              <a:rPr lang="en-US" dirty="0" smtClean="0">
                <a:solidFill>
                  <a:schemeClr val="tx1"/>
                </a:solidFill>
              </a:rPr>
              <a:t>tree</a:t>
            </a:r>
            <a:r>
              <a:rPr lang="en-US" dirty="0" smtClean="0">
                <a:solidFill>
                  <a:schemeClr val="tx1"/>
                </a:solidFill>
              </a:rPr>
              <a:t>.</a:t>
            </a:r>
          </a:p>
          <a:p>
            <a:endParaRPr lang="en-US" dirty="0">
              <a:solidFill>
                <a:schemeClr val="tx1"/>
              </a:solidFill>
            </a:endParaRPr>
          </a:p>
          <a:p>
            <a:r>
              <a:rPr lang="en-US" dirty="0" smtClean="0">
                <a:solidFill>
                  <a:schemeClr val="tx1"/>
                </a:solidFill>
              </a:rPr>
              <a:t>Other </a:t>
            </a:r>
            <a:r>
              <a:rPr lang="en-US" dirty="0">
                <a:solidFill>
                  <a:schemeClr val="tx1"/>
                </a:solidFill>
              </a:rPr>
              <a:t>previous methods like (Mitchell and </a:t>
            </a:r>
            <a:r>
              <a:rPr lang="en-US" dirty="0" err="1">
                <a:solidFill>
                  <a:schemeClr val="tx1"/>
                </a:solidFill>
              </a:rPr>
              <a:t>Lapata</a:t>
            </a:r>
            <a:r>
              <a:rPr lang="en-US" dirty="0">
                <a:solidFill>
                  <a:schemeClr val="tx1"/>
                </a:solidFill>
              </a:rPr>
              <a:t>, </a:t>
            </a:r>
            <a:r>
              <a:rPr lang="en-US" dirty="0" smtClean="0">
                <a:solidFill>
                  <a:schemeClr val="tx1"/>
                </a:solidFill>
              </a:rPr>
              <a:t>2010) just add matrix product of vectors and do not use parsed tree. Further research by author Richard </a:t>
            </a:r>
            <a:r>
              <a:rPr lang="en-US" dirty="0" err="1" smtClean="0">
                <a:solidFill>
                  <a:schemeClr val="tx1"/>
                </a:solidFill>
              </a:rPr>
              <a:t>Socher</a:t>
            </a:r>
            <a:r>
              <a:rPr lang="en-US" dirty="0">
                <a:solidFill>
                  <a:schemeClr val="tx1"/>
                </a:solidFill>
              </a:rPr>
              <a:t> (</a:t>
            </a:r>
            <a:r>
              <a:rPr lang="en-US" dirty="0" err="1">
                <a:solidFill>
                  <a:schemeClr val="tx1"/>
                </a:solidFill>
              </a:rPr>
              <a:t>Socher</a:t>
            </a:r>
            <a:r>
              <a:rPr lang="en-US" dirty="0">
                <a:solidFill>
                  <a:schemeClr val="tx1"/>
                </a:solidFill>
              </a:rPr>
              <a:t> et al., </a:t>
            </a:r>
            <a:r>
              <a:rPr lang="en-US" dirty="0" smtClean="0">
                <a:solidFill>
                  <a:schemeClr val="tx1"/>
                </a:solidFill>
              </a:rPr>
              <a:t>2013) </a:t>
            </a:r>
            <a:r>
              <a:rPr lang="en-US" dirty="0">
                <a:solidFill>
                  <a:schemeClr val="tx1"/>
                </a:solidFill>
              </a:rPr>
              <a:t>uses Recursive Neural Tensor </a:t>
            </a:r>
            <a:r>
              <a:rPr lang="en-US" dirty="0" smtClean="0">
                <a:solidFill>
                  <a:schemeClr val="tx1"/>
                </a:solidFill>
              </a:rPr>
              <a:t>Network.</a:t>
            </a:r>
            <a:endParaRPr lang="en-US" dirty="0" smtClean="0">
              <a:solidFill>
                <a:schemeClr val="tx1"/>
              </a:solidFill>
            </a:endParaRPr>
          </a:p>
          <a:p>
            <a:endParaRPr lang="en-US" dirty="0" smtClean="0">
              <a:solidFill>
                <a:schemeClr val="tx1"/>
              </a:solidFill>
            </a:endParaRPr>
          </a:p>
          <a:p>
            <a:r>
              <a:rPr lang="en-US" dirty="0" smtClean="0">
                <a:solidFill>
                  <a:schemeClr val="tx1"/>
                </a:solidFill>
              </a:rPr>
              <a:t>Here we focus on classifying semantic relationship between the </a:t>
            </a:r>
            <a:r>
              <a:rPr lang="en-US" dirty="0" smtClean="0">
                <a:solidFill>
                  <a:schemeClr val="tx1"/>
                </a:solidFill>
              </a:rPr>
              <a:t>pair of </a:t>
            </a:r>
            <a:r>
              <a:rPr lang="en-US" dirty="0" err="1" smtClean="0">
                <a:solidFill>
                  <a:schemeClr val="tx1"/>
                </a:solidFill>
              </a:rPr>
              <a:t>nominals</a:t>
            </a:r>
            <a:r>
              <a:rPr lang="en-US" dirty="0" smtClean="0">
                <a:solidFill>
                  <a:schemeClr val="tx1"/>
                </a:solidFill>
              </a:rPr>
              <a:t> in a </a:t>
            </a:r>
            <a:r>
              <a:rPr lang="en-US" dirty="0" smtClean="0">
                <a:solidFill>
                  <a:schemeClr val="tx1"/>
                </a:solidFill>
              </a:rPr>
              <a:t>sentence into 19 different categories. Some of these categories are cause-effect, product-producer and topic-message along with the direction.</a:t>
            </a:r>
            <a:endParaRPr lang="en-US" dirty="0">
              <a:solidFill>
                <a:schemeClr val="tx1"/>
              </a:solidFill>
            </a:endParaRPr>
          </a:p>
          <a:p>
            <a:r>
              <a:rPr lang="en-IN" dirty="0" smtClean="0">
                <a:solidFill>
                  <a:schemeClr val="tx1"/>
                </a:solidFill>
              </a:rPr>
              <a:t> </a:t>
            </a:r>
            <a:endParaRPr lang="en-IN" dirty="0">
              <a:solidFill>
                <a:schemeClr val="tx1"/>
              </a:solidFill>
            </a:endParaRPr>
          </a:p>
          <a:p>
            <a:endParaRPr lang="en-IN" dirty="0" smtClean="0"/>
          </a:p>
          <a:p>
            <a:endParaRPr lang="en-US" dirty="0" smtClean="0"/>
          </a:p>
        </p:txBody>
      </p:sp>
      <p:sp>
        <p:nvSpPr>
          <p:cNvPr id="453" name="Text Placeholder 452"/>
          <p:cNvSpPr>
            <a:spLocks noGrp="1"/>
          </p:cNvSpPr>
          <p:nvPr>
            <p:ph type="body" sz="quarter" idx="20"/>
          </p:nvPr>
        </p:nvSpPr>
        <p:spPr>
          <a:xfrm>
            <a:off x="920754" y="16322979"/>
            <a:ext cx="10050462" cy="754924"/>
          </a:xfrm>
        </p:spPr>
        <p:txBody>
          <a:bodyPr/>
          <a:lstStyle/>
          <a:p>
            <a:r>
              <a:rPr lang="en-US" dirty="0" smtClean="0"/>
              <a:t>2. METHODOLOGY</a:t>
            </a:r>
            <a:endParaRPr lang="en-US" dirty="0"/>
          </a:p>
        </p:txBody>
      </p:sp>
      <p:sp>
        <p:nvSpPr>
          <p:cNvPr id="457" name="Text Placeholder 456"/>
          <p:cNvSpPr>
            <a:spLocks noGrp="1"/>
          </p:cNvSpPr>
          <p:nvPr>
            <p:ph type="body" sz="quarter" idx="24"/>
          </p:nvPr>
        </p:nvSpPr>
        <p:spPr/>
        <p:txBody>
          <a:bodyPr/>
          <a:lstStyle/>
          <a:p>
            <a:r>
              <a:rPr lang="en-US" u="none" dirty="0" smtClean="0"/>
              <a:t>2.2 Classification of Semantic Relationship</a:t>
            </a:r>
            <a:endParaRPr lang="en-US" u="none" dirty="0"/>
          </a:p>
        </p:txBody>
      </p:sp>
      <p:sp>
        <p:nvSpPr>
          <p:cNvPr id="458" name="Text Placeholder 457"/>
          <p:cNvSpPr>
            <a:spLocks noGrp="1"/>
          </p:cNvSpPr>
          <p:nvPr>
            <p:ph type="body" sz="quarter" idx="25"/>
          </p:nvPr>
        </p:nvSpPr>
        <p:spPr>
          <a:xfrm>
            <a:off x="22261782" y="14047456"/>
            <a:ext cx="10047018" cy="754045"/>
          </a:xfrm>
        </p:spPr>
        <p:txBody>
          <a:bodyPr/>
          <a:lstStyle/>
          <a:p>
            <a:r>
              <a:rPr lang="en-US" dirty="0" smtClean="0"/>
              <a:t>Results</a:t>
            </a:r>
            <a:endParaRPr lang="en-US" dirty="0"/>
          </a:p>
        </p:txBody>
      </p:sp>
      <p:sp>
        <p:nvSpPr>
          <p:cNvPr id="460" name="Text Placeholder 459"/>
          <p:cNvSpPr>
            <a:spLocks noGrp="1"/>
          </p:cNvSpPr>
          <p:nvPr>
            <p:ph type="body" sz="quarter" idx="27"/>
          </p:nvPr>
        </p:nvSpPr>
        <p:spPr>
          <a:xfrm>
            <a:off x="32910255" y="23159324"/>
            <a:ext cx="10047018" cy="754045"/>
          </a:xfrm>
        </p:spPr>
        <p:txBody>
          <a:bodyPr/>
          <a:lstStyle/>
          <a:p>
            <a:r>
              <a:rPr lang="en-US" dirty="0" smtClean="0"/>
              <a:t>References</a:t>
            </a:r>
            <a:endParaRPr lang="en-US" dirty="0"/>
          </a:p>
        </p:txBody>
      </p:sp>
      <p:sp>
        <p:nvSpPr>
          <p:cNvPr id="462" name="Text Placeholder 461"/>
          <p:cNvSpPr>
            <a:spLocks noGrp="1"/>
          </p:cNvSpPr>
          <p:nvPr>
            <p:ph type="body" sz="quarter" idx="29"/>
          </p:nvPr>
        </p:nvSpPr>
        <p:spPr>
          <a:xfrm>
            <a:off x="11601371" y="17750552"/>
            <a:ext cx="10047018" cy="800211"/>
          </a:xfrm>
        </p:spPr>
        <p:txBody>
          <a:bodyPr/>
          <a:lstStyle/>
          <a:p>
            <a:r>
              <a:rPr lang="en-IN" sz="4000" dirty="0" smtClean="0"/>
              <a:t>Training</a:t>
            </a:r>
            <a:endParaRPr lang="en-IN" sz="4000" dirty="0"/>
          </a:p>
        </p:txBody>
      </p:sp>
      <p:sp>
        <p:nvSpPr>
          <p:cNvPr id="463" name="Text Placeholder 462"/>
          <p:cNvSpPr>
            <a:spLocks noGrp="1"/>
          </p:cNvSpPr>
          <p:nvPr>
            <p:ph type="body" sz="quarter" idx="30"/>
          </p:nvPr>
        </p:nvSpPr>
        <p:spPr>
          <a:xfrm>
            <a:off x="32934838" y="24059152"/>
            <a:ext cx="10052050" cy="5001347"/>
          </a:xfrm>
        </p:spPr>
        <p:txBody>
          <a:bodyPr/>
          <a:lstStyle/>
          <a:p>
            <a:pPr marL="457200" indent="-457200">
              <a:buFont typeface="Arial" panose="020B0604020202020204" pitchFamily="34" charset="0"/>
              <a:buChar char="•"/>
            </a:pPr>
            <a:r>
              <a:rPr lang="en-US" dirty="0" smtClean="0">
                <a:solidFill>
                  <a:schemeClr val="tx1"/>
                </a:solidFill>
              </a:rPr>
              <a:t>Richard </a:t>
            </a:r>
            <a:r>
              <a:rPr lang="en-US" dirty="0" err="1">
                <a:solidFill>
                  <a:schemeClr val="tx1"/>
                </a:solidFill>
              </a:rPr>
              <a:t>Socher</a:t>
            </a:r>
            <a:r>
              <a:rPr lang="en-US" dirty="0">
                <a:solidFill>
                  <a:schemeClr val="tx1"/>
                </a:solidFill>
              </a:rPr>
              <a:t>, Brody </a:t>
            </a:r>
            <a:r>
              <a:rPr lang="en-US" dirty="0" err="1">
                <a:solidFill>
                  <a:schemeClr val="tx1"/>
                </a:solidFill>
              </a:rPr>
              <a:t>Huval</a:t>
            </a:r>
            <a:r>
              <a:rPr lang="en-US" dirty="0">
                <a:solidFill>
                  <a:schemeClr val="tx1"/>
                </a:solidFill>
              </a:rPr>
              <a:t>, Christopher D. Manning and Andrew Y. </a:t>
            </a:r>
            <a:r>
              <a:rPr lang="en-US" dirty="0" smtClean="0">
                <a:solidFill>
                  <a:schemeClr val="tx1"/>
                </a:solidFill>
              </a:rPr>
              <a:t>Ng. ”</a:t>
            </a:r>
            <a:r>
              <a:rPr lang="en-US" i="1" dirty="0" smtClean="0">
                <a:solidFill>
                  <a:schemeClr val="tx1"/>
                </a:solidFill>
              </a:rPr>
              <a:t>Semantic Compositionality through Recursive Matrix-Vector Space</a:t>
            </a:r>
            <a:r>
              <a:rPr lang="en-US" dirty="0" smtClean="0">
                <a:solidFill>
                  <a:schemeClr val="tx1"/>
                </a:solidFill>
              </a:rPr>
              <a:t>”. Conference </a:t>
            </a:r>
            <a:r>
              <a:rPr lang="en-US" dirty="0">
                <a:solidFill>
                  <a:schemeClr val="tx1"/>
                </a:solidFill>
              </a:rPr>
              <a:t>on Empirical Methods in Natural Language </a:t>
            </a:r>
            <a:r>
              <a:rPr lang="en-US" dirty="0" smtClean="0">
                <a:solidFill>
                  <a:schemeClr val="tx1"/>
                </a:solidFill>
              </a:rPr>
              <a:t>Processing (EMNLP </a:t>
            </a:r>
            <a:r>
              <a:rPr lang="en-US" dirty="0">
                <a:solidFill>
                  <a:schemeClr val="tx1"/>
                </a:solidFill>
              </a:rPr>
              <a:t>2012, Oral)</a:t>
            </a:r>
            <a:endParaRPr lang="en-US" u="sng" dirty="0">
              <a:solidFill>
                <a:schemeClr val="tx1"/>
              </a:solidFill>
            </a:endParaRPr>
          </a:p>
          <a:p>
            <a:pPr marL="457200" indent="-457200">
              <a:buFont typeface="Arial" panose="020B0604020202020204" pitchFamily="34" charset="0"/>
              <a:buChar char="•"/>
            </a:pPr>
            <a:r>
              <a:rPr lang="en-US" dirty="0" smtClean="0">
                <a:solidFill>
                  <a:schemeClr val="tx1"/>
                </a:solidFill>
              </a:rPr>
              <a:t>J</a:t>
            </a:r>
            <a:r>
              <a:rPr lang="en-US" dirty="0">
                <a:solidFill>
                  <a:schemeClr val="tx1"/>
                </a:solidFill>
              </a:rPr>
              <a:t>. Mitchell and M. </a:t>
            </a:r>
            <a:r>
              <a:rPr lang="en-US" dirty="0" err="1" smtClean="0">
                <a:solidFill>
                  <a:schemeClr val="tx1"/>
                </a:solidFill>
              </a:rPr>
              <a:t>Lapata</a:t>
            </a:r>
            <a:r>
              <a:rPr lang="en-US" dirty="0" smtClean="0">
                <a:solidFill>
                  <a:schemeClr val="tx1"/>
                </a:solidFill>
              </a:rPr>
              <a:t>.”</a:t>
            </a:r>
            <a:r>
              <a:rPr lang="en-US" i="1" dirty="0">
                <a:solidFill>
                  <a:schemeClr val="tx1"/>
                </a:solidFill>
              </a:rPr>
              <a:t> Composition in distributional models of </a:t>
            </a:r>
            <a:r>
              <a:rPr lang="en-US" i="1" dirty="0" smtClean="0">
                <a:solidFill>
                  <a:schemeClr val="tx1"/>
                </a:solidFill>
              </a:rPr>
              <a:t>semantics</a:t>
            </a:r>
            <a:r>
              <a:rPr lang="en-US" dirty="0" smtClean="0">
                <a:solidFill>
                  <a:schemeClr val="tx1"/>
                </a:solidFill>
              </a:rPr>
              <a:t>” Cognitive </a:t>
            </a:r>
            <a:r>
              <a:rPr lang="en-US" dirty="0">
                <a:solidFill>
                  <a:schemeClr val="tx1"/>
                </a:solidFill>
              </a:rPr>
              <a:t>Science,34(2010):</a:t>
            </a:r>
            <a:r>
              <a:rPr lang="en-US" dirty="0" smtClean="0">
                <a:solidFill>
                  <a:schemeClr val="tx1"/>
                </a:solidFill>
              </a:rPr>
              <a:t>1388–1429</a:t>
            </a:r>
            <a:endParaRPr lang="en-US" dirty="0">
              <a:solidFill>
                <a:schemeClr val="tx1"/>
              </a:solidFill>
            </a:endParaRPr>
          </a:p>
          <a:p>
            <a:pPr marL="457200" indent="-457200">
              <a:buFont typeface="Arial" panose="020B0604020202020204" pitchFamily="34" charset="0"/>
              <a:buChar char="•"/>
            </a:pPr>
            <a:r>
              <a:rPr lang="en-US" dirty="0" err="1" smtClean="0">
                <a:solidFill>
                  <a:schemeClr val="tx1"/>
                </a:solidFill>
              </a:rPr>
              <a:t>Kazuma</a:t>
            </a:r>
            <a:r>
              <a:rPr lang="en-US" dirty="0" smtClean="0">
                <a:solidFill>
                  <a:schemeClr val="tx1"/>
                </a:solidFill>
              </a:rPr>
              <a:t> </a:t>
            </a:r>
            <a:r>
              <a:rPr lang="en-US" dirty="0">
                <a:solidFill>
                  <a:schemeClr val="tx1"/>
                </a:solidFill>
              </a:rPr>
              <a:t>Hashimoto, Makoto Miwa, </a:t>
            </a:r>
            <a:r>
              <a:rPr lang="en-US" dirty="0" err="1">
                <a:solidFill>
                  <a:schemeClr val="tx1"/>
                </a:solidFill>
              </a:rPr>
              <a:t>Yoshimasa</a:t>
            </a:r>
            <a:r>
              <a:rPr lang="en-US" dirty="0">
                <a:solidFill>
                  <a:schemeClr val="tx1"/>
                </a:solidFill>
              </a:rPr>
              <a:t> </a:t>
            </a:r>
            <a:r>
              <a:rPr lang="en-US" dirty="0" err="1">
                <a:solidFill>
                  <a:schemeClr val="tx1"/>
                </a:solidFill>
              </a:rPr>
              <a:t>Tsuruoka</a:t>
            </a:r>
            <a:r>
              <a:rPr lang="en-US" dirty="0">
                <a:solidFill>
                  <a:schemeClr val="tx1"/>
                </a:solidFill>
              </a:rPr>
              <a:t>, and Takashi </a:t>
            </a:r>
            <a:r>
              <a:rPr lang="en-US" dirty="0" err="1" smtClean="0">
                <a:solidFill>
                  <a:schemeClr val="tx1"/>
                </a:solidFill>
              </a:rPr>
              <a:t>Chikayama</a:t>
            </a:r>
            <a:r>
              <a:rPr lang="en-US" dirty="0" smtClean="0">
                <a:solidFill>
                  <a:schemeClr val="tx1"/>
                </a:solidFill>
              </a:rPr>
              <a:t>. ”</a:t>
            </a:r>
            <a:r>
              <a:rPr lang="en-US" i="1" dirty="0" smtClean="0">
                <a:solidFill>
                  <a:schemeClr val="tx1"/>
                </a:solidFill>
              </a:rPr>
              <a:t> </a:t>
            </a:r>
            <a:r>
              <a:rPr lang="en-US" i="1" dirty="0">
                <a:solidFill>
                  <a:schemeClr val="tx1"/>
                </a:solidFill>
              </a:rPr>
              <a:t>Simple customization of recursive neural networks for semantic relation </a:t>
            </a:r>
            <a:r>
              <a:rPr lang="en-US" i="1" dirty="0" smtClean="0">
                <a:solidFill>
                  <a:schemeClr val="tx1"/>
                </a:solidFill>
              </a:rPr>
              <a:t>classification</a:t>
            </a:r>
            <a:r>
              <a:rPr lang="en-US" dirty="0" smtClean="0">
                <a:solidFill>
                  <a:schemeClr val="tx1"/>
                </a:solidFill>
              </a:rPr>
              <a:t>”. 2013 </a:t>
            </a:r>
            <a:r>
              <a:rPr lang="en-US" dirty="0">
                <a:solidFill>
                  <a:schemeClr val="tx1"/>
                </a:solidFill>
              </a:rPr>
              <a:t>In EMNLP.</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65" name="Text Placeholder 464"/>
          <p:cNvSpPr>
            <a:spLocks noGrp="1"/>
          </p:cNvSpPr>
          <p:nvPr>
            <p:ph type="body" sz="quarter" idx="150"/>
          </p:nvPr>
        </p:nvSpPr>
        <p:spPr>
          <a:xfrm>
            <a:off x="5932593" y="2743867"/>
            <a:ext cx="31998968" cy="1920240"/>
          </a:xfrm>
        </p:spPr>
        <p:txBody>
          <a:bodyPr>
            <a:normAutofit lnSpcReduction="10000"/>
          </a:bodyPr>
          <a:lstStyle/>
          <a:p>
            <a:r>
              <a:rPr lang="en-US" dirty="0" smtClean="0"/>
              <a:t>Poster presented by: Sonu Agarwal, </a:t>
            </a:r>
            <a:r>
              <a:rPr lang="en-US" dirty="0" err="1" smtClean="0"/>
              <a:t>Viveka</a:t>
            </a:r>
            <a:r>
              <a:rPr lang="en-US" dirty="0" smtClean="0"/>
              <a:t> </a:t>
            </a:r>
            <a:r>
              <a:rPr lang="en-US" dirty="0" err="1" smtClean="0"/>
              <a:t>Kulharia</a:t>
            </a:r>
            <a:endParaRPr lang="en-US" dirty="0" smtClean="0"/>
          </a:p>
          <a:p>
            <a:r>
              <a:rPr lang="en-US" dirty="0" smtClean="0"/>
              <a:t>Mentor: Prof. </a:t>
            </a:r>
            <a:r>
              <a:rPr lang="en-US" dirty="0" err="1" smtClean="0"/>
              <a:t>Amitabha</a:t>
            </a:r>
            <a:r>
              <a:rPr lang="en-US" dirty="0" smtClean="0"/>
              <a:t> </a:t>
            </a:r>
            <a:r>
              <a:rPr lang="en-US" dirty="0" err="1" smtClean="0"/>
              <a:t>Mukerjee</a:t>
            </a:r>
            <a:endParaRPr lang="en-US" dirty="0"/>
          </a:p>
        </p:txBody>
      </p:sp>
      <p:sp>
        <p:nvSpPr>
          <p:cNvPr id="466" name="Text Placeholder 465"/>
          <p:cNvSpPr>
            <a:spLocks noGrp="1"/>
          </p:cNvSpPr>
          <p:nvPr>
            <p:ph type="body" sz="quarter" idx="151"/>
          </p:nvPr>
        </p:nvSpPr>
        <p:spPr>
          <a:xfrm>
            <a:off x="5372695" y="1463707"/>
            <a:ext cx="31998968" cy="1280160"/>
          </a:xfrm>
        </p:spPr>
        <p:txBody>
          <a:bodyPr>
            <a:normAutofit fontScale="92500" lnSpcReduction="10000"/>
          </a:bodyPr>
          <a:lstStyle/>
          <a:p>
            <a:endParaRPr lang="en-US" dirty="0"/>
          </a:p>
        </p:txBody>
      </p:sp>
      <p:sp>
        <p:nvSpPr>
          <p:cNvPr id="467" name="Text Placeholder 466"/>
          <p:cNvSpPr>
            <a:spLocks noGrp="1"/>
          </p:cNvSpPr>
          <p:nvPr>
            <p:ph type="body" sz="quarter" idx="153"/>
          </p:nvPr>
        </p:nvSpPr>
        <p:spPr>
          <a:xfrm>
            <a:off x="5932593" y="465813"/>
            <a:ext cx="31998968" cy="1637973"/>
          </a:xfrm>
        </p:spPr>
        <p:txBody>
          <a:bodyPr>
            <a:normAutofit fontScale="92500"/>
          </a:bodyPr>
          <a:lstStyle/>
          <a:p>
            <a:r>
              <a:rPr lang="en-US" sz="9600" dirty="0"/>
              <a:t>Semantic Compositionality through Recursive Matrix-Vector Spaces</a:t>
            </a:r>
            <a:endParaRPr lang="en-US" dirty="0"/>
          </a:p>
        </p:txBody>
      </p:sp>
      <mc:AlternateContent xmlns:mc="http://schemas.openxmlformats.org/markup-compatibility/2006">
        <mc:Choice xmlns:a14="http://schemas.microsoft.com/office/drawing/2010/main" Requires="a14">
          <p:sp>
            <p:nvSpPr>
              <p:cNvPr id="66" name="Content Placeholder 2"/>
              <p:cNvSpPr>
                <a:spLocks noGrp="1"/>
              </p:cNvSpPr>
              <p:nvPr>
                <p:ph type="body" sz="quarter" idx="21"/>
              </p:nvPr>
            </p:nvSpPr>
            <p:spPr>
              <a:xfrm>
                <a:off x="11587165" y="6378481"/>
                <a:ext cx="10048874" cy="8588078"/>
              </a:xfrm>
            </p:spPr>
            <p:txBody>
              <a:bodyPr>
                <a:normAutofit/>
              </a:bodyPr>
              <a:lstStyle/>
              <a:p>
                <a:endParaRPr lang="en-IN" b="1" i="1" dirty="0" smtClean="0"/>
              </a:p>
              <a:p>
                <a:endParaRPr lang="en-IN" b="1" i="1" dirty="0"/>
              </a:p>
              <a:p>
                <a:endParaRPr lang="en-IN" b="1" i="1" dirty="0" smtClean="0"/>
              </a:p>
              <a:p>
                <a:endParaRPr lang="en-IN" b="1" i="1" dirty="0"/>
              </a:p>
              <a:p>
                <a:endParaRPr lang="en-IN" b="1" i="1" dirty="0" smtClean="0"/>
              </a:p>
              <a:p>
                <a:endParaRPr lang="en-IN" b="1" i="1" dirty="0"/>
              </a:p>
              <a:p>
                <a:endParaRPr lang="en-IN" b="1" i="1" dirty="0" smtClean="0"/>
              </a:p>
              <a:p>
                <a:endParaRPr lang="en-IN" b="1" i="1" dirty="0" smtClean="0"/>
              </a:p>
              <a:p>
                <a:endParaRPr lang="en-IN" b="1" i="1" dirty="0"/>
              </a:p>
              <a:p>
                <a:endParaRPr lang="en-IN" b="1" i="1" dirty="0"/>
              </a:p>
              <a:p>
                <a:r>
                  <a:rPr lang="en-IN" b="1" i="1" dirty="0" smtClean="0"/>
                  <a:t>Initialization </a:t>
                </a:r>
                <a:r>
                  <a:rPr lang="en-IN" i="1" dirty="0" smtClean="0"/>
                  <a:t>:</a:t>
                </a:r>
                <a:endParaRPr lang="en-IN" i="1" dirty="0"/>
              </a:p>
              <a:p>
                <a:pPr lvl="1"/>
                <a:r>
                  <a:rPr lang="en-US" dirty="0">
                    <a:latin typeface="Times New Roman" panose="02020603050405020304" pitchFamily="18" charset="0"/>
                    <a:cs typeface="Times New Roman" panose="02020603050405020304" pitchFamily="18" charset="0"/>
                  </a:rPr>
                  <a:t>Initialize all the word vectors with </a:t>
                </a:r>
                <a:r>
                  <a:rPr lang="en-US">
                    <a:latin typeface="Times New Roman" panose="02020603050405020304" pitchFamily="18" charset="0"/>
                    <a:cs typeface="Times New Roman" panose="02020603050405020304" pitchFamily="18" charset="0"/>
                  </a:rPr>
                  <a:t>pre-trained </a:t>
                </a:r>
                <a:r>
                  <a:rPr lang="en-US" smtClean="0">
                    <a:latin typeface="Times New Roman" panose="02020603050405020304" pitchFamily="18" charset="0"/>
                    <a:cs typeface="Times New Roman" panose="02020603050405020304" pitchFamily="18" charset="0"/>
                  </a:rPr>
                  <a:t>50</a:t>
                </a:r>
                <a:r>
                  <a:rPr lang="en-US" smtClean="0">
                    <a:latin typeface="Times New Roman" panose="02020603050405020304" pitchFamily="18" charset="0"/>
                    <a:cs typeface="Times New Roman" panose="02020603050405020304" pitchFamily="18" charset="0"/>
                  </a:rPr>
                  <a:t>-dimensional </a:t>
                </a:r>
                <a:r>
                  <a:rPr lang="en-US" dirty="0">
                    <a:latin typeface="Times New Roman" panose="02020603050405020304" pitchFamily="18" charset="0"/>
                    <a:cs typeface="Times New Roman" panose="02020603050405020304" pitchFamily="18" charset="0"/>
                  </a:rPr>
                  <a:t>word-vectors</a:t>
                </a:r>
              </a:p>
              <a:p>
                <a:pPr lvl="1"/>
                <a:r>
                  <a:rPr lang="en-US" dirty="0" smtClean="0">
                    <a:latin typeface="Times New Roman" panose="02020603050405020304" pitchFamily="18" charset="0"/>
                    <a:cs typeface="Times New Roman" panose="02020603050405020304" pitchFamily="18" charset="0"/>
                  </a:rPr>
                  <a:t>Initialize matrices as   </a:t>
                </a:r>
                <a14:m>
                  <m:oMath xmlns:m="http://schemas.openxmlformats.org/officeDocument/2006/math">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𝐼</m:t>
                    </m:r>
                    <m:r>
                      <a:rPr lang="en-US">
                        <a:latin typeface="Cambria Math" panose="02040503050406030204" pitchFamily="18" charset="0"/>
                      </a:rPr>
                      <m:t>+</m:t>
                    </m:r>
                    <m:r>
                      <a:rPr lang="en-US" i="1">
                        <a:latin typeface="Cambria Math" panose="02040503050406030204" pitchFamily="18" charset="0"/>
                      </a:rPr>
                      <m:t>𝜀</m:t>
                    </m:r>
                  </m:oMath>
                </a14:m>
                <a:r>
                  <a:rPr lang="en-US"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US" i="1" smtClean="0">
                        <a:latin typeface="Cambria Math" panose="02040503050406030204" pitchFamily="18" charset="0"/>
                      </a:rPr>
                      <m:t>𝐼</m:t>
                    </m:r>
                  </m:oMath>
                </a14:m>
                <a:r>
                  <a:rPr lang="en-US" dirty="0" smtClean="0">
                    <a:latin typeface="Times New Roman" panose="02020603050405020304" pitchFamily="18" charset="0"/>
                    <a:cs typeface="Times New Roman" panose="02020603050405020304" pitchFamily="18" charset="0"/>
                  </a:rPr>
                  <a:t> is the identity matrix and </a:t>
                </a:r>
                <a14:m>
                  <m:oMath xmlns:m="http://schemas.openxmlformats.org/officeDocument/2006/math">
                    <m:r>
                      <a:rPr lang="en-US" i="1" smtClean="0">
                        <a:latin typeface="Cambria Math" panose="02040503050406030204" pitchFamily="18" charset="0"/>
                      </a:rPr>
                      <m:t>𝜀</m:t>
                    </m:r>
                  </m:oMath>
                </a14:m>
                <a:r>
                  <a:rPr lang="en-US" dirty="0" smtClean="0">
                    <a:latin typeface="Times New Roman" panose="02020603050405020304" pitchFamily="18" charset="0"/>
                    <a:cs typeface="Times New Roman" panose="02020603050405020304" pitchFamily="18" charset="0"/>
                  </a:rPr>
                  <a:t> is Gaussian noise</a:t>
                </a:r>
              </a:p>
              <a:p>
                <a:pPr marL="914354" lvl="1" indent="0">
                  <a:buNone/>
                </a:pPr>
                <a:endParaRPr lang="en-US" dirty="0">
                  <a:latin typeface="Times New Roman" panose="02020603050405020304" pitchFamily="18" charset="0"/>
                  <a:cs typeface="Times New Roman" panose="02020603050405020304" pitchFamily="18" charset="0"/>
                </a:endParaRPr>
              </a:p>
              <a:p>
                <a:pPr marL="914354" lvl="1" indent="0">
                  <a:buNone/>
                </a:pPr>
                <a:endParaRPr lang="en-US" dirty="0">
                  <a:latin typeface="Times New Roman" panose="02020603050405020304" pitchFamily="18" charset="0"/>
                  <a:cs typeface="Times New Roman" panose="02020603050405020304" pitchFamily="18" charset="0"/>
                </a:endParaRPr>
              </a:p>
              <a:p>
                <a:r>
                  <a:rPr lang="en-IN" b="1" i="1" dirty="0" smtClean="0"/>
                  <a:t>Composition</a:t>
                </a:r>
                <a:r>
                  <a:rPr lang="en-IN" i="1" dirty="0" smtClean="0"/>
                  <a:t>:</a:t>
                </a:r>
              </a:p>
              <a:p>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endParaRPr lang="en-IN" dirty="0"/>
              </a:p>
            </p:txBody>
          </p:sp>
        </mc:Choice>
        <mc:Fallback>
          <p:sp>
            <p:nvSpPr>
              <p:cNvPr id="66" name="Content Placeholder 2"/>
              <p:cNvSpPr>
                <a:spLocks noGrp="1" noRot="1" noChangeAspect="1" noMove="1" noResize="1" noEditPoints="1" noAdjustHandles="1" noChangeArrowheads="1" noChangeShapeType="1" noTextEdit="1"/>
              </p:cNvSpPr>
              <p:nvPr>
                <p:ph type="body" sz="quarter" idx="21"/>
              </p:nvPr>
            </p:nvSpPr>
            <p:spPr>
              <a:xfrm>
                <a:off x="11587165" y="6378481"/>
                <a:ext cx="10048874" cy="8588078"/>
              </a:xfrm>
              <a:blipFill rotWithShape="0">
                <a:blip r:embed="rId9"/>
                <a:stretch>
                  <a:fillRect/>
                </a:stretch>
              </a:blipFill>
            </p:spPr>
            <p:txBody>
              <a:bodyPr/>
              <a:lstStyle/>
              <a:p>
                <a:r>
                  <a:rPr lang="en-US">
                    <a:noFill/>
                  </a:rPr>
                  <a:t> </a:t>
                </a:r>
              </a:p>
            </p:txBody>
          </p:sp>
        </mc:Fallback>
      </mc:AlternateContent>
      <p:sp>
        <p:nvSpPr>
          <p:cNvPr id="67" name="Text Placeholder 449"/>
          <p:cNvSpPr>
            <a:spLocks noGrp="1"/>
          </p:cNvSpPr>
          <p:nvPr>
            <p:ph type="body" sz="quarter" idx="11"/>
          </p:nvPr>
        </p:nvSpPr>
        <p:spPr>
          <a:xfrm>
            <a:off x="1074741" y="5701149"/>
            <a:ext cx="10048875" cy="754045"/>
          </a:xfrm>
        </p:spPr>
        <p:txBody>
          <a:bodyPr/>
          <a:lstStyle/>
          <a:p>
            <a:r>
              <a:rPr lang="en-US" dirty="0" smtClean="0"/>
              <a:t>1. INTRODUCTION</a:t>
            </a:r>
            <a:endParaRPr lang="en-US" dirty="0"/>
          </a:p>
        </p:txBody>
      </p:sp>
      <p:sp>
        <p:nvSpPr>
          <p:cNvPr id="90" name="Text Placeholder 454"/>
          <p:cNvSpPr>
            <a:spLocks noGrp="1"/>
          </p:cNvSpPr>
          <p:nvPr>
            <p:ph type="body" sz="quarter" idx="22"/>
          </p:nvPr>
        </p:nvSpPr>
        <p:spPr>
          <a:xfrm>
            <a:off x="922341" y="25157548"/>
            <a:ext cx="10048875" cy="754045"/>
          </a:xfrm>
        </p:spPr>
        <p:txBody>
          <a:bodyPr/>
          <a:lstStyle/>
          <a:p>
            <a:r>
              <a:rPr lang="en-US" u="none" dirty="0" smtClean="0"/>
              <a:t>2.1 </a:t>
            </a:r>
            <a:r>
              <a:rPr lang="en-US" u="none" dirty="0" err="1" smtClean="0"/>
              <a:t>Binarized</a:t>
            </a:r>
            <a:r>
              <a:rPr lang="en-US" u="none" dirty="0" smtClean="0"/>
              <a:t> Parse </a:t>
            </a:r>
            <a:r>
              <a:rPr lang="en-US" u="none" dirty="0" smtClean="0"/>
              <a:t>Tree</a:t>
            </a:r>
            <a:endParaRPr lang="en-US" u="none" dirty="0"/>
          </a:p>
        </p:txBody>
      </p:sp>
      <p:sp>
        <p:nvSpPr>
          <p:cNvPr id="91" name="Content Placeholder 2"/>
          <p:cNvSpPr>
            <a:spLocks noGrp="1"/>
          </p:cNvSpPr>
          <p:nvPr>
            <p:ph type="body" sz="quarter" idx="23"/>
          </p:nvPr>
        </p:nvSpPr>
        <p:spPr>
          <a:xfrm>
            <a:off x="22277389" y="6378481"/>
            <a:ext cx="10048874" cy="6569663"/>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US" sz="2500" dirty="0" smtClean="0">
              <a:solidFill>
                <a:srgbClr val="000000">
                  <a:lumMod val="75000"/>
                  <a:lumOff val="25000"/>
                </a:srgbClr>
              </a:solidFill>
              <a:latin typeface="Times New Roman" panose="02020603050405020304" pitchFamily="18" charset="0"/>
              <a:cs typeface="Times New Roman" panose="02020603050405020304" pitchFamily="18" charset="0"/>
            </a:endParaRP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US" sz="2500" dirty="0" smtClean="0">
                <a:solidFill>
                  <a:srgbClr val="000000">
                    <a:lumMod val="75000"/>
                    <a:lumOff val="25000"/>
                  </a:srgbClr>
                </a:solidFill>
                <a:latin typeface="Times New Roman" panose="02020603050405020304" pitchFamily="18" charset="0"/>
                <a:cs typeface="Times New Roman" panose="02020603050405020304" pitchFamily="18" charset="0"/>
              </a:rPr>
              <a:t>We </a:t>
            </a:r>
            <a:r>
              <a:rPr lang="en-US" sz="2500" dirty="0">
                <a:solidFill>
                  <a:srgbClr val="000000">
                    <a:lumMod val="75000"/>
                    <a:lumOff val="25000"/>
                  </a:srgbClr>
                </a:solidFill>
                <a:latin typeface="Times New Roman" panose="02020603050405020304" pitchFamily="18" charset="0"/>
                <a:cs typeface="Times New Roman" panose="02020603050405020304" pitchFamily="18" charset="0"/>
              </a:rPr>
              <a:t>first find the path in the parse tree between the two words whose relation we want to classify.</a:t>
            </a: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US" sz="2500" dirty="0">
                <a:solidFill>
                  <a:srgbClr val="000000">
                    <a:lumMod val="75000"/>
                    <a:lumOff val="25000"/>
                  </a:srgbClr>
                </a:solidFill>
                <a:latin typeface="Times New Roman" panose="02020603050405020304" pitchFamily="18" charset="0"/>
                <a:cs typeface="Times New Roman" panose="02020603050405020304" pitchFamily="18" charset="0"/>
              </a:rPr>
              <a:t> We then select the highest node of the path and classify the relationship using that node’s vector as features.</a:t>
            </a: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US" sz="2500" dirty="0">
                <a:solidFill>
                  <a:srgbClr val="000000">
                    <a:lumMod val="75000"/>
                    <a:lumOff val="25000"/>
                  </a:srgbClr>
                </a:solidFill>
                <a:latin typeface="Times New Roman" panose="02020603050405020304" pitchFamily="18" charset="0"/>
                <a:cs typeface="Times New Roman" panose="02020603050405020304" pitchFamily="18" charset="0"/>
              </a:rPr>
              <a:t>We apply MV-RNN model to the subtree spanned by the two words.</a:t>
            </a:r>
          </a:p>
        </p:txBody>
      </p:sp>
      <p:sp>
        <p:nvSpPr>
          <p:cNvPr id="116" name="Text Placeholder 449"/>
          <p:cNvSpPr>
            <a:spLocks noGrp="1"/>
          </p:cNvSpPr>
          <p:nvPr>
            <p:ph type="body" sz="quarter" idx="11"/>
          </p:nvPr>
        </p:nvSpPr>
        <p:spPr>
          <a:xfrm>
            <a:off x="11739564" y="5853549"/>
            <a:ext cx="10048875" cy="754045"/>
          </a:xfrm>
        </p:spPr>
        <p:txBody>
          <a:bodyPr/>
          <a:lstStyle/>
          <a:p>
            <a:r>
              <a:rPr lang="en-US" dirty="0"/>
              <a:t>Recursive Matrix-Vector Model</a:t>
            </a:r>
            <a:endParaRPr lang="en-US" i="1" dirty="0"/>
          </a:p>
        </p:txBody>
      </p:sp>
      <p:sp>
        <p:nvSpPr>
          <p:cNvPr id="9" name="TextBox 8"/>
          <p:cNvSpPr txBox="1"/>
          <p:nvPr/>
        </p:nvSpPr>
        <p:spPr>
          <a:xfrm>
            <a:off x="26398781" y="26297059"/>
            <a:ext cx="184731" cy="1415772"/>
          </a:xfrm>
          <a:prstGeom prst="rect">
            <a:avLst/>
          </a:prstGeom>
          <a:noFill/>
        </p:spPr>
        <p:txBody>
          <a:bodyPr wrap="none" rtlCol="0">
            <a:spAutoFit/>
          </a:bodyPr>
          <a:lstStyle/>
          <a:p>
            <a:endParaRPr lang="en-IN" dirty="0"/>
          </a:p>
        </p:txBody>
      </p:sp>
      <p:sp>
        <p:nvSpPr>
          <p:cNvPr id="121" name="Text Placeholder 460"/>
          <p:cNvSpPr>
            <a:spLocks noGrp="1"/>
          </p:cNvSpPr>
          <p:nvPr>
            <p:ph type="body" sz="quarter" idx="28"/>
          </p:nvPr>
        </p:nvSpPr>
        <p:spPr>
          <a:xfrm>
            <a:off x="11643203" y="18685618"/>
            <a:ext cx="10052050" cy="11849375"/>
          </a:xfrm>
        </p:spPr>
        <p:txBody>
          <a:bodyPr/>
          <a:lstStyle/>
          <a:p>
            <a:r>
              <a:rPr lang="en-US" dirty="0">
                <a:solidFill>
                  <a:schemeClr val="tx1"/>
                </a:solidFill>
              </a:rPr>
              <a:t>We train vector representations by adding on top of each parent node a </a:t>
            </a:r>
            <a:r>
              <a:rPr lang="en-US" dirty="0" err="1">
                <a:solidFill>
                  <a:schemeClr val="tx1"/>
                </a:solidFill>
              </a:rPr>
              <a:t>softmax</a:t>
            </a:r>
            <a:r>
              <a:rPr lang="en-US" dirty="0">
                <a:solidFill>
                  <a:schemeClr val="tx1"/>
                </a:solidFill>
              </a:rPr>
              <a:t> classifier to predict a class distribution over sentiment or relationship </a:t>
            </a:r>
            <a:r>
              <a:rPr lang="en-US" dirty="0" smtClean="0">
                <a:solidFill>
                  <a:schemeClr val="tx1"/>
                </a:solidFill>
              </a:rPr>
              <a:t>classes.</a:t>
            </a: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where </a:t>
            </a:r>
            <a:r>
              <a:rPr lang="en-US" dirty="0" err="1">
                <a:solidFill>
                  <a:schemeClr val="tx1"/>
                </a:solidFill>
              </a:rPr>
              <a:t>W</a:t>
            </a:r>
            <a:r>
              <a:rPr lang="en-US" baseline="30000" dirty="0" err="1">
                <a:solidFill>
                  <a:schemeClr val="tx1"/>
                </a:solidFill>
              </a:rPr>
              <a:t>label</a:t>
            </a:r>
            <a:r>
              <a:rPr lang="en-US" dirty="0">
                <a:solidFill>
                  <a:schemeClr val="tx1"/>
                </a:solidFill>
              </a:rPr>
              <a:t> ∈ </a:t>
            </a:r>
            <a:r>
              <a:rPr lang="en-US" dirty="0" err="1" smtClean="0">
                <a:solidFill>
                  <a:schemeClr val="tx1"/>
                </a:solidFill>
              </a:rPr>
              <a:t>R</a:t>
            </a:r>
            <a:r>
              <a:rPr lang="en-US" baseline="30000" dirty="0" err="1" smtClean="0">
                <a:solidFill>
                  <a:schemeClr val="tx1"/>
                </a:solidFill>
              </a:rPr>
              <a:t>K×n</a:t>
            </a:r>
            <a:r>
              <a:rPr lang="en-US" baseline="30000" dirty="0" smtClean="0">
                <a:solidFill>
                  <a:schemeClr val="tx1"/>
                </a:solidFill>
              </a:rPr>
              <a:t> </a:t>
            </a:r>
            <a:r>
              <a:rPr lang="en-US" dirty="0" smtClean="0">
                <a:solidFill>
                  <a:schemeClr val="tx1"/>
                </a:solidFill>
              </a:rPr>
              <a:t>is </a:t>
            </a:r>
            <a:r>
              <a:rPr lang="en-US" dirty="0">
                <a:solidFill>
                  <a:schemeClr val="tx1"/>
                </a:solidFill>
              </a:rPr>
              <a:t>a weight </a:t>
            </a:r>
            <a:r>
              <a:rPr lang="en-US" dirty="0" smtClean="0">
                <a:solidFill>
                  <a:schemeClr val="tx1"/>
                </a:solidFill>
              </a:rPr>
              <a:t>matrix. </a:t>
            </a:r>
            <a:r>
              <a:rPr lang="en-US" dirty="0">
                <a:solidFill>
                  <a:schemeClr val="tx1"/>
                </a:solidFill>
              </a:rPr>
              <a:t>If there are K labels, then d ∈ R</a:t>
            </a:r>
            <a:r>
              <a:rPr lang="en-US" baseline="30000" dirty="0">
                <a:solidFill>
                  <a:schemeClr val="tx1"/>
                </a:solidFill>
              </a:rPr>
              <a:t>K </a:t>
            </a:r>
            <a:r>
              <a:rPr lang="en-US" dirty="0">
                <a:solidFill>
                  <a:schemeClr val="tx1"/>
                </a:solidFill>
              </a:rPr>
              <a:t>is a K-dimensional multinomial distribution</a:t>
            </a:r>
            <a:r>
              <a:rPr lang="en-US" dirty="0" smtClean="0">
                <a:solidFill>
                  <a:schemeClr val="tx1"/>
                </a:solidFill>
              </a:rPr>
              <a:t>.</a:t>
            </a:r>
          </a:p>
          <a:p>
            <a:endParaRPr lang="en-US" dirty="0">
              <a:solidFill>
                <a:schemeClr val="tx1"/>
              </a:solidFill>
            </a:endParaRPr>
          </a:p>
          <a:p>
            <a:r>
              <a:rPr lang="en-US" dirty="0" smtClean="0">
                <a:solidFill>
                  <a:schemeClr val="tx1"/>
                </a:solidFill>
              </a:rPr>
              <a:t>We </a:t>
            </a:r>
            <a:r>
              <a:rPr lang="en-US" dirty="0">
                <a:solidFill>
                  <a:schemeClr val="tx1"/>
                </a:solidFill>
              </a:rPr>
              <a:t>denote t(x) </a:t>
            </a:r>
            <a:r>
              <a:rPr lang="en-US" dirty="0" smtClean="0">
                <a:solidFill>
                  <a:schemeClr val="tx1"/>
                </a:solidFill>
              </a:rPr>
              <a:t>∈R</a:t>
            </a:r>
            <a:r>
              <a:rPr lang="en-US" baseline="30000" dirty="0" smtClean="0">
                <a:solidFill>
                  <a:schemeClr val="tx1"/>
                </a:solidFill>
              </a:rPr>
              <a:t>K×1 </a:t>
            </a:r>
            <a:r>
              <a:rPr lang="en-US" dirty="0" smtClean="0">
                <a:solidFill>
                  <a:schemeClr val="tx1"/>
                </a:solidFill>
              </a:rPr>
              <a:t>as </a:t>
            </a:r>
            <a:r>
              <a:rPr lang="en-US" dirty="0">
                <a:solidFill>
                  <a:schemeClr val="tx1"/>
                </a:solidFill>
              </a:rPr>
              <a:t>the target distribution vector at node </a:t>
            </a:r>
            <a:r>
              <a:rPr lang="en-US" dirty="0" smtClean="0">
                <a:solidFill>
                  <a:schemeClr val="tx1"/>
                </a:solidFill>
              </a:rPr>
              <a:t>x. t(x</a:t>
            </a:r>
            <a:r>
              <a:rPr lang="en-US" dirty="0">
                <a:solidFill>
                  <a:schemeClr val="tx1"/>
                </a:solidFill>
              </a:rPr>
              <a:t>) has a 0-1 encoding: the entry at </a:t>
            </a:r>
            <a:r>
              <a:rPr lang="en-US" dirty="0" smtClean="0">
                <a:solidFill>
                  <a:schemeClr val="tx1"/>
                </a:solidFill>
              </a:rPr>
              <a:t>the t(x</a:t>
            </a:r>
            <a:r>
              <a:rPr lang="en-US" dirty="0">
                <a:solidFill>
                  <a:schemeClr val="tx1"/>
                </a:solidFill>
              </a:rPr>
              <a:t>) is 1, and the remaining entries are 0. We then compute the cross entropy error between d(x) and t(x):</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and </a:t>
            </a:r>
            <a:r>
              <a:rPr lang="en-US" dirty="0">
                <a:solidFill>
                  <a:schemeClr val="tx1"/>
                </a:solidFill>
              </a:rPr>
              <a:t>define an objective function as the sum of E(x) over all training data:</a:t>
            </a:r>
          </a:p>
          <a:p>
            <a:endParaRPr lang="en-US" dirty="0" smtClean="0">
              <a:solidFill>
                <a:schemeClr val="tx1"/>
              </a:solidFill>
            </a:endParaRP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r>
              <a:rPr lang="en-US" dirty="0" smtClean="0">
                <a:solidFill>
                  <a:schemeClr val="tx1"/>
                </a:solidFill>
              </a:rPr>
              <a:t>where </a:t>
            </a:r>
            <a:r>
              <a:rPr lang="en-US" dirty="0">
                <a:solidFill>
                  <a:schemeClr val="tx1"/>
                </a:solidFill>
              </a:rPr>
              <a:t>θ = (</a:t>
            </a:r>
            <a:r>
              <a:rPr lang="en-US" dirty="0" err="1" smtClean="0">
                <a:solidFill>
                  <a:schemeClr val="tx1"/>
                </a:solidFill>
              </a:rPr>
              <a:t>W,W</a:t>
            </a:r>
            <a:r>
              <a:rPr lang="en-US" baseline="-25000" dirty="0" err="1" smtClean="0">
                <a:solidFill>
                  <a:schemeClr val="tx1"/>
                </a:solidFill>
              </a:rPr>
              <a:t>M</a:t>
            </a:r>
            <a:r>
              <a:rPr lang="en-US" dirty="0" err="1" smtClean="0">
                <a:solidFill>
                  <a:schemeClr val="tx1"/>
                </a:solidFill>
              </a:rPr>
              <a:t>,W</a:t>
            </a:r>
            <a:r>
              <a:rPr lang="en-US" baseline="30000" dirty="0" err="1" smtClean="0">
                <a:solidFill>
                  <a:schemeClr val="tx1"/>
                </a:solidFill>
              </a:rPr>
              <a:t>label</a:t>
            </a:r>
            <a:r>
              <a:rPr lang="en-US" dirty="0" smtClean="0">
                <a:solidFill>
                  <a:schemeClr val="tx1"/>
                </a:solidFill>
              </a:rPr>
              <a:t>, L,L</a:t>
            </a:r>
            <a:r>
              <a:rPr lang="en-US" baseline="-25000" dirty="0" smtClean="0">
                <a:solidFill>
                  <a:schemeClr val="tx1"/>
                </a:solidFill>
              </a:rPr>
              <a:t>M</a:t>
            </a:r>
            <a:r>
              <a:rPr lang="en-US" dirty="0" smtClean="0">
                <a:solidFill>
                  <a:schemeClr val="tx1"/>
                </a:solidFill>
              </a:rPr>
              <a:t>) </a:t>
            </a:r>
            <a:r>
              <a:rPr lang="en-US" dirty="0">
                <a:solidFill>
                  <a:schemeClr val="tx1"/>
                </a:solidFill>
              </a:rPr>
              <a:t>is the set </a:t>
            </a:r>
            <a:r>
              <a:rPr lang="en-US" dirty="0" smtClean="0">
                <a:solidFill>
                  <a:schemeClr val="tx1"/>
                </a:solidFill>
              </a:rPr>
              <a:t>of our </a:t>
            </a:r>
            <a:r>
              <a:rPr lang="en-US" dirty="0">
                <a:solidFill>
                  <a:schemeClr val="tx1"/>
                </a:solidFill>
              </a:rPr>
              <a:t>model parameters that should be learned. λ is </a:t>
            </a:r>
            <a:r>
              <a:rPr lang="en-US" dirty="0" smtClean="0">
                <a:solidFill>
                  <a:schemeClr val="tx1"/>
                </a:solidFill>
              </a:rPr>
              <a:t>a vector </a:t>
            </a:r>
            <a:r>
              <a:rPr lang="en-US" dirty="0">
                <a:solidFill>
                  <a:schemeClr val="tx1"/>
                </a:solidFill>
              </a:rPr>
              <a:t>of regularization </a:t>
            </a:r>
            <a:r>
              <a:rPr lang="en-US" dirty="0" smtClean="0">
                <a:solidFill>
                  <a:schemeClr val="tx1"/>
                </a:solidFill>
              </a:rPr>
              <a:t>parameters. </a:t>
            </a:r>
          </a:p>
          <a:p>
            <a:r>
              <a:rPr lang="en-US" dirty="0" smtClean="0">
                <a:solidFill>
                  <a:schemeClr val="tx1"/>
                </a:solidFill>
              </a:rPr>
              <a:t>L </a:t>
            </a:r>
            <a:r>
              <a:rPr lang="en-US" dirty="0" smtClean="0">
                <a:solidFill>
                  <a:schemeClr val="tx1"/>
                </a:solidFill>
              </a:rPr>
              <a:t>and L</a:t>
            </a:r>
            <a:r>
              <a:rPr lang="en-US" baseline="-25000" dirty="0" smtClean="0">
                <a:solidFill>
                  <a:schemeClr val="tx1"/>
                </a:solidFill>
              </a:rPr>
              <a:t>M</a:t>
            </a:r>
            <a:r>
              <a:rPr lang="en-US" dirty="0">
                <a:solidFill>
                  <a:schemeClr val="tx1"/>
                </a:solidFill>
              </a:rPr>
              <a:t> </a:t>
            </a:r>
            <a:r>
              <a:rPr lang="en-US" dirty="0" smtClean="0">
                <a:solidFill>
                  <a:schemeClr val="tx1"/>
                </a:solidFill>
              </a:rPr>
              <a:t>are set of word vectors and word matrices respectively</a:t>
            </a:r>
            <a:r>
              <a:rPr lang="en-US" dirty="0" smtClean="0">
                <a:solidFill>
                  <a:schemeClr val="tx1"/>
                </a:solidFill>
              </a:rPr>
              <a:t>.</a:t>
            </a:r>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126" name="Text Placeholder 459"/>
          <p:cNvSpPr>
            <a:spLocks noGrp="1"/>
          </p:cNvSpPr>
          <p:nvPr>
            <p:ph type="body" sz="quarter" idx="27"/>
          </p:nvPr>
        </p:nvSpPr>
        <p:spPr>
          <a:xfrm>
            <a:off x="32937354" y="17796718"/>
            <a:ext cx="10047018" cy="754045"/>
          </a:xfrm>
        </p:spPr>
        <p:txBody>
          <a:bodyPr/>
          <a:lstStyle/>
          <a:p>
            <a:r>
              <a:rPr lang="en-US" dirty="0" smtClean="0"/>
              <a:t>Conclusion</a:t>
            </a:r>
            <a:endParaRPr lang="en-US" dirty="0"/>
          </a:p>
        </p:txBody>
      </p:sp>
      <p:sp>
        <p:nvSpPr>
          <p:cNvPr id="127" name="Text Placeholder 462"/>
          <p:cNvSpPr>
            <a:spLocks noGrp="1"/>
          </p:cNvSpPr>
          <p:nvPr>
            <p:ph type="body" sz="quarter" idx="30"/>
          </p:nvPr>
        </p:nvSpPr>
        <p:spPr>
          <a:xfrm>
            <a:off x="32900503" y="18837823"/>
            <a:ext cx="10052050" cy="3770241"/>
          </a:xfrm>
        </p:spPr>
        <p:txBody>
          <a:bodyPr/>
          <a:lstStyle/>
          <a:p>
            <a:pPr marL="342900" indent="-342900">
              <a:buFont typeface="Arial" panose="020B0604020202020204" pitchFamily="34" charset="0"/>
              <a:buChar char="•"/>
            </a:pPr>
            <a:r>
              <a:rPr lang="en-US" dirty="0">
                <a:solidFill>
                  <a:schemeClr val="tx1"/>
                </a:solidFill>
              </a:rPr>
              <a:t>Our model builds on a syntactically plausible </a:t>
            </a:r>
            <a:r>
              <a:rPr lang="en-US" dirty="0" smtClean="0">
                <a:solidFill>
                  <a:schemeClr val="tx1"/>
                </a:solidFill>
              </a:rPr>
              <a:t>parse tree </a:t>
            </a:r>
            <a:r>
              <a:rPr lang="en-US" dirty="0">
                <a:solidFill>
                  <a:schemeClr val="tx1"/>
                </a:solidFill>
              </a:rPr>
              <a:t>and can handle compositional </a:t>
            </a:r>
            <a:r>
              <a:rPr lang="en-US" dirty="0" smtClean="0">
                <a:solidFill>
                  <a:schemeClr val="tx1"/>
                </a:solidFill>
              </a:rPr>
              <a:t>phenomena.</a:t>
            </a:r>
          </a:p>
          <a:p>
            <a:pPr marL="342900" indent="-342900">
              <a:buFont typeface="Arial" panose="020B0604020202020204" pitchFamily="34" charset="0"/>
              <a:buChar char="•"/>
            </a:pPr>
            <a:r>
              <a:rPr lang="en-US" dirty="0" smtClean="0">
                <a:solidFill>
                  <a:schemeClr val="tx1"/>
                </a:solidFill>
              </a:rPr>
              <a:t>The main </a:t>
            </a:r>
            <a:r>
              <a:rPr lang="en-US" dirty="0">
                <a:solidFill>
                  <a:schemeClr val="tx1"/>
                </a:solidFill>
              </a:rPr>
              <a:t>novelty of our model is the combination </a:t>
            </a:r>
            <a:r>
              <a:rPr lang="en-US" dirty="0" smtClean="0">
                <a:solidFill>
                  <a:schemeClr val="tx1"/>
                </a:solidFill>
              </a:rPr>
              <a:t>of matrix-vector </a:t>
            </a:r>
            <a:r>
              <a:rPr lang="en-US" dirty="0">
                <a:solidFill>
                  <a:schemeClr val="tx1"/>
                </a:solidFill>
              </a:rPr>
              <a:t>representations with a recursive neural </a:t>
            </a:r>
            <a:r>
              <a:rPr lang="en-US" dirty="0" smtClean="0">
                <a:solidFill>
                  <a:schemeClr val="tx1"/>
                </a:solidFill>
              </a:rPr>
              <a:t>network.</a:t>
            </a:r>
          </a:p>
          <a:p>
            <a:pPr marL="342900" indent="-342900">
              <a:buFont typeface="Arial" panose="020B0604020202020204" pitchFamily="34" charset="0"/>
              <a:buChar char="•"/>
            </a:pPr>
            <a:r>
              <a:rPr lang="en-US" dirty="0">
                <a:solidFill>
                  <a:schemeClr val="tx1"/>
                </a:solidFill>
              </a:rPr>
              <a:t>It can learn both the meaning vectors </a:t>
            </a:r>
            <a:r>
              <a:rPr lang="en-US" dirty="0" smtClean="0">
                <a:solidFill>
                  <a:schemeClr val="tx1"/>
                </a:solidFill>
              </a:rPr>
              <a:t>of a </a:t>
            </a:r>
            <a:r>
              <a:rPr lang="en-US" dirty="0">
                <a:solidFill>
                  <a:schemeClr val="tx1"/>
                </a:solidFill>
              </a:rPr>
              <a:t>word and how that word modifies its neighbors (</a:t>
            </a:r>
            <a:r>
              <a:rPr lang="en-US" dirty="0" smtClean="0">
                <a:solidFill>
                  <a:schemeClr val="tx1"/>
                </a:solidFill>
              </a:rPr>
              <a:t>via its </a:t>
            </a:r>
            <a:r>
              <a:rPr lang="en-US" dirty="0">
                <a:solidFill>
                  <a:schemeClr val="tx1"/>
                </a:solidFill>
              </a:rPr>
              <a:t>matrix).</a:t>
            </a: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 </a:t>
            </a:r>
            <a:r>
              <a:rPr lang="en-US" dirty="0">
                <a:solidFill>
                  <a:schemeClr val="tx1"/>
                </a:solidFill>
              </a:rPr>
              <a:t>The MV-RNN combines attractive theoretical properties with good performance on </a:t>
            </a:r>
            <a:r>
              <a:rPr lang="en-US" dirty="0" smtClean="0">
                <a:solidFill>
                  <a:schemeClr val="tx1"/>
                </a:solidFill>
              </a:rPr>
              <a:t>large, noisy datasets.</a:t>
            </a:r>
            <a:endParaRPr lang="en-US" i="1" dirty="0">
              <a:solidFill>
                <a:schemeClr val="tx1"/>
              </a:solidFill>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102411" y="297082"/>
            <a:ext cx="4296687" cy="4296687"/>
          </a:xfrm>
          <a:prstGeom prst="rect">
            <a:avLst/>
          </a:prstGeom>
        </p:spPr>
      </p:pic>
      <p:pic>
        <p:nvPicPr>
          <p:cNvPr id="118" name="Content Placeholder 5" descr="binary.jpg"/>
          <p:cNvPicPr>
            <a:picLocks noChangeAspect="1"/>
          </p:cNvPicPr>
          <p:nvPr/>
        </p:nvPicPr>
        <p:blipFill>
          <a:blip r:embed="rId11"/>
          <a:stretch>
            <a:fillRect/>
          </a:stretch>
        </p:blipFill>
        <p:spPr>
          <a:xfrm>
            <a:off x="1857401" y="26619371"/>
            <a:ext cx="8150384" cy="4526831"/>
          </a:xfrm>
          <a:prstGeom prst="rect">
            <a:avLst/>
          </a:prstGeom>
        </p:spPr>
      </p:pic>
      <p:pic>
        <p:nvPicPr>
          <p:cNvPr id="122" name="Content Placeholder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41513" y="7084730"/>
            <a:ext cx="7484156" cy="3450143"/>
          </a:xfrm>
          <a:prstGeom prst="rect">
            <a:avLst/>
          </a:prstGeom>
        </p:spPr>
      </p:pic>
      <p:graphicFrame>
        <p:nvGraphicFramePr>
          <p:cNvPr id="125" name="Object 124"/>
          <p:cNvGraphicFramePr>
            <a:graphicFrameLocks noChangeAspect="1"/>
          </p:cNvGraphicFramePr>
          <p:nvPr>
            <p:extLst>
              <p:ext uri="{D42A27DB-BD31-4B8C-83A1-F6EECF244321}">
                <p14:modId xmlns:p14="http://schemas.microsoft.com/office/powerpoint/2010/main" val="575784832"/>
              </p:ext>
            </p:extLst>
          </p:nvPr>
        </p:nvGraphicFramePr>
        <p:xfrm>
          <a:off x="13900931" y="14500710"/>
          <a:ext cx="6087263" cy="1156580"/>
        </p:xfrm>
        <a:graphic>
          <a:graphicData uri="http://schemas.openxmlformats.org/presentationml/2006/ole">
            <mc:AlternateContent xmlns:mc="http://schemas.openxmlformats.org/markup-compatibility/2006">
              <mc:Choice xmlns:v="urn:schemas-microsoft-com:vml" Requires="v">
                <p:oleObj spid="_x0000_s4529" name="Equation" r:id="rId13" imgW="2539800" imgH="482400" progId="Equation.DSMT4">
                  <p:embed/>
                </p:oleObj>
              </mc:Choice>
              <mc:Fallback>
                <p:oleObj name="Equation" r:id="rId13" imgW="2539800" imgH="482400" progId="Equation.DSMT4">
                  <p:embed/>
                  <p:pic>
                    <p:nvPicPr>
                      <p:cNvPr id="0" name=""/>
                      <p:cNvPicPr/>
                      <p:nvPr/>
                    </p:nvPicPr>
                    <p:blipFill>
                      <a:blip r:embed="rId14"/>
                      <a:stretch>
                        <a:fillRect/>
                      </a:stretch>
                    </p:blipFill>
                    <p:spPr>
                      <a:xfrm>
                        <a:off x="13900931" y="14500710"/>
                        <a:ext cx="6087263" cy="1156580"/>
                      </a:xfrm>
                      <a:prstGeom prst="rect">
                        <a:avLst/>
                      </a:prstGeom>
                    </p:spPr>
                  </p:pic>
                </p:oleObj>
              </mc:Fallback>
            </mc:AlternateContent>
          </a:graphicData>
        </a:graphic>
      </p:graphicFrame>
      <p:graphicFrame>
        <p:nvGraphicFramePr>
          <p:cNvPr id="128" name="Object 127"/>
          <p:cNvGraphicFramePr>
            <a:graphicFrameLocks noChangeAspect="1"/>
          </p:cNvGraphicFramePr>
          <p:nvPr>
            <p:extLst>
              <p:ext uri="{D42A27DB-BD31-4B8C-83A1-F6EECF244321}">
                <p14:modId xmlns:p14="http://schemas.microsoft.com/office/powerpoint/2010/main" val="1870518606"/>
              </p:ext>
            </p:extLst>
          </p:nvPr>
        </p:nvGraphicFramePr>
        <p:xfrm>
          <a:off x="13900931" y="15811118"/>
          <a:ext cx="3851032" cy="1165018"/>
        </p:xfrm>
        <a:graphic>
          <a:graphicData uri="http://schemas.openxmlformats.org/presentationml/2006/ole">
            <mc:AlternateContent xmlns:mc="http://schemas.openxmlformats.org/markup-compatibility/2006">
              <mc:Choice xmlns:v="urn:schemas-microsoft-com:vml" Requires="v">
                <p:oleObj spid="_x0000_s4530" name="Equation" r:id="rId15" imgW="1511280" imgH="457200" progId="Equation.DSMT4">
                  <p:embed/>
                </p:oleObj>
              </mc:Choice>
              <mc:Fallback>
                <p:oleObj name="Equation" r:id="rId15" imgW="1511280" imgH="457200" progId="Equation.DSMT4">
                  <p:embed/>
                  <p:pic>
                    <p:nvPicPr>
                      <p:cNvPr id="0" name=""/>
                      <p:cNvPicPr/>
                      <p:nvPr/>
                    </p:nvPicPr>
                    <p:blipFill>
                      <a:blip r:embed="rId16"/>
                      <a:stretch>
                        <a:fillRect/>
                      </a:stretch>
                    </p:blipFill>
                    <p:spPr>
                      <a:xfrm>
                        <a:off x="13900931" y="15811118"/>
                        <a:ext cx="3851032" cy="1165018"/>
                      </a:xfrm>
                      <a:prstGeom prst="rect">
                        <a:avLst/>
                      </a:prstGeom>
                    </p:spPr>
                  </p:pic>
                </p:oleObj>
              </mc:Fallback>
            </mc:AlternateContent>
          </a:graphicData>
        </a:graphic>
      </p:graphicFrame>
      <p:graphicFrame>
        <p:nvGraphicFramePr>
          <p:cNvPr id="129" name="Object 128"/>
          <p:cNvGraphicFramePr>
            <a:graphicFrameLocks noChangeAspect="1"/>
          </p:cNvGraphicFramePr>
          <p:nvPr>
            <p:extLst>
              <p:ext uri="{D42A27DB-BD31-4B8C-83A1-F6EECF244321}">
                <p14:modId xmlns:p14="http://schemas.microsoft.com/office/powerpoint/2010/main" val="1133010943"/>
              </p:ext>
            </p:extLst>
          </p:nvPr>
        </p:nvGraphicFramePr>
        <p:xfrm>
          <a:off x="13900931" y="20234450"/>
          <a:ext cx="5269709" cy="912863"/>
        </p:xfrm>
        <a:graphic>
          <a:graphicData uri="http://schemas.openxmlformats.org/presentationml/2006/ole">
            <mc:AlternateContent xmlns:mc="http://schemas.openxmlformats.org/markup-compatibility/2006">
              <mc:Choice xmlns:v="urn:schemas-microsoft-com:vml" Requires="v">
                <p:oleObj spid="_x0000_s4531" name="Equation" r:id="rId17" imgW="1612800" imgH="279360" progId="Equation.DSMT4">
                  <p:embed/>
                </p:oleObj>
              </mc:Choice>
              <mc:Fallback>
                <p:oleObj name="Equation" r:id="rId17" imgW="1612800" imgH="279360" progId="Equation.DSMT4">
                  <p:embed/>
                  <p:pic>
                    <p:nvPicPr>
                      <p:cNvPr id="0" name=""/>
                      <p:cNvPicPr/>
                      <p:nvPr/>
                    </p:nvPicPr>
                    <p:blipFill>
                      <a:blip r:embed="rId18"/>
                      <a:stretch>
                        <a:fillRect/>
                      </a:stretch>
                    </p:blipFill>
                    <p:spPr>
                      <a:xfrm>
                        <a:off x="13900931" y="20234450"/>
                        <a:ext cx="5269709" cy="912863"/>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61699169"/>
              </p:ext>
            </p:extLst>
          </p:nvPr>
        </p:nvGraphicFramePr>
        <p:xfrm>
          <a:off x="14558855" y="24305388"/>
          <a:ext cx="3953859" cy="1003218"/>
        </p:xfrm>
        <a:graphic>
          <a:graphicData uri="http://schemas.openxmlformats.org/presentationml/2006/ole">
            <mc:AlternateContent xmlns:mc="http://schemas.openxmlformats.org/markup-compatibility/2006">
              <mc:Choice xmlns:v="urn:schemas-microsoft-com:vml" Requires="v">
                <p:oleObj spid="_x0000_s4532" name="Equation" r:id="rId19" imgW="1701720" imgH="431640" progId="Equation.DSMT4">
                  <p:embed/>
                </p:oleObj>
              </mc:Choice>
              <mc:Fallback>
                <p:oleObj name="Equation" r:id="rId19" imgW="1701720" imgH="431640" progId="Equation.DSMT4">
                  <p:embed/>
                  <p:pic>
                    <p:nvPicPr>
                      <p:cNvPr id="0" name=""/>
                      <p:cNvPicPr/>
                      <p:nvPr/>
                    </p:nvPicPr>
                    <p:blipFill>
                      <a:blip r:embed="rId20"/>
                      <a:stretch>
                        <a:fillRect/>
                      </a:stretch>
                    </p:blipFill>
                    <p:spPr>
                      <a:xfrm>
                        <a:off x="14558855" y="24305388"/>
                        <a:ext cx="3953859" cy="100321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66028851"/>
              </p:ext>
            </p:extLst>
          </p:nvPr>
        </p:nvGraphicFramePr>
        <p:xfrm>
          <a:off x="14436071" y="26871053"/>
          <a:ext cx="3629025" cy="873125"/>
        </p:xfrm>
        <a:graphic>
          <a:graphicData uri="http://schemas.openxmlformats.org/presentationml/2006/ole">
            <mc:AlternateContent xmlns:mc="http://schemas.openxmlformats.org/markup-compatibility/2006">
              <mc:Choice xmlns:v="urn:schemas-microsoft-com:vml" Requires="v">
                <p:oleObj spid="_x0000_s4533" name="Equation" r:id="rId21" imgW="1739880" imgH="419040" progId="Equation.DSMT4">
                  <p:embed/>
                </p:oleObj>
              </mc:Choice>
              <mc:Fallback>
                <p:oleObj name="Equation" r:id="rId21" imgW="1739880" imgH="419040" progId="Equation.DSMT4">
                  <p:embed/>
                  <p:pic>
                    <p:nvPicPr>
                      <p:cNvPr id="0" name=""/>
                      <p:cNvPicPr/>
                      <p:nvPr/>
                    </p:nvPicPr>
                    <p:blipFill>
                      <a:blip r:embed="rId22"/>
                      <a:stretch>
                        <a:fillRect/>
                      </a:stretch>
                    </p:blipFill>
                    <p:spPr>
                      <a:xfrm>
                        <a:off x="14436071" y="26871053"/>
                        <a:ext cx="3629025" cy="873125"/>
                      </a:xfrm>
                      <a:prstGeom prst="rect">
                        <a:avLst/>
                      </a:prstGeom>
                    </p:spPr>
                  </p:pic>
                </p:oleObj>
              </mc:Fallback>
            </mc:AlternateContent>
          </a:graphicData>
        </a:graphic>
      </p:graphicFrame>
      <p:pic>
        <p:nvPicPr>
          <p:cNvPr id="131" name="Picture 1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116403" y="9988480"/>
            <a:ext cx="8370845" cy="3136522"/>
          </a:xfrm>
          <a:prstGeom prst="rect">
            <a:avLst/>
          </a:prstGeom>
        </p:spPr>
      </p:pic>
      <p:sp>
        <p:nvSpPr>
          <p:cNvPr id="12" name="Text Placeholder 11"/>
          <p:cNvSpPr>
            <a:spLocks noGrp="1"/>
          </p:cNvSpPr>
          <p:nvPr>
            <p:ph type="body" sz="quarter" idx="11"/>
          </p:nvPr>
        </p:nvSpPr>
        <p:spPr/>
        <p:txBody>
          <a:bodyPr/>
          <a:lstStyle/>
          <a:p>
            <a:endParaRPr lang="en-US" dirty="0"/>
          </a:p>
        </p:txBody>
      </p:sp>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250400" y="19780635"/>
            <a:ext cx="9984942" cy="5629567"/>
          </a:xfrm>
          <a:prstGeom prst="rect">
            <a:avLst/>
          </a:prstGeom>
        </p:spPr>
      </p:pic>
      <p:sp>
        <p:nvSpPr>
          <p:cNvPr id="2" name="Text Placeholder 1"/>
          <p:cNvSpPr>
            <a:spLocks noGrp="1"/>
          </p:cNvSpPr>
          <p:nvPr>
            <p:ph type="body" sz="quarter" idx="28"/>
          </p:nvPr>
        </p:nvSpPr>
        <p:spPr>
          <a:xfrm>
            <a:off x="32944769" y="14047457"/>
            <a:ext cx="10052050" cy="3770241"/>
          </a:xfrm>
        </p:spPr>
        <p:txBody>
          <a:bodyPr/>
          <a:lstStyle/>
          <a:p>
            <a:r>
              <a:rPr lang="en-US" dirty="0" smtClean="0">
                <a:solidFill>
                  <a:schemeClr val="tx1"/>
                </a:solidFill>
              </a:rPr>
              <a:t>Improvement in the result is also due to some common drawbacks in other methods. For example:</a:t>
            </a:r>
          </a:p>
          <a:p>
            <a:pPr marL="342900" indent="-342900">
              <a:buFont typeface="Arial" panose="020B0604020202020204" pitchFamily="34" charset="0"/>
              <a:buChar char="•"/>
            </a:pPr>
            <a:r>
              <a:rPr lang="en-US" dirty="0" smtClean="0">
                <a:solidFill>
                  <a:schemeClr val="tx1"/>
                </a:solidFill>
              </a:rPr>
              <a:t>Many methods </a:t>
            </a:r>
            <a:r>
              <a:rPr lang="en-US" dirty="0">
                <a:solidFill>
                  <a:schemeClr val="tx1"/>
                </a:solidFill>
              </a:rPr>
              <a:t>r</a:t>
            </a:r>
            <a:r>
              <a:rPr lang="en-US" dirty="0" smtClean="0">
                <a:solidFill>
                  <a:schemeClr val="tx1"/>
                </a:solidFill>
              </a:rPr>
              <a:t>epresent </a:t>
            </a:r>
            <a:r>
              <a:rPr lang="en-US" dirty="0">
                <a:solidFill>
                  <a:schemeClr val="tx1"/>
                </a:solidFill>
              </a:rPr>
              <a:t>text in terms of unordered list of </a:t>
            </a:r>
            <a:r>
              <a:rPr lang="en-US" dirty="0" smtClean="0">
                <a:solidFill>
                  <a:schemeClr val="tx1"/>
                </a:solidFill>
              </a:rPr>
              <a:t>words while </a:t>
            </a:r>
            <a:r>
              <a:rPr lang="en-US" dirty="0">
                <a:solidFill>
                  <a:schemeClr val="tx1"/>
                </a:solidFill>
              </a:rPr>
              <a:t>s</a:t>
            </a:r>
            <a:r>
              <a:rPr lang="en-US" dirty="0" smtClean="0">
                <a:solidFill>
                  <a:schemeClr val="tx1"/>
                </a:solidFill>
              </a:rPr>
              <a:t>entiments </a:t>
            </a:r>
            <a:r>
              <a:rPr lang="en-US" dirty="0">
                <a:solidFill>
                  <a:schemeClr val="tx1"/>
                </a:solidFill>
              </a:rPr>
              <a:t>depend not just on the word meanings </a:t>
            </a:r>
            <a:r>
              <a:rPr lang="en-US" dirty="0" smtClean="0">
                <a:solidFill>
                  <a:schemeClr val="tx1"/>
                </a:solidFill>
              </a:rPr>
              <a:t>but also </a:t>
            </a:r>
            <a:r>
              <a:rPr lang="en-US" dirty="0">
                <a:solidFill>
                  <a:schemeClr val="tx1"/>
                </a:solidFill>
              </a:rPr>
              <a:t>how they are </a:t>
            </a:r>
            <a:r>
              <a:rPr lang="en-US" dirty="0" smtClean="0">
                <a:solidFill>
                  <a:schemeClr val="tx1"/>
                </a:solidFill>
              </a:rPr>
              <a:t>ordered.</a:t>
            </a:r>
          </a:p>
          <a:p>
            <a:pPr marL="342900" indent="-342900">
              <a:buFont typeface="Arial" panose="020B0604020202020204" pitchFamily="34" charset="0"/>
              <a:buChar char="•"/>
            </a:pPr>
            <a:r>
              <a:rPr lang="en-US" dirty="0" smtClean="0">
                <a:solidFill>
                  <a:schemeClr val="tx1"/>
                </a:solidFill>
              </a:rPr>
              <a:t>The features used  are manually developed which won’t necessarily capture all the features of the word.</a:t>
            </a:r>
          </a:p>
          <a:p>
            <a:pPr marL="342900" indent="-342900">
              <a:buFont typeface="Arial" panose="020B0604020202020204" pitchFamily="34" charset="0"/>
              <a:buChar char="•"/>
            </a:pPr>
            <a:endParaRPr lang="en-US" dirty="0"/>
          </a:p>
        </p:txBody>
      </p:sp>
      <p:sp>
        <p:nvSpPr>
          <p:cNvPr id="41" name="Text Placeholder 458"/>
          <p:cNvSpPr>
            <a:spLocks noGrp="1"/>
          </p:cNvSpPr>
          <p:nvPr>
            <p:ph type="body" sz="quarter" idx="26"/>
          </p:nvPr>
        </p:nvSpPr>
        <p:spPr>
          <a:xfrm>
            <a:off x="22279245" y="15434583"/>
            <a:ext cx="10047018" cy="17521697"/>
          </a:xfrm>
        </p:spPr>
        <p:txBody>
          <a:bodyPr/>
          <a:lstStyle/>
          <a:p>
            <a:r>
              <a:rPr lang="en-US" dirty="0" smtClean="0">
                <a:solidFill>
                  <a:schemeClr val="tx1"/>
                </a:solidFill>
              </a:rPr>
              <a:t>We performed </a:t>
            </a:r>
            <a:r>
              <a:rPr lang="en-US" dirty="0">
                <a:solidFill>
                  <a:schemeClr val="tx1"/>
                </a:solidFill>
              </a:rPr>
              <a:t>experimentation on the following </a:t>
            </a:r>
            <a:r>
              <a:rPr lang="en-US" dirty="0" smtClean="0">
                <a:solidFill>
                  <a:schemeClr val="tx1"/>
                </a:solidFill>
              </a:rPr>
              <a:t>dataset:</a:t>
            </a:r>
            <a:endParaRPr lang="en-US" dirty="0">
              <a:solidFill>
                <a:schemeClr val="tx1"/>
              </a:solidFill>
            </a:endParaRPr>
          </a:p>
          <a:p>
            <a:pPr marL="285750" indent="-285750">
              <a:buFont typeface="Arial" pitchFamily="34" charset="0"/>
              <a:buChar char="•"/>
            </a:pPr>
            <a:r>
              <a:rPr lang="en-US" dirty="0" err="1" smtClean="0">
                <a:solidFill>
                  <a:schemeClr val="tx1"/>
                </a:solidFill>
              </a:rPr>
              <a:t>SemEval</a:t>
            </a:r>
            <a:r>
              <a:rPr lang="en-US" dirty="0" smtClean="0">
                <a:solidFill>
                  <a:schemeClr val="tx1"/>
                </a:solidFill>
              </a:rPr>
              <a:t> </a:t>
            </a:r>
            <a:r>
              <a:rPr lang="en-US" dirty="0">
                <a:solidFill>
                  <a:schemeClr val="tx1"/>
                </a:solidFill>
              </a:rPr>
              <a:t>2010 Task 8</a:t>
            </a:r>
          </a:p>
          <a:p>
            <a:pPr marL="285750" indent="-285750">
              <a:buFont typeface="Arial" pitchFamily="34" charset="0"/>
              <a:buChar char="•"/>
            </a:pPr>
            <a:endParaRPr lang="en-US" dirty="0" smtClean="0">
              <a:solidFill>
                <a:schemeClr val="tx1"/>
              </a:solidFill>
            </a:endParaRPr>
          </a:p>
          <a:p>
            <a:r>
              <a:rPr lang="en-US" dirty="0">
                <a:solidFill>
                  <a:schemeClr val="tx1"/>
                </a:solidFill>
              </a:rPr>
              <a:t>There are 9 ordered relationships (with two directions) and an undirected other class, resulting </a:t>
            </a:r>
            <a:r>
              <a:rPr lang="en-US" dirty="0" smtClean="0">
                <a:solidFill>
                  <a:schemeClr val="tx1"/>
                </a:solidFill>
              </a:rPr>
              <a:t>in 19 </a:t>
            </a:r>
            <a:r>
              <a:rPr lang="en-US" dirty="0">
                <a:solidFill>
                  <a:schemeClr val="tx1"/>
                </a:solidFill>
              </a:rPr>
              <a:t>classes. Among the relationships are: </a:t>
            </a:r>
            <a:r>
              <a:rPr lang="en-US" dirty="0" smtClean="0">
                <a:solidFill>
                  <a:schemeClr val="tx1"/>
                </a:solidFill>
              </a:rPr>
              <a:t>message-topic</a:t>
            </a:r>
            <a:r>
              <a:rPr lang="en-US" dirty="0">
                <a:solidFill>
                  <a:schemeClr val="tx1"/>
                </a:solidFill>
              </a:rPr>
              <a:t>, cause-effect, </a:t>
            </a:r>
            <a:r>
              <a:rPr lang="en-US" dirty="0" smtClean="0">
                <a:solidFill>
                  <a:schemeClr val="tx1"/>
                </a:solidFill>
              </a:rPr>
              <a:t>instrument-agency. A </a:t>
            </a:r>
            <a:r>
              <a:rPr lang="en-US" dirty="0">
                <a:solidFill>
                  <a:schemeClr val="tx1"/>
                </a:solidFill>
              </a:rPr>
              <a:t>pair is counted as correct if the</a:t>
            </a:r>
          </a:p>
          <a:p>
            <a:r>
              <a:rPr lang="en-US" dirty="0">
                <a:solidFill>
                  <a:schemeClr val="tx1"/>
                </a:solidFill>
              </a:rPr>
              <a:t>order of the words in the relationship is correct</a:t>
            </a:r>
            <a:r>
              <a:rPr lang="en-US" dirty="0" smtClean="0">
                <a:solidFill>
                  <a:schemeClr val="tx1"/>
                </a:solidFill>
              </a:rPr>
              <a:t>.</a:t>
            </a:r>
          </a:p>
          <a:p>
            <a:endParaRPr lang="en-US" dirty="0">
              <a:solidFill>
                <a:schemeClr val="tx1"/>
              </a:solidFill>
            </a:endParaRPr>
          </a:p>
          <a:p>
            <a:endParaRPr lang="en-US" dirty="0"/>
          </a:p>
          <a:p>
            <a:endParaRPr lang="en-US" dirty="0" smtClean="0"/>
          </a:p>
          <a:p>
            <a:endParaRPr lang="en-US" dirty="0"/>
          </a:p>
          <a:p>
            <a:endParaRPr lang="en-US" dirty="0" smtClean="0"/>
          </a:p>
          <a:p>
            <a:endParaRPr lang="en-US" dirty="0" smtClean="0"/>
          </a:p>
          <a:p>
            <a:endParaRPr lang="en-US" dirty="0"/>
          </a:p>
          <a:p>
            <a:pPr algn="ctr"/>
            <a:endParaRPr lang="en-US" sz="1400" dirty="0" smtClean="0"/>
          </a:p>
          <a:p>
            <a:pPr algn="ctr"/>
            <a:endParaRPr lang="en-US" sz="1400"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r>
              <a:rPr lang="en-US" dirty="0">
                <a:solidFill>
                  <a:schemeClr val="tx1"/>
                </a:solidFill>
              </a:rPr>
              <a:t>Accuracy (calculated for the above confusion matrix) = 2094/2717 = 77.07%</a:t>
            </a:r>
          </a:p>
          <a:p>
            <a:r>
              <a:rPr lang="en-US" dirty="0">
                <a:solidFill>
                  <a:schemeClr val="tx1"/>
                </a:solidFill>
              </a:rPr>
              <a:t>F1 Score =  82.51%</a:t>
            </a:r>
          </a:p>
          <a:p>
            <a:endParaRPr lang="en-US" dirty="0"/>
          </a:p>
          <a:p>
            <a:r>
              <a:rPr lang="en-US" dirty="0" smtClean="0">
                <a:solidFill>
                  <a:schemeClr val="tx1"/>
                </a:solidFill>
              </a:rPr>
              <a:t>We also used a different dataset modified according to our code requirement </a:t>
            </a:r>
            <a:r>
              <a:rPr lang="en-US" dirty="0">
                <a:solidFill>
                  <a:schemeClr val="tx1"/>
                </a:solidFill>
              </a:rPr>
              <a:t>from </a:t>
            </a:r>
            <a:r>
              <a:rPr lang="en-US" dirty="0" smtClean="0">
                <a:solidFill>
                  <a:schemeClr val="tx1"/>
                </a:solidFill>
              </a:rPr>
              <a:t>“</a:t>
            </a:r>
            <a:r>
              <a:rPr lang="en-US" dirty="0" err="1" smtClean="0">
                <a:solidFill>
                  <a:schemeClr val="tx1"/>
                </a:solidFill>
              </a:rPr>
              <a:t>SemEval</a:t>
            </a:r>
            <a:r>
              <a:rPr lang="en-US" dirty="0" smtClean="0">
                <a:solidFill>
                  <a:schemeClr val="tx1"/>
                </a:solidFill>
              </a:rPr>
              <a:t> 2007 </a:t>
            </a:r>
            <a:r>
              <a:rPr lang="en-US" dirty="0">
                <a:solidFill>
                  <a:schemeClr val="tx1"/>
                </a:solidFill>
              </a:rPr>
              <a:t>Task </a:t>
            </a:r>
            <a:r>
              <a:rPr lang="en-US" dirty="0" smtClean="0">
                <a:solidFill>
                  <a:schemeClr val="tx1"/>
                </a:solidFill>
              </a:rPr>
              <a:t>4” to perform test and used the previous trained model.</a:t>
            </a:r>
          </a:p>
          <a:p>
            <a:endParaRPr lang="en-US" dirty="0">
              <a:solidFill>
                <a:schemeClr val="tx1"/>
              </a:solidFill>
            </a:endParaRPr>
          </a:p>
          <a:p>
            <a:r>
              <a:rPr lang="en-US" dirty="0" smtClean="0">
                <a:solidFill>
                  <a:schemeClr val="tx1"/>
                </a:solidFill>
              </a:rPr>
              <a:t>F1 score for this experimentation was obtained to be 40.08 % ignoring directionality.</a:t>
            </a:r>
            <a:endParaRPr lang="en-US" dirty="0">
              <a:solidFill>
                <a:schemeClr val="tx1"/>
              </a:solidFill>
            </a:endParaRPr>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2" name="Text Placeholder 457"/>
          <p:cNvSpPr>
            <a:spLocks noGrp="1"/>
          </p:cNvSpPr>
          <p:nvPr>
            <p:ph type="body" sz="quarter" idx="25"/>
          </p:nvPr>
        </p:nvSpPr>
        <p:spPr>
          <a:xfrm>
            <a:off x="32832561" y="5701149"/>
            <a:ext cx="10047018" cy="754045"/>
          </a:xfrm>
        </p:spPr>
        <p:txBody>
          <a:bodyPr/>
          <a:lstStyle/>
          <a:p>
            <a:r>
              <a:rPr lang="en-US" dirty="0" smtClean="0"/>
              <a:t>Comparison with other methods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156338140"/>
              </p:ext>
            </p:extLst>
          </p:nvPr>
        </p:nvGraphicFramePr>
        <p:xfrm>
          <a:off x="34009699" y="7142169"/>
          <a:ext cx="7843724" cy="5895561"/>
        </p:xfrm>
        <a:graphic>
          <a:graphicData uri="http://schemas.openxmlformats.org/drawingml/2006/table">
            <a:tbl>
              <a:tblPr firstRow="1" bandRow="1">
                <a:tableStyleId>{5C22544A-7EE6-4342-B048-85BDC9FD1C3A}</a:tableStyleId>
              </a:tblPr>
              <a:tblGrid>
                <a:gridCol w="1595324"/>
                <a:gridCol w="5257800"/>
                <a:gridCol w="990600"/>
              </a:tblGrid>
              <a:tr h="777920">
                <a:tc>
                  <a:txBody>
                    <a:bodyPr/>
                    <a:lstStyle/>
                    <a:p>
                      <a:pPr algn="ctr"/>
                      <a:r>
                        <a:rPr lang="en-US" sz="2500" dirty="0" smtClean="0">
                          <a:latin typeface="Times New Roman" panose="02020603050405020304" pitchFamily="18" charset="0"/>
                          <a:cs typeface="Times New Roman" panose="02020603050405020304" pitchFamily="18" charset="0"/>
                        </a:rPr>
                        <a:t>Classifier</a:t>
                      </a:r>
                      <a:endParaRPr lang="en-US" sz="2500" dirty="0">
                        <a:latin typeface="Times New Roman" panose="02020603050405020304" pitchFamily="18" charset="0"/>
                        <a:cs typeface="Times New Roman" panose="02020603050405020304" pitchFamily="18" charset="0"/>
                      </a:endParaRPr>
                    </a:p>
                  </a:txBody>
                  <a:tcPr>
                    <a:solidFill>
                      <a:schemeClr val="accent4">
                        <a:lumMod val="75000"/>
                      </a:schemeClr>
                    </a:solidFill>
                  </a:tcPr>
                </a:tc>
                <a:tc>
                  <a:txBody>
                    <a:bodyPr/>
                    <a:lstStyle/>
                    <a:p>
                      <a:pPr algn="ctr"/>
                      <a:r>
                        <a:rPr lang="en-US" sz="2500" dirty="0" smtClean="0">
                          <a:latin typeface="Times New Roman" panose="02020603050405020304" pitchFamily="18" charset="0"/>
                          <a:cs typeface="Times New Roman" panose="02020603050405020304" pitchFamily="18" charset="0"/>
                        </a:rPr>
                        <a:t>Feature Set</a:t>
                      </a:r>
                      <a:endParaRPr lang="en-US" sz="2500" dirty="0">
                        <a:latin typeface="Times New Roman" panose="02020603050405020304" pitchFamily="18" charset="0"/>
                        <a:cs typeface="Times New Roman" panose="02020603050405020304" pitchFamily="18" charset="0"/>
                      </a:endParaRPr>
                    </a:p>
                  </a:txBody>
                  <a:tcPr>
                    <a:solidFill>
                      <a:schemeClr val="accent4">
                        <a:lumMod val="75000"/>
                      </a:schemeClr>
                    </a:solidFill>
                  </a:tcPr>
                </a:tc>
                <a:tc>
                  <a:txBody>
                    <a:bodyPr/>
                    <a:lstStyle/>
                    <a:p>
                      <a:pPr algn="ctr"/>
                      <a:r>
                        <a:rPr lang="en-US" sz="2500" dirty="0" smtClean="0">
                          <a:latin typeface="Times New Roman" panose="02020603050405020304" pitchFamily="18" charset="0"/>
                          <a:cs typeface="Times New Roman" panose="02020603050405020304" pitchFamily="18" charset="0"/>
                        </a:rPr>
                        <a:t>F1</a:t>
                      </a:r>
                      <a:endParaRPr lang="en-US" sz="2500" dirty="0">
                        <a:latin typeface="Times New Roman" panose="02020603050405020304" pitchFamily="18" charset="0"/>
                        <a:cs typeface="Times New Roman" panose="02020603050405020304" pitchFamily="18" charset="0"/>
                      </a:endParaRPr>
                    </a:p>
                  </a:txBody>
                  <a:tcPr>
                    <a:solidFill>
                      <a:schemeClr val="accent4">
                        <a:lumMod val="75000"/>
                      </a:schemeClr>
                    </a:solidFill>
                  </a:tcPr>
                </a:tc>
              </a:tr>
              <a:tr h="560881">
                <a:tc>
                  <a:txBody>
                    <a:bodyPr/>
                    <a:lstStyle/>
                    <a:p>
                      <a:r>
                        <a:rPr lang="en-US" sz="2500" dirty="0" smtClean="0">
                          <a:latin typeface="Times New Roman" panose="02020603050405020304" pitchFamily="18" charset="0"/>
                          <a:cs typeface="Times New Roman" panose="02020603050405020304" pitchFamily="18" charset="0"/>
                        </a:rPr>
                        <a:t>SVM</a:t>
                      </a:r>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c>
                  <a:txBody>
                    <a:bodyPr/>
                    <a:lstStyle/>
                    <a:p>
                      <a:r>
                        <a:rPr lang="en-US" sz="2500" dirty="0" smtClean="0">
                          <a:latin typeface="Times New Roman" panose="02020603050405020304" pitchFamily="18" charset="0"/>
                          <a:cs typeface="Times New Roman" panose="02020603050405020304" pitchFamily="18" charset="0"/>
                        </a:rPr>
                        <a:t>POS, stemming, syntactic patterns</a:t>
                      </a:r>
                    </a:p>
                  </a:txBody>
                  <a:tcPr>
                    <a:solidFill>
                      <a:srgbClr val="0D80CF">
                        <a:alpha val="50000"/>
                      </a:srgbClr>
                    </a:solidFill>
                  </a:tcPr>
                </a:tc>
                <a:tc>
                  <a:txBody>
                    <a:bodyPr/>
                    <a:lstStyle/>
                    <a:p>
                      <a:r>
                        <a:rPr lang="en-US" sz="2500" dirty="0" smtClean="0">
                          <a:latin typeface="Times New Roman" panose="02020603050405020304" pitchFamily="18" charset="0"/>
                          <a:cs typeface="Times New Roman" panose="02020603050405020304" pitchFamily="18" charset="0"/>
                        </a:rPr>
                        <a:t>60.1</a:t>
                      </a:r>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r>
              <a:tr h="801373">
                <a:tc>
                  <a:txBody>
                    <a:bodyPr/>
                    <a:lstStyle/>
                    <a:p>
                      <a:r>
                        <a:rPr lang="en-US" sz="2500" dirty="0" smtClean="0">
                          <a:latin typeface="Times New Roman" panose="02020603050405020304" pitchFamily="18" charset="0"/>
                          <a:cs typeface="Times New Roman" panose="02020603050405020304" pitchFamily="18" charset="0"/>
                        </a:rPr>
                        <a:t>SVM</a:t>
                      </a:r>
                      <a:endParaRPr lang="en-US" sz="25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US" sz="2500" dirty="0" smtClean="0">
                          <a:latin typeface="Times New Roman" panose="02020603050405020304" pitchFamily="18" charset="0"/>
                          <a:cs typeface="Times New Roman" panose="02020603050405020304" pitchFamily="18" charset="0"/>
                        </a:rPr>
                        <a:t>POS, WordNet, stemming, syntactic patterns</a:t>
                      </a:r>
                      <a:endParaRPr lang="en-US" sz="25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US" sz="2500" dirty="0" smtClean="0">
                          <a:latin typeface="Times New Roman" panose="02020603050405020304" pitchFamily="18" charset="0"/>
                          <a:cs typeface="Times New Roman" panose="02020603050405020304" pitchFamily="18" charset="0"/>
                        </a:rPr>
                        <a:t>74.8</a:t>
                      </a:r>
                      <a:endParaRPr lang="en-US" sz="2500" dirty="0">
                        <a:latin typeface="Times New Roman" panose="02020603050405020304" pitchFamily="18" charset="0"/>
                        <a:cs typeface="Times New Roman" panose="02020603050405020304" pitchFamily="18" charset="0"/>
                      </a:endParaRPr>
                    </a:p>
                  </a:txBody>
                  <a:tcPr>
                    <a:solidFill>
                      <a:schemeClr val="bg2">
                        <a:lumMod val="90000"/>
                      </a:schemeClr>
                    </a:solidFill>
                  </a:tcPr>
                </a:tc>
              </a:tr>
              <a:tr h="801373">
                <a:tc>
                  <a:txBody>
                    <a:bodyPr/>
                    <a:lstStyle/>
                    <a:p>
                      <a:r>
                        <a:rPr lang="en-US" sz="2500" dirty="0" smtClean="0">
                          <a:latin typeface="Times New Roman" panose="02020603050405020304" pitchFamily="18" charset="0"/>
                          <a:cs typeface="Times New Roman" panose="02020603050405020304" pitchFamily="18" charset="0"/>
                        </a:rPr>
                        <a:t>SVM</a:t>
                      </a:r>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c>
                  <a:txBody>
                    <a:bodyPr/>
                    <a:lstStyle/>
                    <a:p>
                      <a:r>
                        <a:rPr lang="en-US" sz="2500" dirty="0" smtClean="0">
                          <a:latin typeface="Times New Roman" panose="02020603050405020304" pitchFamily="18" charset="0"/>
                          <a:cs typeface="Times New Roman" panose="02020603050405020304" pitchFamily="18" charset="0"/>
                        </a:rPr>
                        <a:t>POS, WordNet, morphological features, thesauri, Google n-grams</a:t>
                      </a:r>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c>
                  <a:txBody>
                    <a:bodyPr/>
                    <a:lstStyle/>
                    <a:p>
                      <a:r>
                        <a:rPr lang="en-US" sz="2500" dirty="0" smtClean="0">
                          <a:latin typeface="Times New Roman" panose="02020603050405020304" pitchFamily="18" charset="0"/>
                          <a:cs typeface="Times New Roman" panose="02020603050405020304" pitchFamily="18" charset="0"/>
                        </a:rPr>
                        <a:t>77.6</a:t>
                      </a:r>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r>
              <a:tr h="1159128">
                <a:tc>
                  <a:txBody>
                    <a:bodyPr/>
                    <a:lstStyle/>
                    <a:p>
                      <a:r>
                        <a:rPr lang="en-US" sz="2500" dirty="0" smtClean="0">
                          <a:latin typeface="Times New Roman" panose="02020603050405020304" pitchFamily="18" charset="0"/>
                          <a:cs typeface="Times New Roman" panose="02020603050405020304" pitchFamily="18" charset="0"/>
                        </a:rPr>
                        <a:t>RNN</a:t>
                      </a:r>
                    </a:p>
                    <a:p>
                      <a:r>
                        <a:rPr lang="en-US" sz="2500" dirty="0" err="1" smtClean="0">
                          <a:latin typeface="Times New Roman" panose="02020603050405020304" pitchFamily="18" charset="0"/>
                          <a:cs typeface="Times New Roman" panose="02020603050405020304" pitchFamily="18" charset="0"/>
                        </a:rPr>
                        <a:t>Lin.MVR</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MV-RNN</a:t>
                      </a:r>
                      <a:endParaRPr lang="en-US" sz="25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sz="2500" dirty="0" smtClean="0">
                          <a:latin typeface="Times New Roman" panose="02020603050405020304" pitchFamily="18" charset="0"/>
                          <a:cs typeface="Times New Roman" panose="02020603050405020304" pitchFamily="18" charset="0"/>
                        </a:rPr>
                        <a:t>-</a:t>
                      </a:r>
                    </a:p>
                    <a:p>
                      <a:pPr algn="ctr"/>
                      <a:r>
                        <a:rPr lang="en-US" sz="2500" dirty="0" smtClean="0">
                          <a:latin typeface="Times New Roman" panose="02020603050405020304" pitchFamily="18" charset="0"/>
                          <a:cs typeface="Times New Roman" panose="02020603050405020304" pitchFamily="18" charset="0"/>
                        </a:rPr>
                        <a:t>-</a:t>
                      </a:r>
                    </a:p>
                    <a:p>
                      <a:pPr algn="ct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US" sz="2500" dirty="0" smtClean="0">
                          <a:latin typeface="Times New Roman" panose="02020603050405020304" pitchFamily="18" charset="0"/>
                          <a:cs typeface="Times New Roman" panose="02020603050405020304" pitchFamily="18" charset="0"/>
                        </a:rPr>
                        <a:t>74.8</a:t>
                      </a:r>
                    </a:p>
                    <a:p>
                      <a:r>
                        <a:rPr lang="en-US" sz="2500" dirty="0" smtClean="0">
                          <a:latin typeface="Times New Roman" panose="02020603050405020304" pitchFamily="18" charset="0"/>
                          <a:cs typeface="Times New Roman" panose="02020603050405020304" pitchFamily="18" charset="0"/>
                        </a:rPr>
                        <a:t>73</a:t>
                      </a:r>
                    </a:p>
                    <a:p>
                      <a:r>
                        <a:rPr lang="en-US" sz="2500" dirty="0" smtClean="0">
                          <a:latin typeface="Times New Roman" panose="02020603050405020304" pitchFamily="18" charset="0"/>
                          <a:cs typeface="Times New Roman" panose="02020603050405020304" pitchFamily="18" charset="0"/>
                        </a:rPr>
                        <a:t>79.1</a:t>
                      </a:r>
                      <a:endParaRPr lang="en-US" sz="2500" dirty="0">
                        <a:latin typeface="Times New Roman" panose="02020603050405020304" pitchFamily="18" charset="0"/>
                        <a:cs typeface="Times New Roman" panose="02020603050405020304" pitchFamily="18" charset="0"/>
                      </a:endParaRPr>
                    </a:p>
                  </a:txBody>
                  <a:tcPr>
                    <a:solidFill>
                      <a:schemeClr val="bg2">
                        <a:lumMod val="90000"/>
                      </a:schemeClr>
                    </a:solidFill>
                  </a:tcPr>
                </a:tc>
              </a:tr>
              <a:tr h="1516884">
                <a:tc>
                  <a:txBody>
                    <a:bodyPr/>
                    <a:lstStyle/>
                    <a:p>
                      <a:r>
                        <a:rPr lang="en-US" sz="2500" dirty="0" smtClean="0">
                          <a:latin typeface="Times New Roman" panose="02020603050405020304" pitchFamily="18" charset="0"/>
                          <a:cs typeface="Times New Roman" panose="02020603050405020304" pitchFamily="18" charset="0"/>
                        </a:rPr>
                        <a:t>RNN</a:t>
                      </a:r>
                    </a:p>
                    <a:p>
                      <a:r>
                        <a:rPr lang="en-US" sz="2500" dirty="0" err="1" smtClean="0">
                          <a:latin typeface="Times New Roman" panose="02020603050405020304" pitchFamily="18" charset="0"/>
                          <a:cs typeface="Times New Roman" panose="02020603050405020304" pitchFamily="18" charset="0"/>
                        </a:rPr>
                        <a:t>Lin.MVR</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MV-RNN</a:t>
                      </a:r>
                    </a:p>
                    <a:p>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c>
                  <a:txBody>
                    <a:bodyPr/>
                    <a:lstStyle/>
                    <a:p>
                      <a:r>
                        <a:rPr lang="en-US" sz="2500" dirty="0" err="1" smtClean="0">
                          <a:latin typeface="Times New Roman" panose="02020603050405020304" pitchFamily="18" charset="0"/>
                          <a:cs typeface="Times New Roman" panose="02020603050405020304" pitchFamily="18" charset="0"/>
                        </a:rPr>
                        <a:t>POS,WordNet,NER</a:t>
                      </a:r>
                      <a:endParaRPr lang="en-US" sz="2500" dirty="0" smtClean="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POS,WordNet,NER</a:t>
                      </a:r>
                      <a:endParaRPr lang="en-US" sz="2500" dirty="0" smtClean="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POS,WordNet,NER</a:t>
                      </a:r>
                      <a:endParaRPr lang="en-US" sz="2500" dirty="0">
                        <a:latin typeface="Times New Roman" panose="02020603050405020304" pitchFamily="18" charset="0"/>
                        <a:cs typeface="Times New Roman" panose="02020603050405020304" pitchFamily="18" charset="0"/>
                      </a:endParaRPr>
                    </a:p>
                  </a:txBody>
                  <a:tcPr>
                    <a:solidFill>
                      <a:srgbClr val="0D80CF">
                        <a:alpha val="50000"/>
                      </a:srgbClr>
                    </a:solidFill>
                  </a:tcPr>
                </a:tc>
                <a:tc>
                  <a:txBody>
                    <a:bodyPr/>
                    <a:lstStyle/>
                    <a:p>
                      <a:r>
                        <a:rPr lang="en-US" sz="2500" dirty="0" smtClean="0">
                          <a:latin typeface="Times New Roman" panose="02020603050405020304" pitchFamily="18" charset="0"/>
                          <a:cs typeface="Times New Roman" panose="02020603050405020304" pitchFamily="18" charset="0"/>
                        </a:rPr>
                        <a:t>77.6</a:t>
                      </a:r>
                    </a:p>
                    <a:p>
                      <a:r>
                        <a:rPr lang="en-US" sz="2500" dirty="0" smtClean="0">
                          <a:latin typeface="Times New Roman" panose="02020603050405020304" pitchFamily="18" charset="0"/>
                          <a:cs typeface="Times New Roman" panose="02020603050405020304" pitchFamily="18" charset="0"/>
                        </a:rPr>
                        <a:t>78.7</a:t>
                      </a:r>
                    </a:p>
                    <a:p>
                      <a:r>
                        <a:rPr lang="en-US" sz="2500" b="1" dirty="0" smtClean="0">
                          <a:latin typeface="Times New Roman" panose="02020603050405020304" pitchFamily="18" charset="0"/>
                          <a:cs typeface="Times New Roman" panose="02020603050405020304" pitchFamily="18" charset="0"/>
                        </a:rPr>
                        <a:t>82.5</a:t>
                      </a:r>
                      <a:endParaRPr lang="en-US" sz="2500" b="1" dirty="0">
                        <a:latin typeface="Times New Roman" panose="02020603050405020304" pitchFamily="18" charset="0"/>
                        <a:cs typeface="Times New Roman" panose="02020603050405020304" pitchFamily="18" charset="0"/>
                      </a:endParaRPr>
                    </a:p>
                  </a:txBody>
                  <a:tcPr>
                    <a:solidFill>
                      <a:srgbClr val="0D80CF">
                        <a:alpha val="50000"/>
                      </a:srgbClr>
                    </a:solidFill>
                  </a:tcPr>
                </a:tc>
              </a:tr>
            </a:tbl>
          </a:graphicData>
        </a:graphic>
      </p:graphicFrame>
      <p:sp>
        <p:nvSpPr>
          <p:cNvPr id="11" name="TextBox 10"/>
          <p:cNvSpPr txBox="1"/>
          <p:nvPr/>
        </p:nvSpPr>
        <p:spPr>
          <a:xfrm>
            <a:off x="23378269" y="13160599"/>
            <a:ext cx="800783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Fig 3: MV-RNN learns vectors in the path connecting two words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Ref</a:t>
            </a:r>
            <a:r>
              <a:rPr lang="en-US" sz="2000" baseline="30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2700000" y="10503068"/>
            <a:ext cx="832916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2: RNN which learns semantic vector representation of phrases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Ref</a:t>
            </a:r>
            <a:r>
              <a:rPr lang="en-US" sz="2000" baseline="30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3031748" y="31073602"/>
            <a:ext cx="5877891"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Fig 1: </a:t>
            </a:r>
            <a:r>
              <a:rPr lang="en-US" sz="2000" dirty="0" err="1" smtClean="0">
                <a:latin typeface="Times New Roman" panose="02020603050405020304" pitchFamily="18" charset="0"/>
                <a:cs typeface="Times New Roman" panose="02020603050405020304" pitchFamily="18" charset="0"/>
              </a:rPr>
              <a:t>Binarized</a:t>
            </a:r>
            <a:r>
              <a:rPr lang="en-US" sz="2000" dirty="0" smtClean="0">
                <a:latin typeface="Times New Roman" panose="02020603050405020304" pitchFamily="18" charset="0"/>
                <a:cs typeface="Times New Roman" panose="02020603050405020304" pitchFamily="18" charset="0"/>
              </a:rPr>
              <a:t> parse tree (Constructed using draw.io) </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3959887" y="13026454"/>
            <a:ext cx="794775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Table 1:Result comparison with other methods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other results from ref</a:t>
            </a:r>
            <a:r>
              <a:rPr lang="en-US" sz="2000" baseline="30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1899</TotalTime>
  <Words>989</Words>
  <Application>Microsoft Office PowerPoint</Application>
  <PresentationFormat>Custom</PresentationFormat>
  <Paragraphs>145</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3</vt:i4>
      </vt:variant>
      <vt:variant>
        <vt:lpstr>Slide Titles</vt:lpstr>
      </vt:variant>
      <vt:variant>
        <vt:i4>1</vt:i4>
      </vt:variant>
    </vt:vector>
  </HeadingPairs>
  <TitlesOfParts>
    <vt:vector size="12" baseType="lpstr">
      <vt:lpstr>Arial</vt:lpstr>
      <vt:lpstr>Calibri</vt:lpstr>
      <vt:lpstr>Cambria Math</vt:lpstr>
      <vt:lpstr>Times New Roman</vt:lpstr>
      <vt:lpstr>Trebuchet MS</vt:lpstr>
      <vt:lpstr>36x48-Template-V2b</vt:lpstr>
      <vt:lpstr>1_Classic 3 Columns</vt:lpstr>
      <vt:lpstr>Classic - Wide Center</vt:lpstr>
      <vt:lpstr>Image</vt:lpstr>
      <vt:lpstr>MathType 6.0 Equation</vt:lpstr>
      <vt:lpstr>Equation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Sonu Agarwal</cp:lastModifiedBy>
  <cp:revision>158</cp:revision>
  <dcterms:created xsi:type="dcterms:W3CDTF">2012-02-03T19:11:35Z</dcterms:created>
  <dcterms:modified xsi:type="dcterms:W3CDTF">2015-04-10T14:32:02Z</dcterms:modified>
</cp:coreProperties>
</file>