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8" r:id="rId4"/>
    <p:sldId id="267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558E-E3C1-4799-9F58-B25298DD4AAE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6EB3-20B0-459D-85A8-74BD6D46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1F685-2E06-4B29-B273-3EE513017F9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her.org/index.php/Main/SemanticCompositionalityThroughRecursiveMatrix-VectorSpa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06" y="1738648"/>
            <a:ext cx="10058400" cy="132652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Semantic Compositionality through Recursive Matrix-Vector 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61" y="4339708"/>
            <a:ext cx="10058400" cy="1970939"/>
          </a:xfrm>
        </p:spPr>
        <p:txBody>
          <a:bodyPr/>
          <a:lstStyle/>
          <a:p>
            <a:pPr algn="ctr"/>
            <a:r>
              <a:rPr lang="en-US" dirty="0" smtClean="0"/>
              <a:t>Course </a:t>
            </a:r>
            <a:r>
              <a:rPr lang="en-US" dirty="0"/>
              <a:t>Project of </a:t>
            </a:r>
            <a:r>
              <a:rPr lang="en-US" dirty="0" smtClean="0"/>
              <a:t>cs365a	</a:t>
            </a:r>
          </a:p>
          <a:p>
            <a:pPr algn="ctr"/>
            <a:r>
              <a:rPr lang="en-US" dirty="0" smtClean="0"/>
              <a:t>Sonu Agarwal </a:t>
            </a:r>
          </a:p>
          <a:p>
            <a:pPr algn="ctr"/>
            <a:r>
              <a:rPr lang="en-US" dirty="0" err="1" smtClean="0"/>
              <a:t>Viveka</a:t>
            </a:r>
            <a:r>
              <a:rPr lang="en-US" dirty="0" smtClean="0"/>
              <a:t> </a:t>
            </a:r>
            <a:r>
              <a:rPr lang="en-US" dirty="0" err="1" smtClean="0"/>
              <a:t>kulharia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of Semantic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95" y="2399258"/>
            <a:ext cx="7585998" cy="2842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1788" y="6407723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 reference</a:t>
            </a:r>
            <a:r>
              <a:rPr lang="en-US" baseline="30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737360"/>
            <a:ext cx="9766327" cy="3663727"/>
          </a:xfrm>
        </p:spPr>
      </p:pic>
      <p:sp>
        <p:nvSpPr>
          <p:cNvPr id="3" name="TextBox 2"/>
          <p:cNvSpPr txBox="1"/>
          <p:nvPr/>
        </p:nvSpPr>
        <p:spPr>
          <a:xfrm>
            <a:off x="1249251" y="5515834"/>
            <a:ext cx="1094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(calculated for the above confusion matrix) = 2094/2717 = 77.07%</a:t>
            </a:r>
          </a:p>
          <a:p>
            <a:r>
              <a:rPr lang="en-US" sz="2000" dirty="0" smtClean="0"/>
              <a:t>F1 Score </a:t>
            </a:r>
            <a:r>
              <a:rPr lang="en-US" sz="2000" dirty="0"/>
              <a:t>=  82.51%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219" y="6419416"/>
            <a:ext cx="113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Source: http</a:t>
            </a:r>
            <a:r>
              <a:rPr lang="en-US" dirty="0"/>
              <a:t>://www.socher.org/index.php/Main/SemanticCompositionalityThroughRecursiveMatrix-VectorSpaces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2029" y="5778305"/>
            <a:ext cx="293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</a:t>
            </a:r>
            <a:r>
              <a:rPr lang="en-US" dirty="0" err="1" smtClean="0"/>
              <a:t>SemEval</a:t>
            </a:r>
            <a:r>
              <a:rPr lang="en-US" dirty="0" smtClean="0"/>
              <a:t> 2010 Task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Semantic Compositionality through Recursive Matrix-Vector Spaces</a:t>
            </a:r>
            <a:r>
              <a:rPr lang="en-US" dirty="0"/>
              <a:t>, Richard </a:t>
            </a:r>
            <a:r>
              <a:rPr lang="en-US" dirty="0" err="1"/>
              <a:t>Socher</a:t>
            </a:r>
            <a:r>
              <a:rPr lang="en-US" dirty="0"/>
              <a:t>, Brody </a:t>
            </a:r>
            <a:r>
              <a:rPr lang="en-US" dirty="0" err="1"/>
              <a:t>Huval</a:t>
            </a:r>
            <a:r>
              <a:rPr lang="en-US" dirty="0"/>
              <a:t>, Christopher D. Manning and Andrew Y. Ng. </a:t>
            </a:r>
            <a:br>
              <a:rPr lang="en-US" dirty="0"/>
            </a:br>
            <a:r>
              <a:rPr lang="en-US" dirty="0"/>
              <a:t>Conference on Empirical Methods in Natural Language Processing (</a:t>
            </a:r>
            <a:r>
              <a:rPr lang="en-US" b="1" dirty="0"/>
              <a:t>EMNLP 2012, Oral</a:t>
            </a:r>
            <a:r>
              <a:rPr lang="en-US" dirty="0" smtClean="0"/>
              <a:t>)</a:t>
            </a:r>
            <a:endParaRPr lang="en-US" u="sng" dirty="0" smtClean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solidFill>
                  <a:srgbClr val="00B0F0"/>
                </a:solidFill>
              </a:rPr>
              <a:t>Composition in distributional models of semantics</a:t>
            </a:r>
            <a:r>
              <a:rPr lang="en-US" dirty="0" smtClean="0"/>
              <a:t>,</a:t>
            </a:r>
            <a:r>
              <a:rPr lang="en-US" dirty="0"/>
              <a:t> J. Mitchell and M. </a:t>
            </a:r>
            <a:r>
              <a:rPr lang="en-US" dirty="0" err="1"/>
              <a:t>Lapata</a:t>
            </a:r>
            <a:r>
              <a:rPr lang="en-US" dirty="0" smtClean="0"/>
              <a:t>               Cognitive Science,34(2010):</a:t>
            </a:r>
            <a:r>
              <a:rPr lang="en-US" dirty="0" smtClean="0"/>
              <a:t>1388–1429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solidFill>
                  <a:srgbClr val="00B0F0"/>
                </a:solidFill>
              </a:rPr>
              <a:t>Simple </a:t>
            </a:r>
            <a:r>
              <a:rPr lang="en-US" u="sng" dirty="0">
                <a:solidFill>
                  <a:srgbClr val="00B0F0"/>
                </a:solidFill>
              </a:rPr>
              <a:t>customization of recursive neural networks for semantic relation </a:t>
            </a:r>
            <a:r>
              <a:rPr lang="en-US" u="sng" dirty="0" smtClean="0">
                <a:solidFill>
                  <a:srgbClr val="00B0F0"/>
                </a:solidFill>
              </a:rPr>
              <a:t>classification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Kazuma</a:t>
            </a:r>
            <a:r>
              <a:rPr lang="en-US" dirty="0" smtClean="0"/>
              <a:t> </a:t>
            </a:r>
            <a:r>
              <a:rPr lang="en-US" dirty="0"/>
              <a:t>Hashimoto, Makoto Miwa, </a:t>
            </a:r>
            <a:r>
              <a:rPr lang="en-US" dirty="0" err="1"/>
              <a:t>Yoshimasa</a:t>
            </a:r>
            <a:r>
              <a:rPr lang="en-US" dirty="0"/>
              <a:t> </a:t>
            </a:r>
            <a:r>
              <a:rPr lang="en-US" dirty="0" err="1"/>
              <a:t>Tsuruoka</a:t>
            </a:r>
            <a:r>
              <a:rPr lang="en-US" dirty="0"/>
              <a:t>, and Takashi </a:t>
            </a:r>
            <a:r>
              <a:rPr lang="en-US" dirty="0" err="1" smtClean="0"/>
              <a:t>Chikayama</a:t>
            </a:r>
            <a:r>
              <a:rPr lang="en-US" dirty="0" smtClean="0"/>
              <a:t>                 2013 In </a:t>
            </a:r>
            <a:r>
              <a:rPr lang="en-US"/>
              <a:t>EMNLP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2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Classifying semantic relationships such as “cause-effect” or “component-whole” between </a:t>
            </a:r>
            <a:r>
              <a:rPr lang="en-US" sz="2800" dirty="0" smtClean="0"/>
              <a:t>nouns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Examples: </a:t>
            </a:r>
          </a:p>
          <a:p>
            <a:pPr marL="871400" lvl="5" indent="0">
              <a:buNone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"The </a:t>
            </a:r>
            <a:r>
              <a:rPr lang="en-US" sz="2000" dirty="0" smtClean="0">
                <a:solidFill>
                  <a:srgbClr val="FF0000"/>
                </a:solidFill>
              </a:rPr>
              <a:t>introduction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>
                <a:solidFill>
                  <a:srgbClr val="00B050"/>
                </a:solidFill>
              </a:rPr>
              <a:t>book</a:t>
            </a:r>
            <a:r>
              <a:rPr lang="en-US" sz="2000" dirty="0" smtClean="0"/>
              <a:t> </a:t>
            </a:r>
            <a:r>
              <a:rPr lang="en-US" sz="2000" dirty="0"/>
              <a:t>is a summary of what is in the text."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Component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00B050"/>
                </a:solidFill>
              </a:rPr>
              <a:t>Whole</a:t>
            </a:r>
          </a:p>
          <a:p>
            <a:pPr marL="871400" lvl="5" indent="0"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"The </a:t>
            </a:r>
            <a:r>
              <a:rPr lang="en-US" sz="2000" dirty="0">
                <a:solidFill>
                  <a:srgbClr val="FF0000"/>
                </a:solidFill>
              </a:rPr>
              <a:t>radiation</a:t>
            </a:r>
            <a:r>
              <a:rPr lang="en-US" sz="2000" dirty="0"/>
              <a:t> from the atomic </a:t>
            </a:r>
            <a:r>
              <a:rPr lang="en-US" sz="2000" dirty="0">
                <a:solidFill>
                  <a:srgbClr val="00B050"/>
                </a:solidFill>
              </a:rPr>
              <a:t>bomb explosion</a:t>
            </a:r>
            <a:r>
              <a:rPr lang="en-US" sz="2000" dirty="0"/>
              <a:t> is a typical acute radiation.“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Cause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Effect</a:t>
            </a:r>
          </a:p>
          <a:p>
            <a:pPr marL="871400" lvl="5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54740"/>
            <a:ext cx="10390674" cy="3836967"/>
          </a:xfrm>
        </p:spPr>
      </p:pic>
      <p:sp>
        <p:nvSpPr>
          <p:cNvPr id="5" name="TextBox 4"/>
          <p:cNvSpPr txBox="1"/>
          <p:nvPr/>
        </p:nvSpPr>
        <p:spPr>
          <a:xfrm>
            <a:off x="8564451" y="6388387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created using www.draw.io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Parse Tree</a:t>
            </a:r>
          </a:p>
        </p:txBody>
      </p:sp>
      <p:pic>
        <p:nvPicPr>
          <p:cNvPr id="6" name="Content Placeholder 5" descr="binar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23" y="1773238"/>
            <a:ext cx="9955290" cy="4456112"/>
          </a:xfrm>
        </p:spPr>
      </p:pic>
      <p:sp>
        <p:nvSpPr>
          <p:cNvPr id="4" name="TextBox 3"/>
          <p:cNvSpPr txBox="1"/>
          <p:nvPr/>
        </p:nvSpPr>
        <p:spPr>
          <a:xfrm>
            <a:off x="8564451" y="6388387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created using www.draw.io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Novel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introduce a recursive neural network model (RNN) that learns compositional vector representations of vectors or sentences of arbitrary length or syntactic type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assign a vector and a matrix to every node in the parse tree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Vector captures the inherent meaning of the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Matrix captures how the word modifies the neighboring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representation for a longer phrase is computed in a bottom-up manner by recursively combining children words according to the syntactic structure in the parse tree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Recursive Matrix-Vector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49" y="2438391"/>
            <a:ext cx="6716062" cy="3096057"/>
          </a:xfrm>
        </p:spPr>
      </p:pic>
      <p:sp>
        <p:nvSpPr>
          <p:cNvPr id="5" name="TextBox 4"/>
          <p:cNvSpPr txBox="1"/>
          <p:nvPr/>
        </p:nvSpPr>
        <p:spPr>
          <a:xfrm>
            <a:off x="2988840" y="6475789"/>
            <a:ext cx="92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Image Source: http://www.socher.org/index.php/Main/SemanticCompositionalityThroughRecursiveMatrix-VectorSpaces</a:t>
            </a:r>
          </a:p>
        </p:txBody>
      </p:sp>
    </p:spTree>
    <p:extLst>
      <p:ext uri="{BB962C8B-B14F-4D97-AF65-F5344CB8AC3E}">
        <p14:creationId xmlns:p14="http://schemas.microsoft.com/office/powerpoint/2010/main" val="3745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Initialize all the word vectors with pre-trained n-dimensional word-vectors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Initialize matrices as                    , where     is the identity matrix and    is Gaussian noise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Combining two words: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    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48507" y="2310684"/>
                <a:ext cx="11213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07" y="2310684"/>
                <a:ext cx="112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64871" y="2297805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71" y="2297805"/>
                <a:ext cx="3330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97818" y="2276753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818" y="2276753"/>
                <a:ext cx="35067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30226"/>
              </p:ext>
            </p:extLst>
          </p:nvPr>
        </p:nvGraphicFramePr>
        <p:xfrm>
          <a:off x="3348507" y="3569967"/>
          <a:ext cx="6087263" cy="115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7" imgW="2539800" imgH="482400" progId="Equation.DSMT4">
                  <p:embed/>
                </p:oleObj>
              </mc:Choice>
              <mc:Fallback>
                <p:oleObj name="Equation" r:id="rId7" imgW="2539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8507" y="3569967"/>
                        <a:ext cx="6087263" cy="115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34636"/>
              </p:ext>
            </p:extLst>
          </p:nvPr>
        </p:nvGraphicFramePr>
        <p:xfrm>
          <a:off x="3282745" y="5033989"/>
          <a:ext cx="3851032" cy="11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9" imgW="1511280" imgH="457200" progId="Equation.DSMT4">
                  <p:embed/>
                </p:oleObj>
              </mc:Choice>
              <mc:Fallback>
                <p:oleObj name="Equation" r:id="rId9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2745" y="5033989"/>
                        <a:ext cx="3851032" cy="1165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5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train vector representations </a:t>
            </a:r>
            <a:r>
              <a:rPr lang="en-US" dirty="0" smtClean="0"/>
              <a:t>by adding on top of each parent node a softmax classifier to predict a class distribution over sentiment or relationship classes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Error </a:t>
            </a:r>
            <a:r>
              <a:rPr lang="en-US" dirty="0" smtClean="0"/>
              <a:t>function:                                </a:t>
            </a:r>
            <a:r>
              <a:rPr lang="en-US" dirty="0" smtClean="0"/>
              <a:t>sum </a:t>
            </a:r>
            <a:r>
              <a:rPr lang="en-US" dirty="0" smtClean="0"/>
              <a:t>of cross-entropy errors at all node, where s is the sentence and t is its tree.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80110"/>
              </p:ext>
            </p:extLst>
          </p:nvPr>
        </p:nvGraphicFramePr>
        <p:xfrm>
          <a:off x="2871631" y="4250816"/>
          <a:ext cx="1595316" cy="6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631" y="4250816"/>
                        <a:ext cx="1595316" cy="64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11525"/>
              </p:ext>
            </p:extLst>
          </p:nvPr>
        </p:nvGraphicFramePr>
        <p:xfrm>
          <a:off x="3669289" y="2945252"/>
          <a:ext cx="3814895" cy="66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5" imgW="1612800" imgH="279360" progId="Equation.DSMT4">
                  <p:embed/>
                </p:oleObj>
              </mc:Choice>
              <mc:Fallback>
                <p:oleObj name="Equation" r:id="rId5" imgW="1612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9289" y="2945252"/>
                        <a:ext cx="3814895" cy="66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95" y="1765461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parameters: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       and          are the set of word vectors and word matrices.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Objective Function: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	 is the cross entropy error and       is the regularization parameter.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69459"/>
              </p:ext>
            </p:extLst>
          </p:nvPr>
        </p:nvGraphicFramePr>
        <p:xfrm>
          <a:off x="3099455" y="2125024"/>
          <a:ext cx="4951409" cy="8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" name="Equation" r:id="rId3" imgW="1587240" imgH="279360" progId="Equation.DSMT4">
                  <p:embed/>
                </p:oleObj>
              </mc:Choice>
              <mc:Fallback>
                <p:oleObj name="Equation" r:id="rId3" imgW="1587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9455" y="2125024"/>
                        <a:ext cx="4951409" cy="87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26228"/>
              </p:ext>
            </p:extLst>
          </p:nvPr>
        </p:nvGraphicFramePr>
        <p:xfrm>
          <a:off x="3540932" y="2962211"/>
          <a:ext cx="289932" cy="34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0932" y="2962211"/>
                        <a:ext cx="289932" cy="34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55780"/>
              </p:ext>
            </p:extLst>
          </p:nvPr>
        </p:nvGraphicFramePr>
        <p:xfrm>
          <a:off x="4376900" y="2890684"/>
          <a:ext cx="504601" cy="50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6900" y="2890684"/>
                        <a:ext cx="504601" cy="504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08837"/>
              </p:ext>
            </p:extLst>
          </p:nvPr>
        </p:nvGraphicFramePr>
        <p:xfrm>
          <a:off x="3099455" y="4308723"/>
          <a:ext cx="3770151" cy="106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" name="Equation" r:id="rId9" imgW="1663560" imgH="469800" progId="Equation.DSMT4">
                  <p:embed/>
                </p:oleObj>
              </mc:Choice>
              <mc:Fallback>
                <p:oleObj name="Equation" r:id="rId9" imgW="1663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9455" y="4308723"/>
                        <a:ext cx="3770151" cy="106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69916"/>
              </p:ext>
            </p:extLst>
          </p:nvPr>
        </p:nvGraphicFramePr>
        <p:xfrm>
          <a:off x="6753695" y="5385517"/>
          <a:ext cx="328842" cy="41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3695" y="5385517"/>
                        <a:ext cx="328842" cy="418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43045"/>
              </p:ext>
            </p:extLst>
          </p:nvPr>
        </p:nvGraphicFramePr>
        <p:xfrm>
          <a:off x="3547291" y="5427596"/>
          <a:ext cx="283573" cy="30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7291" y="5427596"/>
                        <a:ext cx="283573" cy="307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8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317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Cambria Math</vt:lpstr>
      <vt:lpstr>Wingdings</vt:lpstr>
      <vt:lpstr>Retrospect</vt:lpstr>
      <vt:lpstr>Equation</vt:lpstr>
      <vt:lpstr>Semantic Compositionality through Recursive Matrix-Vector Spaces</vt:lpstr>
      <vt:lpstr>Goal</vt:lpstr>
      <vt:lpstr>Parse Tree</vt:lpstr>
      <vt:lpstr>Binary Parse Tree</vt:lpstr>
      <vt:lpstr>What’s Novel ?</vt:lpstr>
      <vt:lpstr>Recursive Matrix-Vector Model</vt:lpstr>
      <vt:lpstr>Training</vt:lpstr>
      <vt:lpstr>Training</vt:lpstr>
      <vt:lpstr>Learning</vt:lpstr>
      <vt:lpstr>Classification of Semantic Relationship</vt:lpstr>
      <vt:lpstr>Results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Compositionality through Recursive Matrix-Vector Spaces</dc:title>
  <dc:creator>Sonu Agarwal</dc:creator>
  <cp:lastModifiedBy>Sonu Agarwal</cp:lastModifiedBy>
  <cp:revision>85</cp:revision>
  <dcterms:created xsi:type="dcterms:W3CDTF">2015-04-02T10:48:53Z</dcterms:created>
  <dcterms:modified xsi:type="dcterms:W3CDTF">2015-04-03T08:08:51Z</dcterms:modified>
</cp:coreProperties>
</file>