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30E10-566E-4DC8-8EFC-651878435CA6}" v="3093" dt="2021-02-22T03:12:25.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EE13D-AC31-4A44-A504-97B09B42C805}"/>
              </a:ext>
            </a:extLst>
          </p:cNvPr>
          <p:cNvSpPr txBox="1"/>
          <p:nvPr/>
        </p:nvSpPr>
        <p:spPr>
          <a:xfrm>
            <a:off x="1060076" y="1340224"/>
            <a:ext cx="270958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User Profile contents:</a:t>
            </a:r>
          </a:p>
          <a:p>
            <a:pPr algn="l"/>
            <a:r>
              <a:rPr lang="en-US" dirty="0">
                <a:cs typeface="Calibri"/>
              </a:rPr>
              <a:t>-Picture</a:t>
            </a:r>
          </a:p>
          <a:p>
            <a:r>
              <a:rPr lang="en-US" dirty="0">
                <a:cs typeface="Calibri"/>
              </a:rPr>
              <a:t>-Interests</a:t>
            </a:r>
          </a:p>
          <a:p>
            <a:r>
              <a:rPr lang="en-US" dirty="0">
                <a:cs typeface="Calibri"/>
              </a:rPr>
              <a:t>-Experience (highlights keywords a visitor is looking for)</a:t>
            </a:r>
          </a:p>
          <a:p>
            <a:r>
              <a:rPr lang="en-US" dirty="0">
                <a:cs typeface="Calibri"/>
              </a:rPr>
              <a:t>-Previous attended events</a:t>
            </a:r>
          </a:p>
          <a:p>
            <a:r>
              <a:rPr lang="en-US" dirty="0">
                <a:cs typeface="Calibri"/>
              </a:rPr>
              <a:t>-Upcoming RSVP'd events</a:t>
            </a:r>
          </a:p>
          <a:p>
            <a:r>
              <a:rPr lang="en-US" dirty="0">
                <a:cs typeface="Calibri"/>
              </a:rPr>
              <a:t>-Links to personal websites</a:t>
            </a:r>
          </a:p>
          <a:p>
            <a:r>
              <a:rPr lang="en-US" dirty="0">
                <a:cs typeface="Calibri"/>
              </a:rPr>
              <a:t>-Friend network including if they are friends with one another.</a:t>
            </a:r>
          </a:p>
        </p:txBody>
      </p:sp>
      <p:sp>
        <p:nvSpPr>
          <p:cNvPr id="3" name="TextBox 2">
            <a:extLst>
              <a:ext uri="{FF2B5EF4-FFF2-40B4-BE49-F238E27FC236}">
                <a16:creationId xmlns:a16="http://schemas.microsoft.com/office/drawing/2014/main" id="{69916AE8-08BE-418D-ABC8-B9C43DBA5000}"/>
              </a:ext>
            </a:extLst>
          </p:cNvPr>
          <p:cNvSpPr txBox="1"/>
          <p:nvPr/>
        </p:nvSpPr>
        <p:spPr>
          <a:xfrm>
            <a:off x="3727076" y="186018"/>
            <a:ext cx="564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Jeremy Salvador Sketch </a:t>
            </a:r>
            <a:r>
              <a:rPr lang="en-US" u="sng" dirty="0"/>
              <a:t>User Profile</a:t>
            </a:r>
            <a:r>
              <a:rPr lang="en-US" dirty="0"/>
              <a:t>. 02/21/2021</a:t>
            </a:r>
            <a:endParaRPr lang="en-US" dirty="0">
              <a:cs typeface="Calibri"/>
            </a:endParaRPr>
          </a:p>
        </p:txBody>
      </p:sp>
      <p:sp>
        <p:nvSpPr>
          <p:cNvPr id="4" name="TextBox 3">
            <a:extLst>
              <a:ext uri="{FF2B5EF4-FFF2-40B4-BE49-F238E27FC236}">
                <a16:creationId xmlns:a16="http://schemas.microsoft.com/office/drawing/2014/main" id="{40E33EF9-0306-42A6-98C1-690B21A25F27}"/>
              </a:ext>
            </a:extLst>
          </p:cNvPr>
          <p:cNvSpPr txBox="1"/>
          <p:nvPr/>
        </p:nvSpPr>
        <p:spPr>
          <a:xfrm>
            <a:off x="4253753" y="1026459"/>
            <a:ext cx="67212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user profile is meant to show the viewer key information that the owner of the profile would like to share as well as possible events they have previously attended together.</a:t>
            </a:r>
          </a:p>
        </p:txBody>
      </p:sp>
    </p:spTree>
    <p:extLst>
      <p:ext uri="{BB962C8B-B14F-4D97-AF65-F5344CB8AC3E}">
        <p14:creationId xmlns:p14="http://schemas.microsoft.com/office/powerpoint/2010/main" val="43575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F2AA44-261E-41EF-949F-10147579A26B}"/>
              </a:ext>
            </a:extLst>
          </p:cNvPr>
          <p:cNvSpPr/>
          <p:nvPr/>
        </p:nvSpPr>
        <p:spPr>
          <a:xfrm>
            <a:off x="640976" y="372035"/>
            <a:ext cx="1243852" cy="1199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Picture</a:t>
            </a:r>
            <a:endParaRPr lang="en-US" dirty="0"/>
          </a:p>
        </p:txBody>
      </p:sp>
      <p:sp>
        <p:nvSpPr>
          <p:cNvPr id="3" name="TextBox 2">
            <a:extLst>
              <a:ext uri="{FF2B5EF4-FFF2-40B4-BE49-F238E27FC236}">
                <a16:creationId xmlns:a16="http://schemas.microsoft.com/office/drawing/2014/main" id="{8ECA7526-9CA6-436C-AF6E-6469AAA1AC4F}"/>
              </a:ext>
            </a:extLst>
          </p:cNvPr>
          <p:cNvSpPr txBox="1"/>
          <p:nvPr/>
        </p:nvSpPr>
        <p:spPr>
          <a:xfrm>
            <a:off x="522194" y="17100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Person </a:t>
            </a:r>
            <a:r>
              <a:rPr lang="en-US" dirty="0" err="1">
                <a:cs typeface="Calibri"/>
              </a:rPr>
              <a:t>McName</a:t>
            </a:r>
          </a:p>
        </p:txBody>
      </p:sp>
      <p:sp>
        <p:nvSpPr>
          <p:cNvPr id="4" name="TextBox 3">
            <a:extLst>
              <a:ext uri="{FF2B5EF4-FFF2-40B4-BE49-F238E27FC236}">
                <a16:creationId xmlns:a16="http://schemas.microsoft.com/office/drawing/2014/main" id="{AB542E9B-C3FB-4AD1-8151-B451657C70A7}"/>
              </a:ext>
            </a:extLst>
          </p:cNvPr>
          <p:cNvSpPr txBox="1"/>
          <p:nvPr/>
        </p:nvSpPr>
        <p:spPr>
          <a:xfrm>
            <a:off x="519392" y="27717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Experience:</a:t>
            </a:r>
          </a:p>
          <a:p>
            <a:endParaRPr lang="en-US" dirty="0">
              <a:cs typeface="Calibri"/>
            </a:endParaRPr>
          </a:p>
        </p:txBody>
      </p:sp>
      <p:sp>
        <p:nvSpPr>
          <p:cNvPr id="5" name="Rectangle 4">
            <a:extLst>
              <a:ext uri="{FF2B5EF4-FFF2-40B4-BE49-F238E27FC236}">
                <a16:creationId xmlns:a16="http://schemas.microsoft.com/office/drawing/2014/main" id="{63FCF8ED-EC51-49FE-B633-0310317FF5E3}"/>
              </a:ext>
            </a:extLst>
          </p:cNvPr>
          <p:cNvSpPr/>
          <p:nvPr/>
        </p:nvSpPr>
        <p:spPr>
          <a:xfrm>
            <a:off x="556933" y="3134285"/>
            <a:ext cx="3978088" cy="1053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7FAEB54-1BEB-4A30-BD0E-BEFA85F60175}"/>
              </a:ext>
            </a:extLst>
          </p:cNvPr>
          <p:cNvCxnSpPr/>
          <p:nvPr/>
        </p:nvCxnSpPr>
        <p:spPr>
          <a:xfrm flipV="1">
            <a:off x="901514" y="3434042"/>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9140D880-8F8F-4CC3-A393-31F9F52861AE}"/>
              </a:ext>
            </a:extLst>
          </p:cNvPr>
          <p:cNvCxnSpPr>
            <a:cxnSpLocks/>
          </p:cNvCxnSpPr>
          <p:nvPr/>
        </p:nvCxnSpPr>
        <p:spPr>
          <a:xfrm flipV="1">
            <a:off x="901514" y="3658159"/>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5F009388-BED0-4FCA-8D25-0103AA2E2D78}"/>
              </a:ext>
            </a:extLst>
          </p:cNvPr>
          <p:cNvCxnSpPr>
            <a:cxnSpLocks/>
          </p:cNvCxnSpPr>
          <p:nvPr/>
        </p:nvCxnSpPr>
        <p:spPr>
          <a:xfrm flipV="1">
            <a:off x="901513" y="3893482"/>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94F39D6-E073-4506-A87A-982768EEEF36}"/>
              </a:ext>
            </a:extLst>
          </p:cNvPr>
          <p:cNvCxnSpPr>
            <a:cxnSpLocks/>
          </p:cNvCxnSpPr>
          <p:nvPr/>
        </p:nvCxnSpPr>
        <p:spPr>
          <a:xfrm flipV="1">
            <a:off x="2649631" y="3422836"/>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F0A71F3-458C-4C25-887B-E56E624F1ED9}"/>
              </a:ext>
            </a:extLst>
          </p:cNvPr>
          <p:cNvCxnSpPr>
            <a:cxnSpLocks/>
          </p:cNvCxnSpPr>
          <p:nvPr/>
        </p:nvCxnSpPr>
        <p:spPr>
          <a:xfrm flipV="1">
            <a:off x="2649631" y="3714188"/>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7E468068-36BB-4242-AB98-6917D4DA2E70}"/>
              </a:ext>
            </a:extLst>
          </p:cNvPr>
          <p:cNvCxnSpPr>
            <a:cxnSpLocks/>
          </p:cNvCxnSpPr>
          <p:nvPr/>
        </p:nvCxnSpPr>
        <p:spPr>
          <a:xfrm flipV="1">
            <a:off x="2593602" y="3893483"/>
            <a:ext cx="1467969" cy="1"/>
          </a:xfrm>
          <a:prstGeom prst="straightConnector1">
            <a:avLst/>
          </a:prstGeom>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687200D1-D5A5-4F1F-ABDA-040DAE145A20}"/>
              </a:ext>
            </a:extLst>
          </p:cNvPr>
          <p:cNvSpPr txBox="1"/>
          <p:nvPr/>
        </p:nvSpPr>
        <p:spPr>
          <a:xfrm>
            <a:off x="508186" y="438542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Interests:</a:t>
            </a:r>
          </a:p>
          <a:p>
            <a:endParaRPr lang="en-US" dirty="0">
              <a:cs typeface="Calibri"/>
            </a:endParaRPr>
          </a:p>
        </p:txBody>
      </p:sp>
      <p:sp>
        <p:nvSpPr>
          <p:cNvPr id="13" name="Rectangle 12">
            <a:extLst>
              <a:ext uri="{FF2B5EF4-FFF2-40B4-BE49-F238E27FC236}">
                <a16:creationId xmlns:a16="http://schemas.microsoft.com/office/drawing/2014/main" id="{A8827057-6900-4F40-B385-A52C44E1C466}"/>
              </a:ext>
            </a:extLst>
          </p:cNvPr>
          <p:cNvSpPr/>
          <p:nvPr/>
        </p:nvSpPr>
        <p:spPr>
          <a:xfrm>
            <a:off x="545727" y="4747932"/>
            <a:ext cx="3978088" cy="1053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4CCBE0-785C-4B88-AD9B-B313273DF64E}"/>
              </a:ext>
            </a:extLst>
          </p:cNvPr>
          <p:cNvCxnSpPr>
            <a:cxnSpLocks/>
          </p:cNvCxnSpPr>
          <p:nvPr/>
        </p:nvCxnSpPr>
        <p:spPr>
          <a:xfrm flipV="1">
            <a:off x="890308" y="5047689"/>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5FCC090-30FD-4129-B886-034E69998FB8}"/>
              </a:ext>
            </a:extLst>
          </p:cNvPr>
          <p:cNvCxnSpPr>
            <a:cxnSpLocks/>
          </p:cNvCxnSpPr>
          <p:nvPr/>
        </p:nvCxnSpPr>
        <p:spPr>
          <a:xfrm flipV="1">
            <a:off x="890308" y="5271806"/>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BCDC231-7676-4FCC-B4FB-7943C8F64A18}"/>
              </a:ext>
            </a:extLst>
          </p:cNvPr>
          <p:cNvCxnSpPr>
            <a:cxnSpLocks/>
          </p:cNvCxnSpPr>
          <p:nvPr/>
        </p:nvCxnSpPr>
        <p:spPr>
          <a:xfrm flipV="1">
            <a:off x="890307" y="5507129"/>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AEA9AF44-4F9F-40FC-964C-BE7F826BEE78}"/>
              </a:ext>
            </a:extLst>
          </p:cNvPr>
          <p:cNvCxnSpPr>
            <a:cxnSpLocks/>
          </p:cNvCxnSpPr>
          <p:nvPr/>
        </p:nvCxnSpPr>
        <p:spPr>
          <a:xfrm flipV="1">
            <a:off x="2638425" y="5036483"/>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6D0BDB2-7E43-46B9-A532-54AB85E2E82C}"/>
              </a:ext>
            </a:extLst>
          </p:cNvPr>
          <p:cNvCxnSpPr>
            <a:cxnSpLocks/>
          </p:cNvCxnSpPr>
          <p:nvPr/>
        </p:nvCxnSpPr>
        <p:spPr>
          <a:xfrm flipV="1">
            <a:off x="2638425" y="5327835"/>
            <a:ext cx="1467969" cy="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4753B01-AD33-4C99-B4F6-F198F34C238B}"/>
              </a:ext>
            </a:extLst>
          </p:cNvPr>
          <p:cNvCxnSpPr>
            <a:cxnSpLocks/>
          </p:cNvCxnSpPr>
          <p:nvPr/>
        </p:nvCxnSpPr>
        <p:spPr>
          <a:xfrm flipV="1">
            <a:off x="2582396" y="5507130"/>
            <a:ext cx="1467969" cy="1"/>
          </a:xfrm>
          <a:prstGeom prst="straightConnector1">
            <a:avLst/>
          </a:prstGeom>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100EF1DA-0F44-4D2F-BA2A-96A01F9857D6}"/>
              </a:ext>
            </a:extLst>
          </p:cNvPr>
          <p:cNvSpPr txBox="1"/>
          <p:nvPr/>
        </p:nvSpPr>
        <p:spPr>
          <a:xfrm>
            <a:off x="4923303" y="55301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Upcoming events:</a:t>
            </a:r>
          </a:p>
          <a:p>
            <a:endParaRPr lang="en-US" dirty="0">
              <a:cs typeface="Calibri"/>
            </a:endParaRPr>
          </a:p>
        </p:txBody>
      </p:sp>
      <p:sp>
        <p:nvSpPr>
          <p:cNvPr id="28" name="TextBox 27">
            <a:extLst>
              <a:ext uri="{FF2B5EF4-FFF2-40B4-BE49-F238E27FC236}">
                <a16:creationId xmlns:a16="http://schemas.microsoft.com/office/drawing/2014/main" id="{0A784E06-8259-4EE2-8A45-93B449A6F2A7}"/>
              </a:ext>
            </a:extLst>
          </p:cNvPr>
          <p:cNvSpPr txBox="1"/>
          <p:nvPr/>
        </p:nvSpPr>
        <p:spPr>
          <a:xfrm>
            <a:off x="5004547" y="1071282"/>
            <a:ext cx="3247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Chinese new year for macaroni </a:t>
            </a:r>
            <a:r>
              <a:rPr lang="en-US" dirty="0">
                <a:ea typeface="+mn-lt"/>
                <a:cs typeface="+mn-lt"/>
              </a:rPr>
              <a:t>enthusiasts</a:t>
            </a:r>
            <a:r>
              <a:rPr lang="en-US" dirty="0">
                <a:cs typeface="Calibri"/>
              </a:rPr>
              <a:t>.</a:t>
            </a:r>
          </a:p>
        </p:txBody>
      </p:sp>
      <p:sp>
        <p:nvSpPr>
          <p:cNvPr id="29" name="TextBox 28">
            <a:extLst>
              <a:ext uri="{FF2B5EF4-FFF2-40B4-BE49-F238E27FC236}">
                <a16:creationId xmlns:a16="http://schemas.microsoft.com/office/drawing/2014/main" id="{FE470998-7B67-4827-9F9B-D19EB65412ED}"/>
              </a:ext>
            </a:extLst>
          </p:cNvPr>
          <p:cNvSpPr txBox="1"/>
          <p:nvPr/>
        </p:nvSpPr>
        <p:spPr>
          <a:xfrm>
            <a:off x="5001746" y="1718422"/>
            <a:ext cx="30681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2/21/2021 123456 </a:t>
            </a:r>
            <a:r>
              <a:rPr lang="en-US" dirty="0" err="1">
                <a:cs typeface="Calibri"/>
              </a:rPr>
              <a:t>VenuePlace</a:t>
            </a:r>
          </a:p>
        </p:txBody>
      </p:sp>
      <p:sp>
        <p:nvSpPr>
          <p:cNvPr id="30" name="Rectangle: Diagonal Corners Snipped 29">
            <a:extLst>
              <a:ext uri="{FF2B5EF4-FFF2-40B4-BE49-F238E27FC236}">
                <a16:creationId xmlns:a16="http://schemas.microsoft.com/office/drawing/2014/main" id="{FA7B1602-A7D1-4D3E-8681-7AA2D5BED0CD}"/>
              </a:ext>
            </a:extLst>
          </p:cNvPr>
          <p:cNvSpPr/>
          <p:nvPr/>
        </p:nvSpPr>
        <p:spPr>
          <a:xfrm>
            <a:off x="5005668" y="1106021"/>
            <a:ext cx="3238499" cy="97491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62BC650-C8FC-4AEC-83BC-06E8A6373B9A}"/>
              </a:ext>
            </a:extLst>
          </p:cNvPr>
          <p:cNvSpPr txBox="1"/>
          <p:nvPr/>
        </p:nvSpPr>
        <p:spPr>
          <a:xfrm>
            <a:off x="8638055" y="603438"/>
            <a:ext cx="31241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Events you've both attended:</a:t>
            </a:r>
          </a:p>
        </p:txBody>
      </p:sp>
      <p:sp>
        <p:nvSpPr>
          <p:cNvPr id="32" name="TextBox 31">
            <a:extLst>
              <a:ext uri="{FF2B5EF4-FFF2-40B4-BE49-F238E27FC236}">
                <a16:creationId xmlns:a16="http://schemas.microsoft.com/office/drawing/2014/main" id="{319EF7B1-1B06-49B7-BADE-9E82C8335AB7}"/>
              </a:ext>
            </a:extLst>
          </p:cNvPr>
          <p:cNvSpPr txBox="1"/>
          <p:nvPr/>
        </p:nvSpPr>
        <p:spPr>
          <a:xfrm>
            <a:off x="8643657" y="1729627"/>
            <a:ext cx="30681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09/11/1989 1 West Berlin</a:t>
            </a:r>
          </a:p>
        </p:txBody>
      </p:sp>
      <p:sp>
        <p:nvSpPr>
          <p:cNvPr id="33" name="Rectangle: Diagonal Corners Snipped 32">
            <a:extLst>
              <a:ext uri="{FF2B5EF4-FFF2-40B4-BE49-F238E27FC236}">
                <a16:creationId xmlns:a16="http://schemas.microsoft.com/office/drawing/2014/main" id="{C73C25B7-05E0-4DB7-A183-A4ACB4157E7C}"/>
              </a:ext>
            </a:extLst>
          </p:cNvPr>
          <p:cNvSpPr/>
          <p:nvPr/>
        </p:nvSpPr>
        <p:spPr>
          <a:xfrm>
            <a:off x="8647579" y="1117226"/>
            <a:ext cx="3238499" cy="97491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7F057A1-B5D5-4F75-8CBF-CE4753471F92}"/>
              </a:ext>
            </a:extLst>
          </p:cNvPr>
          <p:cNvSpPr txBox="1"/>
          <p:nvPr/>
        </p:nvSpPr>
        <p:spPr>
          <a:xfrm>
            <a:off x="8646459" y="1205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Fall of the Berlin wall:</a:t>
            </a:r>
            <a:endParaRPr lang="en-US" dirty="0">
              <a:cs typeface="Calibri"/>
            </a:endParaRPr>
          </a:p>
        </p:txBody>
      </p:sp>
      <p:sp>
        <p:nvSpPr>
          <p:cNvPr id="35" name="Rectangle: Rounded Corners 34">
            <a:extLst>
              <a:ext uri="{FF2B5EF4-FFF2-40B4-BE49-F238E27FC236}">
                <a16:creationId xmlns:a16="http://schemas.microsoft.com/office/drawing/2014/main" id="{893A78E9-360D-43F8-9AED-FC4F37C48099}"/>
              </a:ext>
            </a:extLst>
          </p:cNvPr>
          <p:cNvSpPr/>
          <p:nvPr/>
        </p:nvSpPr>
        <p:spPr>
          <a:xfrm>
            <a:off x="5008469" y="2150970"/>
            <a:ext cx="3249705" cy="941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1872AA2-A6E6-4282-9FF0-7D13E7F73A49}"/>
              </a:ext>
            </a:extLst>
          </p:cNvPr>
          <p:cNvSpPr txBox="1"/>
          <p:nvPr/>
        </p:nvSpPr>
        <p:spPr>
          <a:xfrm>
            <a:off x="5256679" y="24327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Profiles of other attendees</a:t>
            </a:r>
          </a:p>
        </p:txBody>
      </p:sp>
      <p:cxnSp>
        <p:nvCxnSpPr>
          <p:cNvPr id="37" name="Straight Arrow Connector 36">
            <a:extLst>
              <a:ext uri="{FF2B5EF4-FFF2-40B4-BE49-F238E27FC236}">
                <a16:creationId xmlns:a16="http://schemas.microsoft.com/office/drawing/2014/main" id="{3A0165B5-BF3F-4434-96B7-5C6BE0E9CBF6}"/>
              </a:ext>
            </a:extLst>
          </p:cNvPr>
          <p:cNvCxnSpPr/>
          <p:nvPr/>
        </p:nvCxnSpPr>
        <p:spPr>
          <a:xfrm>
            <a:off x="5675219" y="2156572"/>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C2934342-4AD1-443C-8E1B-2BE743CFA897}"/>
              </a:ext>
            </a:extLst>
          </p:cNvPr>
          <p:cNvCxnSpPr>
            <a:cxnSpLocks/>
          </p:cNvCxnSpPr>
          <p:nvPr/>
        </p:nvCxnSpPr>
        <p:spPr>
          <a:xfrm>
            <a:off x="6571689" y="2156571"/>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B161125-5958-4098-9578-3607BD521C55}"/>
              </a:ext>
            </a:extLst>
          </p:cNvPr>
          <p:cNvCxnSpPr>
            <a:cxnSpLocks/>
          </p:cNvCxnSpPr>
          <p:nvPr/>
        </p:nvCxnSpPr>
        <p:spPr>
          <a:xfrm>
            <a:off x="7445748" y="2145365"/>
            <a:ext cx="1" cy="941294"/>
          </a:xfrm>
          <a:prstGeom prst="straightConnector1">
            <a:avLst/>
          </a:prstGeom>
        </p:spPr>
        <p:style>
          <a:lnRef idx="2">
            <a:schemeClr val="dk1"/>
          </a:lnRef>
          <a:fillRef idx="0">
            <a:schemeClr val="dk1"/>
          </a:fillRef>
          <a:effectRef idx="1">
            <a:schemeClr val="dk1"/>
          </a:effectRef>
          <a:fontRef idx="minor">
            <a:schemeClr val="tx1"/>
          </a:fontRef>
        </p:style>
      </p:cxnSp>
      <p:sp>
        <p:nvSpPr>
          <p:cNvPr id="42" name="Rectangle: Rounded Corners 41">
            <a:extLst>
              <a:ext uri="{FF2B5EF4-FFF2-40B4-BE49-F238E27FC236}">
                <a16:creationId xmlns:a16="http://schemas.microsoft.com/office/drawing/2014/main" id="{404F7969-B6F8-4ACA-9665-663EA52B4245}"/>
              </a:ext>
            </a:extLst>
          </p:cNvPr>
          <p:cNvSpPr/>
          <p:nvPr/>
        </p:nvSpPr>
        <p:spPr>
          <a:xfrm>
            <a:off x="8672792" y="2150970"/>
            <a:ext cx="3249705" cy="941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4E493CA-1510-4F3A-92CA-BEF9FBC5621C}"/>
              </a:ext>
            </a:extLst>
          </p:cNvPr>
          <p:cNvSpPr txBox="1"/>
          <p:nvPr/>
        </p:nvSpPr>
        <p:spPr>
          <a:xfrm>
            <a:off x="8921002" y="24327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Profiles of other attendees</a:t>
            </a:r>
          </a:p>
        </p:txBody>
      </p:sp>
      <p:cxnSp>
        <p:nvCxnSpPr>
          <p:cNvPr id="44" name="Straight Arrow Connector 43">
            <a:extLst>
              <a:ext uri="{FF2B5EF4-FFF2-40B4-BE49-F238E27FC236}">
                <a16:creationId xmlns:a16="http://schemas.microsoft.com/office/drawing/2014/main" id="{B68A52CF-E482-4E5E-8E3F-3027C9ADAC2C}"/>
              </a:ext>
            </a:extLst>
          </p:cNvPr>
          <p:cNvCxnSpPr>
            <a:cxnSpLocks/>
          </p:cNvCxnSpPr>
          <p:nvPr/>
        </p:nvCxnSpPr>
        <p:spPr>
          <a:xfrm>
            <a:off x="9339542" y="2156571"/>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A74B328-27EE-418B-8D79-F7BCB0B4E20C}"/>
              </a:ext>
            </a:extLst>
          </p:cNvPr>
          <p:cNvCxnSpPr>
            <a:cxnSpLocks/>
          </p:cNvCxnSpPr>
          <p:nvPr/>
        </p:nvCxnSpPr>
        <p:spPr>
          <a:xfrm>
            <a:off x="10236012" y="2156570"/>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E9BAEF9D-9080-4DE1-A39F-6FB2C26B0792}"/>
              </a:ext>
            </a:extLst>
          </p:cNvPr>
          <p:cNvCxnSpPr>
            <a:cxnSpLocks/>
          </p:cNvCxnSpPr>
          <p:nvPr/>
        </p:nvCxnSpPr>
        <p:spPr>
          <a:xfrm>
            <a:off x="11110071" y="2145364"/>
            <a:ext cx="1" cy="941294"/>
          </a:xfrm>
          <a:prstGeom prst="straightConnector1">
            <a:avLst/>
          </a:prstGeom>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5F91BC82-A991-47D9-801A-EC13F1381E87}"/>
              </a:ext>
            </a:extLst>
          </p:cNvPr>
          <p:cNvSpPr txBox="1"/>
          <p:nvPr/>
        </p:nvSpPr>
        <p:spPr>
          <a:xfrm>
            <a:off x="5049370" y="3211605"/>
            <a:ext cx="3247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Teaching electrical engineering using Minecraft:</a:t>
            </a:r>
          </a:p>
        </p:txBody>
      </p:sp>
      <p:sp>
        <p:nvSpPr>
          <p:cNvPr id="48" name="TextBox 47">
            <a:extLst>
              <a:ext uri="{FF2B5EF4-FFF2-40B4-BE49-F238E27FC236}">
                <a16:creationId xmlns:a16="http://schemas.microsoft.com/office/drawing/2014/main" id="{4AD89334-F21F-4410-984B-E951653031B6}"/>
              </a:ext>
            </a:extLst>
          </p:cNvPr>
          <p:cNvSpPr txBox="1"/>
          <p:nvPr/>
        </p:nvSpPr>
        <p:spPr>
          <a:xfrm>
            <a:off x="5046569" y="3858745"/>
            <a:ext cx="30681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4/10/2021 URL </a:t>
            </a:r>
            <a:r>
              <a:rPr lang="en-US" dirty="0" err="1">
                <a:cs typeface="Calibri"/>
              </a:rPr>
              <a:t>ZoomAcademy</a:t>
            </a:r>
          </a:p>
        </p:txBody>
      </p:sp>
      <p:sp>
        <p:nvSpPr>
          <p:cNvPr id="49" name="Rectangle: Diagonal Corners Snipped 48">
            <a:extLst>
              <a:ext uri="{FF2B5EF4-FFF2-40B4-BE49-F238E27FC236}">
                <a16:creationId xmlns:a16="http://schemas.microsoft.com/office/drawing/2014/main" id="{3BBC0E01-2923-48DD-8649-9566652CB7B1}"/>
              </a:ext>
            </a:extLst>
          </p:cNvPr>
          <p:cNvSpPr/>
          <p:nvPr/>
        </p:nvSpPr>
        <p:spPr>
          <a:xfrm>
            <a:off x="5050491" y="3246344"/>
            <a:ext cx="3238499" cy="97491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9CF16985-56B7-4796-99B7-75C997399C6B}"/>
              </a:ext>
            </a:extLst>
          </p:cNvPr>
          <p:cNvSpPr/>
          <p:nvPr/>
        </p:nvSpPr>
        <p:spPr>
          <a:xfrm>
            <a:off x="5053292" y="4291293"/>
            <a:ext cx="3249705" cy="941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74AEE52-6E96-4BB3-9363-A1033322BB36}"/>
              </a:ext>
            </a:extLst>
          </p:cNvPr>
          <p:cNvSpPr txBox="1"/>
          <p:nvPr/>
        </p:nvSpPr>
        <p:spPr>
          <a:xfrm>
            <a:off x="5301502" y="45731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Profiles of other attendees</a:t>
            </a:r>
          </a:p>
        </p:txBody>
      </p:sp>
      <p:cxnSp>
        <p:nvCxnSpPr>
          <p:cNvPr id="52" name="Straight Arrow Connector 51">
            <a:extLst>
              <a:ext uri="{FF2B5EF4-FFF2-40B4-BE49-F238E27FC236}">
                <a16:creationId xmlns:a16="http://schemas.microsoft.com/office/drawing/2014/main" id="{FC341B19-7327-4FE5-9390-AE20DC326642}"/>
              </a:ext>
            </a:extLst>
          </p:cNvPr>
          <p:cNvCxnSpPr>
            <a:cxnSpLocks/>
          </p:cNvCxnSpPr>
          <p:nvPr/>
        </p:nvCxnSpPr>
        <p:spPr>
          <a:xfrm>
            <a:off x="5720042" y="4296895"/>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4DD8148D-28B4-4283-B6C5-FF9D7B8F36C0}"/>
              </a:ext>
            </a:extLst>
          </p:cNvPr>
          <p:cNvCxnSpPr>
            <a:cxnSpLocks/>
          </p:cNvCxnSpPr>
          <p:nvPr/>
        </p:nvCxnSpPr>
        <p:spPr>
          <a:xfrm>
            <a:off x="6616512" y="4296894"/>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1A794D06-E3BB-4765-90B3-F4D016AF31E1}"/>
              </a:ext>
            </a:extLst>
          </p:cNvPr>
          <p:cNvCxnSpPr>
            <a:cxnSpLocks/>
          </p:cNvCxnSpPr>
          <p:nvPr/>
        </p:nvCxnSpPr>
        <p:spPr>
          <a:xfrm>
            <a:off x="7490571" y="4285688"/>
            <a:ext cx="1" cy="941294"/>
          </a:xfrm>
          <a:prstGeom prst="straightConnector1">
            <a:avLst/>
          </a:prstGeom>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6D904C02-D92A-47D7-9A41-0D517F0EFA2E}"/>
              </a:ext>
            </a:extLst>
          </p:cNvPr>
          <p:cNvSpPr txBox="1"/>
          <p:nvPr/>
        </p:nvSpPr>
        <p:spPr>
          <a:xfrm>
            <a:off x="8657664" y="3234016"/>
            <a:ext cx="3247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Chinese new year for macaroni </a:t>
            </a:r>
            <a:r>
              <a:rPr lang="en-US" dirty="0">
                <a:ea typeface="+mn-lt"/>
                <a:cs typeface="+mn-lt"/>
              </a:rPr>
              <a:t>enthusiasts</a:t>
            </a:r>
            <a:r>
              <a:rPr lang="en-US" dirty="0">
                <a:cs typeface="Calibri"/>
              </a:rPr>
              <a:t>.</a:t>
            </a:r>
          </a:p>
        </p:txBody>
      </p:sp>
      <p:sp>
        <p:nvSpPr>
          <p:cNvPr id="56" name="TextBox 55">
            <a:extLst>
              <a:ext uri="{FF2B5EF4-FFF2-40B4-BE49-F238E27FC236}">
                <a16:creationId xmlns:a16="http://schemas.microsoft.com/office/drawing/2014/main" id="{1A54BF4B-A45B-4982-BD03-F2A6B3D5DA4E}"/>
              </a:ext>
            </a:extLst>
          </p:cNvPr>
          <p:cNvSpPr txBox="1"/>
          <p:nvPr/>
        </p:nvSpPr>
        <p:spPr>
          <a:xfrm>
            <a:off x="8654863" y="3881156"/>
            <a:ext cx="30681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2/21/2020 123456 </a:t>
            </a:r>
            <a:r>
              <a:rPr lang="en-US" dirty="0" err="1">
                <a:cs typeface="Calibri"/>
              </a:rPr>
              <a:t>VenuePlace</a:t>
            </a:r>
            <a:endParaRPr lang="en-US">
              <a:cs typeface="Calibri"/>
            </a:endParaRPr>
          </a:p>
        </p:txBody>
      </p:sp>
      <p:sp>
        <p:nvSpPr>
          <p:cNvPr id="57" name="Rectangle: Diagonal Corners Snipped 56">
            <a:extLst>
              <a:ext uri="{FF2B5EF4-FFF2-40B4-BE49-F238E27FC236}">
                <a16:creationId xmlns:a16="http://schemas.microsoft.com/office/drawing/2014/main" id="{99EE023E-6ECA-446D-BE0D-C483703ED41F}"/>
              </a:ext>
            </a:extLst>
          </p:cNvPr>
          <p:cNvSpPr/>
          <p:nvPr/>
        </p:nvSpPr>
        <p:spPr>
          <a:xfrm>
            <a:off x="8658785" y="3268755"/>
            <a:ext cx="3238499" cy="97491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621B1B83-BAB4-41C2-AAE8-C059C634249C}"/>
              </a:ext>
            </a:extLst>
          </p:cNvPr>
          <p:cNvSpPr/>
          <p:nvPr/>
        </p:nvSpPr>
        <p:spPr>
          <a:xfrm>
            <a:off x="8661586" y="4313704"/>
            <a:ext cx="3249705" cy="941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F89A507-08CC-493A-9DF2-121383D15C57}"/>
              </a:ext>
            </a:extLst>
          </p:cNvPr>
          <p:cNvSpPr txBox="1"/>
          <p:nvPr/>
        </p:nvSpPr>
        <p:spPr>
          <a:xfrm>
            <a:off x="8909796" y="4595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Profiles of other attendees</a:t>
            </a:r>
          </a:p>
        </p:txBody>
      </p:sp>
      <p:cxnSp>
        <p:nvCxnSpPr>
          <p:cNvPr id="60" name="Straight Arrow Connector 59">
            <a:extLst>
              <a:ext uri="{FF2B5EF4-FFF2-40B4-BE49-F238E27FC236}">
                <a16:creationId xmlns:a16="http://schemas.microsoft.com/office/drawing/2014/main" id="{913C1CE8-229F-4531-B72A-F87861727B2E}"/>
              </a:ext>
            </a:extLst>
          </p:cNvPr>
          <p:cNvCxnSpPr>
            <a:cxnSpLocks/>
          </p:cNvCxnSpPr>
          <p:nvPr/>
        </p:nvCxnSpPr>
        <p:spPr>
          <a:xfrm>
            <a:off x="9328336" y="4319306"/>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BE5BB757-0CE7-43A9-AAF6-0762A42881D5}"/>
              </a:ext>
            </a:extLst>
          </p:cNvPr>
          <p:cNvCxnSpPr>
            <a:cxnSpLocks/>
          </p:cNvCxnSpPr>
          <p:nvPr/>
        </p:nvCxnSpPr>
        <p:spPr>
          <a:xfrm>
            <a:off x="10224806" y="4319305"/>
            <a:ext cx="1" cy="94129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A07B7FAD-7BB7-4A64-8B96-1C42F7CA1E7F}"/>
              </a:ext>
            </a:extLst>
          </p:cNvPr>
          <p:cNvCxnSpPr>
            <a:cxnSpLocks/>
          </p:cNvCxnSpPr>
          <p:nvPr/>
        </p:nvCxnSpPr>
        <p:spPr>
          <a:xfrm>
            <a:off x="11098865" y="4308099"/>
            <a:ext cx="1" cy="941294"/>
          </a:xfrm>
          <a:prstGeom prst="straightConnector1">
            <a:avLst/>
          </a:prstGeom>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2DCE4A98-98D0-4CBA-A96F-1968ACDBC47A}"/>
              </a:ext>
            </a:extLst>
          </p:cNvPr>
          <p:cNvSpPr txBox="1"/>
          <p:nvPr/>
        </p:nvSpPr>
        <p:spPr>
          <a:xfrm>
            <a:off x="510988" y="5957047"/>
            <a:ext cx="30457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Custom links:</a:t>
            </a:r>
          </a:p>
          <a:p>
            <a:r>
              <a:rPr lang="en-US" dirty="0">
                <a:cs typeface="Calibri"/>
              </a:rPr>
              <a:t>-Twitter/LinkedIn/Hire-a-niner</a:t>
            </a:r>
          </a:p>
        </p:txBody>
      </p:sp>
      <p:sp>
        <p:nvSpPr>
          <p:cNvPr id="65" name="Oval 64">
            <a:extLst>
              <a:ext uri="{FF2B5EF4-FFF2-40B4-BE49-F238E27FC236}">
                <a16:creationId xmlns:a16="http://schemas.microsoft.com/office/drawing/2014/main" id="{0FFB86C8-181B-4AD4-B024-F5945A8686CB}"/>
              </a:ext>
            </a:extLst>
          </p:cNvPr>
          <p:cNvSpPr/>
          <p:nvPr/>
        </p:nvSpPr>
        <p:spPr>
          <a:xfrm>
            <a:off x="2966197" y="646579"/>
            <a:ext cx="470647" cy="470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5A879C2-5BDF-4857-94F9-58053E3E9348}"/>
              </a:ext>
            </a:extLst>
          </p:cNvPr>
          <p:cNvSpPr/>
          <p:nvPr/>
        </p:nvSpPr>
        <p:spPr>
          <a:xfrm>
            <a:off x="3582520" y="366431"/>
            <a:ext cx="470647" cy="47064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86391AB-76CB-4544-8E4B-917AA48ECC26}"/>
              </a:ext>
            </a:extLst>
          </p:cNvPr>
          <p:cNvSpPr/>
          <p:nvPr/>
        </p:nvSpPr>
        <p:spPr>
          <a:xfrm>
            <a:off x="3515284" y="1106019"/>
            <a:ext cx="470647" cy="47064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C93B8D9-970B-40FE-A525-EEF2B7E27C86}"/>
              </a:ext>
            </a:extLst>
          </p:cNvPr>
          <p:cNvSpPr/>
          <p:nvPr/>
        </p:nvSpPr>
        <p:spPr>
          <a:xfrm>
            <a:off x="3515285" y="1677520"/>
            <a:ext cx="470647" cy="470647"/>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B057F1F-4AFF-438D-BF24-530B0F4D0DB0}"/>
              </a:ext>
            </a:extLst>
          </p:cNvPr>
          <p:cNvSpPr/>
          <p:nvPr/>
        </p:nvSpPr>
        <p:spPr>
          <a:xfrm>
            <a:off x="2854137" y="1386166"/>
            <a:ext cx="470647" cy="47064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C453F0D3-9B0B-4435-A106-E3CBFCC049E7}"/>
              </a:ext>
            </a:extLst>
          </p:cNvPr>
          <p:cNvSpPr txBox="1"/>
          <p:nvPr/>
        </p:nvSpPr>
        <p:spPr>
          <a:xfrm>
            <a:off x="2642908" y="43143"/>
            <a:ext cx="27656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Friends Network:</a:t>
            </a:r>
          </a:p>
          <a:p>
            <a:endParaRPr lang="en-US" dirty="0">
              <a:cs typeface="Calibri"/>
            </a:endParaRPr>
          </a:p>
        </p:txBody>
      </p:sp>
      <p:cxnSp>
        <p:nvCxnSpPr>
          <p:cNvPr id="81" name="Straight Arrow Connector 80">
            <a:extLst>
              <a:ext uri="{FF2B5EF4-FFF2-40B4-BE49-F238E27FC236}">
                <a16:creationId xmlns:a16="http://schemas.microsoft.com/office/drawing/2014/main" id="{762DA6A4-A87A-4FEA-A728-128E44BDB84F}"/>
              </a:ext>
            </a:extLst>
          </p:cNvPr>
          <p:cNvCxnSpPr>
            <a:cxnSpLocks/>
          </p:cNvCxnSpPr>
          <p:nvPr/>
        </p:nvCxnSpPr>
        <p:spPr>
          <a:xfrm>
            <a:off x="3142689" y="968747"/>
            <a:ext cx="1" cy="481853"/>
          </a:xfrm>
          <a:prstGeom prst="straightConnector1">
            <a:avLst/>
          </a:prstGeom>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ACCB9ED0-0530-44FE-AD8A-D237A4E5D3CC}"/>
              </a:ext>
            </a:extLst>
          </p:cNvPr>
          <p:cNvCxnSpPr>
            <a:cxnSpLocks/>
          </p:cNvCxnSpPr>
          <p:nvPr/>
        </p:nvCxnSpPr>
        <p:spPr>
          <a:xfrm>
            <a:off x="3759011" y="1585071"/>
            <a:ext cx="3" cy="89647"/>
          </a:xfrm>
          <a:prstGeom prst="straightConnector1">
            <a:avLst/>
          </a:prstGeom>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4ECB6D71-8CD6-4F42-8B04-99ACCC9C8B78}"/>
              </a:ext>
            </a:extLst>
          </p:cNvPr>
          <p:cNvCxnSpPr>
            <a:cxnSpLocks/>
          </p:cNvCxnSpPr>
          <p:nvPr/>
        </p:nvCxnSpPr>
        <p:spPr>
          <a:xfrm>
            <a:off x="3378012" y="979953"/>
            <a:ext cx="145677" cy="862852"/>
          </a:xfrm>
          <a:prstGeom prst="straightConnector1">
            <a:avLst/>
          </a:prstGeom>
        </p:spPr>
        <p:style>
          <a:lnRef idx="2">
            <a:schemeClr val="dk1"/>
          </a:lnRef>
          <a:fillRef idx="0">
            <a:schemeClr val="dk1"/>
          </a:fillRef>
          <a:effectRef idx="1">
            <a:schemeClr val="dk1"/>
          </a:effectRef>
          <a:fontRef idx="minor">
            <a:schemeClr val="tx1"/>
          </a:fontRef>
        </p:style>
      </p:cxnSp>
      <p:cxnSp>
        <p:nvCxnSpPr>
          <p:cNvPr id="84" name="Straight Arrow Connector 83">
            <a:extLst>
              <a:ext uri="{FF2B5EF4-FFF2-40B4-BE49-F238E27FC236}">
                <a16:creationId xmlns:a16="http://schemas.microsoft.com/office/drawing/2014/main" id="{7AF0B0D5-A3A6-4CFD-A3EC-125DB9B6D83C}"/>
              </a:ext>
            </a:extLst>
          </p:cNvPr>
          <p:cNvCxnSpPr>
            <a:cxnSpLocks/>
          </p:cNvCxnSpPr>
          <p:nvPr/>
        </p:nvCxnSpPr>
        <p:spPr>
          <a:xfrm flipH="1">
            <a:off x="3411631" y="744628"/>
            <a:ext cx="246526" cy="89648"/>
          </a:xfrm>
          <a:prstGeom prst="straightConnector1">
            <a:avLst/>
          </a:prstGeom>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B6564462-1F20-4E78-BCA6-F5519AC9EBC6}"/>
              </a:ext>
            </a:extLst>
          </p:cNvPr>
          <p:cNvCxnSpPr>
            <a:cxnSpLocks/>
          </p:cNvCxnSpPr>
          <p:nvPr/>
        </p:nvCxnSpPr>
        <p:spPr>
          <a:xfrm>
            <a:off x="3422836" y="968746"/>
            <a:ext cx="179294" cy="201706"/>
          </a:xfrm>
          <a:prstGeom prst="straightConnector1">
            <a:avLst/>
          </a:prstGeom>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2B77015A-7604-4815-93CF-FBB4DCE0929C}"/>
              </a:ext>
            </a:extLst>
          </p:cNvPr>
          <p:cNvSpPr/>
          <p:nvPr/>
        </p:nvSpPr>
        <p:spPr>
          <a:xfrm>
            <a:off x="2680447" y="3532094"/>
            <a:ext cx="997323" cy="1120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C7C1A58-393B-4A9A-8B7F-A47034B31172}"/>
              </a:ext>
            </a:extLst>
          </p:cNvPr>
          <p:cNvSpPr/>
          <p:nvPr/>
        </p:nvSpPr>
        <p:spPr>
          <a:xfrm>
            <a:off x="1033182" y="3722594"/>
            <a:ext cx="997323" cy="1120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0CD79DA-8A89-46C9-B209-8E7A4B5F2BB6}"/>
              </a:ext>
            </a:extLst>
          </p:cNvPr>
          <p:cNvSpPr txBox="1"/>
          <p:nvPr/>
        </p:nvSpPr>
        <p:spPr>
          <a:xfrm>
            <a:off x="533400" y="2057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Job search status: -Open to offers</a:t>
            </a:r>
          </a:p>
        </p:txBody>
      </p:sp>
      <p:sp>
        <p:nvSpPr>
          <p:cNvPr id="89" name="TextBox 88">
            <a:extLst>
              <a:ext uri="{FF2B5EF4-FFF2-40B4-BE49-F238E27FC236}">
                <a16:creationId xmlns:a16="http://schemas.microsoft.com/office/drawing/2014/main" id="{BAE7D9A6-B64D-42B6-9CC1-978338BA06E6}"/>
              </a:ext>
            </a:extLst>
          </p:cNvPr>
          <p:cNvSpPr txBox="1"/>
          <p:nvPr/>
        </p:nvSpPr>
        <p:spPr>
          <a:xfrm>
            <a:off x="555811" y="229272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Resume download link.</a:t>
            </a:r>
          </a:p>
        </p:txBody>
      </p:sp>
    </p:spTree>
    <p:extLst>
      <p:ext uri="{BB962C8B-B14F-4D97-AF65-F5344CB8AC3E}">
        <p14:creationId xmlns:p14="http://schemas.microsoft.com/office/powerpoint/2010/main" val="122541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CC935-721D-4662-8F90-7E15DD28EB74}"/>
              </a:ext>
            </a:extLst>
          </p:cNvPr>
          <p:cNvSpPr txBox="1"/>
          <p:nvPr/>
        </p:nvSpPr>
        <p:spPr>
          <a:xfrm>
            <a:off x="309282" y="4213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Notes</a:t>
            </a:r>
          </a:p>
        </p:txBody>
      </p:sp>
      <p:sp>
        <p:nvSpPr>
          <p:cNvPr id="4" name="TextBox 3">
            <a:extLst>
              <a:ext uri="{FF2B5EF4-FFF2-40B4-BE49-F238E27FC236}">
                <a16:creationId xmlns:a16="http://schemas.microsoft.com/office/drawing/2014/main" id="{EC6002F7-9765-4A27-9C47-AEA3B7E40086}"/>
              </a:ext>
            </a:extLst>
          </p:cNvPr>
          <p:cNvSpPr txBox="1"/>
          <p:nvPr/>
        </p:nvSpPr>
        <p:spPr>
          <a:xfrm>
            <a:off x="253253" y="869576"/>
            <a:ext cx="113157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Picture could differ based on the status of the viewer and the profile. (Set profile picture to "friends only" or user specific.</a:t>
            </a:r>
          </a:p>
          <a:p>
            <a:pPr marL="285750" indent="-285750">
              <a:buFont typeface="Arial"/>
              <a:buChar char="•"/>
            </a:pPr>
            <a:r>
              <a:rPr lang="en-US" dirty="0">
                <a:cs typeface="Calibri"/>
              </a:rPr>
              <a:t>Friend network should re-center dynamically based off the selected bubble. </a:t>
            </a:r>
          </a:p>
          <a:p>
            <a:pPr marL="285750" indent="-285750">
              <a:buFont typeface="Arial"/>
              <a:buChar char="•"/>
            </a:pPr>
            <a:r>
              <a:rPr lang="en-US" dirty="0">
                <a:cs typeface="Calibri"/>
              </a:rPr>
              <a:t>Left and right side of screen could have an option to scroll downwards independently.</a:t>
            </a:r>
          </a:p>
          <a:p>
            <a:pPr marL="285750" indent="-285750">
              <a:buFont typeface="Arial"/>
              <a:buChar char="•"/>
            </a:pPr>
            <a:r>
              <a:rPr lang="en-US" dirty="0">
                <a:cs typeface="Calibri"/>
              </a:rPr>
              <a:t>Experience and Interests likely to be far lengthier and continue for quite a while off page.</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269387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16B34D-B641-46E6-AD5E-BEDBFEA74A73}"/>
              </a:ext>
            </a:extLst>
          </p:cNvPr>
          <p:cNvSpPr txBox="1"/>
          <p:nvPr/>
        </p:nvSpPr>
        <p:spPr>
          <a:xfrm>
            <a:off x="3334870" y="141194"/>
            <a:ext cx="564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Jeremy Salvador Sketch </a:t>
            </a:r>
            <a:r>
              <a:rPr lang="en-US" u="sng"/>
              <a:t>Find Events</a:t>
            </a:r>
            <a:r>
              <a:rPr lang="en-US" dirty="0"/>
              <a:t>. 02/21/2021</a:t>
            </a:r>
            <a:endParaRPr lang="en-US" dirty="0">
              <a:cs typeface="Calibri"/>
            </a:endParaRPr>
          </a:p>
        </p:txBody>
      </p:sp>
      <p:sp>
        <p:nvSpPr>
          <p:cNvPr id="5" name="TextBox 4">
            <a:extLst>
              <a:ext uri="{FF2B5EF4-FFF2-40B4-BE49-F238E27FC236}">
                <a16:creationId xmlns:a16="http://schemas.microsoft.com/office/drawing/2014/main" id="{E9506CFC-E8B4-4857-A2EA-A27BAB9BBA27}"/>
              </a:ext>
            </a:extLst>
          </p:cNvPr>
          <p:cNvSpPr txBox="1"/>
          <p:nvPr/>
        </p:nvSpPr>
        <p:spPr>
          <a:xfrm>
            <a:off x="1060076" y="1340224"/>
            <a:ext cx="27095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Find Events contents:</a:t>
            </a:r>
          </a:p>
          <a:p>
            <a:r>
              <a:rPr lang="en-US">
                <a:cs typeface="Calibri"/>
              </a:rPr>
              <a:t>-Similar to previous events</a:t>
            </a:r>
          </a:p>
          <a:p>
            <a:r>
              <a:rPr lang="en-US">
                <a:cs typeface="Calibri"/>
              </a:rPr>
              <a:t>-Event search based </a:t>
            </a:r>
            <a:r>
              <a:rPr lang="en-US" dirty="0">
                <a:cs typeface="Calibri"/>
              </a:rPr>
              <a:t>off keywords</a:t>
            </a:r>
          </a:p>
          <a:p>
            <a:r>
              <a:rPr lang="en-US">
                <a:cs typeface="Calibri"/>
              </a:rPr>
              <a:t>-Fast searching of events with single-touch descisions.</a:t>
            </a:r>
            <a:endParaRPr lang="en-US" dirty="0">
              <a:cs typeface="Calibri"/>
            </a:endParaRPr>
          </a:p>
          <a:p>
            <a:endParaRPr lang="en-US" dirty="0">
              <a:cs typeface="Calibri"/>
            </a:endParaRPr>
          </a:p>
        </p:txBody>
      </p:sp>
      <p:sp>
        <p:nvSpPr>
          <p:cNvPr id="7" name="TextBox 6">
            <a:extLst>
              <a:ext uri="{FF2B5EF4-FFF2-40B4-BE49-F238E27FC236}">
                <a16:creationId xmlns:a16="http://schemas.microsoft.com/office/drawing/2014/main" id="{AD910627-F850-415D-8CEA-292599D38717}"/>
              </a:ext>
            </a:extLst>
          </p:cNvPr>
          <p:cNvSpPr txBox="1"/>
          <p:nvPr/>
        </p:nvSpPr>
        <p:spPr>
          <a:xfrm>
            <a:off x="4253753" y="1026459"/>
            <a:ext cx="67212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find events feature is a listing of events in related fields that the user could select and RSVP for.</a:t>
            </a:r>
            <a:endParaRPr lang="en-US">
              <a:cs typeface="Calibri"/>
            </a:endParaRPr>
          </a:p>
        </p:txBody>
      </p:sp>
    </p:spTree>
    <p:extLst>
      <p:ext uri="{BB962C8B-B14F-4D97-AF65-F5344CB8AC3E}">
        <p14:creationId xmlns:p14="http://schemas.microsoft.com/office/powerpoint/2010/main" val="250830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190C87-5443-4064-8421-EC871D4296E9}"/>
              </a:ext>
            </a:extLst>
          </p:cNvPr>
          <p:cNvSpPr txBox="1"/>
          <p:nvPr/>
        </p:nvSpPr>
        <p:spPr>
          <a:xfrm>
            <a:off x="387723" y="6678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Event Search Bar</a:t>
            </a:r>
            <a:endParaRPr lang="en-US" dirty="0">
              <a:cs typeface="Calibri"/>
            </a:endParaRPr>
          </a:p>
        </p:txBody>
      </p:sp>
      <p:sp>
        <p:nvSpPr>
          <p:cNvPr id="7" name="Rectangle 6">
            <a:extLst>
              <a:ext uri="{FF2B5EF4-FFF2-40B4-BE49-F238E27FC236}">
                <a16:creationId xmlns:a16="http://schemas.microsoft.com/office/drawing/2014/main" id="{B2F2EB4D-AE83-47AB-9379-A9B20F2D50D9}"/>
              </a:ext>
            </a:extLst>
          </p:cNvPr>
          <p:cNvSpPr/>
          <p:nvPr/>
        </p:nvSpPr>
        <p:spPr>
          <a:xfrm>
            <a:off x="391646" y="626970"/>
            <a:ext cx="5188323" cy="459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66A5F1-454B-461C-9A13-C6E85DF10F68}"/>
              </a:ext>
            </a:extLst>
          </p:cNvPr>
          <p:cNvSpPr txBox="1"/>
          <p:nvPr/>
        </p:nvSpPr>
        <p:spPr>
          <a:xfrm>
            <a:off x="8478371" y="56701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We think you would like/Similar to previous events you attended:</a:t>
            </a:r>
            <a:endParaRPr lang="en-US" sz="1400" dirty="0">
              <a:cs typeface="Calibri"/>
            </a:endParaRPr>
          </a:p>
        </p:txBody>
      </p:sp>
      <p:sp>
        <p:nvSpPr>
          <p:cNvPr id="9" name="TextBox 8">
            <a:extLst>
              <a:ext uri="{FF2B5EF4-FFF2-40B4-BE49-F238E27FC236}">
                <a16:creationId xmlns:a16="http://schemas.microsoft.com/office/drawing/2014/main" id="{55158EAF-1939-4366-831E-6856D9C7D719}"/>
              </a:ext>
            </a:extLst>
          </p:cNvPr>
          <p:cNvSpPr txBox="1"/>
          <p:nvPr/>
        </p:nvSpPr>
        <p:spPr>
          <a:xfrm>
            <a:off x="306481" y="1427069"/>
            <a:ext cx="2877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Event Name &amp; Date</a:t>
            </a:r>
          </a:p>
          <a:p>
            <a:pPr marL="285750" indent="-285750">
              <a:buFont typeface="Arial"/>
              <a:buChar char="•"/>
            </a:pPr>
            <a:r>
              <a:rPr lang="en-US">
                <a:cs typeface="Calibri"/>
              </a:rPr>
              <a:t>Host organization</a:t>
            </a:r>
            <a:endParaRPr lang="en-US" dirty="0">
              <a:cs typeface="Calibri"/>
            </a:endParaRPr>
          </a:p>
          <a:p>
            <a:pPr marL="285750" indent="-285750">
              <a:buFont typeface="Arial"/>
              <a:buChar char="•"/>
            </a:pPr>
            <a:r>
              <a:rPr lang="en-US">
                <a:cs typeface="Calibri"/>
              </a:rPr>
              <a:t>Brief summary</a:t>
            </a:r>
            <a:endParaRPr lang="en-US" dirty="0">
              <a:cs typeface="Calibri"/>
            </a:endParaRPr>
          </a:p>
          <a:p>
            <a:pPr marL="285750" indent="-285750">
              <a:buFont typeface="Arial"/>
              <a:buChar char="•"/>
            </a:pPr>
            <a:r>
              <a:rPr lang="en-US">
                <a:cs typeface="Calibri"/>
              </a:rPr>
              <a:t>Currently registered users</a:t>
            </a:r>
            <a:endParaRPr lang="en-US" dirty="0">
              <a:cs typeface="Calibri"/>
            </a:endParaRPr>
          </a:p>
        </p:txBody>
      </p:sp>
      <p:sp>
        <p:nvSpPr>
          <p:cNvPr id="10" name="Rectangle 9">
            <a:extLst>
              <a:ext uri="{FF2B5EF4-FFF2-40B4-BE49-F238E27FC236}">
                <a16:creationId xmlns:a16="http://schemas.microsoft.com/office/drawing/2014/main" id="{741185CA-2612-4F94-BC44-E097D02AFC59}"/>
              </a:ext>
            </a:extLst>
          </p:cNvPr>
          <p:cNvSpPr/>
          <p:nvPr/>
        </p:nvSpPr>
        <p:spPr>
          <a:xfrm>
            <a:off x="388844" y="1430991"/>
            <a:ext cx="5188323" cy="1255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1918B1-81FC-4D5E-A2DE-43B39C50601A}"/>
              </a:ext>
            </a:extLst>
          </p:cNvPr>
          <p:cNvSpPr txBox="1"/>
          <p:nvPr/>
        </p:nvSpPr>
        <p:spPr>
          <a:xfrm>
            <a:off x="6850716" y="1247774"/>
            <a:ext cx="28776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Event Name &amp; Date</a:t>
            </a:r>
          </a:p>
          <a:p>
            <a:pPr marL="285750" indent="-285750">
              <a:buFont typeface="Arial"/>
              <a:buChar char="•"/>
            </a:pPr>
            <a:r>
              <a:rPr lang="en-US">
                <a:cs typeface="Calibri"/>
              </a:rPr>
              <a:t>Host organization</a:t>
            </a:r>
            <a:endParaRPr lang="en-US" dirty="0">
              <a:cs typeface="Calibri"/>
            </a:endParaRPr>
          </a:p>
          <a:p>
            <a:pPr marL="285750" indent="-285750">
              <a:buFont typeface="Arial"/>
              <a:buChar char="•"/>
            </a:pPr>
            <a:r>
              <a:rPr lang="en-US">
                <a:cs typeface="Calibri"/>
              </a:rPr>
              <a:t>Brief summary</a:t>
            </a:r>
            <a:endParaRPr lang="en-US" dirty="0">
              <a:cs typeface="Calibri"/>
            </a:endParaRPr>
          </a:p>
        </p:txBody>
      </p:sp>
      <p:sp>
        <p:nvSpPr>
          <p:cNvPr id="12" name="Rectangle 11">
            <a:extLst>
              <a:ext uri="{FF2B5EF4-FFF2-40B4-BE49-F238E27FC236}">
                <a16:creationId xmlns:a16="http://schemas.microsoft.com/office/drawing/2014/main" id="{7A0561FB-6015-4966-8E6C-ADE9E80FDEFE}"/>
              </a:ext>
            </a:extLst>
          </p:cNvPr>
          <p:cNvSpPr/>
          <p:nvPr/>
        </p:nvSpPr>
        <p:spPr>
          <a:xfrm>
            <a:off x="6854637" y="1251696"/>
            <a:ext cx="5154706" cy="930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9634BA2-1BEA-418A-AB52-BAF32AC87F4E}"/>
              </a:ext>
            </a:extLst>
          </p:cNvPr>
          <p:cNvSpPr txBox="1"/>
          <p:nvPr/>
        </p:nvSpPr>
        <p:spPr>
          <a:xfrm>
            <a:off x="6828304" y="2245097"/>
            <a:ext cx="28776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Event Name &amp; Date</a:t>
            </a:r>
          </a:p>
          <a:p>
            <a:pPr marL="285750" indent="-285750">
              <a:buFont typeface="Arial"/>
              <a:buChar char="•"/>
            </a:pPr>
            <a:r>
              <a:rPr lang="en-US">
                <a:cs typeface="Calibri"/>
              </a:rPr>
              <a:t>Host organization</a:t>
            </a:r>
            <a:endParaRPr lang="en-US" dirty="0">
              <a:cs typeface="Calibri"/>
            </a:endParaRPr>
          </a:p>
          <a:p>
            <a:pPr marL="285750" indent="-285750">
              <a:buFont typeface="Arial"/>
              <a:buChar char="•"/>
            </a:pPr>
            <a:r>
              <a:rPr lang="en-US">
                <a:cs typeface="Calibri"/>
              </a:rPr>
              <a:t>Brief summary</a:t>
            </a:r>
            <a:endParaRPr lang="en-US" dirty="0">
              <a:cs typeface="Calibri"/>
            </a:endParaRPr>
          </a:p>
        </p:txBody>
      </p:sp>
      <p:sp>
        <p:nvSpPr>
          <p:cNvPr id="16" name="Rectangle 15">
            <a:extLst>
              <a:ext uri="{FF2B5EF4-FFF2-40B4-BE49-F238E27FC236}">
                <a16:creationId xmlns:a16="http://schemas.microsoft.com/office/drawing/2014/main" id="{6FF4D25B-B5BB-4529-82FC-636307CC25E8}"/>
              </a:ext>
            </a:extLst>
          </p:cNvPr>
          <p:cNvSpPr/>
          <p:nvPr/>
        </p:nvSpPr>
        <p:spPr>
          <a:xfrm>
            <a:off x="6832225" y="2249019"/>
            <a:ext cx="5154706" cy="930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B3E03B6-94EE-48ED-9B5C-FDF77C1C15C6}"/>
              </a:ext>
            </a:extLst>
          </p:cNvPr>
          <p:cNvSpPr txBox="1"/>
          <p:nvPr/>
        </p:nvSpPr>
        <p:spPr>
          <a:xfrm>
            <a:off x="6839509" y="3242420"/>
            <a:ext cx="28776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Event Name &amp; Date</a:t>
            </a:r>
          </a:p>
          <a:p>
            <a:pPr marL="285750" indent="-285750">
              <a:buFont typeface="Arial"/>
              <a:buChar char="•"/>
            </a:pPr>
            <a:r>
              <a:rPr lang="en-US">
                <a:cs typeface="Calibri"/>
              </a:rPr>
              <a:t>Host organization</a:t>
            </a:r>
            <a:endParaRPr lang="en-US" dirty="0">
              <a:cs typeface="Calibri"/>
            </a:endParaRPr>
          </a:p>
          <a:p>
            <a:pPr marL="285750" indent="-285750">
              <a:buFont typeface="Arial"/>
              <a:buChar char="•"/>
            </a:pPr>
            <a:r>
              <a:rPr lang="en-US">
                <a:cs typeface="Calibri"/>
              </a:rPr>
              <a:t>Brief summary</a:t>
            </a:r>
            <a:endParaRPr lang="en-US" dirty="0">
              <a:cs typeface="Calibri"/>
            </a:endParaRPr>
          </a:p>
        </p:txBody>
      </p:sp>
      <p:sp>
        <p:nvSpPr>
          <p:cNvPr id="18" name="Rectangle 17">
            <a:extLst>
              <a:ext uri="{FF2B5EF4-FFF2-40B4-BE49-F238E27FC236}">
                <a16:creationId xmlns:a16="http://schemas.microsoft.com/office/drawing/2014/main" id="{D8C652D8-2055-4A95-AD2F-13C10D9D2BD0}"/>
              </a:ext>
            </a:extLst>
          </p:cNvPr>
          <p:cNvSpPr/>
          <p:nvPr/>
        </p:nvSpPr>
        <p:spPr>
          <a:xfrm>
            <a:off x="6843430" y="3246342"/>
            <a:ext cx="5154706" cy="930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9" descr="Checkmark with solid fill">
            <a:extLst>
              <a:ext uri="{FF2B5EF4-FFF2-40B4-BE49-F238E27FC236}">
                <a16:creationId xmlns:a16="http://schemas.microsoft.com/office/drawing/2014/main" id="{B482A3E0-3ED9-47C8-99E9-117A3526E1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77064" y="1324535"/>
            <a:ext cx="387724" cy="387724"/>
          </a:xfrm>
          <a:prstGeom prst="rect">
            <a:avLst/>
          </a:prstGeom>
        </p:spPr>
      </p:pic>
      <p:pic>
        <p:nvPicPr>
          <p:cNvPr id="20" name="Graphic 19" descr="Checkmark with solid fill">
            <a:extLst>
              <a:ext uri="{FF2B5EF4-FFF2-40B4-BE49-F238E27FC236}">
                <a16:creationId xmlns:a16="http://schemas.microsoft.com/office/drawing/2014/main" id="{A279AF71-DED5-4780-B06F-A00B7774B1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33093" y="2243417"/>
            <a:ext cx="387724" cy="387724"/>
          </a:xfrm>
          <a:prstGeom prst="rect">
            <a:avLst/>
          </a:prstGeom>
        </p:spPr>
      </p:pic>
      <p:pic>
        <p:nvPicPr>
          <p:cNvPr id="21" name="Graphic 19" descr="Checkmark with solid fill">
            <a:extLst>
              <a:ext uri="{FF2B5EF4-FFF2-40B4-BE49-F238E27FC236}">
                <a16:creationId xmlns:a16="http://schemas.microsoft.com/office/drawing/2014/main" id="{A36C8075-7FF0-432C-8A3E-7085A9F72F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33092" y="3319181"/>
            <a:ext cx="387724" cy="387724"/>
          </a:xfrm>
          <a:prstGeom prst="rect">
            <a:avLst/>
          </a:prstGeom>
        </p:spPr>
      </p:pic>
      <p:pic>
        <p:nvPicPr>
          <p:cNvPr id="22" name="Graphic 19" descr="Checkmark with solid fill">
            <a:extLst>
              <a:ext uri="{FF2B5EF4-FFF2-40B4-BE49-F238E27FC236}">
                <a16:creationId xmlns:a16="http://schemas.microsoft.com/office/drawing/2014/main" id="{6FDC790B-98CF-4BBE-91BB-6296A61E4F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2122" y="1436593"/>
            <a:ext cx="387724" cy="387724"/>
          </a:xfrm>
          <a:prstGeom prst="rect">
            <a:avLst/>
          </a:prstGeom>
        </p:spPr>
      </p:pic>
      <p:pic>
        <p:nvPicPr>
          <p:cNvPr id="23" name="Graphic 23" descr="Close with solid fill">
            <a:extLst>
              <a:ext uri="{FF2B5EF4-FFF2-40B4-BE49-F238E27FC236}">
                <a16:creationId xmlns:a16="http://schemas.microsoft.com/office/drawing/2014/main" id="{6117A9E0-0D22-4609-882C-4C655E5380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3535" y="1459007"/>
            <a:ext cx="354107" cy="365312"/>
          </a:xfrm>
          <a:prstGeom prst="rect">
            <a:avLst/>
          </a:prstGeom>
        </p:spPr>
      </p:pic>
      <p:pic>
        <p:nvPicPr>
          <p:cNvPr id="24" name="Graphic 23" descr="Close with solid fill">
            <a:extLst>
              <a:ext uri="{FF2B5EF4-FFF2-40B4-BE49-F238E27FC236}">
                <a16:creationId xmlns:a16="http://schemas.microsoft.com/office/drawing/2014/main" id="{BB512D93-D4AF-4621-8613-D07FD5F5EA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8476" y="1346947"/>
            <a:ext cx="354107" cy="365312"/>
          </a:xfrm>
          <a:prstGeom prst="rect">
            <a:avLst/>
          </a:prstGeom>
        </p:spPr>
      </p:pic>
      <p:pic>
        <p:nvPicPr>
          <p:cNvPr id="25" name="Graphic 23" descr="Close with solid fill">
            <a:extLst>
              <a:ext uri="{FF2B5EF4-FFF2-40B4-BE49-F238E27FC236}">
                <a16:creationId xmlns:a16="http://schemas.microsoft.com/office/drawing/2014/main" id="{A82D59C2-31F2-4561-8117-F7960BACC7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4505" y="2265830"/>
            <a:ext cx="354107" cy="365312"/>
          </a:xfrm>
          <a:prstGeom prst="rect">
            <a:avLst/>
          </a:prstGeom>
        </p:spPr>
      </p:pic>
      <p:pic>
        <p:nvPicPr>
          <p:cNvPr id="26" name="Graphic 23" descr="Close with solid fill">
            <a:extLst>
              <a:ext uri="{FF2B5EF4-FFF2-40B4-BE49-F238E27FC236}">
                <a16:creationId xmlns:a16="http://schemas.microsoft.com/office/drawing/2014/main" id="{85DCB401-1273-4A22-9C4B-E6C4B969A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4505" y="3330389"/>
            <a:ext cx="354107" cy="365312"/>
          </a:xfrm>
          <a:prstGeom prst="rect">
            <a:avLst/>
          </a:prstGeom>
        </p:spPr>
      </p:pic>
      <p:sp>
        <p:nvSpPr>
          <p:cNvPr id="31" name="TextBox 30">
            <a:extLst>
              <a:ext uri="{FF2B5EF4-FFF2-40B4-BE49-F238E27FC236}">
                <a16:creationId xmlns:a16="http://schemas.microsoft.com/office/drawing/2014/main" id="{FD2F7613-F372-4338-937B-A944BA6AE623}"/>
              </a:ext>
            </a:extLst>
          </p:cNvPr>
          <p:cNvSpPr txBox="1"/>
          <p:nvPr/>
        </p:nvSpPr>
        <p:spPr>
          <a:xfrm>
            <a:off x="284068" y="3466539"/>
            <a:ext cx="2877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Event Name &amp; Date</a:t>
            </a:r>
          </a:p>
          <a:p>
            <a:pPr marL="285750" indent="-285750">
              <a:buFont typeface="Arial"/>
              <a:buChar char="•"/>
            </a:pPr>
            <a:r>
              <a:rPr lang="en-US">
                <a:cs typeface="Calibri"/>
              </a:rPr>
              <a:t>Host organization</a:t>
            </a:r>
            <a:endParaRPr lang="en-US" dirty="0">
              <a:cs typeface="Calibri"/>
            </a:endParaRPr>
          </a:p>
          <a:p>
            <a:pPr marL="285750" indent="-285750">
              <a:buFont typeface="Arial"/>
              <a:buChar char="•"/>
            </a:pPr>
            <a:r>
              <a:rPr lang="en-US">
                <a:cs typeface="Calibri"/>
              </a:rPr>
              <a:t>Brief summary</a:t>
            </a:r>
            <a:endParaRPr lang="en-US" dirty="0">
              <a:cs typeface="Calibri"/>
            </a:endParaRPr>
          </a:p>
          <a:p>
            <a:pPr marL="285750" indent="-285750">
              <a:buFont typeface="Arial"/>
              <a:buChar char="•"/>
            </a:pPr>
            <a:r>
              <a:rPr lang="en-US">
                <a:cs typeface="Calibri"/>
              </a:rPr>
              <a:t>Currently registered users</a:t>
            </a:r>
            <a:endParaRPr lang="en-US" dirty="0">
              <a:cs typeface="Calibri"/>
            </a:endParaRPr>
          </a:p>
        </p:txBody>
      </p:sp>
      <p:sp>
        <p:nvSpPr>
          <p:cNvPr id="32" name="Rectangle 31">
            <a:extLst>
              <a:ext uri="{FF2B5EF4-FFF2-40B4-BE49-F238E27FC236}">
                <a16:creationId xmlns:a16="http://schemas.microsoft.com/office/drawing/2014/main" id="{72017E0F-5B94-4D5D-969D-21EBC0271F4B}"/>
              </a:ext>
            </a:extLst>
          </p:cNvPr>
          <p:cNvSpPr/>
          <p:nvPr/>
        </p:nvSpPr>
        <p:spPr>
          <a:xfrm>
            <a:off x="366431" y="3470461"/>
            <a:ext cx="5188323" cy="1255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19" descr="Checkmark with solid fill">
            <a:extLst>
              <a:ext uri="{FF2B5EF4-FFF2-40B4-BE49-F238E27FC236}">
                <a16:creationId xmlns:a16="http://schemas.microsoft.com/office/drawing/2014/main" id="{39B73AC8-7DFB-4E77-9A99-245A8E50B1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9709" y="3476063"/>
            <a:ext cx="387724" cy="387724"/>
          </a:xfrm>
          <a:prstGeom prst="rect">
            <a:avLst/>
          </a:prstGeom>
        </p:spPr>
      </p:pic>
      <p:pic>
        <p:nvPicPr>
          <p:cNvPr id="34" name="Graphic 23" descr="Close with solid fill">
            <a:extLst>
              <a:ext uri="{FF2B5EF4-FFF2-40B4-BE49-F238E27FC236}">
                <a16:creationId xmlns:a16="http://schemas.microsoft.com/office/drawing/2014/main" id="{3E9FF815-C17D-4B5F-8681-BCEECB4E46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31122" y="3498477"/>
            <a:ext cx="354107" cy="365312"/>
          </a:xfrm>
          <a:prstGeom prst="rect">
            <a:avLst/>
          </a:prstGeom>
        </p:spPr>
      </p:pic>
      <p:sp>
        <p:nvSpPr>
          <p:cNvPr id="35" name="TextBox 34">
            <a:extLst>
              <a:ext uri="{FF2B5EF4-FFF2-40B4-BE49-F238E27FC236}">
                <a16:creationId xmlns:a16="http://schemas.microsoft.com/office/drawing/2014/main" id="{75B14BE4-1BB3-4979-8343-2C0733EE2D6A}"/>
              </a:ext>
            </a:extLst>
          </p:cNvPr>
          <p:cNvSpPr txBox="1"/>
          <p:nvPr/>
        </p:nvSpPr>
        <p:spPr>
          <a:xfrm>
            <a:off x="261657" y="5349127"/>
            <a:ext cx="2877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Event Name &amp; Date</a:t>
            </a:r>
          </a:p>
          <a:p>
            <a:pPr marL="285750" indent="-285750">
              <a:buFont typeface="Arial"/>
              <a:buChar char="•"/>
            </a:pPr>
            <a:r>
              <a:rPr lang="en-US">
                <a:cs typeface="Calibri"/>
              </a:rPr>
              <a:t>Host organization</a:t>
            </a:r>
            <a:endParaRPr lang="en-US" dirty="0">
              <a:cs typeface="Calibri"/>
            </a:endParaRPr>
          </a:p>
          <a:p>
            <a:pPr marL="285750" indent="-285750">
              <a:buFont typeface="Arial"/>
              <a:buChar char="•"/>
            </a:pPr>
            <a:r>
              <a:rPr lang="en-US">
                <a:cs typeface="Calibri"/>
              </a:rPr>
              <a:t>Brief summary</a:t>
            </a:r>
            <a:endParaRPr lang="en-US" dirty="0">
              <a:cs typeface="Calibri"/>
            </a:endParaRPr>
          </a:p>
          <a:p>
            <a:pPr marL="285750" indent="-285750">
              <a:buFont typeface="Arial"/>
              <a:buChar char="•"/>
            </a:pPr>
            <a:r>
              <a:rPr lang="en-US">
                <a:cs typeface="Calibri"/>
              </a:rPr>
              <a:t>Currently registered users</a:t>
            </a:r>
            <a:endParaRPr lang="en-US" dirty="0">
              <a:cs typeface="Calibri"/>
            </a:endParaRPr>
          </a:p>
        </p:txBody>
      </p:sp>
      <p:sp>
        <p:nvSpPr>
          <p:cNvPr id="36" name="Rectangle 35">
            <a:extLst>
              <a:ext uri="{FF2B5EF4-FFF2-40B4-BE49-F238E27FC236}">
                <a16:creationId xmlns:a16="http://schemas.microsoft.com/office/drawing/2014/main" id="{CD6E798B-74A3-4A20-839C-EB36DD09468E}"/>
              </a:ext>
            </a:extLst>
          </p:cNvPr>
          <p:cNvSpPr/>
          <p:nvPr/>
        </p:nvSpPr>
        <p:spPr>
          <a:xfrm>
            <a:off x="344020" y="5353049"/>
            <a:ext cx="5188323" cy="1255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19" descr="Checkmark with solid fill">
            <a:extLst>
              <a:ext uri="{FF2B5EF4-FFF2-40B4-BE49-F238E27FC236}">
                <a16:creationId xmlns:a16="http://schemas.microsoft.com/office/drawing/2014/main" id="{AA6D493C-FCD5-4835-8BF1-4D362AB7DD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7298" y="5358651"/>
            <a:ext cx="387724" cy="387724"/>
          </a:xfrm>
          <a:prstGeom prst="rect">
            <a:avLst/>
          </a:prstGeom>
        </p:spPr>
      </p:pic>
      <p:pic>
        <p:nvPicPr>
          <p:cNvPr id="38" name="Graphic 23" descr="Close with solid fill">
            <a:extLst>
              <a:ext uri="{FF2B5EF4-FFF2-40B4-BE49-F238E27FC236}">
                <a16:creationId xmlns:a16="http://schemas.microsoft.com/office/drawing/2014/main" id="{C208D8ED-D582-4B1D-A00B-DBD7B73A65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8711" y="5381065"/>
            <a:ext cx="354107" cy="365312"/>
          </a:xfrm>
          <a:prstGeom prst="rect">
            <a:avLst/>
          </a:prstGeom>
        </p:spPr>
      </p:pic>
      <p:sp>
        <p:nvSpPr>
          <p:cNvPr id="39" name="TextBox 38">
            <a:extLst>
              <a:ext uri="{FF2B5EF4-FFF2-40B4-BE49-F238E27FC236}">
                <a16:creationId xmlns:a16="http://schemas.microsoft.com/office/drawing/2014/main" id="{140C5882-0496-4D8F-BADB-46DD968CF649}"/>
              </a:ext>
            </a:extLst>
          </p:cNvPr>
          <p:cNvSpPr txBox="1"/>
          <p:nvPr/>
        </p:nvSpPr>
        <p:spPr>
          <a:xfrm>
            <a:off x="1306606" y="2640106"/>
            <a:ext cx="3045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Add a comment or reaction:</a:t>
            </a:r>
          </a:p>
        </p:txBody>
      </p:sp>
      <p:sp>
        <p:nvSpPr>
          <p:cNvPr id="40" name="TextBox 39">
            <a:extLst>
              <a:ext uri="{FF2B5EF4-FFF2-40B4-BE49-F238E27FC236}">
                <a16:creationId xmlns:a16="http://schemas.microsoft.com/office/drawing/2014/main" id="{646DE7DB-9332-4F42-B5C2-3A8B59CE2091}"/>
              </a:ext>
            </a:extLst>
          </p:cNvPr>
          <p:cNvSpPr txBox="1"/>
          <p:nvPr/>
        </p:nvSpPr>
        <p:spPr>
          <a:xfrm>
            <a:off x="1306606" y="4724400"/>
            <a:ext cx="3045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Add a comment or reaction:</a:t>
            </a:r>
          </a:p>
        </p:txBody>
      </p:sp>
      <p:sp>
        <p:nvSpPr>
          <p:cNvPr id="41" name="TextBox 40">
            <a:extLst>
              <a:ext uri="{FF2B5EF4-FFF2-40B4-BE49-F238E27FC236}">
                <a16:creationId xmlns:a16="http://schemas.microsoft.com/office/drawing/2014/main" id="{6B570E16-F992-47F1-AFAC-82CF053B4073}"/>
              </a:ext>
            </a:extLst>
          </p:cNvPr>
          <p:cNvSpPr txBox="1"/>
          <p:nvPr/>
        </p:nvSpPr>
        <p:spPr>
          <a:xfrm>
            <a:off x="1116105" y="6550958"/>
            <a:ext cx="3045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Add a comment or reaction:</a:t>
            </a:r>
          </a:p>
        </p:txBody>
      </p:sp>
    </p:spTree>
    <p:extLst>
      <p:ext uri="{BB962C8B-B14F-4D97-AF65-F5344CB8AC3E}">
        <p14:creationId xmlns:p14="http://schemas.microsoft.com/office/powerpoint/2010/main" val="203582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6A5AE0-AA54-41D0-A936-D20044AE3FB6}"/>
              </a:ext>
            </a:extLst>
          </p:cNvPr>
          <p:cNvSpPr txBox="1"/>
          <p:nvPr/>
        </p:nvSpPr>
        <p:spPr>
          <a:xfrm>
            <a:off x="309282" y="4213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Notes</a:t>
            </a:r>
          </a:p>
        </p:txBody>
      </p:sp>
      <p:sp>
        <p:nvSpPr>
          <p:cNvPr id="5" name="TextBox 4">
            <a:extLst>
              <a:ext uri="{FF2B5EF4-FFF2-40B4-BE49-F238E27FC236}">
                <a16:creationId xmlns:a16="http://schemas.microsoft.com/office/drawing/2014/main" id="{C39A04B8-A637-4D0C-8367-20741434B5B5}"/>
              </a:ext>
            </a:extLst>
          </p:cNvPr>
          <p:cNvSpPr txBox="1"/>
          <p:nvPr/>
        </p:nvSpPr>
        <p:spPr>
          <a:xfrm>
            <a:off x="253253" y="869576"/>
            <a:ext cx="113157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Suggested events would always have three. When ignored or selected, the display would cycle to another relevant event.</a:t>
            </a:r>
          </a:p>
          <a:p>
            <a:pPr marL="285750" indent="-285750">
              <a:buFont typeface="Arial"/>
              <a:buChar char="•"/>
            </a:pPr>
            <a:r>
              <a:rPr lang="en-US">
                <a:cs typeface="Calibri"/>
              </a:rPr>
              <a:t>Event search bar should flag keywords.</a:t>
            </a:r>
            <a:endParaRPr lang="en-US" dirty="0">
              <a:cs typeface="Calibri"/>
            </a:endParaRPr>
          </a:p>
          <a:p>
            <a:pPr marL="285750" indent="-285750">
              <a:buFont typeface="Arial"/>
              <a:buChar char="•"/>
            </a:pPr>
            <a:r>
              <a:rPr lang="en-US">
                <a:cs typeface="Calibri"/>
              </a:rPr>
              <a:t>The main idea behind this layout is the very fast view of related events and one-click RSVP.</a:t>
            </a: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139693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4EE56-5262-4018-8AF8-C780FCC247EB}"/>
              </a:ext>
            </a:extLst>
          </p:cNvPr>
          <p:cNvSpPr txBox="1"/>
          <p:nvPr/>
        </p:nvSpPr>
        <p:spPr>
          <a:xfrm>
            <a:off x="1060076" y="1340224"/>
            <a:ext cx="270958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Apply for Jobs contents:</a:t>
            </a:r>
          </a:p>
          <a:p>
            <a:r>
              <a:rPr lang="en-US">
                <a:cs typeface="Calibri"/>
              </a:rPr>
              <a:t>-Job Title and employer</a:t>
            </a:r>
          </a:p>
          <a:p>
            <a:r>
              <a:rPr lang="en-US">
                <a:cs typeface="Calibri"/>
              </a:rPr>
              <a:t>Job description</a:t>
            </a:r>
          </a:p>
          <a:p>
            <a:r>
              <a:rPr lang="en-US">
                <a:cs typeface="Calibri"/>
              </a:rPr>
              <a:t>-Salary</a:t>
            </a:r>
            <a:endParaRPr lang="en-US" dirty="0">
              <a:cs typeface="Calibri"/>
            </a:endParaRPr>
          </a:p>
          <a:p>
            <a:r>
              <a:rPr lang="en-US">
                <a:cs typeface="Calibri"/>
              </a:rPr>
              <a:t>-Job requirements</a:t>
            </a:r>
          </a:p>
          <a:p>
            <a:r>
              <a:rPr lang="en-US">
                <a:cs typeface="Calibri"/>
              </a:rPr>
              <a:t>-one touch application</a:t>
            </a:r>
          </a:p>
          <a:p>
            <a:r>
              <a:rPr lang="en-US">
                <a:cs typeface="Calibri"/>
              </a:rPr>
              <a:t>-Matches qualifications with the user's posted resume.</a:t>
            </a:r>
            <a:endParaRPr lang="en-US" dirty="0">
              <a:cs typeface="Calibri"/>
            </a:endParaRPr>
          </a:p>
        </p:txBody>
      </p:sp>
      <p:sp>
        <p:nvSpPr>
          <p:cNvPr id="5" name="TextBox 4">
            <a:extLst>
              <a:ext uri="{FF2B5EF4-FFF2-40B4-BE49-F238E27FC236}">
                <a16:creationId xmlns:a16="http://schemas.microsoft.com/office/drawing/2014/main" id="{E05DE90E-8FC1-407A-865C-0F6A6DDFDA77}"/>
              </a:ext>
            </a:extLst>
          </p:cNvPr>
          <p:cNvSpPr txBox="1"/>
          <p:nvPr/>
        </p:nvSpPr>
        <p:spPr>
          <a:xfrm>
            <a:off x="3727076" y="186018"/>
            <a:ext cx="564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Jeremy Salvador Sketch </a:t>
            </a:r>
            <a:r>
              <a:rPr lang="en-US" u="sng"/>
              <a:t>Apply for Jobs</a:t>
            </a:r>
            <a:r>
              <a:rPr lang="en-US"/>
              <a:t>. 02/21/2021</a:t>
            </a:r>
            <a:endParaRPr lang="en-US">
              <a:cs typeface="Calibri"/>
            </a:endParaRPr>
          </a:p>
        </p:txBody>
      </p:sp>
      <p:sp>
        <p:nvSpPr>
          <p:cNvPr id="7" name="TextBox 6">
            <a:extLst>
              <a:ext uri="{FF2B5EF4-FFF2-40B4-BE49-F238E27FC236}">
                <a16:creationId xmlns:a16="http://schemas.microsoft.com/office/drawing/2014/main" id="{6B357C66-199F-48B2-8CCD-5E87DA79B7A1}"/>
              </a:ext>
            </a:extLst>
          </p:cNvPr>
          <p:cNvSpPr txBox="1"/>
          <p:nvPr/>
        </p:nvSpPr>
        <p:spPr>
          <a:xfrm>
            <a:off x="4253753" y="1026459"/>
            <a:ext cx="67212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apply for jobs interface will show how a user can apply to the </a:t>
            </a:r>
            <a:r>
              <a:rPr lang="en-US"/>
              <a:t>selected opening. Displays the job descriptions, pay, requirements and link to other similar jobs.</a:t>
            </a:r>
          </a:p>
        </p:txBody>
      </p:sp>
    </p:spTree>
    <p:extLst>
      <p:ext uri="{BB962C8B-B14F-4D97-AF65-F5344CB8AC3E}">
        <p14:creationId xmlns:p14="http://schemas.microsoft.com/office/powerpoint/2010/main" val="171102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C8D54-3E7D-437E-A039-011AD6DCA3CE}"/>
              </a:ext>
            </a:extLst>
          </p:cNvPr>
          <p:cNvSpPr txBox="1"/>
          <p:nvPr/>
        </p:nvSpPr>
        <p:spPr>
          <a:xfrm>
            <a:off x="3189194" y="275664"/>
            <a:ext cx="10623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Job Title</a:t>
            </a:r>
            <a:endParaRPr lang="en-US" dirty="0">
              <a:cs typeface="Calibri"/>
            </a:endParaRPr>
          </a:p>
        </p:txBody>
      </p:sp>
      <p:sp>
        <p:nvSpPr>
          <p:cNvPr id="3" name="TextBox 2">
            <a:extLst>
              <a:ext uri="{FF2B5EF4-FFF2-40B4-BE49-F238E27FC236}">
                <a16:creationId xmlns:a16="http://schemas.microsoft.com/office/drawing/2014/main" id="{0AF0FAB9-0B8D-45BD-8733-20777FD779ED}"/>
              </a:ext>
            </a:extLst>
          </p:cNvPr>
          <p:cNvSpPr txBox="1"/>
          <p:nvPr/>
        </p:nvSpPr>
        <p:spPr>
          <a:xfrm>
            <a:off x="6099923" y="2728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Company Name</a:t>
            </a:r>
            <a:endParaRPr lang="en-US">
              <a:cs typeface="Calibri"/>
            </a:endParaRPr>
          </a:p>
        </p:txBody>
      </p:sp>
      <p:sp>
        <p:nvSpPr>
          <p:cNvPr id="4" name="Rectangle 3">
            <a:extLst>
              <a:ext uri="{FF2B5EF4-FFF2-40B4-BE49-F238E27FC236}">
                <a16:creationId xmlns:a16="http://schemas.microsoft.com/office/drawing/2014/main" id="{072020F9-B62E-47EE-A3BB-6FBE0FADB8C9}"/>
              </a:ext>
            </a:extLst>
          </p:cNvPr>
          <p:cNvSpPr/>
          <p:nvPr/>
        </p:nvSpPr>
        <p:spPr>
          <a:xfrm>
            <a:off x="1464609" y="1094815"/>
            <a:ext cx="8314764" cy="2532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4477F6B-0FB9-4AD8-A348-58195E3F50AF}"/>
              </a:ext>
            </a:extLst>
          </p:cNvPr>
          <p:cNvCxnSpPr/>
          <p:nvPr/>
        </p:nvCxnSpPr>
        <p:spPr>
          <a:xfrm>
            <a:off x="1932455" y="1540249"/>
            <a:ext cx="7485527" cy="11204"/>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7723D180-A6FC-41D3-A4E3-211C148B3B5E}"/>
              </a:ext>
            </a:extLst>
          </p:cNvPr>
          <p:cNvCxnSpPr>
            <a:cxnSpLocks/>
          </p:cNvCxnSpPr>
          <p:nvPr/>
        </p:nvCxnSpPr>
        <p:spPr>
          <a:xfrm>
            <a:off x="1932455" y="1921249"/>
            <a:ext cx="7485527" cy="11204"/>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8A634106-651A-4C7A-922F-5D74FD6CE1B5}"/>
              </a:ext>
            </a:extLst>
          </p:cNvPr>
          <p:cNvCxnSpPr>
            <a:cxnSpLocks/>
          </p:cNvCxnSpPr>
          <p:nvPr/>
        </p:nvCxnSpPr>
        <p:spPr>
          <a:xfrm>
            <a:off x="1966072" y="2291042"/>
            <a:ext cx="7485527" cy="11204"/>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10E0BE70-57F5-480B-BE87-6FFF252AC9EE}"/>
              </a:ext>
            </a:extLst>
          </p:cNvPr>
          <p:cNvCxnSpPr>
            <a:cxnSpLocks/>
          </p:cNvCxnSpPr>
          <p:nvPr/>
        </p:nvCxnSpPr>
        <p:spPr>
          <a:xfrm>
            <a:off x="1966072" y="2728072"/>
            <a:ext cx="7485527" cy="11204"/>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09E4630-C8A1-4DF1-8587-91697064F9DA}"/>
              </a:ext>
            </a:extLst>
          </p:cNvPr>
          <p:cNvCxnSpPr>
            <a:cxnSpLocks/>
          </p:cNvCxnSpPr>
          <p:nvPr/>
        </p:nvCxnSpPr>
        <p:spPr>
          <a:xfrm>
            <a:off x="1932454" y="3187513"/>
            <a:ext cx="7485527" cy="11204"/>
          </a:xfrm>
          <a:prstGeom prst="straightConnector1">
            <a:avLst/>
          </a:prstGeom>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372A3BC-00D9-427E-A400-6C045913E0C8}"/>
              </a:ext>
            </a:extLst>
          </p:cNvPr>
          <p:cNvSpPr txBox="1"/>
          <p:nvPr/>
        </p:nvSpPr>
        <p:spPr>
          <a:xfrm>
            <a:off x="1508312" y="723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Desciption:</a:t>
            </a:r>
            <a:endParaRPr lang="en-US" dirty="0">
              <a:cs typeface="Calibri"/>
            </a:endParaRPr>
          </a:p>
        </p:txBody>
      </p:sp>
      <p:sp>
        <p:nvSpPr>
          <p:cNvPr id="12" name="TextBox 11">
            <a:extLst>
              <a:ext uri="{FF2B5EF4-FFF2-40B4-BE49-F238E27FC236}">
                <a16:creationId xmlns:a16="http://schemas.microsoft.com/office/drawing/2014/main" id="{88417748-019F-450E-80FB-6481E655BEBE}"/>
              </a:ext>
            </a:extLst>
          </p:cNvPr>
          <p:cNvSpPr txBox="1"/>
          <p:nvPr/>
        </p:nvSpPr>
        <p:spPr>
          <a:xfrm>
            <a:off x="1418664" y="3704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Minimum qualifications:</a:t>
            </a:r>
            <a:endParaRPr lang="en-US" dirty="0">
              <a:cs typeface="Calibri"/>
            </a:endParaRPr>
          </a:p>
        </p:txBody>
      </p:sp>
      <p:sp>
        <p:nvSpPr>
          <p:cNvPr id="13" name="TextBox 12">
            <a:extLst>
              <a:ext uri="{FF2B5EF4-FFF2-40B4-BE49-F238E27FC236}">
                <a16:creationId xmlns:a16="http://schemas.microsoft.com/office/drawing/2014/main" id="{72875510-4161-4580-B20F-34635F4F15E3}"/>
              </a:ext>
            </a:extLst>
          </p:cNvPr>
          <p:cNvSpPr txBox="1"/>
          <p:nvPr/>
        </p:nvSpPr>
        <p:spPr>
          <a:xfrm>
            <a:off x="6057899" y="3704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Nice to have:</a:t>
            </a:r>
            <a:endParaRPr lang="en-US" dirty="0">
              <a:cs typeface="Calibri"/>
            </a:endParaRPr>
          </a:p>
        </p:txBody>
      </p:sp>
      <p:cxnSp>
        <p:nvCxnSpPr>
          <p:cNvPr id="14" name="Straight Arrow Connector 13">
            <a:extLst>
              <a:ext uri="{FF2B5EF4-FFF2-40B4-BE49-F238E27FC236}">
                <a16:creationId xmlns:a16="http://schemas.microsoft.com/office/drawing/2014/main" id="{0789DE97-F165-42CF-86AC-72DBB23D603C}"/>
              </a:ext>
            </a:extLst>
          </p:cNvPr>
          <p:cNvCxnSpPr>
            <a:cxnSpLocks/>
          </p:cNvCxnSpPr>
          <p:nvPr/>
        </p:nvCxnSpPr>
        <p:spPr>
          <a:xfrm flipV="1">
            <a:off x="1416983" y="4229658"/>
            <a:ext cx="2689410" cy="1120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A1483FC-BE2D-4E3F-A62D-528471FFB6A6}"/>
              </a:ext>
            </a:extLst>
          </p:cNvPr>
          <p:cNvCxnSpPr>
            <a:cxnSpLocks/>
          </p:cNvCxnSpPr>
          <p:nvPr/>
        </p:nvCxnSpPr>
        <p:spPr>
          <a:xfrm flipV="1">
            <a:off x="1416982" y="4532216"/>
            <a:ext cx="2689410" cy="1120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435590F-F2FD-4071-891D-9359901F7807}"/>
              </a:ext>
            </a:extLst>
          </p:cNvPr>
          <p:cNvCxnSpPr>
            <a:cxnSpLocks/>
          </p:cNvCxnSpPr>
          <p:nvPr/>
        </p:nvCxnSpPr>
        <p:spPr>
          <a:xfrm flipV="1">
            <a:off x="1416982" y="4812363"/>
            <a:ext cx="2689410" cy="1120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9143AEE1-5A77-4C37-A2CB-1F4EB84DF5D2}"/>
              </a:ext>
            </a:extLst>
          </p:cNvPr>
          <p:cNvCxnSpPr>
            <a:cxnSpLocks/>
          </p:cNvCxnSpPr>
          <p:nvPr/>
        </p:nvCxnSpPr>
        <p:spPr>
          <a:xfrm flipV="1">
            <a:off x="6157071" y="4229658"/>
            <a:ext cx="2689410" cy="1120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CB340B9-6E1A-49DE-A9DD-F6BFF2D9B9B4}"/>
              </a:ext>
            </a:extLst>
          </p:cNvPr>
          <p:cNvCxnSpPr>
            <a:cxnSpLocks/>
          </p:cNvCxnSpPr>
          <p:nvPr/>
        </p:nvCxnSpPr>
        <p:spPr>
          <a:xfrm flipV="1">
            <a:off x="6157070" y="4532216"/>
            <a:ext cx="2689410" cy="1120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BE89275-0299-42D9-8C20-054AC6E2FD41}"/>
              </a:ext>
            </a:extLst>
          </p:cNvPr>
          <p:cNvCxnSpPr>
            <a:cxnSpLocks/>
          </p:cNvCxnSpPr>
          <p:nvPr/>
        </p:nvCxnSpPr>
        <p:spPr>
          <a:xfrm flipV="1">
            <a:off x="6157071" y="4812363"/>
            <a:ext cx="2689410" cy="11207"/>
          </a:xfrm>
          <a:prstGeom prst="straightConnector1">
            <a:avLst/>
          </a:prstGeom>
          <a:ln/>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CC696D8F-AFA0-4D87-9C33-1E22CBA7A0BF}"/>
              </a:ext>
            </a:extLst>
          </p:cNvPr>
          <p:cNvSpPr/>
          <p:nvPr/>
        </p:nvSpPr>
        <p:spPr>
          <a:xfrm>
            <a:off x="3106270" y="4596653"/>
            <a:ext cx="997323" cy="1120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619C83-33C7-48F4-A132-CB9117F81CBB}"/>
              </a:ext>
            </a:extLst>
          </p:cNvPr>
          <p:cNvSpPr/>
          <p:nvPr/>
        </p:nvSpPr>
        <p:spPr>
          <a:xfrm>
            <a:off x="7790329" y="4294094"/>
            <a:ext cx="997323" cy="1120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C7E745-6F14-4F0F-B594-EC9D65EA781D}"/>
              </a:ext>
            </a:extLst>
          </p:cNvPr>
          <p:cNvSpPr/>
          <p:nvPr/>
        </p:nvSpPr>
        <p:spPr>
          <a:xfrm>
            <a:off x="3106270" y="4294094"/>
            <a:ext cx="997323" cy="1120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0B416A-2ABF-41C4-AA45-0677CCD1C9D8}"/>
              </a:ext>
            </a:extLst>
          </p:cNvPr>
          <p:cNvSpPr/>
          <p:nvPr/>
        </p:nvSpPr>
        <p:spPr>
          <a:xfrm>
            <a:off x="3106270" y="4013946"/>
            <a:ext cx="997323" cy="1120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C9541B-A69C-4665-9F34-C26EDF524096}"/>
              </a:ext>
            </a:extLst>
          </p:cNvPr>
          <p:cNvSpPr/>
          <p:nvPr/>
        </p:nvSpPr>
        <p:spPr>
          <a:xfrm>
            <a:off x="7790328" y="4596652"/>
            <a:ext cx="997323" cy="1120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16344F0-C459-483C-8B26-568F57090F41}"/>
              </a:ext>
            </a:extLst>
          </p:cNvPr>
          <p:cNvSpPr/>
          <p:nvPr/>
        </p:nvSpPr>
        <p:spPr>
          <a:xfrm>
            <a:off x="7790328" y="4013946"/>
            <a:ext cx="997323" cy="11205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9CB5983-24F4-4E05-8CA5-0363471B833B}"/>
              </a:ext>
            </a:extLst>
          </p:cNvPr>
          <p:cNvSpPr txBox="1"/>
          <p:nvPr/>
        </p:nvSpPr>
        <p:spPr>
          <a:xfrm>
            <a:off x="4567518" y="5990664"/>
            <a:ext cx="10623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APPLY</a:t>
            </a:r>
            <a:endParaRPr lang="en-US" dirty="0">
              <a:cs typeface="Calibri"/>
            </a:endParaRPr>
          </a:p>
        </p:txBody>
      </p:sp>
      <p:sp>
        <p:nvSpPr>
          <p:cNvPr id="30" name="Rectangle 29">
            <a:extLst>
              <a:ext uri="{FF2B5EF4-FFF2-40B4-BE49-F238E27FC236}">
                <a16:creationId xmlns:a16="http://schemas.microsoft.com/office/drawing/2014/main" id="{52FE0F4F-808F-4550-BEE2-80D8C94D0EAD}"/>
              </a:ext>
            </a:extLst>
          </p:cNvPr>
          <p:cNvSpPr/>
          <p:nvPr/>
        </p:nvSpPr>
        <p:spPr>
          <a:xfrm>
            <a:off x="4058771" y="5717241"/>
            <a:ext cx="1893793" cy="91888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13C547-A0C6-40F1-89CB-A300A59D3AB4}"/>
              </a:ext>
            </a:extLst>
          </p:cNvPr>
          <p:cNvSpPr txBox="1"/>
          <p:nvPr/>
        </p:nvSpPr>
        <p:spPr>
          <a:xfrm>
            <a:off x="4433046" y="3805516"/>
            <a:ext cx="10623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Salary</a:t>
            </a:r>
            <a:endParaRPr lang="en-US" dirty="0">
              <a:cs typeface="Calibri"/>
            </a:endParaRPr>
          </a:p>
        </p:txBody>
      </p:sp>
      <p:sp>
        <p:nvSpPr>
          <p:cNvPr id="32" name="TextBox 31">
            <a:extLst>
              <a:ext uri="{FF2B5EF4-FFF2-40B4-BE49-F238E27FC236}">
                <a16:creationId xmlns:a16="http://schemas.microsoft.com/office/drawing/2014/main" id="{1335586B-62F2-4A83-9477-153D4C391731}"/>
              </a:ext>
            </a:extLst>
          </p:cNvPr>
          <p:cNvSpPr txBox="1"/>
          <p:nvPr/>
        </p:nvSpPr>
        <p:spPr>
          <a:xfrm>
            <a:off x="6861923" y="5393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Link to other openings at the same company.</a:t>
            </a:r>
            <a:endParaRPr lang="en-US">
              <a:cs typeface="Calibri"/>
            </a:endParaRPr>
          </a:p>
        </p:txBody>
      </p:sp>
      <p:sp>
        <p:nvSpPr>
          <p:cNvPr id="33" name="TextBox 32">
            <a:extLst>
              <a:ext uri="{FF2B5EF4-FFF2-40B4-BE49-F238E27FC236}">
                <a16:creationId xmlns:a16="http://schemas.microsoft.com/office/drawing/2014/main" id="{3105B598-CE6B-43A8-9D05-52C768E24D08}"/>
              </a:ext>
            </a:extLst>
          </p:cNvPr>
          <p:cNvSpPr txBox="1"/>
          <p:nvPr/>
        </p:nvSpPr>
        <p:spPr>
          <a:xfrm>
            <a:off x="6861923" y="604389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Link to other openings for the same job title.</a:t>
            </a:r>
            <a:endParaRPr lang="en-US">
              <a:cs typeface="Calibri"/>
            </a:endParaRPr>
          </a:p>
        </p:txBody>
      </p:sp>
    </p:spTree>
    <p:extLst>
      <p:ext uri="{BB962C8B-B14F-4D97-AF65-F5344CB8AC3E}">
        <p14:creationId xmlns:p14="http://schemas.microsoft.com/office/powerpoint/2010/main" val="382420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0CC12-37A7-4AEC-BC89-30F5269A1838}"/>
              </a:ext>
            </a:extLst>
          </p:cNvPr>
          <p:cNvSpPr txBox="1"/>
          <p:nvPr/>
        </p:nvSpPr>
        <p:spPr>
          <a:xfrm>
            <a:off x="309282" y="4213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Notes</a:t>
            </a:r>
          </a:p>
        </p:txBody>
      </p:sp>
      <p:sp>
        <p:nvSpPr>
          <p:cNvPr id="5" name="TextBox 4">
            <a:extLst>
              <a:ext uri="{FF2B5EF4-FFF2-40B4-BE49-F238E27FC236}">
                <a16:creationId xmlns:a16="http://schemas.microsoft.com/office/drawing/2014/main" id="{F802AFD0-DE36-494A-9E31-08E1DCFA1162}"/>
              </a:ext>
            </a:extLst>
          </p:cNvPr>
          <p:cNvSpPr txBox="1"/>
          <p:nvPr/>
        </p:nvSpPr>
        <p:spPr>
          <a:xfrm>
            <a:off x="253253" y="869576"/>
            <a:ext cx="113157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Application action should give a pop-up confiming execution of task.</a:t>
            </a:r>
            <a:endParaRPr lang="en-US" dirty="0">
              <a:cs typeface="Calibri"/>
            </a:endParaRPr>
          </a:p>
          <a:p>
            <a:pPr marL="285750" indent="-285750">
              <a:buFont typeface="Arial"/>
              <a:buChar char="•"/>
            </a:pPr>
            <a:r>
              <a:rPr lang="en-US">
                <a:cs typeface="Calibri"/>
              </a:rPr>
              <a:t>If not qualified for minimum requirements, should prompt user if they are certain to apply. (Could flag the application for the employer).</a:t>
            </a:r>
            <a:endParaRPr lang="en-US" dirty="0">
              <a:cs typeface="Calibri"/>
            </a:endParaRPr>
          </a:p>
          <a:p>
            <a:pPr marL="285750" indent="-285750">
              <a:buFont typeface="Arial"/>
              <a:buChar char="•"/>
            </a:pPr>
            <a:r>
              <a:rPr lang="en-US">
                <a:cs typeface="Calibri"/>
              </a:rPr>
              <a:t>If there are no other job openings with the same company, the link should simply not display.</a:t>
            </a:r>
            <a:endParaRPr lang="en-US" dirty="0">
              <a:cs typeface="Calibri"/>
            </a:endParaRPr>
          </a:p>
          <a:p>
            <a:pPr marL="285750" indent="-285750">
              <a:buFont typeface="Arial"/>
              <a:buChar char="•"/>
            </a:pPr>
            <a:r>
              <a:rPr lang="en-US">
                <a:cs typeface="Calibri"/>
              </a:rPr>
              <a:t>The confirmation pop-up should ask the user if they want to be brought to a similar job opening amd automatically re-direct if selected.</a:t>
            </a: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3409040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425</cp:revision>
  <dcterms:created xsi:type="dcterms:W3CDTF">2021-02-21T23:17:15Z</dcterms:created>
  <dcterms:modified xsi:type="dcterms:W3CDTF">2021-02-22T03:12:40Z</dcterms:modified>
</cp:coreProperties>
</file>