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F6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F92124-6500-4BC0-B4A8-BA7838BB887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110968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92124-6500-4BC0-B4A8-BA7838BB887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54978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F92124-6500-4BC0-B4A8-BA7838BB887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1938715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F92124-6500-4BC0-B4A8-BA7838BB887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E5E4F-FA1C-4382-91FA-70916F8B6F02}"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78753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F92124-6500-4BC0-B4A8-BA7838BB887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2777317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F92124-6500-4BC0-B4A8-BA7838BB8870}" type="datetimeFigureOut">
              <a:rPr lang="en-IN" smtClean="0"/>
              <a:t>03-04-2024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2489990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F92124-6500-4BC0-B4A8-BA7838BB8870}" type="datetimeFigureOut">
              <a:rPr lang="en-IN" smtClean="0"/>
              <a:t>03-04-2024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3227693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92124-6500-4BC0-B4A8-BA7838BB887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2685864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92124-6500-4BC0-B4A8-BA7838BB887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217421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92124-6500-4BC0-B4A8-BA7838BB887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371997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F92124-6500-4BC0-B4A8-BA7838BB887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26152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F92124-6500-4BC0-B4A8-BA7838BB887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422486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F92124-6500-4BC0-B4A8-BA7838BB8870}"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151572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4F92124-6500-4BC0-B4A8-BA7838BB8870}" type="datetimeFigureOut">
              <a:rPr lang="en-IN" smtClean="0"/>
              <a:t>03-04-2024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410722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4F92124-6500-4BC0-B4A8-BA7838BB8870}" type="datetimeFigureOut">
              <a:rPr lang="en-IN" smtClean="0"/>
              <a:t>03-04-2024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200109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4F92124-6500-4BC0-B4A8-BA7838BB8870}" type="datetimeFigureOut">
              <a:rPr lang="en-IN" smtClean="0"/>
              <a:t>03-04-2024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422841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92124-6500-4BC0-B4A8-BA7838BB887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CE5E4F-FA1C-4382-91FA-70916F8B6F02}" type="slidenum">
              <a:rPr lang="en-IN" smtClean="0"/>
              <a:t>‹#›</a:t>
            </a:fld>
            <a:endParaRPr lang="en-IN"/>
          </a:p>
        </p:txBody>
      </p:sp>
    </p:spTree>
    <p:extLst>
      <p:ext uri="{BB962C8B-B14F-4D97-AF65-F5344CB8AC3E}">
        <p14:creationId xmlns:p14="http://schemas.microsoft.com/office/powerpoint/2010/main" val="17516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F92124-6500-4BC0-B4A8-BA7838BB8870}" type="datetimeFigureOut">
              <a:rPr lang="en-IN" smtClean="0"/>
              <a:t>03-04-2024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CCE5E4F-FA1C-4382-91FA-70916F8B6F02}" type="slidenum">
              <a:rPr lang="en-IN" smtClean="0"/>
              <a:t>‹#›</a:t>
            </a:fld>
            <a:endParaRPr lang="en-IN"/>
          </a:p>
        </p:txBody>
      </p:sp>
    </p:spTree>
    <p:extLst>
      <p:ext uri="{BB962C8B-B14F-4D97-AF65-F5344CB8AC3E}">
        <p14:creationId xmlns:p14="http://schemas.microsoft.com/office/powerpoint/2010/main" val="393141220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chiips.org/nfhs/factsheet_NFHS-5.shtml" TargetMode="External"/><Relationship Id="rId2" Type="http://schemas.openxmlformats.org/officeDocument/2006/relationships/hyperlink" Target="https://www.indiastat.com/table/health/state-wise-estimated-number-cancer-cases-india200/62713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86F2-255B-025B-FA57-5403B412FD1D}"/>
              </a:ext>
            </a:extLst>
          </p:cNvPr>
          <p:cNvSpPr>
            <a:spLocks noGrp="1"/>
          </p:cNvSpPr>
          <p:nvPr>
            <p:ph type="ctrTitle"/>
          </p:nvPr>
        </p:nvSpPr>
        <p:spPr>
          <a:xfrm>
            <a:off x="1395663" y="1041400"/>
            <a:ext cx="9144000" cy="2387600"/>
          </a:xfrm>
        </p:spPr>
        <p:txBody>
          <a:bodyPr/>
          <a:lstStyle/>
          <a:p>
            <a:r>
              <a:rPr lang="en-US" b="1" dirty="0"/>
              <a:t>Prevalence Spatial Analysis of Cancer Data -2019</a:t>
            </a:r>
            <a:endParaRPr lang="en-IN" b="1" dirty="0"/>
          </a:p>
        </p:txBody>
      </p:sp>
      <p:sp>
        <p:nvSpPr>
          <p:cNvPr id="3" name="Subtitle 2">
            <a:extLst>
              <a:ext uri="{FF2B5EF4-FFF2-40B4-BE49-F238E27FC236}">
                <a16:creationId xmlns:a16="http://schemas.microsoft.com/office/drawing/2014/main" id="{0F0EE62A-CD14-E40D-1EF3-11ADB367635F}"/>
              </a:ext>
            </a:extLst>
          </p:cNvPr>
          <p:cNvSpPr>
            <a:spLocks noGrp="1"/>
          </p:cNvSpPr>
          <p:nvPr>
            <p:ph type="subTitle" idx="1"/>
          </p:nvPr>
        </p:nvSpPr>
        <p:spPr>
          <a:xfrm>
            <a:off x="9842090" y="4994787"/>
            <a:ext cx="2349910" cy="1863213"/>
          </a:xfrm>
        </p:spPr>
        <p:txBody>
          <a:bodyPr/>
          <a:lstStyle/>
          <a:p>
            <a:r>
              <a:rPr lang="en-IN" b="1" dirty="0">
                <a:solidFill>
                  <a:srgbClr val="92D050"/>
                </a:solidFill>
              </a:rPr>
              <a:t>Sonu Gupta </a:t>
            </a:r>
          </a:p>
          <a:p>
            <a:r>
              <a:rPr lang="en-IN" b="1" dirty="0">
                <a:solidFill>
                  <a:srgbClr val="92D050"/>
                </a:solidFill>
              </a:rPr>
              <a:t>Deepak Kumar</a:t>
            </a:r>
          </a:p>
          <a:p>
            <a:r>
              <a:rPr lang="en-IN" b="1" dirty="0">
                <a:solidFill>
                  <a:srgbClr val="92D050"/>
                </a:solidFill>
              </a:rPr>
              <a:t>Atul Verma</a:t>
            </a:r>
          </a:p>
        </p:txBody>
      </p:sp>
      <p:sp>
        <p:nvSpPr>
          <p:cNvPr id="4" name="Subtitle 2">
            <a:extLst>
              <a:ext uri="{FF2B5EF4-FFF2-40B4-BE49-F238E27FC236}">
                <a16:creationId xmlns:a16="http://schemas.microsoft.com/office/drawing/2014/main" id="{5A0A7240-0A20-7EEC-C35D-70A923CE78D8}"/>
              </a:ext>
            </a:extLst>
          </p:cNvPr>
          <p:cNvSpPr txBox="1">
            <a:spLocks/>
          </p:cNvSpPr>
          <p:nvPr/>
        </p:nvSpPr>
        <p:spPr>
          <a:xfrm>
            <a:off x="3591928" y="4679394"/>
            <a:ext cx="2830451" cy="5512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b="1" dirty="0"/>
          </a:p>
        </p:txBody>
      </p:sp>
      <p:sp>
        <p:nvSpPr>
          <p:cNvPr id="6" name="AutoShape 2" descr="Does alcohol cause cancer? | MD Anderson Cancer Center">
            <a:extLst>
              <a:ext uri="{FF2B5EF4-FFF2-40B4-BE49-F238E27FC236}">
                <a16:creationId xmlns:a16="http://schemas.microsoft.com/office/drawing/2014/main" id="{28F196BA-4814-6E63-2EAE-C0B1A18894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Does alcohol cause cancer? | MD Anderson Cancer Center">
            <a:extLst>
              <a:ext uri="{FF2B5EF4-FFF2-40B4-BE49-F238E27FC236}">
                <a16:creationId xmlns:a16="http://schemas.microsoft.com/office/drawing/2014/main" id="{4CEC8B50-4032-6B31-6C83-08B7A46C4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896" y="3276600"/>
            <a:ext cx="4570965" cy="204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9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567E-0AEB-AEEE-08AF-494DB0F46EC1}"/>
              </a:ext>
            </a:extLst>
          </p:cNvPr>
          <p:cNvSpPr>
            <a:spLocks noGrp="1"/>
          </p:cNvSpPr>
          <p:nvPr>
            <p:ph type="title"/>
          </p:nvPr>
        </p:nvSpPr>
        <p:spPr>
          <a:xfrm>
            <a:off x="0" y="0"/>
            <a:ext cx="12192000" cy="882316"/>
          </a:xfrm>
        </p:spPr>
        <p:txBody>
          <a:bodyPr/>
          <a:lstStyle/>
          <a:p>
            <a:r>
              <a:rPr lang="en-IN" sz="3600" b="1" dirty="0"/>
              <a:t>Local Measures of Spatial Auto-correlation:</a:t>
            </a:r>
          </a:p>
        </p:txBody>
      </p:sp>
      <p:pic>
        <p:nvPicPr>
          <p:cNvPr id="4" name="Content Placeholder 3">
            <a:extLst>
              <a:ext uri="{FF2B5EF4-FFF2-40B4-BE49-F238E27FC236}">
                <a16:creationId xmlns:a16="http://schemas.microsoft.com/office/drawing/2014/main" id="{BCD505B7-44B6-F2C4-7241-FC49D0C0A1B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219" y="721142"/>
            <a:ext cx="5758971" cy="6136857"/>
          </a:xfrm>
          <a:prstGeom prst="rect">
            <a:avLst/>
          </a:prstGeom>
          <a:noFill/>
          <a:ln>
            <a:noFill/>
          </a:ln>
        </p:spPr>
      </p:pic>
      <p:sp>
        <p:nvSpPr>
          <p:cNvPr id="5" name="TextBox 4">
            <a:extLst>
              <a:ext uri="{FF2B5EF4-FFF2-40B4-BE49-F238E27FC236}">
                <a16:creationId xmlns:a16="http://schemas.microsoft.com/office/drawing/2014/main" id="{A0D8BF0C-9CDB-0086-B9A3-BEAD2AB2012D}"/>
              </a:ext>
            </a:extLst>
          </p:cNvPr>
          <p:cNvSpPr txBox="1"/>
          <p:nvPr/>
        </p:nvSpPr>
        <p:spPr>
          <a:xfrm>
            <a:off x="6141409" y="1712078"/>
            <a:ext cx="5644191" cy="3785652"/>
          </a:xfrm>
          <a:prstGeom prst="rect">
            <a:avLst/>
          </a:prstGeom>
          <a:noFill/>
        </p:spPr>
        <p:txBody>
          <a:bodyPr wrap="square" rtlCol="0">
            <a:spAutoFit/>
          </a:bodyPr>
          <a:lstStyle/>
          <a:p>
            <a:r>
              <a:rPr lang="en-US" sz="2400" b="1" i="0" dirty="0">
                <a:solidFill>
                  <a:srgbClr val="ECECEC"/>
                </a:solidFill>
                <a:effectLst/>
                <a:latin typeface="Söhne"/>
              </a:rPr>
              <a:t>Interpretation of LISA:</a:t>
            </a:r>
          </a:p>
          <a:p>
            <a:pPr marL="285750" indent="-285750">
              <a:buFont typeface="Arial" panose="020B0604020202020204" pitchFamily="34" charset="0"/>
              <a:buChar char="•"/>
            </a:pPr>
            <a:r>
              <a:rPr lang="en-US" sz="2400" b="0" i="0" dirty="0">
                <a:solidFill>
                  <a:srgbClr val="ECECEC"/>
                </a:solidFill>
                <a:effectLst/>
                <a:latin typeface="Söhne"/>
              </a:rPr>
              <a:t>Regions with intense coloring contribute significantly to a </a:t>
            </a:r>
            <a:r>
              <a:rPr lang="en-US" sz="2400" i="0" dirty="0">
                <a:solidFill>
                  <a:srgbClr val="ECECEC"/>
                </a:solidFill>
                <a:effectLst/>
                <a:latin typeface="Söhne"/>
              </a:rPr>
              <a:t>positive global spatial autocorrelation</a:t>
            </a:r>
            <a:r>
              <a:rPr lang="en-US" sz="2400" b="0" i="0" dirty="0">
                <a:solidFill>
                  <a:srgbClr val="ECECEC"/>
                </a:solidFill>
                <a:effectLst/>
                <a:latin typeface="Söhne"/>
              </a:rPr>
              <a:t> result, whereas lighter colors contribute significantly to a negative spatial autocorrelation result.</a:t>
            </a:r>
          </a:p>
          <a:p>
            <a:pPr marL="285750" indent="-285750">
              <a:buFont typeface="Arial" panose="020B0604020202020204" pitchFamily="34" charset="0"/>
              <a:buChar char="•"/>
            </a:pPr>
            <a:r>
              <a:rPr lang="en-US" sz="2400" b="0" i="0" dirty="0">
                <a:solidFill>
                  <a:srgbClr val="ECECEC"/>
                </a:solidFill>
                <a:effectLst/>
                <a:latin typeface="Söhne"/>
              </a:rPr>
              <a:t>A region where high values cluster together is referred to as a </a:t>
            </a:r>
            <a:r>
              <a:rPr lang="en-US" sz="2400" i="0" dirty="0">
                <a:solidFill>
                  <a:srgbClr val="ECECEC"/>
                </a:solidFill>
                <a:effectLst/>
                <a:latin typeface="Söhne"/>
              </a:rPr>
              <a:t>hot spot</a:t>
            </a:r>
            <a:r>
              <a:rPr lang="en-US" sz="2400" b="0" i="0" dirty="0">
                <a:solidFill>
                  <a:srgbClr val="ECECEC"/>
                </a:solidFill>
                <a:effectLst/>
                <a:latin typeface="Söhne"/>
              </a:rPr>
              <a:t>, while a region where low values cluster together is called a </a:t>
            </a:r>
            <a:r>
              <a:rPr lang="en-US" sz="2400" i="0" dirty="0">
                <a:solidFill>
                  <a:srgbClr val="ECECEC"/>
                </a:solidFill>
                <a:effectLst/>
                <a:latin typeface="Söhne"/>
              </a:rPr>
              <a:t>cold spot</a:t>
            </a:r>
            <a:r>
              <a:rPr lang="en-US" sz="2400" b="0" i="0" dirty="0">
                <a:solidFill>
                  <a:srgbClr val="ECECEC"/>
                </a:solidFill>
                <a:effectLst/>
                <a:latin typeface="Söhne"/>
              </a:rPr>
              <a:t>.</a:t>
            </a:r>
            <a:endParaRPr lang="en-IN" sz="2400" dirty="0"/>
          </a:p>
        </p:txBody>
      </p:sp>
    </p:spTree>
    <p:extLst>
      <p:ext uri="{BB962C8B-B14F-4D97-AF65-F5344CB8AC3E}">
        <p14:creationId xmlns:p14="http://schemas.microsoft.com/office/powerpoint/2010/main" val="114236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7914-7C5F-2D83-93AD-9407A9E824BA}"/>
              </a:ext>
            </a:extLst>
          </p:cNvPr>
          <p:cNvSpPr>
            <a:spLocks noGrp="1"/>
          </p:cNvSpPr>
          <p:nvPr>
            <p:ph type="title"/>
          </p:nvPr>
        </p:nvSpPr>
        <p:spPr>
          <a:xfrm>
            <a:off x="0" y="0"/>
            <a:ext cx="9404723" cy="685202"/>
          </a:xfrm>
        </p:spPr>
        <p:txBody>
          <a:bodyPr/>
          <a:lstStyle/>
          <a:p>
            <a:r>
              <a:rPr lang="en-IN" sz="3600" b="1" dirty="0"/>
              <a:t>Spatial Models: Spatial Lag Model</a:t>
            </a:r>
          </a:p>
        </p:txBody>
      </p:sp>
      <p:pic>
        <p:nvPicPr>
          <p:cNvPr id="5" name="Content Placeholder 4">
            <a:extLst>
              <a:ext uri="{FF2B5EF4-FFF2-40B4-BE49-F238E27FC236}">
                <a16:creationId xmlns:a16="http://schemas.microsoft.com/office/drawing/2014/main" id="{58786D1B-1B01-6AEA-5033-284E4D5225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703" y="1316637"/>
            <a:ext cx="6833737" cy="4500727"/>
          </a:xfrm>
        </p:spPr>
      </p:pic>
      <p:sp>
        <p:nvSpPr>
          <p:cNvPr id="6" name="TextBox 5">
            <a:extLst>
              <a:ext uri="{FF2B5EF4-FFF2-40B4-BE49-F238E27FC236}">
                <a16:creationId xmlns:a16="http://schemas.microsoft.com/office/drawing/2014/main" id="{21D99299-1045-F481-4018-C72EE9A856D7}"/>
              </a:ext>
            </a:extLst>
          </p:cNvPr>
          <p:cNvSpPr txBox="1"/>
          <p:nvPr/>
        </p:nvSpPr>
        <p:spPr>
          <a:xfrm>
            <a:off x="7203440" y="1981276"/>
            <a:ext cx="4988560" cy="4178067"/>
          </a:xfrm>
          <a:prstGeom prst="rect">
            <a:avLst/>
          </a:prstGeom>
          <a:noFill/>
        </p:spPr>
        <p:txBody>
          <a:bodyPr wrap="square" rtlCol="0">
            <a:spAutoFit/>
          </a:bodyPr>
          <a:lstStyle/>
          <a:p>
            <a:pPr algn="just" rtl="0" fontAlgn="base">
              <a:spcBef>
                <a:spcPts val="300"/>
              </a:spcBef>
              <a:spcAft>
                <a:spcPts val="0"/>
              </a:spcAft>
            </a:pPr>
            <a:r>
              <a:rPr lang="en-US" sz="2000" b="1" i="0" u="none" strike="noStrike" dirty="0">
                <a:effectLst/>
                <a:latin typeface="Calibri" panose="020F0502020204030204" pitchFamily="34" charset="0"/>
              </a:rPr>
              <a:t>Interpretation:</a:t>
            </a:r>
          </a:p>
          <a:p>
            <a:pPr algn="just" rtl="0" fontAlgn="base">
              <a:spcBef>
                <a:spcPts val="300"/>
              </a:spcBef>
              <a:spcAft>
                <a:spcPts val="0"/>
              </a:spcAft>
              <a:buFont typeface="+mj-lt"/>
              <a:buAutoNum type="arabicPeriod"/>
            </a:pPr>
            <a:r>
              <a:rPr lang="en-US" sz="2000" b="0" i="0" u="none" strike="noStrike" dirty="0">
                <a:effectLst/>
                <a:latin typeface="Calibri" panose="020F0502020204030204" pitchFamily="34" charset="0"/>
              </a:rPr>
              <a:t> We can see that the value of rho is positive. Here rho = 0.03852 &gt; 0 but very nea</a:t>
            </a:r>
            <a:r>
              <a:rPr lang="en-US" sz="2000" dirty="0">
                <a:latin typeface="Calibri" panose="020F0502020204030204" pitchFamily="34" charset="0"/>
              </a:rPr>
              <a:t>r to zero which </a:t>
            </a:r>
            <a:r>
              <a:rPr lang="en-US" sz="2000" b="0" i="0" u="none" strike="noStrike" dirty="0">
                <a:effectLst/>
                <a:latin typeface="Calibri" panose="020F0502020204030204" pitchFamily="34" charset="0"/>
              </a:rPr>
              <a:t>implies that there is a positive small spatial dependence.</a:t>
            </a:r>
            <a:endParaRPr lang="en-US" sz="2000" b="0" i="0" u="none" strike="noStrike" dirty="0">
              <a:effectLst/>
              <a:latin typeface="Arial" panose="020B0604020202020204" pitchFamily="34" charset="0"/>
            </a:endParaRPr>
          </a:p>
          <a:p>
            <a:pPr algn="just" rtl="0" fontAlgn="base">
              <a:spcBef>
                <a:spcPts val="300"/>
              </a:spcBef>
              <a:spcAft>
                <a:spcPts val="0"/>
              </a:spcAft>
              <a:buFont typeface="+mj-lt"/>
              <a:buAutoNum type="arabicPeriod"/>
            </a:pPr>
            <a:r>
              <a:rPr lang="en-US" sz="2000" b="0" i="0" u="none" strike="noStrike" dirty="0">
                <a:effectLst/>
                <a:latin typeface="Calibri" panose="020F0502020204030204" pitchFamily="34" charset="0"/>
              </a:rPr>
              <a:t> Also the p-value (0.06073) for the rho is coming out to be insignificant (greater than 0.05).</a:t>
            </a:r>
          </a:p>
          <a:p>
            <a:pPr algn="just" fontAlgn="base">
              <a:spcBef>
                <a:spcPts val="300"/>
              </a:spcBef>
              <a:buFont typeface="+mj-lt"/>
              <a:buAutoNum type="arabicPeriod"/>
            </a:pPr>
            <a:r>
              <a:rPr lang="en-US" sz="2000" dirty="0">
                <a:latin typeface="Calibri" panose="020F0502020204030204" pitchFamily="34"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pseudo-R-squared values indicate moderate model fit, with 20.98% of the variance explained and 23.83% when accounting for spatial effects. </a:t>
            </a:r>
            <a:endParaRPr lang="en-US" sz="20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2935707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3F26-47CA-9B5C-A157-09E7E9AF1861}"/>
              </a:ext>
            </a:extLst>
          </p:cNvPr>
          <p:cNvSpPr>
            <a:spLocks noGrp="1"/>
          </p:cNvSpPr>
          <p:nvPr>
            <p:ph type="title"/>
          </p:nvPr>
        </p:nvSpPr>
        <p:spPr>
          <a:xfrm>
            <a:off x="107631" y="168238"/>
            <a:ext cx="9404723" cy="776642"/>
          </a:xfrm>
        </p:spPr>
        <p:txBody>
          <a:bodyPr/>
          <a:lstStyle/>
          <a:p>
            <a:r>
              <a:rPr lang="en-IN" sz="3600" b="1" dirty="0"/>
              <a:t>Spatial Models: Spatial Error Model</a:t>
            </a:r>
          </a:p>
        </p:txBody>
      </p:sp>
      <p:pic>
        <p:nvPicPr>
          <p:cNvPr id="5" name="Content Placeholder 4">
            <a:extLst>
              <a:ext uri="{FF2B5EF4-FFF2-40B4-BE49-F238E27FC236}">
                <a16:creationId xmlns:a16="http://schemas.microsoft.com/office/drawing/2014/main" id="{88E41FD0-295F-A467-6A87-6B72019C7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212" y="944880"/>
            <a:ext cx="7346148" cy="4639406"/>
          </a:xfrm>
        </p:spPr>
      </p:pic>
      <p:sp>
        <p:nvSpPr>
          <p:cNvPr id="6" name="TextBox 5">
            <a:extLst>
              <a:ext uri="{FF2B5EF4-FFF2-40B4-BE49-F238E27FC236}">
                <a16:creationId xmlns:a16="http://schemas.microsoft.com/office/drawing/2014/main" id="{835D81A1-43C4-D1B5-3191-F4640A4C688F}"/>
              </a:ext>
            </a:extLst>
          </p:cNvPr>
          <p:cNvSpPr txBox="1"/>
          <p:nvPr/>
        </p:nvSpPr>
        <p:spPr>
          <a:xfrm>
            <a:off x="7914640" y="1828800"/>
            <a:ext cx="4277360" cy="4085734"/>
          </a:xfrm>
          <a:prstGeom prst="rect">
            <a:avLst/>
          </a:prstGeom>
          <a:noFill/>
        </p:spPr>
        <p:txBody>
          <a:bodyPr wrap="square" rtlCol="0">
            <a:spAutoFit/>
          </a:bodyPr>
          <a:lstStyle/>
          <a:p>
            <a:pPr rtl="0">
              <a:spcBef>
                <a:spcPts val="0"/>
              </a:spcBef>
              <a:spcAft>
                <a:spcPts val="0"/>
              </a:spcAft>
            </a:pPr>
            <a:r>
              <a:rPr lang="en-US" b="1" dirty="0">
                <a:latin typeface="Calibri" panose="020F0502020204030204" pitchFamily="34" charset="0"/>
              </a:rPr>
              <a:t>Interpretation</a:t>
            </a:r>
            <a:r>
              <a:rPr lang="en-US" sz="1800" b="1" i="0" u="none" strike="noStrike" dirty="0">
                <a:effectLst/>
                <a:latin typeface="Calibri" panose="020F0502020204030204" pitchFamily="34" charset="0"/>
              </a:rPr>
              <a:t>:</a:t>
            </a:r>
            <a:endParaRPr lang="en-US" b="0" dirty="0">
              <a:effectLst/>
            </a:endParaRPr>
          </a:p>
          <a:p>
            <a:pPr algn="just" rtl="0" fontAlgn="base">
              <a:spcBef>
                <a:spcPts val="300"/>
              </a:spcBef>
              <a:spcAft>
                <a:spcPts val="0"/>
              </a:spcAft>
              <a:buFont typeface="+mj-lt"/>
              <a:buAutoNum type="arabicPeriod"/>
            </a:pPr>
            <a:r>
              <a:rPr lang="en-US" sz="1800" b="0" i="0" u="none" strike="noStrike" dirty="0">
                <a:effectLst/>
                <a:latin typeface="Calibri" panose="020F0502020204030204" pitchFamily="34" charset="0"/>
              </a:rPr>
              <a:t> We can see that lambda is negative. The negative value of lambda implies negative spatial correlation, i.e., clustering of opposite values (high with low and low with high). </a:t>
            </a:r>
            <a:endParaRPr lang="en-US" sz="1800" b="0" i="0" u="none" strike="noStrike" dirty="0">
              <a:effectLst/>
              <a:latin typeface="Arial" panose="020B0604020202020204" pitchFamily="34" charset="0"/>
            </a:endParaRPr>
          </a:p>
          <a:p>
            <a:pPr algn="just" rtl="0" fontAlgn="base">
              <a:spcBef>
                <a:spcPts val="300"/>
              </a:spcBef>
              <a:spcAft>
                <a:spcPts val="0"/>
              </a:spcAft>
              <a:buFont typeface="+mj-lt"/>
              <a:buAutoNum type="arabicPeriod"/>
            </a:pPr>
            <a:r>
              <a:rPr lang="en-US" sz="1800" b="0" i="0" u="none" strike="noStrike" dirty="0">
                <a:effectLst/>
                <a:latin typeface="Calibri" panose="020F0502020204030204" pitchFamily="34" charset="0"/>
              </a:rPr>
              <a:t> Also the p-value for lambda is less than 0.05. The statistical significance of lambda provides evidence of the presence of spatial effects among the error terms.</a:t>
            </a:r>
          </a:p>
          <a:p>
            <a:pPr algn="just" rtl="0" fontAlgn="base">
              <a:spcBef>
                <a:spcPts val="300"/>
              </a:spcBef>
              <a:spcAft>
                <a:spcPts val="0"/>
              </a:spcAft>
              <a:buFont typeface="+mj-lt"/>
              <a:buAutoNum type="arabicPeriod"/>
            </a:pPr>
            <a:r>
              <a:rPr lang="en-US" dirty="0">
                <a:latin typeface="Calibri" panose="020F0502020204030204" pitchFamily="34" charset="0"/>
              </a:rPr>
              <a:t> In this model, the alcohol male column is significant. Since the p-value is less than 0.05.</a:t>
            </a: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287414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7D43-870F-352F-897C-75BC667698C3}"/>
              </a:ext>
            </a:extLst>
          </p:cNvPr>
          <p:cNvSpPr>
            <a:spLocks noGrp="1"/>
          </p:cNvSpPr>
          <p:nvPr>
            <p:ph type="title"/>
          </p:nvPr>
        </p:nvSpPr>
        <p:spPr>
          <a:xfrm>
            <a:off x="701041" y="1686560"/>
            <a:ext cx="9898434" cy="4836160"/>
          </a:xfrm>
        </p:spPr>
        <p:txBody>
          <a:bodyPr/>
          <a:lstStyle/>
          <a:p>
            <a:pPr algn="ctr"/>
            <a:r>
              <a:rPr lang="en-IN" sz="9600" dirty="0"/>
              <a:t>THANK </a:t>
            </a:r>
            <a:br>
              <a:rPr lang="en-IN" sz="9600" dirty="0"/>
            </a:br>
            <a:r>
              <a:rPr lang="en-IN" sz="9600" dirty="0"/>
              <a:t>YOU</a:t>
            </a:r>
          </a:p>
        </p:txBody>
      </p:sp>
    </p:spTree>
    <p:extLst>
      <p:ext uri="{BB962C8B-B14F-4D97-AF65-F5344CB8AC3E}">
        <p14:creationId xmlns:p14="http://schemas.microsoft.com/office/powerpoint/2010/main" val="191518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B520-ECA2-F6FD-8720-0B8CE79CD43A}"/>
              </a:ext>
            </a:extLst>
          </p:cNvPr>
          <p:cNvSpPr>
            <a:spLocks noGrp="1"/>
          </p:cNvSpPr>
          <p:nvPr>
            <p:ph type="title"/>
          </p:nvPr>
        </p:nvSpPr>
        <p:spPr>
          <a:xfrm>
            <a:off x="284471" y="286740"/>
            <a:ext cx="9404723" cy="878777"/>
          </a:xfrm>
        </p:spPr>
        <p:txBody>
          <a:bodyPr/>
          <a:lstStyle/>
          <a:p>
            <a:r>
              <a:rPr lang="en-IN" b="1" dirty="0"/>
              <a:t>PURPOSE OF THE DATA-</a:t>
            </a:r>
          </a:p>
        </p:txBody>
      </p:sp>
      <p:sp>
        <p:nvSpPr>
          <p:cNvPr id="3" name="Content Placeholder 2">
            <a:extLst>
              <a:ext uri="{FF2B5EF4-FFF2-40B4-BE49-F238E27FC236}">
                <a16:creationId xmlns:a16="http://schemas.microsoft.com/office/drawing/2014/main" id="{30DF90FE-6B1E-1605-6A6C-A16B61F38775}"/>
              </a:ext>
            </a:extLst>
          </p:cNvPr>
          <p:cNvSpPr>
            <a:spLocks noGrp="1"/>
          </p:cNvSpPr>
          <p:nvPr>
            <p:ph idx="1"/>
          </p:nvPr>
        </p:nvSpPr>
        <p:spPr>
          <a:xfrm>
            <a:off x="1622729" y="1059391"/>
            <a:ext cx="8946541" cy="1376081"/>
          </a:xfrm>
        </p:spPr>
        <p:txBody>
          <a:bodyPr/>
          <a:lstStyle/>
          <a:p>
            <a:r>
              <a:rPr lang="en-US" b="0" i="0" dirty="0">
                <a:solidFill>
                  <a:srgbClr val="ECECEC"/>
                </a:solidFill>
                <a:effectLst/>
              </a:rPr>
              <a:t>To examine the spatial prevalence of cancer-related to tobacco and alcohol among male and female populations across different regions within Indian states.</a:t>
            </a:r>
            <a:endParaRPr lang="en-IN" dirty="0"/>
          </a:p>
        </p:txBody>
      </p:sp>
      <p:sp>
        <p:nvSpPr>
          <p:cNvPr id="4" name="TextBox 3">
            <a:extLst>
              <a:ext uri="{FF2B5EF4-FFF2-40B4-BE49-F238E27FC236}">
                <a16:creationId xmlns:a16="http://schemas.microsoft.com/office/drawing/2014/main" id="{F5A84B90-F319-30BD-824C-1A6EB15338F5}"/>
              </a:ext>
            </a:extLst>
          </p:cNvPr>
          <p:cNvSpPr txBox="1"/>
          <p:nvPr/>
        </p:nvSpPr>
        <p:spPr>
          <a:xfrm>
            <a:off x="368968" y="2150419"/>
            <a:ext cx="5213685" cy="646331"/>
          </a:xfrm>
          <a:prstGeom prst="rect">
            <a:avLst/>
          </a:prstGeom>
          <a:noFill/>
        </p:spPr>
        <p:txBody>
          <a:bodyPr wrap="square" rtlCol="0">
            <a:spAutoFit/>
          </a:bodyPr>
          <a:lstStyle/>
          <a:p>
            <a:r>
              <a:rPr lang="en-IN" sz="3600" b="1" dirty="0">
                <a:latin typeface="+mj-lt"/>
                <a:ea typeface="Calibri" panose="020F0502020204030204" pitchFamily="34" charset="0"/>
                <a:cs typeface="Calibri" panose="020F0502020204030204" pitchFamily="34" charset="0"/>
              </a:rPr>
              <a:t>DATA DESCRIPTION-</a:t>
            </a:r>
          </a:p>
        </p:txBody>
      </p:sp>
      <p:sp>
        <p:nvSpPr>
          <p:cNvPr id="5" name="TextBox 4">
            <a:extLst>
              <a:ext uri="{FF2B5EF4-FFF2-40B4-BE49-F238E27FC236}">
                <a16:creationId xmlns:a16="http://schemas.microsoft.com/office/drawing/2014/main" id="{48112DE4-D8BE-BE4A-C6C0-8C4BE6BE47AD}"/>
              </a:ext>
            </a:extLst>
          </p:cNvPr>
          <p:cNvSpPr txBox="1"/>
          <p:nvPr/>
        </p:nvSpPr>
        <p:spPr>
          <a:xfrm>
            <a:off x="561474" y="2796750"/>
            <a:ext cx="5534526" cy="3970318"/>
          </a:xfrm>
          <a:prstGeom prst="rect">
            <a:avLst/>
          </a:prstGeom>
          <a:noFill/>
        </p:spPr>
        <p:txBody>
          <a:bodyPr wrap="square" rtlCol="0">
            <a:spAutoFit/>
          </a:bodyPr>
          <a:lstStyle/>
          <a:p>
            <a:r>
              <a:rPr lang="en-US" dirty="0"/>
              <a:t>There are 36 states/UTs and 10 columns including states/UTs </a:t>
            </a:r>
          </a:p>
          <a:p>
            <a:r>
              <a:rPr lang="en-US" dirty="0"/>
              <a:t>Here is a description for each column in your dataset: </a:t>
            </a:r>
          </a:p>
          <a:p>
            <a:pPr marL="342900" indent="-342900">
              <a:buAutoNum type="arabicPeriod"/>
            </a:pPr>
            <a:r>
              <a:rPr lang="en-US" b="1" dirty="0"/>
              <a:t>States/UTs</a:t>
            </a:r>
            <a:r>
              <a:rPr lang="en-US" dirty="0"/>
              <a:t>: Name of the states and union territories in India. </a:t>
            </a:r>
          </a:p>
          <a:p>
            <a:pPr marL="342900" indent="-342900">
              <a:buAutoNum type="arabicPeriod"/>
            </a:pPr>
            <a:r>
              <a:rPr lang="en-US" b="1" dirty="0"/>
              <a:t>total cases</a:t>
            </a:r>
            <a:r>
              <a:rPr lang="en-US" dirty="0"/>
              <a:t>: Total number of cancer cases in the respective state or union territory. </a:t>
            </a:r>
          </a:p>
          <a:p>
            <a:pPr marL="342900" indent="-342900">
              <a:buAutoNum type="arabicPeriod"/>
            </a:pPr>
            <a:r>
              <a:rPr lang="en-US" b="1" dirty="0"/>
              <a:t>Alcohol male: </a:t>
            </a:r>
            <a:r>
              <a:rPr lang="en-US" dirty="0"/>
              <a:t>Ratio of male cases attributable to alcohol consumption.</a:t>
            </a:r>
          </a:p>
          <a:p>
            <a:pPr marL="342900" indent="-342900">
              <a:buAutoNum type="arabicPeriod"/>
            </a:pPr>
            <a:r>
              <a:rPr lang="en-US" b="1" dirty="0"/>
              <a:t>Alcohol women: </a:t>
            </a:r>
            <a:r>
              <a:rPr lang="en-US" dirty="0"/>
              <a:t>Ratio of women cases attributable to alcohol consumption. </a:t>
            </a:r>
          </a:p>
          <a:p>
            <a:pPr marL="342900" indent="-342900">
              <a:buAutoNum type="arabicPeriod"/>
            </a:pPr>
            <a:r>
              <a:rPr lang="en-US" b="1" dirty="0"/>
              <a:t>tobacco male: </a:t>
            </a:r>
            <a:r>
              <a:rPr lang="en-US" dirty="0"/>
              <a:t>Ratio of male cases attributable to tobacco consumption.</a:t>
            </a:r>
          </a:p>
        </p:txBody>
      </p:sp>
      <p:sp>
        <p:nvSpPr>
          <p:cNvPr id="6" name="TextBox 5">
            <a:extLst>
              <a:ext uri="{FF2B5EF4-FFF2-40B4-BE49-F238E27FC236}">
                <a16:creationId xmlns:a16="http://schemas.microsoft.com/office/drawing/2014/main" id="{865BFD71-61D1-F2A7-88DD-70FC19A96C3C}"/>
              </a:ext>
            </a:extLst>
          </p:cNvPr>
          <p:cNvSpPr txBox="1"/>
          <p:nvPr/>
        </p:nvSpPr>
        <p:spPr>
          <a:xfrm>
            <a:off x="6096000" y="3947552"/>
            <a:ext cx="5983705" cy="2862322"/>
          </a:xfrm>
          <a:prstGeom prst="rect">
            <a:avLst/>
          </a:prstGeom>
          <a:noFill/>
        </p:spPr>
        <p:txBody>
          <a:bodyPr wrap="square" rtlCol="0">
            <a:spAutoFit/>
          </a:bodyPr>
          <a:lstStyle/>
          <a:p>
            <a:r>
              <a:rPr lang="en-US" dirty="0"/>
              <a:t>6.  </a:t>
            </a:r>
            <a:r>
              <a:rPr lang="en-US" b="1" dirty="0"/>
              <a:t>tobacco women: </a:t>
            </a:r>
            <a:r>
              <a:rPr lang="en-US" dirty="0"/>
              <a:t>Ratio of women cases attributable to tobacco consumption. </a:t>
            </a:r>
          </a:p>
          <a:p>
            <a:r>
              <a:rPr lang="en-US" dirty="0"/>
              <a:t>7.  </a:t>
            </a:r>
            <a:r>
              <a:rPr lang="en-US" b="1" dirty="0"/>
              <a:t>Projected Population: </a:t>
            </a:r>
            <a:r>
              <a:rPr lang="en-US" dirty="0"/>
              <a:t>The estimated total population of the respective state or union territory. 8.  </a:t>
            </a:r>
            <a:r>
              <a:rPr lang="en-US" b="1" dirty="0"/>
              <a:t>Projected Population Male: </a:t>
            </a:r>
            <a:r>
              <a:rPr lang="en-US" dirty="0"/>
              <a:t>Estimated male population of the respective state or union territory. 9.  </a:t>
            </a:r>
            <a:r>
              <a:rPr lang="en-US" b="1" dirty="0"/>
              <a:t>Projected Population Female: </a:t>
            </a:r>
            <a:r>
              <a:rPr lang="en-US" dirty="0"/>
              <a:t>Estimated female population of the respective state or union territory.</a:t>
            </a:r>
          </a:p>
          <a:p>
            <a:r>
              <a:rPr lang="en-US" dirty="0"/>
              <a:t>10.  </a:t>
            </a:r>
            <a:r>
              <a:rPr lang="en-US" b="1" dirty="0"/>
              <a:t>Prevalence: </a:t>
            </a:r>
            <a:r>
              <a:rPr lang="en-US" dirty="0"/>
              <a:t>Prevalence rate of cancer cases in the respective state or union territory.</a:t>
            </a:r>
            <a:endParaRPr lang="en-IN" dirty="0"/>
          </a:p>
        </p:txBody>
      </p:sp>
    </p:spTree>
    <p:extLst>
      <p:ext uri="{BB962C8B-B14F-4D97-AF65-F5344CB8AC3E}">
        <p14:creationId xmlns:p14="http://schemas.microsoft.com/office/powerpoint/2010/main" val="184000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34DB-70F6-C6D5-CFE2-B58D0C2CDE4C}"/>
              </a:ext>
            </a:extLst>
          </p:cNvPr>
          <p:cNvSpPr>
            <a:spLocks noGrp="1"/>
          </p:cNvSpPr>
          <p:nvPr>
            <p:ph type="title"/>
          </p:nvPr>
        </p:nvSpPr>
        <p:spPr>
          <a:xfrm>
            <a:off x="171887" y="499075"/>
            <a:ext cx="9404723" cy="926903"/>
          </a:xfrm>
        </p:spPr>
        <p:txBody>
          <a:bodyPr/>
          <a:lstStyle/>
          <a:p>
            <a:r>
              <a:rPr lang="en-IN" b="1" dirty="0"/>
              <a:t>SOURCE OF THE DATA-</a:t>
            </a:r>
          </a:p>
        </p:txBody>
      </p:sp>
      <p:sp>
        <p:nvSpPr>
          <p:cNvPr id="3" name="Content Placeholder 2">
            <a:extLst>
              <a:ext uri="{FF2B5EF4-FFF2-40B4-BE49-F238E27FC236}">
                <a16:creationId xmlns:a16="http://schemas.microsoft.com/office/drawing/2014/main" id="{FD554C2F-E15C-6103-F0AE-CCA26F3EA176}"/>
              </a:ext>
            </a:extLst>
          </p:cNvPr>
          <p:cNvSpPr>
            <a:spLocks noGrp="1"/>
          </p:cNvSpPr>
          <p:nvPr>
            <p:ph idx="1"/>
          </p:nvPr>
        </p:nvSpPr>
        <p:spPr>
          <a:xfrm>
            <a:off x="830595" y="1634527"/>
            <a:ext cx="11361405" cy="4573768"/>
          </a:xfrm>
        </p:spPr>
        <p:txBody>
          <a:bodyPr>
            <a:noAutofit/>
          </a:bodyPr>
          <a:lstStyle/>
          <a:p>
            <a:r>
              <a:rPr lang="en-US" dirty="0"/>
              <a:t>We obtained a dataset for the total number of cancer cases in each of the 36 states/UTs from the Indian Government site </a:t>
            </a:r>
            <a:r>
              <a:rPr lang="en-US" dirty="0">
                <a:hlinkClick r:id="rId2"/>
              </a:rPr>
              <a:t>https://www.indiastat.com/table/health/state-wise-estimated-number-cancer-cases-india200/627134</a:t>
            </a:r>
            <a:endParaRPr lang="en-US" dirty="0"/>
          </a:p>
          <a:p>
            <a:r>
              <a:rPr lang="en-US" dirty="0"/>
              <a:t>Then, we extracted data for the following variables from the government site </a:t>
            </a:r>
            <a:r>
              <a:rPr lang="en-US" dirty="0">
                <a:hlinkClick r:id="rId3"/>
              </a:rPr>
              <a:t>https://rchiips.org/nfhs/factsheet_NFHS-5.shtml</a:t>
            </a:r>
            <a:r>
              <a:rPr lang="en-US" dirty="0"/>
              <a:t>  </a:t>
            </a:r>
          </a:p>
          <a:p>
            <a:r>
              <a:rPr lang="en-US" dirty="0"/>
              <a:t>for each of the 36 states/UTs: 'Alcohol male', 'Alcohol women', 'tobacco male’,        'tobacco women', 'Projected Population', 'Projected Population male', 'Projected Population female’.</a:t>
            </a:r>
          </a:p>
          <a:p>
            <a:r>
              <a:rPr lang="en-US" dirty="0"/>
              <a:t> Finally, we merged these datasets to create a comprehensive dataset for the 36 states/UTs, now containing 10 columns. </a:t>
            </a:r>
            <a:endParaRPr lang="en-IN" dirty="0"/>
          </a:p>
        </p:txBody>
      </p:sp>
    </p:spTree>
    <p:extLst>
      <p:ext uri="{BB962C8B-B14F-4D97-AF65-F5344CB8AC3E}">
        <p14:creationId xmlns:p14="http://schemas.microsoft.com/office/powerpoint/2010/main" val="307467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C36E-BC85-80DD-AE8B-53B75146D0A7}"/>
              </a:ext>
            </a:extLst>
          </p:cNvPr>
          <p:cNvSpPr>
            <a:spLocks noGrp="1"/>
          </p:cNvSpPr>
          <p:nvPr>
            <p:ph type="title"/>
          </p:nvPr>
        </p:nvSpPr>
        <p:spPr>
          <a:xfrm>
            <a:off x="160421" y="170212"/>
            <a:ext cx="9404723" cy="878777"/>
          </a:xfrm>
        </p:spPr>
        <p:txBody>
          <a:bodyPr/>
          <a:lstStyle/>
          <a:p>
            <a:r>
              <a:rPr lang="en-IN" b="1" dirty="0"/>
              <a:t>Spatial Analysis</a:t>
            </a:r>
          </a:p>
        </p:txBody>
      </p:sp>
      <p:pic>
        <p:nvPicPr>
          <p:cNvPr id="4" name="Content Placeholder 3">
            <a:extLst>
              <a:ext uri="{FF2B5EF4-FFF2-40B4-BE49-F238E27FC236}">
                <a16:creationId xmlns:a16="http://schemas.microsoft.com/office/drawing/2014/main" id="{2695B2B9-4CDE-72D7-3541-0CC546EB52F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3770" y="1004685"/>
            <a:ext cx="4573078" cy="4395913"/>
          </a:xfrm>
          <a:prstGeom prst="rect">
            <a:avLst/>
          </a:prstGeom>
          <a:noFill/>
          <a:ln>
            <a:noFill/>
          </a:ln>
        </p:spPr>
      </p:pic>
      <p:pic>
        <p:nvPicPr>
          <p:cNvPr id="5" name="Picture 4">
            <a:extLst>
              <a:ext uri="{FF2B5EF4-FFF2-40B4-BE49-F238E27FC236}">
                <a16:creationId xmlns:a16="http://schemas.microsoft.com/office/drawing/2014/main" id="{39329012-E09F-7723-1B42-B943469F8E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7645" y="980434"/>
            <a:ext cx="4573078" cy="4420164"/>
          </a:xfrm>
          <a:prstGeom prst="rect">
            <a:avLst/>
          </a:prstGeom>
          <a:noFill/>
          <a:ln>
            <a:noFill/>
          </a:ln>
        </p:spPr>
      </p:pic>
      <p:sp>
        <p:nvSpPr>
          <p:cNvPr id="6" name="TextBox 5">
            <a:extLst>
              <a:ext uri="{FF2B5EF4-FFF2-40B4-BE49-F238E27FC236}">
                <a16:creationId xmlns:a16="http://schemas.microsoft.com/office/drawing/2014/main" id="{2EF637AD-68DA-D6A3-3A7E-94E79A10CD90}"/>
              </a:ext>
            </a:extLst>
          </p:cNvPr>
          <p:cNvSpPr txBox="1"/>
          <p:nvPr/>
        </p:nvSpPr>
        <p:spPr>
          <a:xfrm>
            <a:off x="481263" y="5400598"/>
            <a:ext cx="11036967" cy="1200329"/>
          </a:xfrm>
          <a:prstGeom prst="rect">
            <a:avLst/>
          </a:prstGeom>
          <a:noFill/>
        </p:spPr>
        <p:txBody>
          <a:bodyPr wrap="square" rtlCol="0">
            <a:spAutoFit/>
          </a:bodyPr>
          <a:lstStyle/>
          <a:p>
            <a:r>
              <a:rPr lang="en-IN" b="1" dirty="0"/>
              <a:t>Interpretation: </a:t>
            </a:r>
          </a:p>
          <a:p>
            <a:pPr marL="285750" indent="-285750">
              <a:buFont typeface="Arial" panose="020B0604020202020204" pitchFamily="34" charset="0"/>
              <a:buChar char="•"/>
            </a:pPr>
            <a:r>
              <a:rPr lang="en-US" b="0" i="0" dirty="0">
                <a:solidFill>
                  <a:srgbClr val="ECECEC"/>
                </a:solidFill>
                <a:effectLst/>
                <a:latin typeface="+mj-lt"/>
              </a:rPr>
              <a:t>The total number of cancer cases in each state alone cannot determine which state has the highest number of cases, as it is influenced by the population density. Therefore, prevalence is utilized to compare cancer cases across states.</a:t>
            </a:r>
            <a:endParaRPr lang="en-IN" dirty="0">
              <a:latin typeface="+mj-lt"/>
            </a:endParaRPr>
          </a:p>
        </p:txBody>
      </p:sp>
    </p:spTree>
    <p:extLst>
      <p:ext uri="{BB962C8B-B14F-4D97-AF65-F5344CB8AC3E}">
        <p14:creationId xmlns:p14="http://schemas.microsoft.com/office/powerpoint/2010/main" val="33674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716-67A7-275C-4DF8-687A61D11C3E}"/>
              </a:ext>
            </a:extLst>
          </p:cNvPr>
          <p:cNvSpPr>
            <a:spLocks noGrp="1"/>
          </p:cNvSpPr>
          <p:nvPr>
            <p:ph type="title"/>
          </p:nvPr>
        </p:nvSpPr>
        <p:spPr>
          <a:xfrm>
            <a:off x="148806" y="154170"/>
            <a:ext cx="11545889" cy="910861"/>
          </a:xfrm>
        </p:spPr>
        <p:txBody>
          <a:bodyPr/>
          <a:lstStyle/>
          <a:p>
            <a:r>
              <a:rPr lang="en-IN" b="1" dirty="0"/>
              <a:t>Alcohol and Tobacco in Men vs Women</a:t>
            </a:r>
          </a:p>
        </p:txBody>
      </p:sp>
      <p:pic>
        <p:nvPicPr>
          <p:cNvPr id="4" name="Content Placeholder 3">
            <a:extLst>
              <a:ext uri="{FF2B5EF4-FFF2-40B4-BE49-F238E27FC236}">
                <a16:creationId xmlns:a16="http://schemas.microsoft.com/office/drawing/2014/main" id="{53DD2851-586C-A715-180C-BF4C1F4F4F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108" y="852159"/>
            <a:ext cx="3784140" cy="2982794"/>
          </a:xfrm>
          <a:prstGeom prst="rect">
            <a:avLst/>
          </a:prstGeom>
          <a:noFill/>
          <a:ln>
            <a:noFill/>
          </a:ln>
        </p:spPr>
      </p:pic>
      <p:pic>
        <p:nvPicPr>
          <p:cNvPr id="5" name="Picture 4">
            <a:extLst>
              <a:ext uri="{FF2B5EF4-FFF2-40B4-BE49-F238E27FC236}">
                <a16:creationId xmlns:a16="http://schemas.microsoft.com/office/drawing/2014/main" id="{38C1D2C7-2D10-B261-BDCB-AF61112B54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95248" y="852159"/>
            <a:ext cx="3456541" cy="2982794"/>
          </a:xfrm>
          <a:prstGeom prst="rect">
            <a:avLst/>
          </a:prstGeom>
          <a:noFill/>
          <a:ln>
            <a:noFill/>
          </a:ln>
        </p:spPr>
      </p:pic>
      <p:pic>
        <p:nvPicPr>
          <p:cNvPr id="6" name="Picture 5">
            <a:extLst>
              <a:ext uri="{FF2B5EF4-FFF2-40B4-BE49-F238E27FC236}">
                <a16:creationId xmlns:a16="http://schemas.microsoft.com/office/drawing/2014/main" id="{C0C9B8D4-335F-2F96-02C9-B2B921D8A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108" y="3891265"/>
            <a:ext cx="3739347" cy="2966735"/>
          </a:xfrm>
          <a:prstGeom prst="rect">
            <a:avLst/>
          </a:prstGeom>
        </p:spPr>
      </p:pic>
      <p:pic>
        <p:nvPicPr>
          <p:cNvPr id="7" name="Picture 6">
            <a:extLst>
              <a:ext uri="{FF2B5EF4-FFF2-40B4-BE49-F238E27FC236}">
                <a16:creationId xmlns:a16="http://schemas.microsoft.com/office/drawing/2014/main" id="{938BE4FE-353A-6759-92C5-3053277A64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0455" y="3891265"/>
            <a:ext cx="3478937" cy="2954507"/>
          </a:xfrm>
          <a:prstGeom prst="rect">
            <a:avLst/>
          </a:prstGeom>
        </p:spPr>
      </p:pic>
      <p:sp>
        <p:nvSpPr>
          <p:cNvPr id="8" name="TextBox 7">
            <a:extLst>
              <a:ext uri="{FF2B5EF4-FFF2-40B4-BE49-F238E27FC236}">
                <a16:creationId xmlns:a16="http://schemas.microsoft.com/office/drawing/2014/main" id="{962499D7-90F2-30E2-5605-9D3216AE9E50}"/>
              </a:ext>
            </a:extLst>
          </p:cNvPr>
          <p:cNvSpPr txBox="1"/>
          <p:nvPr/>
        </p:nvSpPr>
        <p:spPr>
          <a:xfrm>
            <a:off x="7552537" y="795847"/>
            <a:ext cx="4616318" cy="2585323"/>
          </a:xfrm>
          <a:prstGeom prst="rect">
            <a:avLst/>
          </a:prstGeom>
          <a:noFill/>
        </p:spPr>
        <p:txBody>
          <a:bodyPr wrap="square" rtlCol="0">
            <a:spAutoFit/>
          </a:bodyPr>
          <a:lstStyle/>
          <a:p>
            <a:r>
              <a:rPr lang="en-IN" b="1" dirty="0"/>
              <a:t>Interpretation:</a:t>
            </a:r>
          </a:p>
          <a:p>
            <a:pPr marL="285750" indent="-285750">
              <a:buFont typeface="Arial" panose="020B0604020202020204" pitchFamily="34" charset="0"/>
              <a:buChar char="•"/>
            </a:pPr>
            <a:r>
              <a:rPr lang="en-IN" sz="1600" b="0" i="0" dirty="0">
                <a:solidFill>
                  <a:srgbClr val="ECECEC"/>
                </a:solidFill>
                <a:effectLst/>
                <a:latin typeface="Söhne"/>
              </a:rPr>
              <a:t>In Uttar Pradesh, Maharashtra, Bihar, and West Bengal, high populations do not correspond to high alcohol-related consumption ratios. </a:t>
            </a:r>
          </a:p>
          <a:p>
            <a:pPr marL="285750" indent="-285750">
              <a:buFont typeface="Arial" panose="020B0604020202020204" pitchFamily="34" charset="0"/>
              <a:buChar char="•"/>
            </a:pPr>
            <a:r>
              <a:rPr lang="en-IN" sz="1600" b="0" i="0" dirty="0">
                <a:solidFill>
                  <a:srgbClr val="ECECEC"/>
                </a:solidFill>
                <a:effectLst/>
                <a:latin typeface="Söhne"/>
              </a:rPr>
              <a:t>Seven Sister states, Telangana, Chhattisgarh, and others exhibit elevated male alcohol consumption. Sikkim shows high male and female alcohol consumption, while Assam, Tripura, and others have notable female alcohol consumption ratios.</a:t>
            </a:r>
            <a:endParaRPr lang="en-IN" sz="1600" dirty="0"/>
          </a:p>
        </p:txBody>
      </p:sp>
      <p:sp>
        <p:nvSpPr>
          <p:cNvPr id="9" name="TextBox 8">
            <a:extLst>
              <a:ext uri="{FF2B5EF4-FFF2-40B4-BE49-F238E27FC236}">
                <a16:creationId xmlns:a16="http://schemas.microsoft.com/office/drawing/2014/main" id="{10619E0E-71A9-A28E-89DB-71DD82B3F948}"/>
              </a:ext>
            </a:extLst>
          </p:cNvPr>
          <p:cNvSpPr txBox="1"/>
          <p:nvPr/>
        </p:nvSpPr>
        <p:spPr>
          <a:xfrm>
            <a:off x="7529392" y="3287792"/>
            <a:ext cx="4662608" cy="3570208"/>
          </a:xfrm>
          <a:prstGeom prst="rect">
            <a:avLst/>
          </a:prstGeom>
          <a:noFill/>
        </p:spPr>
        <p:txBody>
          <a:bodyPr wrap="square" rtlCol="0">
            <a:spAutoFit/>
          </a:bodyPr>
          <a:lstStyle/>
          <a:p>
            <a:r>
              <a:rPr lang="en-IN" b="1" dirty="0"/>
              <a:t>Interpretation:</a:t>
            </a:r>
          </a:p>
          <a:p>
            <a:pPr marL="285750" indent="-285750">
              <a:buFont typeface="Arial" panose="020B0604020202020204" pitchFamily="34" charset="0"/>
              <a:buChar char="•"/>
            </a:pPr>
            <a:r>
              <a:rPr lang="en-US" sz="1600" b="0" i="0" dirty="0">
                <a:solidFill>
                  <a:srgbClr val="ECECEC"/>
                </a:solidFill>
                <a:effectLst/>
                <a:latin typeface="Söhne"/>
              </a:rPr>
              <a:t>Among men, higher tobacco prevalence is seen in Central India, Seven Sisters states, West India, North India, and Lakshadweep. </a:t>
            </a:r>
          </a:p>
          <a:p>
            <a:pPr marL="285750" indent="-285750">
              <a:buFont typeface="Arial" panose="020B0604020202020204" pitchFamily="34" charset="0"/>
              <a:buChar char="•"/>
            </a:pPr>
            <a:r>
              <a:rPr lang="en-US" sz="1600" b="0" i="0" dirty="0">
                <a:solidFill>
                  <a:srgbClr val="ECECEC"/>
                </a:solidFill>
                <a:effectLst/>
                <a:latin typeface="Söhne"/>
              </a:rPr>
              <a:t>Even in regions like the Seven Sisters states with lower male populations, significant tobacco use persists. Among women, prominent tobacco consumption is observed in Seven Sisters states, Odisha, Chhattisgarh, Lakshadweep, and Maharashtra, with notably higher prevalence than men in certain areas like the Seven Sisters states and Maharashtra. </a:t>
            </a:r>
          </a:p>
          <a:p>
            <a:pPr marL="285750" indent="-285750">
              <a:buFont typeface="Arial" panose="020B0604020202020204" pitchFamily="34" charset="0"/>
              <a:buChar char="•"/>
            </a:pPr>
            <a:r>
              <a:rPr lang="en-US" sz="1600" b="0" i="0" dirty="0">
                <a:solidFill>
                  <a:srgbClr val="ECECEC"/>
                </a:solidFill>
                <a:effectLst/>
                <a:latin typeface="Söhne"/>
              </a:rPr>
              <a:t>North India shows lower alcohol consumption rates among women compared to other regions.</a:t>
            </a:r>
            <a:endParaRPr lang="en-IN" sz="1600" b="1" dirty="0"/>
          </a:p>
        </p:txBody>
      </p:sp>
    </p:spTree>
    <p:extLst>
      <p:ext uri="{BB962C8B-B14F-4D97-AF65-F5344CB8AC3E}">
        <p14:creationId xmlns:p14="http://schemas.microsoft.com/office/powerpoint/2010/main" val="877500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91C3-14BA-384B-3272-2439892ACDE1}"/>
              </a:ext>
            </a:extLst>
          </p:cNvPr>
          <p:cNvSpPr>
            <a:spLocks noGrp="1"/>
          </p:cNvSpPr>
          <p:nvPr>
            <p:ph type="title"/>
          </p:nvPr>
        </p:nvSpPr>
        <p:spPr>
          <a:xfrm>
            <a:off x="105338" y="108590"/>
            <a:ext cx="6921104" cy="613306"/>
          </a:xfrm>
        </p:spPr>
        <p:txBody>
          <a:bodyPr/>
          <a:lstStyle/>
          <a:p>
            <a:r>
              <a:rPr lang="en-IN" sz="3400" b="1" u="sng" kern="100" dirty="0">
                <a:effectLst/>
                <a:ea typeface="Calibri" panose="020F0502020204030204" pitchFamily="34" charset="0"/>
                <a:cs typeface="Calibri" panose="020F0502020204030204" pitchFamily="34" charset="0"/>
              </a:rPr>
              <a:t>Weight Matrix Rook and Queen: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FAC780E5-59E7-9BC2-F87D-EBC7629E0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0810" y="834125"/>
            <a:ext cx="4099454" cy="2017230"/>
          </a:xfrm>
          <a:prstGeom prst="rect">
            <a:avLst/>
          </a:prstGeom>
        </p:spPr>
      </p:pic>
      <p:pic>
        <p:nvPicPr>
          <p:cNvPr id="5" name="Picture 4">
            <a:extLst>
              <a:ext uri="{FF2B5EF4-FFF2-40B4-BE49-F238E27FC236}">
                <a16:creationId xmlns:a16="http://schemas.microsoft.com/office/drawing/2014/main" id="{1D133E7A-92CB-7425-18B2-12F98A587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678" y="2920182"/>
            <a:ext cx="4110322" cy="2123766"/>
          </a:xfrm>
          <a:prstGeom prst="rect">
            <a:avLst/>
          </a:prstGeom>
        </p:spPr>
      </p:pic>
      <p:pic>
        <p:nvPicPr>
          <p:cNvPr id="6" name="Picture 5">
            <a:extLst>
              <a:ext uri="{FF2B5EF4-FFF2-40B4-BE49-F238E27FC236}">
                <a16:creationId xmlns:a16="http://schemas.microsoft.com/office/drawing/2014/main" id="{D8821484-B938-0D9F-707B-4E1E071F89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1549" y="834125"/>
            <a:ext cx="4079817" cy="4209823"/>
          </a:xfrm>
          <a:prstGeom prst="rect">
            <a:avLst/>
          </a:prstGeom>
          <a:noFill/>
          <a:ln>
            <a:noFill/>
          </a:ln>
        </p:spPr>
      </p:pic>
      <p:sp>
        <p:nvSpPr>
          <p:cNvPr id="7" name="TextBox 6">
            <a:extLst>
              <a:ext uri="{FF2B5EF4-FFF2-40B4-BE49-F238E27FC236}">
                <a16:creationId xmlns:a16="http://schemas.microsoft.com/office/drawing/2014/main" id="{CEF33FDF-6FF7-BFEA-7D14-DF7826C2C105}"/>
              </a:ext>
            </a:extLst>
          </p:cNvPr>
          <p:cNvSpPr txBox="1"/>
          <p:nvPr/>
        </p:nvSpPr>
        <p:spPr>
          <a:xfrm>
            <a:off x="0" y="5178672"/>
            <a:ext cx="12170264" cy="1653914"/>
          </a:xfrm>
          <a:prstGeom prst="rect">
            <a:avLst/>
          </a:prstGeom>
          <a:noFill/>
        </p:spPr>
        <p:txBody>
          <a:bodyPr wrap="square" rtlCol="0">
            <a:spAutoFit/>
          </a:bodyPr>
          <a:lstStyle/>
          <a:p>
            <a:pPr>
              <a:lnSpc>
                <a:spcPct val="107000"/>
              </a:lnSpc>
              <a:spcAft>
                <a:spcPts val="800"/>
              </a:spcAft>
            </a:pPr>
            <a:r>
              <a:rPr lang="en-IN" sz="1800" b="1" kern="100" dirty="0">
                <a:effectLst/>
                <a:latin typeface="+mj-lt"/>
                <a:ea typeface="Calibri" panose="020F0502020204030204" pitchFamily="34" charset="0"/>
                <a:cs typeface="Times New Roman" panose="02020603050405020304" pitchFamily="18" charset="0"/>
              </a:rPr>
              <a:t>INTERPRETATION:</a:t>
            </a:r>
            <a:endParaRPr lang="en-IN" sz="1800" kern="100" dirty="0">
              <a:effectLst/>
              <a:latin typeface="+mj-lt"/>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kern="100" dirty="0">
                <a:latin typeface="+mj-lt"/>
                <a:ea typeface="Calibri" panose="020F0502020204030204" pitchFamily="34" charset="0"/>
                <a:cs typeface="Times New Roman" panose="02020603050405020304" pitchFamily="18" charset="0"/>
              </a:rPr>
              <a:t>As we can see UP has 7 connections which is the highest compared to other states.</a:t>
            </a:r>
            <a:endParaRPr lang="en-IN" sz="1800" kern="100" dirty="0">
              <a:effectLst/>
              <a:latin typeface="+mj-lt"/>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kern="100" dirty="0">
                <a:effectLst/>
                <a:latin typeface="+mj-lt"/>
                <a:ea typeface="Calibri" panose="020F0502020204030204" pitchFamily="34" charset="0"/>
                <a:cs typeface="Times New Roman" panose="02020603050405020304" pitchFamily="18" charset="0"/>
              </a:rPr>
              <a:t>Regions are connected based on the Rook/Queen contiguity method, sharing borders or corners.</a:t>
            </a:r>
          </a:p>
          <a:p>
            <a:pPr marL="285750" lvl="0" indent="-285750">
              <a:lnSpc>
                <a:spcPct val="107000"/>
              </a:lnSpc>
              <a:buFont typeface="Arial" panose="020B0604020202020204" pitchFamily="34" charset="0"/>
              <a:buChar char="•"/>
            </a:pPr>
            <a:r>
              <a:rPr lang="en-IN" sz="1800" kern="100" dirty="0">
                <a:effectLst/>
                <a:latin typeface="+mj-lt"/>
                <a:ea typeface="Calibri" panose="020F0502020204030204" pitchFamily="34" charset="0"/>
                <a:cs typeface="Times New Roman" panose="02020603050405020304" pitchFamily="18" charset="0"/>
              </a:rPr>
              <a:t>Gray shapes with brown borders represent individual regions.</a:t>
            </a:r>
          </a:p>
          <a:p>
            <a:pPr marL="285750" lvl="0" indent="-285750">
              <a:lnSpc>
                <a:spcPct val="107000"/>
              </a:lnSpc>
              <a:spcAft>
                <a:spcPts val="800"/>
              </a:spcAft>
              <a:buFont typeface="Arial" panose="020B0604020202020204" pitchFamily="34" charset="0"/>
              <a:buChar char="•"/>
            </a:pPr>
            <a:r>
              <a:rPr lang="en-IN" kern="100" dirty="0">
                <a:latin typeface="+mj-lt"/>
                <a:ea typeface="Calibri" panose="020F0502020204030204" pitchFamily="34" charset="0"/>
                <a:cs typeface="Times New Roman" panose="02020603050405020304" pitchFamily="18" charset="0"/>
              </a:rPr>
              <a:t>Spatial weights matrix by both Queen and Rook methods giving same weighted matrix.</a:t>
            </a:r>
            <a:endParaRPr lang="en-IN" sz="1800" kern="100" dirty="0">
              <a:effectLst/>
              <a:latin typeface="+mj-lt"/>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7F3C20F-D6D7-56BC-610B-7743ED3329F7}"/>
              </a:ext>
            </a:extLst>
          </p:cNvPr>
          <p:cNvPicPr>
            <a:picLocks noChangeAspect="1"/>
          </p:cNvPicPr>
          <p:nvPr/>
        </p:nvPicPr>
        <p:blipFill>
          <a:blip r:embed="rId5"/>
          <a:stretch>
            <a:fillRect/>
          </a:stretch>
        </p:blipFill>
        <p:spPr>
          <a:xfrm>
            <a:off x="0" y="856620"/>
            <a:ext cx="3912105" cy="4187328"/>
          </a:xfrm>
          <a:prstGeom prst="rect">
            <a:avLst/>
          </a:prstGeom>
        </p:spPr>
      </p:pic>
    </p:spTree>
    <p:extLst>
      <p:ext uri="{BB962C8B-B14F-4D97-AF65-F5344CB8AC3E}">
        <p14:creationId xmlns:p14="http://schemas.microsoft.com/office/powerpoint/2010/main" val="180936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0B26-6201-D77E-DB8A-E693A3F8FDBD}"/>
              </a:ext>
            </a:extLst>
          </p:cNvPr>
          <p:cNvSpPr>
            <a:spLocks noGrp="1"/>
          </p:cNvSpPr>
          <p:nvPr>
            <p:ph type="title"/>
          </p:nvPr>
        </p:nvSpPr>
        <p:spPr>
          <a:xfrm>
            <a:off x="-982" y="88925"/>
            <a:ext cx="12192981" cy="1102311"/>
          </a:xfrm>
        </p:spPr>
        <p:txBody>
          <a:bodyPr/>
          <a:lstStyle/>
          <a:p>
            <a:r>
              <a:rPr lang="en-IN" sz="3400" b="1" u="sng" kern="100" dirty="0">
                <a:effectLst/>
                <a:ea typeface="Calibri" panose="020F0502020204030204" pitchFamily="34" charset="0"/>
                <a:cs typeface="Times New Roman" panose="02020603050405020304" pitchFamily="18" charset="0"/>
              </a:rPr>
              <a:t>Summary of Rook and Queen Contiguity Spatial Weights Matrix</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9" name="Picture 8">
            <a:extLst>
              <a:ext uri="{FF2B5EF4-FFF2-40B4-BE49-F238E27FC236}">
                <a16:creationId xmlns:a16="http://schemas.microsoft.com/office/drawing/2014/main" id="{0417D2D2-3B7E-2FB4-DDBB-899CBBA3444B}"/>
              </a:ext>
            </a:extLst>
          </p:cNvPr>
          <p:cNvPicPr>
            <a:picLocks noChangeAspect="1"/>
          </p:cNvPicPr>
          <p:nvPr/>
        </p:nvPicPr>
        <p:blipFill>
          <a:blip r:embed="rId2"/>
          <a:stretch>
            <a:fillRect/>
          </a:stretch>
        </p:blipFill>
        <p:spPr>
          <a:xfrm>
            <a:off x="91441" y="1191236"/>
            <a:ext cx="4114799" cy="4511178"/>
          </a:xfrm>
          <a:prstGeom prst="rect">
            <a:avLst/>
          </a:prstGeom>
        </p:spPr>
      </p:pic>
      <p:pic>
        <p:nvPicPr>
          <p:cNvPr id="11" name="Picture 10">
            <a:extLst>
              <a:ext uri="{FF2B5EF4-FFF2-40B4-BE49-F238E27FC236}">
                <a16:creationId xmlns:a16="http://schemas.microsoft.com/office/drawing/2014/main" id="{E4D45347-DBA3-B055-1112-02D443682290}"/>
              </a:ext>
            </a:extLst>
          </p:cNvPr>
          <p:cNvPicPr>
            <a:picLocks noChangeAspect="1"/>
          </p:cNvPicPr>
          <p:nvPr/>
        </p:nvPicPr>
        <p:blipFill>
          <a:blip r:embed="rId3"/>
          <a:stretch>
            <a:fillRect/>
          </a:stretch>
        </p:blipFill>
        <p:spPr>
          <a:xfrm>
            <a:off x="4298663" y="1191236"/>
            <a:ext cx="4114799" cy="4511406"/>
          </a:xfrm>
          <a:prstGeom prst="rect">
            <a:avLst/>
          </a:prstGeom>
        </p:spPr>
      </p:pic>
      <p:sp>
        <p:nvSpPr>
          <p:cNvPr id="12" name="TextBox 11">
            <a:extLst>
              <a:ext uri="{FF2B5EF4-FFF2-40B4-BE49-F238E27FC236}">
                <a16:creationId xmlns:a16="http://schemas.microsoft.com/office/drawing/2014/main" id="{5F01AB9D-2F07-4BB1-7508-75CC83725804}"/>
              </a:ext>
            </a:extLst>
          </p:cNvPr>
          <p:cNvSpPr txBox="1"/>
          <p:nvPr/>
        </p:nvSpPr>
        <p:spPr>
          <a:xfrm>
            <a:off x="8413461" y="794996"/>
            <a:ext cx="3778538" cy="6289029"/>
          </a:xfrm>
          <a:prstGeom prst="rect">
            <a:avLst/>
          </a:prstGeom>
          <a:noFill/>
        </p:spPr>
        <p:txBody>
          <a:bodyPr wrap="square" rtlCol="0">
            <a:spAutoFit/>
          </a:bodyPr>
          <a:lstStyle/>
          <a:p>
            <a:pPr>
              <a:lnSpc>
                <a:spcPct val="107000"/>
              </a:lnSpc>
              <a:spcAft>
                <a:spcPts val="800"/>
              </a:spcAft>
            </a:pPr>
            <a:r>
              <a:rPr lang="en-IN" sz="800" kern="100" dirty="0">
                <a:effectLst/>
                <a:latin typeface="+mj-lt"/>
                <a:ea typeface="Calibri" panose="020F0502020204030204" pitchFamily="34" charset="0"/>
                <a:cs typeface="Times New Roman" panose="02020603050405020304" pitchFamily="18" charset="0"/>
              </a:rPr>
              <a:t>The Rook contiguity spatial weights matrix provides valuable insights into the spatial relationships among the regions considered in the analysis. Here's a breakdown of the key findings:</a:t>
            </a:r>
          </a:p>
          <a:p>
            <a:pPr marL="342900" lvl="0" indent="-342900">
              <a:lnSpc>
                <a:spcPct val="107000"/>
              </a:lnSpc>
              <a:buFont typeface="Wingdings" panose="05000000000000000000" pitchFamily="2" charset="2"/>
              <a:buChar char=""/>
            </a:pPr>
            <a:r>
              <a:rPr lang="en-IN" sz="800" b="1" kern="100" dirty="0">
                <a:effectLst/>
                <a:latin typeface="+mj-lt"/>
                <a:ea typeface="Calibri" panose="020F0502020204030204" pitchFamily="34" charset="0"/>
                <a:cs typeface="Times New Roman" panose="02020603050405020304" pitchFamily="18" charset="0"/>
              </a:rPr>
              <a:t>Neighbour List Object:</a:t>
            </a:r>
            <a:endParaRPr lang="en-IN" sz="800" kern="100" dirty="0">
              <a:effectLst/>
              <a:latin typeface="+mj-lt"/>
              <a:ea typeface="Calibri" panose="020F0502020204030204" pitchFamily="34" charset="0"/>
              <a:cs typeface="Times New Roman" panose="02020603050405020304" pitchFamily="18" charset="0"/>
            </a:endParaRP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Number of Regions: 36</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Number of Nonzero Links: 100</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 Percentage Nonzero Weights: 7.72%</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 Average Number of Links: 2.78</a:t>
            </a:r>
          </a:p>
          <a:p>
            <a:pPr marL="457200">
              <a:lnSpc>
                <a:spcPct val="107000"/>
              </a:lnSpc>
            </a:pPr>
            <a:endParaRPr lang="en-IN" sz="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800" b="1" kern="100" dirty="0">
                <a:effectLst/>
                <a:latin typeface="+mj-lt"/>
                <a:ea typeface="Calibri" panose="020F0502020204030204" pitchFamily="34" charset="0"/>
                <a:cs typeface="Times New Roman" panose="02020603050405020304" pitchFamily="18" charset="0"/>
              </a:rPr>
              <a:t>Regions with No Links:</a:t>
            </a:r>
            <a:endParaRPr lang="en-IN" sz="800" kern="100" dirty="0">
              <a:effectLst/>
              <a:latin typeface="+mj-lt"/>
              <a:ea typeface="Calibri" panose="020F0502020204030204" pitchFamily="34" charset="0"/>
              <a:cs typeface="Times New Roman" panose="02020603050405020304" pitchFamily="18" charset="0"/>
            </a:endParaRP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There are 4 regions (indexed 1, 6, 8, and 18) that have no connections with any other region.</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
            </a:pPr>
            <a:r>
              <a:rPr lang="en-IN" sz="800" b="1" kern="100" dirty="0">
                <a:effectLst/>
                <a:latin typeface="+mj-lt"/>
                <a:ea typeface="Calibri" panose="020F0502020204030204" pitchFamily="34" charset="0"/>
                <a:cs typeface="Times New Roman" panose="02020603050405020304" pitchFamily="18" charset="0"/>
              </a:rPr>
              <a:t>Disjoint Connected Subgraphs:</a:t>
            </a:r>
            <a:endParaRPr lang="en-IN" sz="800" kern="100" dirty="0">
              <a:effectLst/>
              <a:latin typeface="+mj-lt"/>
              <a:ea typeface="Calibri" panose="020F0502020204030204" pitchFamily="34" charset="0"/>
              <a:cs typeface="Times New Roman" panose="02020603050405020304" pitchFamily="18" charset="0"/>
            </a:endParaRP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The spatial connectivity forms 6 disjoint connected subgraphs, indicating separate clusters or groups of regions with no connections between them.</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
            </a:pPr>
            <a:r>
              <a:rPr lang="en-IN" sz="800" b="1" kern="100" dirty="0">
                <a:effectLst/>
                <a:latin typeface="+mj-lt"/>
                <a:ea typeface="Calibri" panose="020F0502020204030204" pitchFamily="34" charset="0"/>
                <a:cs typeface="Times New Roman" panose="02020603050405020304" pitchFamily="18" charset="0"/>
              </a:rPr>
              <a:t>Link Number Distribution:</a:t>
            </a:r>
            <a:endParaRPr lang="en-IN" sz="800" kern="100" dirty="0">
              <a:effectLst/>
              <a:latin typeface="+mj-lt"/>
              <a:ea typeface="Calibri" panose="020F0502020204030204" pitchFamily="34" charset="0"/>
              <a:cs typeface="Times New Roman" panose="02020603050405020304" pitchFamily="18" charset="0"/>
            </a:endParaRP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 The distribution of link numbers across regions reveals:</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- 4 regions have 0 links</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- 8 regions have 1 link</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- 6 regions have 2 links</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- 6 regions have 3 links</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- 4 regions have 4 links</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- 3 regions have 5 links</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- 4 regions have 6 links</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- 1 region has 7 links</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
            </a:pPr>
            <a:r>
              <a:rPr lang="en-IN" sz="800" b="1" kern="100" dirty="0">
                <a:effectLst/>
                <a:latin typeface="+mj-lt"/>
                <a:ea typeface="Calibri" panose="020F0502020204030204" pitchFamily="34" charset="0"/>
                <a:cs typeface="Times New Roman" panose="02020603050405020304" pitchFamily="18" charset="0"/>
              </a:rPr>
              <a:t>Least Connected Regions:</a:t>
            </a:r>
            <a:endParaRPr lang="en-IN" sz="800" kern="100" dirty="0">
              <a:effectLst/>
              <a:latin typeface="+mj-lt"/>
              <a:ea typeface="Calibri" panose="020F0502020204030204" pitchFamily="34" charset="0"/>
              <a:cs typeface="Times New Roman" panose="02020603050405020304" pitchFamily="18" charset="0"/>
            </a:endParaRP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The 8 least connected regions (indexed 5, 9, 22, 25, 27, 28, 29, and 30) each have only 1 link.</a:t>
            </a:r>
          </a:p>
          <a:p>
            <a:pPr marL="457200">
              <a:lnSpc>
                <a:spcPct val="107000"/>
              </a:lnSpc>
            </a:pPr>
            <a:r>
              <a:rPr lang="en-IN" sz="800" kern="100" dirty="0">
                <a:effectLst/>
                <a:latin typeface="+mj-lt"/>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
            </a:pPr>
            <a:r>
              <a:rPr lang="en-IN" sz="800" b="1" kern="100" dirty="0">
                <a:effectLst/>
                <a:latin typeface="+mj-lt"/>
                <a:ea typeface="Calibri" panose="020F0502020204030204" pitchFamily="34" charset="0"/>
                <a:cs typeface="Times New Roman" panose="02020603050405020304" pitchFamily="18" charset="0"/>
              </a:rPr>
              <a:t>Most Connected Region:</a:t>
            </a:r>
            <a:endParaRPr lang="en-IN" sz="800" kern="100" dirty="0">
              <a:effectLst/>
              <a:latin typeface="+mj-lt"/>
              <a:ea typeface="Calibri" panose="020F0502020204030204" pitchFamily="34" charset="0"/>
              <a:cs typeface="Times New Roman" panose="02020603050405020304" pitchFamily="18" charset="0"/>
            </a:endParaRPr>
          </a:p>
          <a:p>
            <a:pPr marL="457200">
              <a:lnSpc>
                <a:spcPct val="107000"/>
              </a:lnSpc>
              <a:spcAft>
                <a:spcPts val="800"/>
              </a:spcAft>
            </a:pPr>
            <a:r>
              <a:rPr lang="en-IN" sz="800" kern="100" dirty="0">
                <a:effectLst/>
                <a:latin typeface="+mj-lt"/>
                <a:ea typeface="Calibri" panose="020F0502020204030204" pitchFamily="34" charset="0"/>
                <a:cs typeface="Times New Roman" panose="02020603050405020304" pitchFamily="18" charset="0"/>
              </a:rPr>
              <a:t> - Region 34 stands out as the most connected region with 7 links, indicating strong spatial connectivity with </a:t>
            </a:r>
            <a:r>
              <a:rPr lang="en-IN" sz="800" kern="100" dirty="0" err="1">
                <a:effectLst/>
                <a:latin typeface="+mj-lt"/>
                <a:ea typeface="Calibri" panose="020F0502020204030204" pitchFamily="34" charset="0"/>
                <a:cs typeface="Times New Roman" panose="02020603050405020304" pitchFamily="18" charset="0"/>
              </a:rPr>
              <a:t>neighboring</a:t>
            </a:r>
            <a:r>
              <a:rPr lang="en-IN" sz="800" kern="100" dirty="0">
                <a:effectLst/>
                <a:latin typeface="+mj-lt"/>
                <a:ea typeface="Calibri" panose="020F0502020204030204" pitchFamily="34" charset="0"/>
                <a:cs typeface="Times New Roman" panose="02020603050405020304" pitchFamily="18" charset="0"/>
              </a:rPr>
              <a:t> regions.</a:t>
            </a:r>
          </a:p>
          <a:p>
            <a:pPr marL="457200">
              <a:lnSpc>
                <a:spcPct val="107000"/>
              </a:lnSpc>
              <a:spcAft>
                <a:spcPts val="800"/>
              </a:spcAft>
            </a:pPr>
            <a:endParaRPr lang="en-IN" sz="8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800" kern="100" dirty="0">
                <a:effectLst/>
                <a:latin typeface="+mj-lt"/>
                <a:ea typeface="Calibri" panose="020F0502020204030204" pitchFamily="34" charset="0"/>
                <a:cs typeface="Times New Roman" panose="02020603050405020304" pitchFamily="18" charset="0"/>
              </a:rPr>
              <a:t>This summary provides a comprehensive overview of the spatial relationships among the regions based on the Rook contiguity spatial weights matrix. It highlights the distribution of connections, identifies isolated regions, and characterizes the connectivity patterns across the geographic area under study.</a:t>
            </a:r>
          </a:p>
          <a:p>
            <a:endParaRPr lang="en-IN" sz="800" dirty="0">
              <a:latin typeface="+mj-lt"/>
            </a:endParaRPr>
          </a:p>
        </p:txBody>
      </p:sp>
    </p:spTree>
    <p:extLst>
      <p:ext uri="{BB962C8B-B14F-4D97-AF65-F5344CB8AC3E}">
        <p14:creationId xmlns:p14="http://schemas.microsoft.com/office/powerpoint/2010/main" val="1271566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3F42-560C-2E20-2494-F9DA8E164463}"/>
              </a:ext>
            </a:extLst>
          </p:cNvPr>
          <p:cNvSpPr>
            <a:spLocks noGrp="1"/>
          </p:cNvSpPr>
          <p:nvPr>
            <p:ph type="title"/>
          </p:nvPr>
        </p:nvSpPr>
        <p:spPr>
          <a:xfrm>
            <a:off x="0" y="86347"/>
            <a:ext cx="9404723" cy="461682"/>
          </a:xfrm>
        </p:spPr>
        <p:txBody>
          <a:bodyPr/>
          <a:lstStyle/>
          <a:p>
            <a:r>
              <a:rPr lang="en-IN" sz="3400" b="1" u="sng" dirty="0">
                <a:ea typeface="Calibri" panose="020F0502020204030204" pitchFamily="34" charset="0"/>
                <a:cs typeface="Times New Roman" panose="02020603050405020304" pitchFamily="18" charset="0"/>
              </a:rPr>
              <a:t>Global measures of spatial auto-correlation:</a:t>
            </a:r>
            <a:endParaRPr lang="en-IN" sz="3400" dirty="0"/>
          </a:p>
        </p:txBody>
      </p:sp>
      <p:pic>
        <p:nvPicPr>
          <p:cNvPr id="4" name="Picture 3">
            <a:extLst>
              <a:ext uri="{FF2B5EF4-FFF2-40B4-BE49-F238E27FC236}">
                <a16:creationId xmlns:a16="http://schemas.microsoft.com/office/drawing/2014/main" id="{1C21FA97-D498-0A42-D8DB-2FC14A953F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670" y="1128241"/>
            <a:ext cx="5633036" cy="2864880"/>
          </a:xfrm>
          <a:prstGeom prst="rect">
            <a:avLst/>
          </a:prstGeom>
          <a:noFill/>
          <a:ln>
            <a:noFill/>
          </a:ln>
        </p:spPr>
      </p:pic>
      <p:pic>
        <p:nvPicPr>
          <p:cNvPr id="5" name="Picture 4">
            <a:extLst>
              <a:ext uri="{FF2B5EF4-FFF2-40B4-BE49-F238E27FC236}">
                <a16:creationId xmlns:a16="http://schemas.microsoft.com/office/drawing/2014/main" id="{1A2C8264-04D6-192D-D324-592A0FFFFB9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70" y="3993121"/>
            <a:ext cx="5633036" cy="2864879"/>
          </a:xfrm>
          <a:prstGeom prst="rect">
            <a:avLst/>
          </a:prstGeom>
          <a:noFill/>
          <a:ln>
            <a:noFill/>
          </a:ln>
        </p:spPr>
      </p:pic>
      <p:graphicFrame>
        <p:nvGraphicFramePr>
          <p:cNvPr id="9" name="Table 8">
            <a:extLst>
              <a:ext uri="{FF2B5EF4-FFF2-40B4-BE49-F238E27FC236}">
                <a16:creationId xmlns:a16="http://schemas.microsoft.com/office/drawing/2014/main" id="{0B36AAEE-8BFE-3BFE-1B4F-EA6DE5DF7EE5}"/>
              </a:ext>
            </a:extLst>
          </p:cNvPr>
          <p:cNvGraphicFramePr>
            <a:graphicFrameLocks noGrp="1"/>
          </p:cNvGraphicFramePr>
          <p:nvPr>
            <p:extLst>
              <p:ext uri="{D42A27DB-BD31-4B8C-83A1-F6EECF244321}">
                <p14:modId xmlns:p14="http://schemas.microsoft.com/office/powerpoint/2010/main" val="3078808835"/>
              </p:ext>
            </p:extLst>
          </p:nvPr>
        </p:nvGraphicFramePr>
        <p:xfrm>
          <a:off x="6095999" y="1128241"/>
          <a:ext cx="5983707" cy="3373421"/>
        </p:xfrm>
        <a:graphic>
          <a:graphicData uri="http://schemas.openxmlformats.org/drawingml/2006/table">
            <a:tbl>
              <a:tblPr/>
              <a:tblGrid>
                <a:gridCol w="1890107">
                  <a:extLst>
                    <a:ext uri="{9D8B030D-6E8A-4147-A177-3AD203B41FA5}">
                      <a16:colId xmlns:a16="http://schemas.microsoft.com/office/drawing/2014/main" val="1236877246"/>
                    </a:ext>
                  </a:extLst>
                </a:gridCol>
                <a:gridCol w="1958661">
                  <a:extLst>
                    <a:ext uri="{9D8B030D-6E8A-4147-A177-3AD203B41FA5}">
                      <a16:colId xmlns:a16="http://schemas.microsoft.com/office/drawing/2014/main" val="2637186423"/>
                    </a:ext>
                  </a:extLst>
                </a:gridCol>
                <a:gridCol w="2134939">
                  <a:extLst>
                    <a:ext uri="{9D8B030D-6E8A-4147-A177-3AD203B41FA5}">
                      <a16:colId xmlns:a16="http://schemas.microsoft.com/office/drawing/2014/main" val="1438616932"/>
                    </a:ext>
                  </a:extLst>
                </a:gridCol>
              </a:tblGrid>
              <a:tr h="346080">
                <a:tc>
                  <a:txBody>
                    <a:bodyPr/>
                    <a:lstStyle/>
                    <a:p>
                      <a:pPr fontAlgn="t"/>
                      <a:r>
                        <a:rPr lang="en-IN" sz="1600">
                          <a:effectLst/>
                        </a:rPr>
                        <a:t> </a:t>
                      </a:r>
                    </a:p>
                  </a:txBody>
                  <a:tcPr marL="69237" marR="69237" marT="34618" marB="34618">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IN" sz="1600" b="1" i="0" u="none" strike="noStrike">
                          <a:solidFill>
                            <a:srgbClr val="FFFFFF"/>
                          </a:solidFill>
                          <a:effectLst/>
                          <a:latin typeface="Calibri" panose="020F0502020204030204" pitchFamily="34" charset="0"/>
                        </a:rPr>
                        <a:t>Moran’s I</a:t>
                      </a:r>
                      <a:endParaRPr lang="en-IN" sz="1600">
                        <a:effectLst/>
                      </a:endParaRPr>
                    </a:p>
                  </a:txBody>
                  <a:tcPr marL="69237" marR="69237" marT="34618" marB="34618">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IN" sz="1600" b="1" i="0" u="none" strike="noStrike">
                          <a:solidFill>
                            <a:srgbClr val="FFFFFF"/>
                          </a:solidFill>
                          <a:effectLst/>
                          <a:latin typeface="Calibri" panose="020F0502020204030204" pitchFamily="34" charset="0"/>
                        </a:rPr>
                        <a:t>Geary’s C</a:t>
                      </a:r>
                      <a:endParaRPr lang="en-IN" sz="1600">
                        <a:effectLst/>
                      </a:endParaRPr>
                    </a:p>
                  </a:txBody>
                  <a:tcPr marL="69237" marR="69237" marT="34618" marB="34618">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8786700"/>
                  </a:ext>
                </a:extLst>
              </a:tr>
              <a:tr h="1693807">
                <a:tc>
                  <a:txBody>
                    <a:bodyPr/>
                    <a:lstStyle/>
                    <a:p>
                      <a:pPr rtl="0" fontAlgn="t">
                        <a:spcBef>
                          <a:spcPts val="0"/>
                        </a:spcBef>
                        <a:spcAft>
                          <a:spcPts val="0"/>
                        </a:spcAft>
                      </a:pPr>
                      <a:r>
                        <a:rPr lang="en-IN" sz="1600" b="0" i="0" u="none" strike="noStrike" dirty="0">
                          <a:solidFill>
                            <a:srgbClr val="000000"/>
                          </a:solidFill>
                          <a:effectLst/>
                          <a:latin typeface="Calibri" panose="020F0502020204030204" pitchFamily="34" charset="0"/>
                        </a:rPr>
                        <a:t>Binary Weights (Non-standardized weight matrix)</a:t>
                      </a:r>
                      <a:endParaRPr lang="en-IN" sz="1600" dirty="0">
                        <a:effectLst/>
                      </a:endParaRPr>
                    </a:p>
                  </a:txBody>
                  <a:tcPr marL="69237" marR="69237" marT="34618" marB="34618">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4EA"/>
                    </a:solidFill>
                  </a:tcPr>
                </a:tc>
                <a:tc>
                  <a:txBody>
                    <a:bodyPr/>
                    <a:lstStyle/>
                    <a:p>
                      <a:pPr rtl="0" fontAlgn="t">
                        <a:spcBef>
                          <a:spcPts val="0"/>
                        </a:spcBef>
                        <a:spcAft>
                          <a:spcPts val="0"/>
                        </a:spcAft>
                      </a:pPr>
                      <a:r>
                        <a:rPr lang="nn-NO" sz="1600" b="0" i="0" u="none" strike="noStrike" dirty="0">
                          <a:solidFill>
                            <a:srgbClr val="000000"/>
                          </a:solidFill>
                          <a:effectLst/>
                          <a:latin typeface="Calibri" panose="020F0502020204030204" pitchFamily="34" charset="0"/>
                        </a:rPr>
                        <a:t>I:0.05523753</a:t>
                      </a:r>
                      <a:endParaRPr lang="nn-NO" sz="1600" dirty="0">
                        <a:effectLst/>
                      </a:endParaRPr>
                    </a:p>
                    <a:p>
                      <a:pPr rtl="0" fontAlgn="t">
                        <a:spcBef>
                          <a:spcPts val="0"/>
                        </a:spcBef>
                        <a:spcAft>
                          <a:spcPts val="0"/>
                        </a:spcAft>
                      </a:pPr>
                      <a:r>
                        <a:rPr lang="nn-NO" sz="1600" b="0" i="0" u="none" strike="noStrike" dirty="0">
                          <a:solidFill>
                            <a:srgbClr val="000000"/>
                          </a:solidFill>
                          <a:effectLst/>
                          <a:latin typeface="Calibri" panose="020F0502020204030204" pitchFamily="34" charset="0"/>
                        </a:rPr>
                        <a:t>E(I): -0.03225806</a:t>
                      </a:r>
                      <a:endParaRPr lang="nn-NO" sz="1600" dirty="0">
                        <a:effectLst/>
                      </a:endParaRPr>
                    </a:p>
                    <a:p>
                      <a:pPr rtl="0" fontAlgn="t">
                        <a:spcBef>
                          <a:spcPts val="0"/>
                        </a:spcBef>
                        <a:spcAft>
                          <a:spcPts val="0"/>
                        </a:spcAft>
                      </a:pPr>
                      <a:r>
                        <a:rPr lang="nn-NO" sz="1600" b="0" i="0" u="none" strike="noStrike" dirty="0">
                          <a:solidFill>
                            <a:srgbClr val="000000"/>
                          </a:solidFill>
                          <a:effectLst/>
                          <a:latin typeface="Calibri" panose="020F0502020204030204" pitchFamily="34" charset="0"/>
                        </a:rPr>
                        <a:t>Var(I): 0.01668141</a:t>
                      </a:r>
                      <a:endParaRPr lang="nn-NO" sz="1600" dirty="0">
                        <a:effectLst/>
                      </a:endParaRPr>
                    </a:p>
                    <a:p>
                      <a:pPr rtl="0" fontAlgn="t">
                        <a:spcBef>
                          <a:spcPts val="0"/>
                        </a:spcBef>
                        <a:spcAft>
                          <a:spcPts val="0"/>
                        </a:spcAft>
                      </a:pPr>
                      <a:r>
                        <a:rPr lang="nn-NO" sz="1600" b="0" i="0" u="none" strike="noStrike" dirty="0">
                          <a:solidFill>
                            <a:srgbClr val="000000"/>
                          </a:solidFill>
                          <a:effectLst/>
                          <a:latin typeface="Calibri" panose="020F0502020204030204" pitchFamily="34" charset="0"/>
                        </a:rPr>
                        <a:t>p-value: 0.2491</a:t>
                      </a:r>
                      <a:endParaRPr lang="nn-NO" sz="1600" dirty="0">
                        <a:effectLst/>
                      </a:endParaRPr>
                    </a:p>
                    <a:p>
                      <a:pPr fontAlgn="t"/>
                      <a:br>
                        <a:rPr lang="nn-NO" sz="1600" dirty="0">
                          <a:effectLst/>
                        </a:rPr>
                      </a:br>
                      <a:endParaRPr lang="nn-NO" sz="1600" dirty="0">
                        <a:effectLst/>
                      </a:endParaRPr>
                    </a:p>
                  </a:txBody>
                  <a:tcPr marL="69237" marR="69237" marT="34618" marB="34618">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4EA"/>
                    </a:solidFill>
                  </a:tcPr>
                </a:tc>
                <a:tc>
                  <a:txBody>
                    <a:bodyPr/>
                    <a:lstStyle/>
                    <a:p>
                      <a:pPr rtl="0" fontAlgn="t">
                        <a:spcBef>
                          <a:spcPts val="0"/>
                        </a:spcBef>
                        <a:spcAft>
                          <a:spcPts val="0"/>
                        </a:spcAft>
                      </a:pPr>
                      <a:r>
                        <a:rPr lang="en-IN" sz="1600" b="0" i="0" u="none" strike="noStrike" dirty="0">
                          <a:solidFill>
                            <a:srgbClr val="000000"/>
                          </a:solidFill>
                          <a:effectLst/>
                          <a:latin typeface="Calibri" panose="020F0502020204030204" pitchFamily="34" charset="0"/>
                        </a:rPr>
                        <a:t>C: 0.067290737</a:t>
                      </a:r>
                      <a:endParaRPr lang="en-IN" sz="1600" dirty="0">
                        <a:effectLst/>
                      </a:endParaRPr>
                    </a:p>
                    <a:p>
                      <a:pPr rtl="0" fontAlgn="t">
                        <a:spcBef>
                          <a:spcPts val="0"/>
                        </a:spcBef>
                        <a:spcAft>
                          <a:spcPts val="0"/>
                        </a:spcAft>
                      </a:pPr>
                      <a:r>
                        <a:rPr lang="en-IN" sz="1600" b="0" i="0" u="none" strike="noStrike" dirty="0">
                          <a:solidFill>
                            <a:srgbClr val="000000"/>
                          </a:solidFill>
                          <a:effectLst/>
                          <a:latin typeface="Calibri" panose="020F0502020204030204" pitchFamily="34" charset="0"/>
                        </a:rPr>
                        <a:t>E(C): 1</a:t>
                      </a:r>
                      <a:endParaRPr lang="en-IN" sz="1600" dirty="0">
                        <a:effectLst/>
                      </a:endParaRPr>
                    </a:p>
                    <a:p>
                      <a:pPr rtl="0" fontAlgn="t">
                        <a:spcBef>
                          <a:spcPts val="0"/>
                        </a:spcBef>
                        <a:spcAft>
                          <a:spcPts val="0"/>
                        </a:spcAft>
                      </a:pPr>
                      <a:r>
                        <a:rPr lang="en-IN" sz="1600" b="0" i="0" u="none" strike="noStrike" dirty="0">
                          <a:solidFill>
                            <a:srgbClr val="000000"/>
                          </a:solidFill>
                          <a:effectLst/>
                          <a:latin typeface="Calibri" panose="020F0502020204030204" pitchFamily="34" charset="0"/>
                        </a:rPr>
                        <a:t>Var(C): 0.03274595</a:t>
                      </a:r>
                      <a:endParaRPr lang="en-IN" sz="1600" dirty="0">
                        <a:effectLst/>
                      </a:endParaRPr>
                    </a:p>
                    <a:p>
                      <a:pPr rtl="0" fontAlgn="t">
                        <a:spcBef>
                          <a:spcPts val="0"/>
                        </a:spcBef>
                        <a:spcAft>
                          <a:spcPts val="0"/>
                        </a:spcAft>
                      </a:pPr>
                      <a:r>
                        <a:rPr lang="en-IN" sz="1600" b="0" i="0" u="none" strike="noStrike" dirty="0">
                          <a:solidFill>
                            <a:srgbClr val="000000"/>
                          </a:solidFill>
                          <a:effectLst/>
                          <a:latin typeface="Calibri" panose="020F0502020204030204" pitchFamily="34" charset="0"/>
                        </a:rPr>
                        <a:t>p-value: 0.3534</a:t>
                      </a:r>
                      <a:endParaRPr lang="en-IN" sz="1600" dirty="0">
                        <a:effectLst/>
                      </a:endParaRPr>
                    </a:p>
                    <a:p>
                      <a:pPr fontAlgn="t"/>
                      <a:br>
                        <a:rPr lang="en-IN" sz="1600" dirty="0">
                          <a:effectLst/>
                        </a:rPr>
                      </a:br>
                      <a:endParaRPr lang="en-IN" sz="1600" dirty="0">
                        <a:effectLst/>
                      </a:endParaRPr>
                    </a:p>
                  </a:txBody>
                  <a:tcPr marL="69237" marR="69237" marT="34618" marB="34618">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3341365462"/>
                  </a:ext>
                </a:extLst>
              </a:tr>
              <a:tr h="1333534">
                <a:tc>
                  <a:txBody>
                    <a:bodyPr/>
                    <a:lstStyle/>
                    <a:p>
                      <a:pPr rtl="0" fontAlgn="t">
                        <a:spcBef>
                          <a:spcPts val="0"/>
                        </a:spcBef>
                        <a:spcAft>
                          <a:spcPts val="0"/>
                        </a:spcAft>
                      </a:pPr>
                      <a:r>
                        <a:rPr lang="en-IN" sz="1600" b="0" i="0" u="none" strike="noStrike" dirty="0">
                          <a:solidFill>
                            <a:srgbClr val="000000"/>
                          </a:solidFill>
                          <a:effectLst/>
                          <a:latin typeface="Calibri" panose="020F0502020204030204" pitchFamily="34" charset="0"/>
                        </a:rPr>
                        <a:t>Standardized weight matrix</a:t>
                      </a:r>
                      <a:endParaRPr lang="en-IN" sz="1600" dirty="0">
                        <a:effectLst/>
                      </a:endParaRPr>
                    </a:p>
                  </a:txBody>
                  <a:tcPr marL="69237" marR="69237" marT="34618" marB="34618">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BF5"/>
                    </a:solidFill>
                  </a:tcPr>
                </a:tc>
                <a:tc>
                  <a:txBody>
                    <a:bodyPr/>
                    <a:lstStyle/>
                    <a:p>
                      <a:pPr rtl="0" fontAlgn="t">
                        <a:spcBef>
                          <a:spcPts val="0"/>
                        </a:spcBef>
                        <a:spcAft>
                          <a:spcPts val="0"/>
                        </a:spcAft>
                      </a:pPr>
                      <a:r>
                        <a:rPr lang="nn-NO" sz="1600" b="0" i="0" u="none" strike="noStrike" dirty="0">
                          <a:solidFill>
                            <a:srgbClr val="000000"/>
                          </a:solidFill>
                          <a:effectLst/>
                          <a:latin typeface="Calibri" panose="020F0502020204030204" pitchFamily="34" charset="0"/>
                        </a:rPr>
                        <a:t>I: 0.02668152</a:t>
                      </a:r>
                      <a:endParaRPr lang="nn-NO" sz="1600" dirty="0">
                        <a:effectLst/>
                      </a:endParaRPr>
                    </a:p>
                    <a:p>
                      <a:pPr rtl="0" fontAlgn="t">
                        <a:spcBef>
                          <a:spcPts val="0"/>
                        </a:spcBef>
                        <a:spcAft>
                          <a:spcPts val="0"/>
                        </a:spcAft>
                      </a:pPr>
                      <a:r>
                        <a:rPr lang="nn-NO" sz="1600" b="0" i="0" u="none" strike="noStrike" dirty="0">
                          <a:solidFill>
                            <a:srgbClr val="000000"/>
                          </a:solidFill>
                          <a:effectLst/>
                          <a:latin typeface="Calibri" panose="020F0502020204030204" pitchFamily="34" charset="0"/>
                        </a:rPr>
                        <a:t>E(I): -0.03225806</a:t>
                      </a:r>
                      <a:endParaRPr lang="nn-NO" sz="1600" dirty="0">
                        <a:effectLst/>
                      </a:endParaRPr>
                    </a:p>
                    <a:p>
                      <a:pPr rtl="0" fontAlgn="t">
                        <a:spcBef>
                          <a:spcPts val="0"/>
                        </a:spcBef>
                        <a:spcAft>
                          <a:spcPts val="0"/>
                        </a:spcAft>
                      </a:pPr>
                      <a:r>
                        <a:rPr lang="nn-NO" sz="1600" b="0" i="0" u="none" strike="noStrike" dirty="0">
                          <a:solidFill>
                            <a:srgbClr val="000000"/>
                          </a:solidFill>
                          <a:effectLst/>
                          <a:latin typeface="Calibri" panose="020F0502020204030204" pitchFamily="34" charset="0"/>
                        </a:rPr>
                        <a:t>Var(I): 0.02218787</a:t>
                      </a:r>
                      <a:endParaRPr lang="nn-NO" sz="1600" dirty="0">
                        <a:effectLst/>
                      </a:endParaRPr>
                    </a:p>
                    <a:p>
                      <a:pPr rtl="0" fontAlgn="t">
                        <a:spcBef>
                          <a:spcPts val="0"/>
                        </a:spcBef>
                        <a:spcAft>
                          <a:spcPts val="0"/>
                        </a:spcAft>
                      </a:pPr>
                      <a:r>
                        <a:rPr lang="nn-NO" sz="1600" b="0" i="0" u="none" strike="noStrike" dirty="0">
                          <a:solidFill>
                            <a:srgbClr val="000000"/>
                          </a:solidFill>
                          <a:effectLst/>
                          <a:latin typeface="Calibri" panose="020F0502020204030204" pitchFamily="34" charset="0"/>
                        </a:rPr>
                        <a:t>P-value: 0.3462</a:t>
                      </a:r>
                      <a:endParaRPr lang="nn-NO" sz="1600" dirty="0">
                        <a:effectLst/>
                      </a:endParaRPr>
                    </a:p>
                  </a:txBody>
                  <a:tcPr marL="69237" marR="69237" marT="34618" marB="34618">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BF5"/>
                    </a:solidFill>
                  </a:tcPr>
                </a:tc>
                <a:tc>
                  <a:txBody>
                    <a:bodyPr/>
                    <a:lstStyle/>
                    <a:p>
                      <a:pPr rtl="0" fontAlgn="t">
                        <a:spcBef>
                          <a:spcPts val="0"/>
                        </a:spcBef>
                        <a:spcAft>
                          <a:spcPts val="0"/>
                        </a:spcAft>
                      </a:pPr>
                      <a:r>
                        <a:rPr lang="en-IN" sz="1600" b="0" i="0" u="none" strike="noStrike" dirty="0">
                          <a:solidFill>
                            <a:srgbClr val="000000"/>
                          </a:solidFill>
                          <a:effectLst/>
                          <a:latin typeface="Calibri" panose="020F0502020204030204" pitchFamily="34" charset="0"/>
                        </a:rPr>
                        <a:t>C: 0.072989633</a:t>
                      </a:r>
                      <a:endParaRPr lang="en-IN" sz="1600" dirty="0">
                        <a:effectLst/>
                      </a:endParaRPr>
                    </a:p>
                    <a:p>
                      <a:pPr rtl="0" fontAlgn="t">
                        <a:spcBef>
                          <a:spcPts val="0"/>
                        </a:spcBef>
                        <a:spcAft>
                          <a:spcPts val="0"/>
                        </a:spcAft>
                      </a:pPr>
                      <a:r>
                        <a:rPr lang="en-IN" sz="1600" b="0" i="0" u="none" strike="noStrike" dirty="0">
                          <a:solidFill>
                            <a:srgbClr val="000000"/>
                          </a:solidFill>
                          <a:effectLst/>
                          <a:latin typeface="Calibri" panose="020F0502020204030204" pitchFamily="34" charset="0"/>
                        </a:rPr>
                        <a:t>E(C): 1</a:t>
                      </a:r>
                      <a:endParaRPr lang="en-IN" sz="1600" dirty="0">
                        <a:effectLst/>
                      </a:endParaRPr>
                    </a:p>
                    <a:p>
                      <a:pPr rtl="0" fontAlgn="t">
                        <a:spcBef>
                          <a:spcPts val="0"/>
                        </a:spcBef>
                        <a:spcAft>
                          <a:spcPts val="0"/>
                        </a:spcAft>
                      </a:pPr>
                      <a:r>
                        <a:rPr lang="en-IN" sz="1600" b="0" i="0" u="none" strike="noStrike" dirty="0">
                          <a:solidFill>
                            <a:srgbClr val="000000"/>
                          </a:solidFill>
                          <a:effectLst/>
                          <a:latin typeface="Calibri" panose="020F0502020204030204" pitchFamily="34" charset="0"/>
                        </a:rPr>
                        <a:t>Var(C): 0.02634209</a:t>
                      </a:r>
                      <a:endParaRPr lang="en-IN" sz="1600" dirty="0">
                        <a:effectLst/>
                      </a:endParaRPr>
                    </a:p>
                    <a:p>
                      <a:pPr rtl="0" fontAlgn="t">
                        <a:spcBef>
                          <a:spcPts val="0"/>
                        </a:spcBef>
                        <a:spcAft>
                          <a:spcPts val="0"/>
                        </a:spcAft>
                      </a:pPr>
                      <a:r>
                        <a:rPr lang="en-IN" sz="1600" b="0" i="0" u="none" strike="noStrike" dirty="0">
                          <a:solidFill>
                            <a:srgbClr val="000000"/>
                          </a:solidFill>
                          <a:effectLst/>
                          <a:latin typeface="Calibri" panose="020F0502020204030204" pitchFamily="34" charset="0"/>
                        </a:rPr>
                        <a:t>P-value: 0.4804</a:t>
                      </a:r>
                      <a:endParaRPr lang="en-IN" sz="1600" dirty="0">
                        <a:effectLst/>
                      </a:endParaRPr>
                    </a:p>
                  </a:txBody>
                  <a:tcPr marL="69237" marR="69237" marT="34618" marB="34618">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BF5"/>
                    </a:solidFill>
                  </a:tcPr>
                </a:tc>
                <a:extLst>
                  <a:ext uri="{0D108BD9-81ED-4DB2-BD59-A6C34878D82A}">
                    <a16:rowId xmlns:a16="http://schemas.microsoft.com/office/drawing/2014/main" val="1641176194"/>
                  </a:ext>
                </a:extLst>
              </a:tr>
            </a:tbl>
          </a:graphicData>
        </a:graphic>
      </p:graphicFrame>
      <p:sp>
        <p:nvSpPr>
          <p:cNvPr id="10" name="Rectangle 2">
            <a:extLst>
              <a:ext uri="{FF2B5EF4-FFF2-40B4-BE49-F238E27FC236}">
                <a16:creationId xmlns:a16="http://schemas.microsoft.com/office/drawing/2014/main" id="{7D042BCC-34B2-895F-F643-A744691C0E7E}"/>
              </a:ext>
            </a:extLst>
          </p:cNvPr>
          <p:cNvSpPr>
            <a:spLocks noChangeArrowheads="1"/>
          </p:cNvSpPr>
          <p:nvPr/>
        </p:nvSpPr>
        <p:spPr bwMode="auto">
          <a:xfrm>
            <a:off x="6543563" y="1128241"/>
            <a:ext cx="162344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4ACFC6EE-E06B-3C0A-98F4-DE6F883214D7}"/>
              </a:ext>
            </a:extLst>
          </p:cNvPr>
          <p:cNvSpPr txBox="1"/>
          <p:nvPr/>
        </p:nvSpPr>
        <p:spPr>
          <a:xfrm>
            <a:off x="6095999" y="4504159"/>
            <a:ext cx="6096000" cy="2308324"/>
          </a:xfrm>
          <a:prstGeom prst="rect">
            <a:avLst/>
          </a:prstGeom>
          <a:noFill/>
        </p:spPr>
        <p:txBody>
          <a:bodyPr wrap="square" rtlCol="0">
            <a:spAutoFit/>
          </a:bodyPr>
          <a:lstStyle/>
          <a:p>
            <a:r>
              <a:rPr lang="en-IN" sz="1600" b="1" dirty="0"/>
              <a:t>Interpretation:</a:t>
            </a:r>
          </a:p>
          <a:p>
            <a:pPr marL="285750" indent="-285750" rtl="0" fontAlgn="base">
              <a:spcBef>
                <a:spcPts val="0"/>
              </a:spcBef>
              <a:spcAft>
                <a:spcPts val="0"/>
              </a:spcAft>
              <a:buFont typeface="Arial" panose="020B0604020202020204" pitchFamily="34" charset="0"/>
              <a:buChar char="•"/>
            </a:pPr>
            <a:r>
              <a:rPr lang="en-US" sz="1600" b="0" i="0" u="none" strike="noStrike" dirty="0">
                <a:effectLst/>
                <a:latin typeface="Calibri" panose="020F0502020204030204" pitchFamily="34" charset="0"/>
              </a:rPr>
              <a:t>Based on the p-values obtained from both tests in both cases, we can conclude that our data does </a:t>
            </a:r>
            <a:r>
              <a:rPr lang="en-US" sz="1600" b="1" i="0" u="none" strike="noStrike" dirty="0">
                <a:effectLst/>
                <a:latin typeface="Calibri" panose="020F0502020204030204" pitchFamily="34" charset="0"/>
              </a:rPr>
              <a:t>not</a:t>
            </a:r>
            <a:r>
              <a:rPr lang="en-US" sz="1600" b="0" i="0" u="none" strike="noStrike" dirty="0">
                <a:effectLst/>
                <a:latin typeface="Calibri" panose="020F0502020204030204" pitchFamily="34" charset="0"/>
              </a:rPr>
              <a:t> provide sufficient evidence of </a:t>
            </a:r>
            <a:r>
              <a:rPr lang="en-US" sz="1600" b="1" i="0" u="none" strike="noStrike" dirty="0">
                <a:effectLst/>
                <a:latin typeface="Calibri" panose="020F0502020204030204" pitchFamily="34" charset="0"/>
              </a:rPr>
              <a:t>spatial autocorrelation</a:t>
            </a:r>
            <a:r>
              <a:rPr lang="en-US" sz="1600" b="0" i="0" u="none" strike="noStrike" dirty="0">
                <a:effectLst/>
                <a:latin typeface="Calibri" panose="020F0502020204030204" pitchFamily="34" charset="0"/>
              </a:rPr>
              <a:t>.</a:t>
            </a:r>
            <a:endParaRPr lang="en-US" sz="1600" dirty="0">
              <a:latin typeface="Arial" panose="020B0604020202020204" pitchFamily="34" charset="0"/>
            </a:endParaRPr>
          </a:p>
          <a:p>
            <a:pPr marL="285750" indent="-285750" rtl="0" fontAlgn="base">
              <a:spcBef>
                <a:spcPts val="0"/>
              </a:spcBef>
              <a:spcAft>
                <a:spcPts val="0"/>
              </a:spcAft>
              <a:buFont typeface="Arial" panose="020B0604020202020204" pitchFamily="34" charset="0"/>
              <a:buChar char="•"/>
            </a:pPr>
            <a:r>
              <a:rPr lang="en-US" sz="1600" b="0" i="0" u="none" strike="noStrike" dirty="0">
                <a:effectLst/>
                <a:latin typeface="Calibri" panose="020F0502020204030204" pitchFamily="34" charset="0"/>
              </a:rPr>
              <a:t>In the case of Moran's I statistic, the value of I is slightly greater than 0, suggesting a </a:t>
            </a:r>
            <a:r>
              <a:rPr lang="en-US" sz="1600" b="1" i="0" u="none" strike="noStrike" dirty="0">
                <a:effectLst/>
                <a:latin typeface="Calibri" panose="020F0502020204030204" pitchFamily="34" charset="0"/>
              </a:rPr>
              <a:t>mild positive spatial autocorrelation </a:t>
            </a:r>
            <a:r>
              <a:rPr lang="en-US" sz="1600" b="0" i="0" u="none" strike="noStrike" dirty="0">
                <a:effectLst/>
                <a:latin typeface="Calibri" panose="020F0502020204030204" pitchFamily="34" charset="0"/>
              </a:rPr>
              <a:t>among the regions. Similarly, in the case of Geary's C statistic, the value of C is smaller than 1, further indicating the presence of a very mild positive spatial autocorrelation among the regions.</a:t>
            </a:r>
            <a:endParaRPr lang="en-US" sz="1600" b="0" i="0" u="none" strike="noStrike" dirty="0">
              <a:effectLst/>
              <a:latin typeface="Arial" panose="020B0604020202020204" pitchFamily="34" charset="0"/>
            </a:endParaRPr>
          </a:p>
        </p:txBody>
      </p:sp>
    </p:spTree>
    <p:extLst>
      <p:ext uri="{BB962C8B-B14F-4D97-AF65-F5344CB8AC3E}">
        <p14:creationId xmlns:p14="http://schemas.microsoft.com/office/powerpoint/2010/main" val="699796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94FE-8331-A583-193E-528A07A3EB1C}"/>
              </a:ext>
            </a:extLst>
          </p:cNvPr>
          <p:cNvSpPr>
            <a:spLocks noGrp="1"/>
          </p:cNvSpPr>
          <p:nvPr>
            <p:ph type="title"/>
          </p:nvPr>
        </p:nvSpPr>
        <p:spPr>
          <a:xfrm>
            <a:off x="0" y="48126"/>
            <a:ext cx="9404723" cy="750440"/>
          </a:xfrm>
        </p:spPr>
        <p:txBody>
          <a:bodyPr/>
          <a:lstStyle/>
          <a:p>
            <a:pPr rtl="0">
              <a:spcBef>
                <a:spcPts val="0"/>
              </a:spcBef>
              <a:spcAft>
                <a:spcPts val="0"/>
              </a:spcAft>
            </a:pPr>
            <a:r>
              <a:rPr lang="en-IN" sz="3400" b="1" i="0" u="none" strike="noStrike" dirty="0" err="1">
                <a:solidFill>
                  <a:schemeClr val="tx1"/>
                </a:solidFill>
                <a:effectLst/>
              </a:rPr>
              <a:t>Getis</a:t>
            </a:r>
            <a:r>
              <a:rPr lang="en-IN" sz="3400" b="1" i="0" u="none" strike="noStrike" dirty="0">
                <a:solidFill>
                  <a:schemeClr val="tx1"/>
                </a:solidFill>
                <a:effectLst/>
              </a:rPr>
              <a:t>-Ord G statistic</a:t>
            </a:r>
            <a:endParaRPr lang="en-IN" sz="3400" dirty="0">
              <a:solidFill>
                <a:schemeClr val="tx1"/>
              </a:solidFill>
            </a:endParaRPr>
          </a:p>
        </p:txBody>
      </p:sp>
      <p:pic>
        <p:nvPicPr>
          <p:cNvPr id="5" name="Content Placeholder 4">
            <a:extLst>
              <a:ext uri="{FF2B5EF4-FFF2-40B4-BE49-F238E27FC236}">
                <a16:creationId xmlns:a16="http://schemas.microsoft.com/office/drawing/2014/main" id="{AEF7FD28-B8AF-5C6E-11D8-7A86FA7443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6669" y="1087324"/>
            <a:ext cx="5965331" cy="2923202"/>
          </a:xfrm>
        </p:spPr>
      </p:pic>
      <p:pic>
        <p:nvPicPr>
          <p:cNvPr id="7" name="Picture 6">
            <a:extLst>
              <a:ext uri="{FF2B5EF4-FFF2-40B4-BE49-F238E27FC236}">
                <a16:creationId xmlns:a16="http://schemas.microsoft.com/office/drawing/2014/main" id="{796E7F7F-4495-7703-0790-1D0D9AA74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7324"/>
            <a:ext cx="6096000" cy="2923202"/>
          </a:xfrm>
          <a:prstGeom prst="rect">
            <a:avLst/>
          </a:prstGeom>
        </p:spPr>
      </p:pic>
      <p:sp>
        <p:nvSpPr>
          <p:cNvPr id="8" name="TextBox 7">
            <a:extLst>
              <a:ext uri="{FF2B5EF4-FFF2-40B4-BE49-F238E27FC236}">
                <a16:creationId xmlns:a16="http://schemas.microsoft.com/office/drawing/2014/main" id="{3E03EF0C-43FC-7FF0-247E-06CC666F9095}"/>
              </a:ext>
            </a:extLst>
          </p:cNvPr>
          <p:cNvSpPr txBox="1"/>
          <p:nvPr/>
        </p:nvSpPr>
        <p:spPr>
          <a:xfrm>
            <a:off x="144379" y="561474"/>
            <a:ext cx="4539916" cy="461665"/>
          </a:xfrm>
          <a:prstGeom prst="rect">
            <a:avLst/>
          </a:prstGeom>
          <a:noFill/>
        </p:spPr>
        <p:txBody>
          <a:bodyPr wrap="square" rtlCol="0">
            <a:spAutoFit/>
          </a:bodyPr>
          <a:lstStyle/>
          <a:p>
            <a:r>
              <a:rPr lang="en-IN" sz="2400" b="1" dirty="0"/>
              <a:t>1. Binary weights:</a:t>
            </a:r>
          </a:p>
        </p:txBody>
      </p:sp>
      <p:sp>
        <p:nvSpPr>
          <p:cNvPr id="9" name="TextBox 8">
            <a:extLst>
              <a:ext uri="{FF2B5EF4-FFF2-40B4-BE49-F238E27FC236}">
                <a16:creationId xmlns:a16="http://schemas.microsoft.com/office/drawing/2014/main" id="{C73391D3-21A3-BBB5-8ACD-3F31CE316EB9}"/>
              </a:ext>
            </a:extLst>
          </p:cNvPr>
          <p:cNvSpPr txBox="1"/>
          <p:nvPr/>
        </p:nvSpPr>
        <p:spPr>
          <a:xfrm>
            <a:off x="6226669" y="561474"/>
            <a:ext cx="4698005" cy="461665"/>
          </a:xfrm>
          <a:prstGeom prst="rect">
            <a:avLst/>
          </a:prstGeom>
          <a:noFill/>
        </p:spPr>
        <p:txBody>
          <a:bodyPr wrap="square" rtlCol="0">
            <a:spAutoFit/>
          </a:bodyPr>
          <a:lstStyle/>
          <a:p>
            <a:r>
              <a:rPr lang="en-IN" sz="2400" b="1" dirty="0"/>
              <a:t>2</a:t>
            </a:r>
            <a:r>
              <a:rPr lang="en-IN" sz="2400" dirty="0"/>
              <a:t>. </a:t>
            </a:r>
            <a:r>
              <a:rPr lang="en-IN" sz="2400" b="1" i="0" u="none" strike="noStrike" dirty="0">
                <a:effectLst/>
                <a:latin typeface="Calibri" panose="020F0502020204030204" pitchFamily="34" charset="0"/>
              </a:rPr>
              <a:t>Standardized weight </a:t>
            </a:r>
            <a:endParaRPr lang="en-IN" sz="2400" b="1" dirty="0"/>
          </a:p>
        </p:txBody>
      </p:sp>
      <p:sp>
        <p:nvSpPr>
          <p:cNvPr id="10" name="TextBox 9">
            <a:extLst>
              <a:ext uri="{FF2B5EF4-FFF2-40B4-BE49-F238E27FC236}">
                <a16:creationId xmlns:a16="http://schemas.microsoft.com/office/drawing/2014/main" id="{A4E8F999-653A-5A82-BBF8-466508076366}"/>
              </a:ext>
            </a:extLst>
          </p:cNvPr>
          <p:cNvSpPr txBox="1"/>
          <p:nvPr/>
        </p:nvSpPr>
        <p:spPr>
          <a:xfrm>
            <a:off x="0" y="4138863"/>
            <a:ext cx="12192000" cy="2331407"/>
          </a:xfrm>
          <a:prstGeom prst="rect">
            <a:avLst/>
          </a:prstGeom>
          <a:noFill/>
        </p:spPr>
        <p:txBody>
          <a:bodyPr wrap="square" rtlCol="0">
            <a:spAutoFit/>
          </a:bodyPr>
          <a:lstStyle/>
          <a:p>
            <a:pPr rtl="0">
              <a:spcBef>
                <a:spcPts val="0"/>
              </a:spcBef>
              <a:spcAft>
                <a:spcPts val="0"/>
              </a:spcAft>
            </a:pPr>
            <a:r>
              <a:rPr lang="en-US" sz="2000" b="1" i="0" u="none" strike="noStrike" dirty="0">
                <a:effectLst/>
                <a:latin typeface="+mj-lt"/>
              </a:rPr>
              <a:t>Summary:</a:t>
            </a:r>
            <a:endParaRPr lang="en-US" sz="2000" b="0" dirty="0">
              <a:effectLst/>
              <a:latin typeface="+mj-lt"/>
            </a:endParaRPr>
          </a:p>
          <a:p>
            <a:pPr algn="just" rtl="0" fontAlgn="base">
              <a:spcBef>
                <a:spcPts val="300"/>
              </a:spcBef>
              <a:spcAft>
                <a:spcPts val="0"/>
              </a:spcAft>
              <a:buFont typeface="+mj-lt"/>
              <a:buAutoNum type="arabicPeriod"/>
            </a:pPr>
            <a:r>
              <a:rPr lang="en-US" sz="2000" b="0" i="0" u="none" strike="noStrike" dirty="0">
                <a:effectLst/>
                <a:latin typeface="+mj-lt"/>
              </a:rPr>
              <a:t>We can see that the Global G statistic is greater than it's expected value indicating </a:t>
            </a:r>
            <a:r>
              <a:rPr lang="en-US" sz="2000" b="1" i="0" u="none" strike="noStrike" dirty="0">
                <a:effectLst/>
                <a:latin typeface="+mj-lt"/>
              </a:rPr>
              <a:t>potential hotspots.</a:t>
            </a:r>
          </a:p>
          <a:p>
            <a:pPr algn="just" rtl="0" fontAlgn="base">
              <a:spcBef>
                <a:spcPts val="300"/>
              </a:spcBef>
              <a:spcAft>
                <a:spcPts val="0"/>
              </a:spcAft>
              <a:buFont typeface="+mj-lt"/>
              <a:buAutoNum type="arabicPeriod"/>
            </a:pPr>
            <a:r>
              <a:rPr lang="en-US" sz="2000" b="0" i="0" u="none" strike="noStrike" dirty="0">
                <a:effectLst/>
                <a:latin typeface="+mj-lt"/>
              </a:rPr>
              <a:t>The p-value is large to 0.05 and statistically insignificant. So, the null hypothesis fail to rejected.</a:t>
            </a:r>
          </a:p>
          <a:p>
            <a:pPr algn="just" rtl="0" fontAlgn="base">
              <a:spcBef>
                <a:spcPts val="300"/>
              </a:spcBef>
              <a:spcAft>
                <a:spcPts val="0"/>
              </a:spcAft>
              <a:buFont typeface="+mj-lt"/>
              <a:buAutoNum type="arabicPeriod"/>
            </a:pPr>
            <a:r>
              <a:rPr lang="en-US" sz="2000" b="0" i="0" u="none" strike="noStrike" dirty="0">
                <a:effectLst/>
                <a:latin typeface="+mj-lt"/>
              </a:rPr>
              <a:t>The z-score value is positive, the observed General G index is larger than the expected General G index, indicating that high values for the attribute are clustered in the study area.</a:t>
            </a:r>
          </a:p>
          <a:p>
            <a:endParaRPr lang="en-IN" dirty="0"/>
          </a:p>
        </p:txBody>
      </p:sp>
    </p:spTree>
    <p:extLst>
      <p:ext uri="{BB962C8B-B14F-4D97-AF65-F5344CB8AC3E}">
        <p14:creationId xmlns:p14="http://schemas.microsoft.com/office/powerpoint/2010/main" val="2746196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337</TotalTime>
  <Words>1444</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Söhne</vt:lpstr>
      <vt:lpstr>Wingdings</vt:lpstr>
      <vt:lpstr>Wingdings 3</vt:lpstr>
      <vt:lpstr>Ion</vt:lpstr>
      <vt:lpstr>Prevalence Spatial Analysis of Cancer Data -2019</vt:lpstr>
      <vt:lpstr>PURPOSE OF THE DATA-</vt:lpstr>
      <vt:lpstr>SOURCE OF THE DATA-</vt:lpstr>
      <vt:lpstr>Spatial Analysis</vt:lpstr>
      <vt:lpstr>Alcohol and Tobacco in Men vs Women</vt:lpstr>
      <vt:lpstr>Weight Matrix Rook and Queen: </vt:lpstr>
      <vt:lpstr>Summary of Rook and Queen Contiguity Spatial Weights Matrix </vt:lpstr>
      <vt:lpstr>Global measures of spatial auto-correlation:</vt:lpstr>
      <vt:lpstr>Getis-Ord G statistic</vt:lpstr>
      <vt:lpstr>Local Measures of Spatial Auto-correlation:</vt:lpstr>
      <vt:lpstr>Spatial Models: Spatial Lag Model</vt:lpstr>
      <vt:lpstr>Spatial Models: Spatial Error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Prevalence Spatial Analysis of Cancer Data -2019</dc:title>
  <dc:creator>atul verma</dc:creator>
  <cp:lastModifiedBy>atul verma</cp:lastModifiedBy>
  <cp:revision>2</cp:revision>
  <dcterms:created xsi:type="dcterms:W3CDTF">2024-04-03T16:43:19Z</dcterms:created>
  <dcterms:modified xsi:type="dcterms:W3CDTF">2024-04-03T22:20:30Z</dcterms:modified>
</cp:coreProperties>
</file>