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6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71" autoAdjust="0"/>
    <p:restoredTop sz="94660"/>
  </p:normalViewPr>
  <p:slideViewPr>
    <p:cSldViewPr snapToGrid="0">
      <p:cViewPr varScale="1">
        <p:scale>
          <a:sx n="85" d="100"/>
          <a:sy n="85" d="100"/>
        </p:scale>
        <p:origin x="63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898B-7D13-ED73-F163-FC52C732A0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99841A-4B09-7720-373F-9FFDB54357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33FA49-EBC7-23B7-EB59-77B2F5A4BFE0}"/>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5" name="Footer Placeholder 4">
            <a:extLst>
              <a:ext uri="{FF2B5EF4-FFF2-40B4-BE49-F238E27FC236}">
                <a16:creationId xmlns:a16="http://schemas.microsoft.com/office/drawing/2014/main" id="{216DBF12-F1C5-3873-E33A-9DA373466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5F302-B7FA-A2FF-9BF4-14CB14C54EB7}"/>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58332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CBE1-7093-81D7-314F-5C1D7E798B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3417C0-8A70-24D1-907D-568389B72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7CD195-E63B-4C30-D08C-01A145F883CE}"/>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5" name="Footer Placeholder 4">
            <a:extLst>
              <a:ext uri="{FF2B5EF4-FFF2-40B4-BE49-F238E27FC236}">
                <a16:creationId xmlns:a16="http://schemas.microsoft.com/office/drawing/2014/main" id="{7ED65488-3C1A-5297-18FB-585E0704EE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9299D2-D0D7-D91A-50B9-81E7D08EE9AA}"/>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115738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2724F8-9CC2-1E02-F881-2ECA671C6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33AC23-1A51-015B-DD2E-F7B754944D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F6CBD-07A8-A11C-E822-B5034E110A00}"/>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5" name="Footer Placeholder 4">
            <a:extLst>
              <a:ext uri="{FF2B5EF4-FFF2-40B4-BE49-F238E27FC236}">
                <a16:creationId xmlns:a16="http://schemas.microsoft.com/office/drawing/2014/main" id="{CF105739-6879-9794-7C50-921CD8665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C629C-8C0B-B633-3E0D-116641039B6B}"/>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150985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FF37-6BDE-503E-D535-291594FCD6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DF62C6-3457-1745-CD06-E3A8070510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27A60-DC2C-6BD4-9A11-6887721321B5}"/>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5" name="Footer Placeholder 4">
            <a:extLst>
              <a:ext uri="{FF2B5EF4-FFF2-40B4-BE49-F238E27FC236}">
                <a16:creationId xmlns:a16="http://schemas.microsoft.com/office/drawing/2014/main" id="{97A96EF2-DDE5-4B96-96F1-8A820746C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0AAE6-B84C-AD47-B4DD-59A56D9CAEAE}"/>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118388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5B9B-1F31-8629-574B-C47A68EE6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BA30DF-337E-1913-6268-6805DB0FB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9DF5B-5945-72D0-F693-9BFD85FD65F5}"/>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5" name="Footer Placeholder 4">
            <a:extLst>
              <a:ext uri="{FF2B5EF4-FFF2-40B4-BE49-F238E27FC236}">
                <a16:creationId xmlns:a16="http://schemas.microsoft.com/office/drawing/2014/main" id="{E468B66D-D6E7-E4E0-0F1D-3B48FD663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3BCA0C-41A9-CF56-20E4-EC08C0B05B08}"/>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241698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58D1-E591-D651-3EB1-0901065865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48141C-8ED7-2692-3023-8707A3F74B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CFD62B-E9D5-9AFA-9807-5D3026C909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CB574D-8F72-E9B2-715C-1FFDA62B63A3}"/>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6" name="Footer Placeholder 5">
            <a:extLst>
              <a:ext uri="{FF2B5EF4-FFF2-40B4-BE49-F238E27FC236}">
                <a16:creationId xmlns:a16="http://schemas.microsoft.com/office/drawing/2014/main" id="{7864A77E-5AFE-F039-6F53-561156DCB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EF9D86-98F9-5144-8AAC-C286C8F9E73E}"/>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229838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76A5-4251-A9C6-7A91-101F33D1A7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F7E45A-AB95-9511-3177-6A1B7DD1D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A9664D-BCCE-BF04-9A5D-A12FEEC63B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719B90-FEB5-1169-2446-047881FFB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446B6-0099-86ED-FC90-680F88AD80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747F69-4075-A546-6494-985AA7F133D3}"/>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8" name="Footer Placeholder 7">
            <a:extLst>
              <a:ext uri="{FF2B5EF4-FFF2-40B4-BE49-F238E27FC236}">
                <a16:creationId xmlns:a16="http://schemas.microsoft.com/office/drawing/2014/main" id="{981B38D4-DA73-5A65-8AF0-A75BBCA14F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B9BAF1-0791-0726-F37D-937C49AFFA45}"/>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1550017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23FB-A751-15C1-A68C-F7A347C2E5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84031B-352C-8E28-F747-E8369EA1ACEC}"/>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4" name="Footer Placeholder 3">
            <a:extLst>
              <a:ext uri="{FF2B5EF4-FFF2-40B4-BE49-F238E27FC236}">
                <a16:creationId xmlns:a16="http://schemas.microsoft.com/office/drawing/2014/main" id="{93AD92B6-A4E4-E19F-BCAA-9DCA8952AC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274525-76A6-269C-3925-5E29972C1165}"/>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351301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183A7-54E1-5F60-6242-D43ABD86123D}"/>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3" name="Footer Placeholder 2">
            <a:extLst>
              <a:ext uri="{FF2B5EF4-FFF2-40B4-BE49-F238E27FC236}">
                <a16:creationId xmlns:a16="http://schemas.microsoft.com/office/drawing/2014/main" id="{6862A5AE-8C50-5F42-D46A-04735A95FD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9C5757-B31C-DABE-AB84-0FC9CB09C0F0}"/>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93823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C0C6-D832-53FF-FEDD-4E7D1E877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DBAD51-C6AF-9F28-2A25-56E815E22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443F93-2547-E47B-93D5-BF80E0DF8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894CE-28DC-BE90-28E4-3EDB35296BFD}"/>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6" name="Footer Placeholder 5">
            <a:extLst>
              <a:ext uri="{FF2B5EF4-FFF2-40B4-BE49-F238E27FC236}">
                <a16:creationId xmlns:a16="http://schemas.microsoft.com/office/drawing/2014/main" id="{303BA715-8301-EDED-F2C7-6487398DF7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ED23B5-32EC-F644-A2CF-38EA579752DE}"/>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324845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F565-98D7-85D9-4B52-E74C1DDE8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0CF446-1B1A-7003-290D-CD65D6AD0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AA23D9-C00A-93BF-6E98-5E7186C9C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770A5-D802-B732-3F4D-55EDCAED72A4}"/>
              </a:ext>
            </a:extLst>
          </p:cNvPr>
          <p:cNvSpPr>
            <a:spLocks noGrp="1"/>
          </p:cNvSpPr>
          <p:nvPr>
            <p:ph type="dt" sz="half" idx="10"/>
          </p:nvPr>
        </p:nvSpPr>
        <p:spPr/>
        <p:txBody>
          <a:bodyPr/>
          <a:lstStyle/>
          <a:p>
            <a:fld id="{0CAEB749-7854-4AF2-8D47-CCC426AA46E6}" type="datetimeFigureOut">
              <a:rPr lang="en-IN" smtClean="0"/>
              <a:t>21-10-2022</a:t>
            </a:fld>
            <a:endParaRPr lang="en-IN"/>
          </a:p>
        </p:txBody>
      </p:sp>
      <p:sp>
        <p:nvSpPr>
          <p:cNvPr id="6" name="Footer Placeholder 5">
            <a:extLst>
              <a:ext uri="{FF2B5EF4-FFF2-40B4-BE49-F238E27FC236}">
                <a16:creationId xmlns:a16="http://schemas.microsoft.com/office/drawing/2014/main" id="{C369F27E-8161-FFC3-34B5-8C9687B749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F6A4B9-D905-D53F-E640-40A05BEF294F}"/>
              </a:ext>
            </a:extLst>
          </p:cNvPr>
          <p:cNvSpPr>
            <a:spLocks noGrp="1"/>
          </p:cNvSpPr>
          <p:nvPr>
            <p:ph type="sldNum" sz="quarter" idx="12"/>
          </p:nvPr>
        </p:nvSpPr>
        <p:spPr/>
        <p:txBody>
          <a:bodyPr/>
          <a:lstStyle/>
          <a:p>
            <a:fld id="{3A0D364B-A693-440D-B4AA-0D1F517B1CE5}" type="slidenum">
              <a:rPr lang="en-IN" smtClean="0"/>
              <a:t>‹#›</a:t>
            </a:fld>
            <a:endParaRPr lang="en-IN"/>
          </a:p>
        </p:txBody>
      </p:sp>
    </p:spTree>
    <p:extLst>
      <p:ext uri="{BB962C8B-B14F-4D97-AF65-F5344CB8AC3E}">
        <p14:creationId xmlns:p14="http://schemas.microsoft.com/office/powerpoint/2010/main" val="316065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03DA8-2232-D1B5-1ECF-83E6CBAA9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C48C6E-C878-469A-E445-1D79535FE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29EF27-A5A8-457E-F230-65D5142533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EB749-7854-4AF2-8D47-CCC426AA46E6}" type="datetimeFigureOut">
              <a:rPr lang="en-IN" smtClean="0"/>
              <a:t>21-10-2022</a:t>
            </a:fld>
            <a:endParaRPr lang="en-IN"/>
          </a:p>
        </p:txBody>
      </p:sp>
      <p:sp>
        <p:nvSpPr>
          <p:cNvPr id="5" name="Footer Placeholder 4">
            <a:extLst>
              <a:ext uri="{FF2B5EF4-FFF2-40B4-BE49-F238E27FC236}">
                <a16:creationId xmlns:a16="http://schemas.microsoft.com/office/drawing/2014/main" id="{C57FCA44-4F13-7D0F-09E7-21CF40F1F4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B6C3CE-7DDF-2B07-69DF-5510920DF4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D364B-A693-440D-B4AA-0D1F517B1CE5}" type="slidenum">
              <a:rPr lang="en-IN" smtClean="0"/>
              <a:t>‹#›</a:t>
            </a:fld>
            <a:endParaRPr lang="en-IN"/>
          </a:p>
        </p:txBody>
      </p:sp>
    </p:spTree>
    <p:extLst>
      <p:ext uri="{BB962C8B-B14F-4D97-AF65-F5344CB8AC3E}">
        <p14:creationId xmlns:p14="http://schemas.microsoft.com/office/powerpoint/2010/main" val="267949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heoptiblogger.in/2021/07/internshala-trainings-value-added.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ql-injection-2" TargetMode="External"/><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bing.com/search?q=IDOR+patches&amp;qs=n&amp;form=QBRE&amp;sp=-1&amp;pq=idor+&amp;sc=10-5&amp;sk=&amp;cvid=410757078B1447F6880E36FFD6207BEF&amp;ghsh=0&amp;ghacc=0&amp;ghp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patchthenet.com/articles/introduction-to-cross-site-scripting-xs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wallarm.com/what/api-security-tutorial" TargetMode="External"/><Relationship Id="rId2" Type="http://schemas.openxmlformats.org/officeDocument/2006/relationships/hyperlink" Target="https://www.wallarm.com/product/cloud-wa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acunetix.com/blog/web-security-zone/what-is-forced-browsing/" TargetMode="External"/><Relationship Id="rId2" Type="http://schemas.openxmlformats.org/officeDocument/2006/relationships/hyperlink" Target="https://www.wallarm.com/what/forced-browsing-attack"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rashtest-security.com/using-components-with-known-vulnerabilities" TargetMode="External"/><Relationship Id="rId2" Type="http://schemas.openxmlformats.org/officeDocument/2006/relationships/hyperlink" Target="https://www.geeksforgeeks.org/what-is-components-with-known-vulnerability/" TargetMode="External"/><Relationship Id="rId1" Type="http://schemas.openxmlformats.org/officeDocument/2006/relationships/slideLayout" Target="../slideLayouts/slideLayout2.xml"/><Relationship Id="rId4" Type="http://schemas.openxmlformats.org/officeDocument/2006/relationships/hyperlink" Target="https://www.bing.com/search?q=Components+with+known+vulnerabilities+patches&amp;pc=U316&amp;form=CHROMN"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infoworld.com/article/3020451" TargetMode="External"/><Relationship Id="rId2" Type="http://schemas.openxmlformats.org/officeDocument/2006/relationships/hyperlink" Target="https://www.networkworld.com/article/2323705/php-patches-availab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3.110.127.25/products.php?cat=1"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94F6-5DE0-42B5-8079-DBD7BC054377}"/>
              </a:ext>
            </a:extLst>
          </p:cNvPr>
          <p:cNvSpPr>
            <a:spLocks noGrp="1"/>
          </p:cNvSpPr>
          <p:nvPr>
            <p:ph type="ctrTitle"/>
          </p:nvPr>
        </p:nvSpPr>
        <p:spPr>
          <a:xfrm>
            <a:off x="1524000" y="2918325"/>
            <a:ext cx="9144000" cy="2387600"/>
          </a:xfrm>
        </p:spPr>
        <p:txBody>
          <a:bodyPr>
            <a:normAutofit fontScale="90000"/>
          </a:bodyPr>
          <a:lstStyle/>
          <a:p>
            <a:r>
              <a:rPr lang="en-IN" dirty="0">
                <a:latin typeface="Arial Rounded MT Bold" panose="020F0704030504030204" pitchFamily="34" charset="0"/>
              </a:rPr>
              <a:t>Hacking Environment Web Application in </a:t>
            </a:r>
            <a:r>
              <a:rPr lang="en-IN" dirty="0" err="1">
                <a:latin typeface="Arial Rounded MT Bold" panose="020F0704030504030204" pitchFamily="34" charset="0"/>
              </a:rPr>
              <a:t>Shoping</a:t>
            </a:r>
            <a:r>
              <a:rPr lang="en-IN" dirty="0">
                <a:latin typeface="Arial Rounded MT Bold" panose="020F0704030504030204" pitchFamily="34" charset="0"/>
              </a:rPr>
              <a:t> website.</a:t>
            </a:r>
          </a:p>
        </p:txBody>
      </p:sp>
      <p:sp>
        <p:nvSpPr>
          <p:cNvPr id="3" name="Subtitle 2">
            <a:extLst>
              <a:ext uri="{FF2B5EF4-FFF2-40B4-BE49-F238E27FC236}">
                <a16:creationId xmlns:a16="http://schemas.microsoft.com/office/drawing/2014/main" id="{F4FB50EF-47E2-0A95-FD49-E44E73A80EE8}"/>
              </a:ext>
            </a:extLst>
          </p:cNvPr>
          <p:cNvSpPr>
            <a:spLocks noGrp="1"/>
          </p:cNvSpPr>
          <p:nvPr>
            <p:ph type="subTitle" idx="1"/>
          </p:nvPr>
        </p:nvSpPr>
        <p:spPr>
          <a:xfrm>
            <a:off x="1524000" y="5550566"/>
            <a:ext cx="9144000" cy="1086853"/>
          </a:xfrm>
        </p:spPr>
        <p:txBody>
          <a:bodyPr>
            <a:normAutofit/>
          </a:bodyPr>
          <a:lstStyle/>
          <a:p>
            <a:r>
              <a:rPr lang="en-IN" sz="2800" dirty="0">
                <a:latin typeface="Arial Rounded MT Bold" panose="020F0704030504030204" pitchFamily="34" charset="0"/>
              </a:rPr>
              <a:t>Detailed Developer Report</a:t>
            </a:r>
          </a:p>
          <a:p>
            <a:endParaRPr lang="en-IN" sz="28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78D2CE24-CAAE-46E5-8219-AE774FD788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63904" y="98784"/>
            <a:ext cx="6520171" cy="2906582"/>
          </a:xfrm>
          <a:prstGeom prst="rect">
            <a:avLst/>
          </a:prstGeom>
        </p:spPr>
      </p:pic>
    </p:spTree>
    <p:extLst>
      <p:ext uri="{BB962C8B-B14F-4D97-AF65-F5344CB8AC3E}">
        <p14:creationId xmlns:p14="http://schemas.microsoft.com/office/powerpoint/2010/main" val="92731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018F-3C0A-2B53-628F-3C161657779A}"/>
              </a:ext>
            </a:extLst>
          </p:cNvPr>
          <p:cNvSpPr>
            <a:spLocks noGrp="1"/>
          </p:cNvSpPr>
          <p:nvPr>
            <p:ph type="title"/>
          </p:nvPr>
        </p:nvSpPr>
        <p:spPr>
          <a:xfrm>
            <a:off x="555171" y="-114299"/>
            <a:ext cx="10798629" cy="1804988"/>
          </a:xfrm>
        </p:spPr>
        <p:txBody>
          <a:bodyPr/>
          <a:lstStyle/>
          <a:p>
            <a:r>
              <a:rPr lang="en-IN" dirty="0"/>
              <a:t>Recommendation</a:t>
            </a:r>
          </a:p>
        </p:txBody>
      </p:sp>
      <p:sp>
        <p:nvSpPr>
          <p:cNvPr id="3" name="Content Placeholder 2">
            <a:extLst>
              <a:ext uri="{FF2B5EF4-FFF2-40B4-BE49-F238E27FC236}">
                <a16:creationId xmlns:a16="http://schemas.microsoft.com/office/drawing/2014/main" id="{5ACFAFF7-4646-D6D5-CCCB-84E7D1BEB3E8}"/>
              </a:ext>
            </a:extLst>
          </p:cNvPr>
          <p:cNvSpPr>
            <a:spLocks noGrp="1"/>
          </p:cNvSpPr>
          <p:nvPr>
            <p:ph idx="1"/>
          </p:nvPr>
        </p:nvSpPr>
        <p:spPr>
          <a:xfrm>
            <a:off x="555171" y="1485900"/>
            <a:ext cx="10798629" cy="4691063"/>
          </a:xfrm>
        </p:spPr>
        <p:txBody>
          <a:bodyPr>
            <a:normAutofit fontScale="92500" lnSpcReduction="20000"/>
          </a:bodyPr>
          <a:lstStyle/>
          <a:p>
            <a:pPr marL="0" indent="0">
              <a:buNone/>
            </a:pPr>
            <a:r>
              <a:rPr lang="en-IN" dirty="0"/>
              <a:t>Take the following precautions to avoid exploitation of SQL injections:</a:t>
            </a:r>
          </a:p>
          <a:p>
            <a:pPr marL="0" indent="0">
              <a:buNone/>
            </a:pPr>
            <a:r>
              <a:rPr lang="en-IN" dirty="0"/>
              <a:t> . </a:t>
            </a:r>
            <a:r>
              <a:rPr lang="en-US" b="0" i="0" dirty="0">
                <a:solidFill>
                  <a:srgbClr val="333333"/>
                </a:solidFill>
                <a:effectLst/>
                <a:latin typeface="TT-Hoves"/>
              </a:rPr>
              <a:t>Use regular expressions as whitelists for structured data (such as name, age, income, survey response, zip code) to ensure strong input validation.</a:t>
            </a:r>
          </a:p>
          <a:p>
            <a:pPr marL="0" indent="0">
              <a:buNone/>
            </a:pPr>
            <a:r>
              <a:rPr lang="en-US" dirty="0">
                <a:solidFill>
                  <a:srgbClr val="333333"/>
                </a:solidFill>
                <a:latin typeface="TT-Hoves"/>
              </a:rPr>
              <a:t>.</a:t>
            </a:r>
            <a:r>
              <a:rPr lang="en-US" b="0" i="0" dirty="0">
                <a:solidFill>
                  <a:srgbClr val="333333"/>
                </a:solidFill>
                <a:effectLst/>
                <a:latin typeface="TT-Hoves"/>
              </a:rPr>
              <a:t> Parameterized queries are a means of pre-compiling an SQL statement so that you can then supply the parameters in order for the statement to be executed. This method makes it possible for the database to recognize the code and distinguish it from input data.</a:t>
            </a:r>
          </a:p>
          <a:p>
            <a:pPr marL="0" indent="0">
              <a:buNone/>
            </a:pPr>
            <a:r>
              <a:rPr lang="en-US" dirty="0">
                <a:solidFill>
                  <a:srgbClr val="333333"/>
                </a:solidFill>
                <a:latin typeface="TT-Hoves"/>
              </a:rPr>
              <a:t>.</a:t>
            </a:r>
            <a:r>
              <a:rPr lang="en-US" b="0" i="0" dirty="0">
                <a:solidFill>
                  <a:srgbClr val="333333"/>
                </a:solidFill>
                <a:effectLst/>
                <a:latin typeface="TT-Hoves"/>
              </a:rPr>
              <a:t> Always use character-escaping functions for user-supplied input provided by each database management system (DBMS). This is done to make sure the DBMS never confuses it with the SQL statement provided by the developer.</a:t>
            </a:r>
          </a:p>
          <a:p>
            <a:pPr marL="0" indent="0">
              <a:buNone/>
            </a:pPr>
            <a:r>
              <a:rPr lang="en-US" dirty="0">
                <a:solidFill>
                  <a:srgbClr val="333333"/>
                </a:solidFill>
                <a:latin typeface="TT-Hoves"/>
              </a:rPr>
              <a:t>.</a:t>
            </a:r>
            <a:r>
              <a:rPr lang="en-US" b="0" i="0" dirty="0">
                <a:solidFill>
                  <a:srgbClr val="333333"/>
                </a:solidFill>
                <a:effectLst/>
                <a:latin typeface="TT-Hoves"/>
              </a:rPr>
              <a:t> Don't connect your application to the database using an account with root access. This should be done only if absolutely needed since the attackers could gain access to the whole system.</a:t>
            </a:r>
            <a:endParaRPr lang="en-IN" dirty="0"/>
          </a:p>
        </p:txBody>
      </p:sp>
    </p:spTree>
    <p:extLst>
      <p:ext uri="{BB962C8B-B14F-4D97-AF65-F5344CB8AC3E}">
        <p14:creationId xmlns:p14="http://schemas.microsoft.com/office/powerpoint/2010/main" val="310859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DCEBF2-3B40-02FA-E9B3-E54CF9EC70A7}"/>
              </a:ext>
            </a:extLst>
          </p:cNvPr>
          <p:cNvSpPr>
            <a:spLocks noGrp="1"/>
          </p:cNvSpPr>
          <p:nvPr>
            <p:ph type="title"/>
          </p:nvPr>
        </p:nvSpPr>
        <p:spPr/>
        <p:txBody>
          <a:bodyPr/>
          <a:lstStyle/>
          <a:p>
            <a:r>
              <a:rPr lang="en-IN" dirty="0"/>
              <a:t>References</a:t>
            </a:r>
          </a:p>
        </p:txBody>
      </p:sp>
      <p:sp>
        <p:nvSpPr>
          <p:cNvPr id="5" name="Content Placeholder 4">
            <a:extLst>
              <a:ext uri="{FF2B5EF4-FFF2-40B4-BE49-F238E27FC236}">
                <a16:creationId xmlns:a16="http://schemas.microsoft.com/office/drawing/2014/main" id="{50D1A149-251E-C67C-4DF9-76E6E2A09064}"/>
              </a:ext>
            </a:extLst>
          </p:cNvPr>
          <p:cNvSpPr>
            <a:spLocks noGrp="1"/>
          </p:cNvSpPr>
          <p:nvPr>
            <p:ph idx="1"/>
          </p:nvPr>
        </p:nvSpPr>
        <p:spPr/>
        <p:txBody>
          <a:bodyPr/>
          <a:lstStyle/>
          <a:p>
            <a:r>
              <a:rPr lang="en-IN" b="0" i="0" dirty="0">
                <a:solidFill>
                  <a:srgbClr val="006621"/>
                </a:solidFill>
                <a:effectLst/>
                <a:latin typeface="Roboto" panose="02000000000000000000" pitchFamily="2" charset="0"/>
                <a:hlinkClick r:id="rId2"/>
              </a:rPr>
              <a:t>https://owasp.org/www-community/attacks/SQL_Injection</a:t>
            </a:r>
            <a:endParaRPr lang="en-IN" b="0" i="0" dirty="0">
              <a:solidFill>
                <a:srgbClr val="006621"/>
              </a:solidFill>
              <a:effectLst/>
              <a:latin typeface="Roboto" panose="02000000000000000000" pitchFamily="2" charset="0"/>
            </a:endParaRPr>
          </a:p>
          <a:p>
            <a:r>
              <a:rPr lang="en-IN" b="0" i="0" dirty="0">
                <a:solidFill>
                  <a:srgbClr val="006621"/>
                </a:solidFill>
                <a:effectLst/>
                <a:latin typeface="Roboto" panose="02000000000000000000" pitchFamily="2" charset="0"/>
                <a:hlinkClick r:id="rId3"/>
              </a:rPr>
              <a:t>https://www.geeksforgeeks.org/sql-injection-2</a:t>
            </a:r>
            <a:endParaRPr lang="en-IN" b="0" i="0" dirty="0">
              <a:solidFill>
                <a:srgbClr val="006621"/>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350657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E1255-BEF3-B007-AC75-F5C055AC9304}"/>
              </a:ext>
            </a:extLst>
          </p:cNvPr>
          <p:cNvSpPr>
            <a:spLocks noGrp="1"/>
          </p:cNvSpPr>
          <p:nvPr>
            <p:ph type="title"/>
          </p:nvPr>
        </p:nvSpPr>
        <p:spPr/>
        <p:txBody>
          <a:bodyPr/>
          <a:lstStyle/>
          <a:p>
            <a:r>
              <a:rPr lang="en-IN" dirty="0">
                <a:latin typeface="Arial Rounded MT Bold" panose="020F0704030504030204" pitchFamily="34" charset="0"/>
              </a:rPr>
              <a:t>2. PII Leakage</a:t>
            </a:r>
          </a:p>
        </p:txBody>
      </p:sp>
      <p:sp>
        <p:nvSpPr>
          <p:cNvPr id="3" name="Content Placeholder 2">
            <a:extLst>
              <a:ext uri="{FF2B5EF4-FFF2-40B4-BE49-F238E27FC236}">
                <a16:creationId xmlns:a16="http://schemas.microsoft.com/office/drawing/2014/main" id="{072C7FBC-2EB5-C579-8EC7-1DA424E26CD3}"/>
              </a:ext>
            </a:extLst>
          </p:cNvPr>
          <p:cNvSpPr>
            <a:spLocks noGrp="1"/>
          </p:cNvSpPr>
          <p:nvPr>
            <p:ph sz="half" idx="1"/>
          </p:nvPr>
        </p:nvSpPr>
        <p:spPr>
          <a:xfrm>
            <a:off x="838200" y="1825625"/>
            <a:ext cx="1790700" cy="4351338"/>
          </a:xfrm>
          <a:solidFill>
            <a:srgbClr val="FF0000"/>
          </a:solidFill>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PII Leakage</a:t>
            </a:r>
          </a:p>
          <a:p>
            <a:pPr marL="0" indent="0">
              <a:buNone/>
            </a:pPr>
            <a:r>
              <a:rPr lang="en-IN" dirty="0"/>
              <a:t>  (critical)</a:t>
            </a:r>
          </a:p>
        </p:txBody>
      </p:sp>
      <p:sp>
        <p:nvSpPr>
          <p:cNvPr id="4" name="Content Placeholder 3">
            <a:extLst>
              <a:ext uri="{FF2B5EF4-FFF2-40B4-BE49-F238E27FC236}">
                <a16:creationId xmlns:a16="http://schemas.microsoft.com/office/drawing/2014/main" id="{060A33EC-6C21-B5B2-0B60-0916B479AEBC}"/>
              </a:ext>
            </a:extLst>
          </p:cNvPr>
          <p:cNvSpPr>
            <a:spLocks noGrp="1"/>
          </p:cNvSpPr>
          <p:nvPr>
            <p:ph sz="half" idx="2"/>
          </p:nvPr>
        </p:nvSpPr>
        <p:spPr>
          <a:xfrm>
            <a:off x="2759530" y="1825625"/>
            <a:ext cx="9062356" cy="4351338"/>
          </a:xfrm>
        </p:spPr>
        <p:txBody>
          <a:bodyPr/>
          <a:lstStyle/>
          <a:p>
            <a:pPr marL="0" indent="0">
              <a:buNone/>
            </a:pPr>
            <a:r>
              <a:rPr lang="en-IN" dirty="0"/>
              <a:t>Below mention URL in the </a:t>
            </a:r>
            <a:r>
              <a:rPr lang="en-IN" b="1" dirty="0"/>
              <a:t>Lifestyle Store  </a:t>
            </a:r>
            <a:r>
              <a:rPr lang="en-IN" dirty="0"/>
              <a:t>is vulnerable to PII Leakage.</a:t>
            </a:r>
          </a:p>
          <a:p>
            <a:pPr marL="0" indent="0">
              <a:buNone/>
            </a:pPr>
            <a:r>
              <a:rPr lang="en-IN" b="1" dirty="0"/>
              <a:t>Affected URL : </a:t>
            </a:r>
          </a:p>
          <a:p>
            <a:pPr marL="0" indent="0">
              <a:buNone/>
            </a:pPr>
            <a:r>
              <a:rPr lang="en-IN" b="1" dirty="0"/>
              <a:t>. http://3.110.127.25/static/images/</a:t>
            </a:r>
          </a:p>
          <a:p>
            <a:pPr marL="0" indent="0">
              <a:buNone/>
            </a:pPr>
            <a:r>
              <a:rPr lang="en-IN" b="1" dirty="0"/>
              <a:t> . Affected Parameters :</a:t>
            </a:r>
          </a:p>
          <a:p>
            <a:pPr marL="0" indent="0">
              <a:buNone/>
            </a:pPr>
            <a:r>
              <a:rPr lang="en-IN" b="1" dirty="0"/>
              <a:t>. </a:t>
            </a:r>
            <a:r>
              <a:rPr lang="en-IN" dirty="0"/>
              <a:t>static</a:t>
            </a:r>
          </a:p>
          <a:p>
            <a:pPr marL="0" indent="0">
              <a:buNone/>
            </a:pPr>
            <a:r>
              <a:rPr lang="en-IN" b="1" dirty="0"/>
              <a:t>Payload:</a:t>
            </a:r>
          </a:p>
          <a:p>
            <a:pPr marL="0" indent="0">
              <a:buNone/>
            </a:pPr>
            <a:r>
              <a:rPr lang="en-IN" b="1" dirty="0"/>
              <a:t>. </a:t>
            </a:r>
            <a:r>
              <a:rPr lang="en-IN" dirty="0"/>
              <a:t>Static/images/</a:t>
            </a:r>
          </a:p>
          <a:p>
            <a:pPr marL="0" indent="0">
              <a:buNone/>
            </a:pPr>
            <a:endParaRPr lang="en-IN" dirty="0"/>
          </a:p>
        </p:txBody>
      </p:sp>
    </p:spTree>
    <p:extLst>
      <p:ext uri="{BB962C8B-B14F-4D97-AF65-F5344CB8AC3E}">
        <p14:creationId xmlns:p14="http://schemas.microsoft.com/office/powerpoint/2010/main" val="186274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3486-1565-F388-1E7F-2CDFF9842B6C}"/>
              </a:ext>
            </a:extLst>
          </p:cNvPr>
          <p:cNvSpPr>
            <a:spLocks noGrp="1"/>
          </p:cNvSpPr>
          <p:nvPr>
            <p:ph type="title"/>
          </p:nvPr>
        </p:nvSpPr>
        <p:spPr/>
        <p:txBody>
          <a:bodyPr>
            <a:normAutofit fontScale="90000"/>
          </a:bodyPr>
          <a:lstStyle/>
          <a:p>
            <a:r>
              <a:rPr lang="en-IN" dirty="0" err="1">
                <a:latin typeface="Arial Black" panose="020B0A04020102020204" pitchFamily="34" charset="0"/>
              </a:rPr>
              <a:t>Poc</a:t>
            </a:r>
            <a:r>
              <a:rPr lang="en-IN" dirty="0">
                <a:latin typeface="Arial Black" panose="020B0A04020102020204" pitchFamily="34" charset="0"/>
              </a:rPr>
              <a:t> :-</a:t>
            </a:r>
            <a:br>
              <a:rPr lang="en-IN" dirty="0">
                <a:latin typeface="Arial Black" panose="020B0A04020102020204" pitchFamily="34" charset="0"/>
              </a:rPr>
            </a:br>
            <a:r>
              <a:rPr lang="en-IN" dirty="0">
                <a:latin typeface="Arial Black" panose="020B0A04020102020204" pitchFamily="34" charset="0"/>
              </a:rPr>
              <a:t>.</a:t>
            </a:r>
            <a:r>
              <a:rPr lang="en-IN" sz="4400" dirty="0">
                <a:latin typeface="Bahnschrift SemiBold" panose="020B0502040204020203" pitchFamily="34" charset="0"/>
              </a:rPr>
              <a:t> </a:t>
            </a:r>
            <a:r>
              <a:rPr lang="en-IN" sz="2200" dirty="0">
                <a:latin typeface="Bahnschrift SemiBold" panose="020B0502040204020203" pitchFamily="34" charset="0"/>
              </a:rPr>
              <a:t>Attacker can execute  command as show in fig  below . Here we have used the payload to extract the data .</a:t>
            </a:r>
            <a:endParaRPr lang="en-IN" sz="2200" dirty="0">
              <a:latin typeface="Arial Black" panose="020B0A04020102020204" pitchFamily="34" charset="0"/>
            </a:endParaRPr>
          </a:p>
        </p:txBody>
      </p:sp>
      <p:pic>
        <p:nvPicPr>
          <p:cNvPr id="6" name="Content Placeholder 5">
            <a:extLst>
              <a:ext uri="{FF2B5EF4-FFF2-40B4-BE49-F238E27FC236}">
                <a16:creationId xmlns:a16="http://schemas.microsoft.com/office/drawing/2014/main" id="{C64959E9-055C-5EB2-1F9D-88C12D73B16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79161" y="2217077"/>
            <a:ext cx="7828123" cy="4275798"/>
          </a:xfrm>
        </p:spPr>
      </p:pic>
    </p:spTree>
    <p:extLst>
      <p:ext uri="{BB962C8B-B14F-4D97-AF65-F5344CB8AC3E}">
        <p14:creationId xmlns:p14="http://schemas.microsoft.com/office/powerpoint/2010/main" val="139168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1CC8-C286-B74A-AAD6-788F4AF0782C}"/>
              </a:ext>
            </a:extLst>
          </p:cNvPr>
          <p:cNvSpPr>
            <a:spLocks noGrp="1"/>
          </p:cNvSpPr>
          <p:nvPr>
            <p:ph type="title"/>
          </p:nvPr>
        </p:nvSpPr>
        <p:spPr/>
        <p:txBody>
          <a:bodyPr/>
          <a:lstStyle/>
          <a:p>
            <a:r>
              <a:rPr lang="en-IN" dirty="0"/>
              <a:t>Recommendation</a:t>
            </a:r>
          </a:p>
        </p:txBody>
      </p:sp>
      <p:sp>
        <p:nvSpPr>
          <p:cNvPr id="3" name="Content Placeholder 2">
            <a:extLst>
              <a:ext uri="{FF2B5EF4-FFF2-40B4-BE49-F238E27FC236}">
                <a16:creationId xmlns:a16="http://schemas.microsoft.com/office/drawing/2014/main" id="{A651C07A-F17D-B82C-AB90-E91623D03B0E}"/>
              </a:ext>
            </a:extLst>
          </p:cNvPr>
          <p:cNvSpPr>
            <a:spLocks noGrp="1"/>
          </p:cNvSpPr>
          <p:nvPr>
            <p:ph idx="1"/>
          </p:nvPr>
        </p:nvSpPr>
        <p:spPr/>
        <p:txBody>
          <a:bodyPr/>
          <a:lstStyle/>
          <a:p>
            <a:r>
              <a:rPr lang="en-US" b="0" i="0" dirty="0">
                <a:solidFill>
                  <a:srgbClr val="5F7375"/>
                </a:solidFill>
                <a:effectLst/>
                <a:latin typeface="Inter"/>
              </a:rPr>
              <a:t>Data governance mitigates most regulatory compliance and data compliance risks, at least in theory. It establishes rules for managing PII. For example, data governance policy might require that PII be classified as such and carefully tracked in its storage and usage. This is a good idea, except is has a big flaw. The frenetic nature of storage and backup render intentional data classification a partial solution at best. A lot of PII can be stored in the enterprise without anyone knowing where it is or realizing it ever needed to be classified.</a:t>
            </a:r>
            <a:endParaRPr lang="en-IN" dirty="0"/>
          </a:p>
        </p:txBody>
      </p:sp>
    </p:spTree>
    <p:extLst>
      <p:ext uri="{BB962C8B-B14F-4D97-AF65-F5344CB8AC3E}">
        <p14:creationId xmlns:p14="http://schemas.microsoft.com/office/powerpoint/2010/main" val="262003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96FD-7F9C-4504-6215-A65308EEABA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4A62B1F-A212-17FF-8E6C-E7C9D6AFF481}"/>
              </a:ext>
            </a:extLst>
          </p:cNvPr>
          <p:cNvSpPr>
            <a:spLocks noGrp="1"/>
          </p:cNvSpPr>
          <p:nvPr>
            <p:ph idx="1"/>
          </p:nvPr>
        </p:nvSpPr>
        <p:spPr/>
        <p:txBody>
          <a:bodyPr/>
          <a:lstStyle/>
          <a:p>
            <a:r>
              <a:rPr lang="en-IN" dirty="0"/>
              <a:t> </a:t>
            </a:r>
            <a:r>
              <a:rPr lang="en-IN" b="0" i="0" dirty="0">
                <a:solidFill>
                  <a:srgbClr val="006621"/>
                </a:solidFill>
                <a:effectLst/>
                <a:latin typeface="Roboto" panose="02000000000000000000" pitchFamily="2" charset="0"/>
              </a:rPr>
              <a:t>https://www.csoonline.com/article/3645648</a:t>
            </a:r>
            <a:endParaRPr lang="en-IN" dirty="0"/>
          </a:p>
        </p:txBody>
      </p:sp>
    </p:spTree>
    <p:extLst>
      <p:ext uri="{BB962C8B-B14F-4D97-AF65-F5344CB8AC3E}">
        <p14:creationId xmlns:p14="http://schemas.microsoft.com/office/powerpoint/2010/main" val="78852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87D3-07FD-8AE1-6352-AAD413B9E8B9}"/>
              </a:ext>
            </a:extLst>
          </p:cNvPr>
          <p:cNvSpPr>
            <a:spLocks noGrp="1"/>
          </p:cNvSpPr>
          <p:nvPr>
            <p:ph type="title"/>
          </p:nvPr>
        </p:nvSpPr>
        <p:spPr/>
        <p:txBody>
          <a:bodyPr/>
          <a:lstStyle/>
          <a:p>
            <a:r>
              <a:rPr lang="en-IN" sz="4400" dirty="0">
                <a:latin typeface="Arial Rounded MT Bold" panose="020F0704030504030204" pitchFamily="34" charset="0"/>
              </a:rPr>
              <a:t>3. Insecure Direct Object Reference</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C7C22EF-DDC0-0A40-1196-31A2D2E4010A}"/>
              </a:ext>
            </a:extLst>
          </p:cNvPr>
          <p:cNvSpPr>
            <a:spLocks noGrp="1"/>
          </p:cNvSpPr>
          <p:nvPr>
            <p:ph sz="half" idx="1"/>
          </p:nvPr>
        </p:nvSpPr>
        <p:spPr>
          <a:xfrm>
            <a:off x="838200" y="1825625"/>
            <a:ext cx="2411186" cy="4351338"/>
          </a:xfrm>
          <a:solidFill>
            <a:srgbClr val="FF0000"/>
          </a:solidFill>
        </p:spPr>
        <p:txBody>
          <a:bodyPr>
            <a:normAutofit/>
          </a:bodyPr>
          <a:lstStyle/>
          <a:p>
            <a:endParaRPr lang="en-IN" dirty="0"/>
          </a:p>
          <a:p>
            <a:endParaRPr lang="en-IN" dirty="0"/>
          </a:p>
          <a:p>
            <a:endParaRPr lang="en-IN" dirty="0"/>
          </a:p>
          <a:p>
            <a:endParaRPr lang="en-IN" dirty="0"/>
          </a:p>
          <a:p>
            <a:pPr marL="0" indent="0">
              <a:buNone/>
            </a:pPr>
            <a:r>
              <a:rPr lang="en-IN" sz="2000" dirty="0">
                <a:latin typeface="Arial Rounded MT Bold" panose="020F0704030504030204" pitchFamily="34" charset="0"/>
              </a:rPr>
              <a:t>Insecure Direct Object Reference (critical)</a:t>
            </a:r>
          </a:p>
        </p:txBody>
      </p:sp>
      <p:sp>
        <p:nvSpPr>
          <p:cNvPr id="4" name="Content Placeholder 3">
            <a:extLst>
              <a:ext uri="{FF2B5EF4-FFF2-40B4-BE49-F238E27FC236}">
                <a16:creationId xmlns:a16="http://schemas.microsoft.com/office/drawing/2014/main" id="{5B6795D3-2435-0751-0260-3AF89037370B}"/>
              </a:ext>
            </a:extLst>
          </p:cNvPr>
          <p:cNvSpPr>
            <a:spLocks noGrp="1"/>
          </p:cNvSpPr>
          <p:nvPr>
            <p:ph sz="half" idx="2"/>
          </p:nvPr>
        </p:nvSpPr>
        <p:spPr>
          <a:xfrm>
            <a:off x="3429000" y="1825625"/>
            <a:ext cx="7837714" cy="4351338"/>
          </a:xfrm>
        </p:spPr>
        <p:txBody>
          <a:bodyPr>
            <a:normAutofit/>
          </a:bodyPr>
          <a:lstStyle/>
          <a:p>
            <a:pPr marL="0" indent="0">
              <a:buNone/>
            </a:pPr>
            <a:r>
              <a:rPr lang="en-IN" dirty="0"/>
              <a:t>Below mention URL in the </a:t>
            </a:r>
            <a:r>
              <a:rPr lang="en-IN" b="1" dirty="0"/>
              <a:t>Lifestyle Store  </a:t>
            </a:r>
            <a:r>
              <a:rPr lang="en-IN" dirty="0"/>
              <a:t>is vulnerable to IDOR.</a:t>
            </a:r>
          </a:p>
          <a:p>
            <a:pPr marL="0" indent="0">
              <a:buNone/>
            </a:pPr>
            <a:r>
              <a:rPr lang="en-IN" b="1" dirty="0"/>
              <a:t>Affected URL : </a:t>
            </a:r>
          </a:p>
          <a:p>
            <a:pPr marL="0" indent="0">
              <a:buNone/>
            </a:pPr>
            <a:r>
              <a:rPr lang="en-IN" b="1" dirty="0"/>
              <a:t>. </a:t>
            </a:r>
            <a:r>
              <a:rPr lang="en-IN" sz="2000" dirty="0"/>
              <a:t>http://3.110.127.25/orders/orders.php?customer=13</a:t>
            </a:r>
          </a:p>
          <a:p>
            <a:pPr marL="0" indent="0">
              <a:buNone/>
            </a:pPr>
            <a:r>
              <a:rPr lang="en-IN" b="1" dirty="0"/>
              <a:t> . Affected Parameters :</a:t>
            </a:r>
          </a:p>
          <a:p>
            <a:pPr marL="0" indent="0">
              <a:buNone/>
            </a:pPr>
            <a:r>
              <a:rPr lang="en-IN" b="1" dirty="0"/>
              <a:t>. </a:t>
            </a:r>
            <a:r>
              <a:rPr lang="en-IN" dirty="0"/>
              <a:t>GET </a:t>
            </a:r>
          </a:p>
          <a:p>
            <a:pPr marL="0" indent="0">
              <a:buNone/>
            </a:pPr>
            <a:r>
              <a:rPr lang="en-IN" b="1" dirty="0"/>
              <a:t>Payload:</a:t>
            </a:r>
          </a:p>
          <a:p>
            <a:pPr marL="0" indent="0">
              <a:buNone/>
            </a:pPr>
            <a:r>
              <a:rPr lang="en-IN" b="1" dirty="0"/>
              <a:t>. </a:t>
            </a:r>
            <a:r>
              <a:rPr lang="en-IN" sz="2800" dirty="0"/>
              <a:t>/orders/</a:t>
            </a:r>
            <a:r>
              <a:rPr lang="en-IN" sz="2800" dirty="0" err="1"/>
              <a:t>orders.php?customer</a:t>
            </a:r>
            <a:r>
              <a:rPr lang="en-IN" sz="2800" dirty="0"/>
              <a:t>=13</a:t>
            </a:r>
            <a:endParaRPr lang="en-IN" dirty="0"/>
          </a:p>
          <a:p>
            <a:pPr marL="0" indent="0">
              <a:buNone/>
            </a:pPr>
            <a:endParaRPr lang="en-IN" dirty="0"/>
          </a:p>
        </p:txBody>
      </p:sp>
    </p:spTree>
    <p:extLst>
      <p:ext uri="{BB962C8B-B14F-4D97-AF65-F5344CB8AC3E}">
        <p14:creationId xmlns:p14="http://schemas.microsoft.com/office/powerpoint/2010/main" val="278968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C7D5-2BB1-BC5A-5B1A-C4FF28CA0717}"/>
              </a:ext>
            </a:extLst>
          </p:cNvPr>
          <p:cNvSpPr>
            <a:spLocks noGrp="1"/>
          </p:cNvSpPr>
          <p:nvPr>
            <p:ph type="title"/>
          </p:nvPr>
        </p:nvSpPr>
        <p:spPr>
          <a:xfrm>
            <a:off x="734786" y="365125"/>
            <a:ext cx="10619014" cy="1937204"/>
          </a:xfrm>
        </p:spPr>
        <p:txBody>
          <a:bodyPr>
            <a:normAutofit fontScale="90000"/>
          </a:bodyPr>
          <a:lstStyle/>
          <a:p>
            <a:r>
              <a:rPr lang="en-IN" dirty="0">
                <a:latin typeface="Arial Black" panose="020B0A04020102020204" pitchFamily="34" charset="0"/>
              </a:rPr>
              <a:t>PoC :-</a:t>
            </a:r>
            <a:br>
              <a:rPr lang="en-IN" dirty="0">
                <a:latin typeface="Arial Black" panose="020B0A04020102020204" pitchFamily="34" charset="0"/>
              </a:rPr>
            </a:br>
            <a:r>
              <a:rPr lang="en-IN" dirty="0">
                <a:latin typeface="Arial Black" panose="020B0A04020102020204" pitchFamily="34" charset="0"/>
              </a:rPr>
              <a:t>. </a:t>
            </a:r>
            <a:r>
              <a:rPr lang="en-IN" sz="2000" dirty="0">
                <a:latin typeface="Bahnschrift" panose="020B0502040204020203" pitchFamily="34" charset="0"/>
              </a:rPr>
              <a:t>Attacker can execute  command as show in fig  below . Here we have used the payload to extract the data </a:t>
            </a:r>
            <a:r>
              <a:rPr lang="en-IN" sz="4400" dirty="0">
                <a:latin typeface="Bahnschrift SemiBold" panose="020B0502040204020203" pitchFamily="34" charset="0"/>
              </a:rPr>
              <a:t>.</a:t>
            </a:r>
            <a:br>
              <a:rPr lang="en-IN" dirty="0">
                <a:latin typeface="Arial Black" panose="020B0A04020102020204" pitchFamily="34" charset="0"/>
              </a:rPr>
            </a:b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269D0C08-B469-9A00-C793-1555D7C83D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76" y="1959656"/>
            <a:ext cx="5643370" cy="4070350"/>
          </a:xfrm>
        </p:spPr>
      </p:pic>
      <p:pic>
        <p:nvPicPr>
          <p:cNvPr id="7" name="Picture 6">
            <a:extLst>
              <a:ext uri="{FF2B5EF4-FFF2-40B4-BE49-F238E27FC236}">
                <a16:creationId xmlns:a16="http://schemas.microsoft.com/office/drawing/2014/main" id="{04C28D3B-8A1A-AA57-6728-F3AB92268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59656"/>
            <a:ext cx="5394239" cy="3937550"/>
          </a:xfrm>
          <a:prstGeom prst="rect">
            <a:avLst/>
          </a:prstGeom>
        </p:spPr>
      </p:pic>
    </p:spTree>
    <p:extLst>
      <p:ext uri="{BB962C8B-B14F-4D97-AF65-F5344CB8AC3E}">
        <p14:creationId xmlns:p14="http://schemas.microsoft.com/office/powerpoint/2010/main" val="1624306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EAAA-6B8A-7786-244B-583EA91AB9FA}"/>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D26C47B2-85C6-7BB0-9305-7D330FF46954}"/>
              </a:ext>
            </a:extLst>
          </p:cNvPr>
          <p:cNvSpPr>
            <a:spLocks noGrp="1"/>
          </p:cNvSpPr>
          <p:nvPr>
            <p:ph idx="1"/>
          </p:nvPr>
        </p:nvSpPr>
        <p:spPr/>
        <p:txBody>
          <a:bodyPr/>
          <a:lstStyle/>
          <a:p>
            <a:pPr marL="0" indent="0">
              <a:buNone/>
            </a:pPr>
            <a:r>
              <a:rPr lang="en-US" b="0" i="0" dirty="0">
                <a:solidFill>
                  <a:srgbClr val="444444"/>
                </a:solidFill>
                <a:effectLst/>
                <a:latin typeface="Roboto" panose="02000000000000000000" pitchFamily="2" charset="0"/>
              </a:rPr>
              <a:t>An insecure direct object reference (</a:t>
            </a:r>
            <a:r>
              <a:rPr lang="en-US" b="1" i="0" dirty="0">
                <a:solidFill>
                  <a:srgbClr val="444444"/>
                </a:solidFill>
                <a:effectLst/>
                <a:latin typeface="Roboto" panose="02000000000000000000" pitchFamily="2" charset="0"/>
              </a:rPr>
              <a:t>IDOR</a:t>
            </a:r>
            <a:r>
              <a:rPr lang="en-US" b="0" i="0" dirty="0">
                <a:solidFill>
                  <a:srgbClr val="444444"/>
                </a:solidFill>
                <a:effectLst/>
                <a:latin typeface="Roboto" panose="02000000000000000000" pitchFamily="2" charset="0"/>
              </a:rPr>
              <a:t>) occurs when a web application provides users with an authorized reference or ID that can be used to access or change other unauthorized information. This is a consequence of the application only requiring a reference to access certain information instead of authenticating the user’s credentials.</a:t>
            </a:r>
            <a:endParaRPr lang="en-IN" dirty="0"/>
          </a:p>
        </p:txBody>
      </p:sp>
    </p:spTree>
    <p:extLst>
      <p:ext uri="{BB962C8B-B14F-4D97-AF65-F5344CB8AC3E}">
        <p14:creationId xmlns:p14="http://schemas.microsoft.com/office/powerpoint/2010/main" val="56504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23D8-9AA5-97AF-5B61-9D5B98BB111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C6783DB-28C2-3521-6280-E689234BC999}"/>
              </a:ext>
            </a:extLst>
          </p:cNvPr>
          <p:cNvSpPr>
            <a:spLocks noGrp="1"/>
          </p:cNvSpPr>
          <p:nvPr>
            <p:ph idx="1"/>
          </p:nvPr>
        </p:nvSpPr>
        <p:spPr>
          <a:xfrm>
            <a:off x="838200" y="1809296"/>
            <a:ext cx="10515600" cy="4351338"/>
          </a:xfrm>
        </p:spPr>
        <p:txBody>
          <a:bodyPr/>
          <a:lstStyle/>
          <a:p>
            <a:pPr marL="0" indent="0">
              <a:buNone/>
            </a:pPr>
            <a:r>
              <a:rPr lang="en-IN" dirty="0">
                <a:solidFill>
                  <a:srgbClr val="006621"/>
                </a:solidFill>
                <a:latin typeface="Roboto" panose="02000000000000000000" pitchFamily="2" charset="0"/>
              </a:rPr>
              <a:t>. </a:t>
            </a:r>
            <a:r>
              <a:rPr lang="en-IN" b="0" i="0" dirty="0">
                <a:solidFill>
                  <a:srgbClr val="006621"/>
                </a:solidFill>
                <a:effectLst/>
                <a:latin typeface="Roboto" panose="02000000000000000000" pitchFamily="2" charset="0"/>
              </a:rPr>
              <a:t>https://portswigger.net/web-security/access-control/idor</a:t>
            </a:r>
            <a:br>
              <a:rPr lang="en-IN" b="0" i="0" u="none" strike="noStrike" dirty="0">
                <a:solidFill>
                  <a:srgbClr val="4007A2"/>
                </a:solidFill>
                <a:effectLst/>
                <a:latin typeface="Roboto" panose="02000000000000000000" pitchFamily="2" charset="0"/>
                <a:hlinkClick r:id="rId2"/>
              </a:rPr>
            </a:br>
            <a:endParaRPr lang="en-IN" dirty="0"/>
          </a:p>
        </p:txBody>
      </p:sp>
    </p:spTree>
    <p:extLst>
      <p:ext uri="{BB962C8B-B14F-4D97-AF65-F5344CB8AC3E}">
        <p14:creationId xmlns:p14="http://schemas.microsoft.com/office/powerpoint/2010/main" val="805596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AE42337-3B36-4AA5-CFFF-39F955F7A707}"/>
              </a:ext>
            </a:extLst>
          </p:cNvPr>
          <p:cNvSpPr/>
          <p:nvPr/>
        </p:nvSpPr>
        <p:spPr>
          <a:xfrm>
            <a:off x="1909010" y="2534652"/>
            <a:ext cx="737937" cy="6737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A1DC53A1-4584-06BB-69C8-7D64A3A5EB2C}"/>
              </a:ext>
            </a:extLst>
          </p:cNvPr>
          <p:cNvSpPr/>
          <p:nvPr/>
        </p:nvSpPr>
        <p:spPr>
          <a:xfrm>
            <a:off x="1909009" y="3429000"/>
            <a:ext cx="737937" cy="67376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2C918EB6-3B1E-2DCE-E27D-F17B0779AD00}"/>
              </a:ext>
            </a:extLst>
          </p:cNvPr>
          <p:cNvSpPr/>
          <p:nvPr/>
        </p:nvSpPr>
        <p:spPr>
          <a:xfrm>
            <a:off x="1909009" y="4323348"/>
            <a:ext cx="737937" cy="67376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4">
            <a:extLst>
              <a:ext uri="{FF2B5EF4-FFF2-40B4-BE49-F238E27FC236}">
                <a16:creationId xmlns:a16="http://schemas.microsoft.com/office/drawing/2014/main" id="{39CFA66D-A53E-5C25-0FE5-49AE962EDE8C}"/>
              </a:ext>
            </a:extLst>
          </p:cNvPr>
          <p:cNvSpPr>
            <a:spLocks noGrp="1"/>
          </p:cNvSpPr>
          <p:nvPr>
            <p:ph type="title"/>
          </p:nvPr>
        </p:nvSpPr>
        <p:spPr>
          <a:xfrm>
            <a:off x="1676400" y="561725"/>
            <a:ext cx="10515600" cy="1325563"/>
          </a:xfrm>
        </p:spPr>
        <p:txBody>
          <a:bodyPr/>
          <a:lstStyle/>
          <a:p>
            <a:r>
              <a:rPr lang="en-IN" dirty="0">
                <a:latin typeface="Arial Rounded MT Bold" panose="020F0704030504030204" pitchFamily="34" charset="0"/>
              </a:rPr>
              <a:t>Categorisation of Vulnerabilities</a:t>
            </a:r>
          </a:p>
        </p:txBody>
      </p:sp>
      <p:sp>
        <p:nvSpPr>
          <p:cNvPr id="16" name="Content Placeholder 15">
            <a:extLst>
              <a:ext uri="{FF2B5EF4-FFF2-40B4-BE49-F238E27FC236}">
                <a16:creationId xmlns:a16="http://schemas.microsoft.com/office/drawing/2014/main" id="{64D935BB-2B3C-5E65-9EC3-811377C7BB57}"/>
              </a:ext>
            </a:extLst>
          </p:cNvPr>
          <p:cNvSpPr>
            <a:spLocks noGrp="1"/>
          </p:cNvSpPr>
          <p:nvPr>
            <p:ph idx="1"/>
          </p:nvPr>
        </p:nvSpPr>
        <p:spPr>
          <a:xfrm>
            <a:off x="838200" y="1510380"/>
            <a:ext cx="10515600" cy="4511007"/>
          </a:xfrm>
        </p:spPr>
        <p:txBody>
          <a:bodyPr/>
          <a:lstStyle/>
          <a:p>
            <a:pPr marL="0" indent="0">
              <a:buNone/>
            </a:pPr>
            <a:r>
              <a:rPr lang="en-IN" dirty="0"/>
              <a:t>                            </a:t>
            </a:r>
          </a:p>
          <a:p>
            <a:pPr marL="0" indent="0">
              <a:buNone/>
            </a:pPr>
            <a:r>
              <a:rPr lang="en-IN" dirty="0"/>
              <a:t>                        </a:t>
            </a:r>
          </a:p>
          <a:p>
            <a:pPr marL="0" indent="0">
              <a:buNone/>
            </a:pPr>
            <a:r>
              <a:rPr lang="en-IN" dirty="0"/>
              <a:t>                        </a:t>
            </a:r>
            <a:r>
              <a:rPr lang="en-IN" dirty="0">
                <a:latin typeface="Arial Rounded MT Bold" panose="020F0704030504030204" pitchFamily="34" charset="0"/>
              </a:rPr>
              <a:t>Critical Vulnerabilities</a:t>
            </a:r>
          </a:p>
          <a:p>
            <a:pPr marL="0" indent="0">
              <a:buNone/>
            </a:pPr>
            <a:r>
              <a:rPr lang="en-IN" dirty="0">
                <a:latin typeface="Arial Rounded MT Bold" panose="020F0704030504030204" pitchFamily="34" charset="0"/>
              </a:rPr>
              <a:t>                       </a:t>
            </a:r>
          </a:p>
          <a:p>
            <a:pPr marL="0" indent="0">
              <a:buNone/>
            </a:pPr>
            <a:r>
              <a:rPr lang="en-IN" dirty="0">
                <a:latin typeface="Arial Rounded MT Bold" panose="020F0704030504030204" pitchFamily="34" charset="0"/>
              </a:rPr>
              <a:t>                       Moderate Vulnerabilities </a:t>
            </a:r>
          </a:p>
          <a:p>
            <a:pPr marL="0" indent="0">
              <a:buNone/>
            </a:pPr>
            <a:endParaRPr lang="en-IN" dirty="0">
              <a:latin typeface="Arial Rounded MT Bold" panose="020F0704030504030204" pitchFamily="34" charset="0"/>
            </a:endParaRPr>
          </a:p>
          <a:p>
            <a:pPr marL="0" indent="0">
              <a:buNone/>
            </a:pPr>
            <a:r>
              <a:rPr lang="en-IN" dirty="0">
                <a:latin typeface="Arial Rounded MT Bold" panose="020F0704030504030204" pitchFamily="34" charset="0"/>
              </a:rPr>
              <a:t>                       Low level Vulnerabilities</a:t>
            </a:r>
            <a:r>
              <a:rPr lang="en-IN" dirty="0"/>
              <a:t>             </a:t>
            </a:r>
          </a:p>
        </p:txBody>
      </p:sp>
    </p:spTree>
    <p:extLst>
      <p:ext uri="{BB962C8B-B14F-4D97-AF65-F5344CB8AC3E}">
        <p14:creationId xmlns:p14="http://schemas.microsoft.com/office/powerpoint/2010/main" val="4002436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BEAC-ACF5-D876-BB3E-C5233E7364D4}"/>
              </a:ext>
            </a:extLst>
          </p:cNvPr>
          <p:cNvSpPr>
            <a:spLocks noGrp="1"/>
          </p:cNvSpPr>
          <p:nvPr>
            <p:ph type="title"/>
          </p:nvPr>
        </p:nvSpPr>
        <p:spPr/>
        <p:txBody>
          <a:bodyPr/>
          <a:lstStyle/>
          <a:p>
            <a:r>
              <a:rPr lang="en-IN" dirty="0">
                <a:latin typeface="Arial Rounded MT Bold" panose="020F0704030504030204" pitchFamily="34" charset="0"/>
              </a:rPr>
              <a:t>4. Cross-Site Request Forgery</a:t>
            </a:r>
          </a:p>
        </p:txBody>
      </p:sp>
      <p:sp>
        <p:nvSpPr>
          <p:cNvPr id="3" name="Content Placeholder 2">
            <a:extLst>
              <a:ext uri="{FF2B5EF4-FFF2-40B4-BE49-F238E27FC236}">
                <a16:creationId xmlns:a16="http://schemas.microsoft.com/office/drawing/2014/main" id="{3467F7E0-1F66-0A82-750E-D0A11F6737BA}"/>
              </a:ext>
            </a:extLst>
          </p:cNvPr>
          <p:cNvSpPr>
            <a:spLocks noGrp="1"/>
          </p:cNvSpPr>
          <p:nvPr>
            <p:ph sz="half" idx="1"/>
          </p:nvPr>
        </p:nvSpPr>
        <p:spPr>
          <a:xfrm>
            <a:off x="838200" y="1825625"/>
            <a:ext cx="2541814" cy="4351338"/>
          </a:xfrm>
          <a:solidFill>
            <a:srgbClr val="FFC000"/>
          </a:solidFill>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latin typeface="Arial Narrow" panose="020B0606020202030204" pitchFamily="34" charset="0"/>
              </a:rPr>
              <a:t>Cross-Site Request Forgery</a:t>
            </a:r>
          </a:p>
          <a:p>
            <a:pPr marL="0" indent="0">
              <a:buNone/>
            </a:pPr>
            <a:r>
              <a:rPr lang="en-IN" dirty="0">
                <a:latin typeface="Arial Narrow" panose="020B0606020202030204" pitchFamily="34" charset="0"/>
              </a:rPr>
              <a:t>(</a:t>
            </a:r>
            <a:r>
              <a:rPr lang="en-IN" sz="2800" dirty="0">
                <a:latin typeface="Arial Narrow" panose="020B0606020202030204" pitchFamily="34" charset="0"/>
              </a:rPr>
              <a:t>Moderate)</a:t>
            </a:r>
            <a:endParaRPr lang="en-IN" dirty="0">
              <a:latin typeface="Arial Narrow" panose="020B0606020202030204" pitchFamily="34" charset="0"/>
            </a:endParaRPr>
          </a:p>
        </p:txBody>
      </p:sp>
      <p:sp>
        <p:nvSpPr>
          <p:cNvPr id="4" name="Content Placeholder 3">
            <a:extLst>
              <a:ext uri="{FF2B5EF4-FFF2-40B4-BE49-F238E27FC236}">
                <a16:creationId xmlns:a16="http://schemas.microsoft.com/office/drawing/2014/main" id="{E506081C-F313-4B6E-6DAD-C979F7BC55DF}"/>
              </a:ext>
            </a:extLst>
          </p:cNvPr>
          <p:cNvSpPr>
            <a:spLocks noGrp="1"/>
          </p:cNvSpPr>
          <p:nvPr>
            <p:ph sz="half" idx="2"/>
          </p:nvPr>
        </p:nvSpPr>
        <p:spPr>
          <a:xfrm>
            <a:off x="3526971" y="1825625"/>
            <a:ext cx="7826829" cy="4351338"/>
          </a:xfrm>
        </p:spPr>
        <p:txBody>
          <a:bodyPr/>
          <a:lstStyle/>
          <a:p>
            <a:pPr marL="0" indent="0">
              <a:buNone/>
            </a:pPr>
            <a:r>
              <a:rPr lang="en-IN" dirty="0"/>
              <a:t>Below mention URL in the </a:t>
            </a:r>
            <a:r>
              <a:rPr lang="en-IN" b="1" dirty="0"/>
              <a:t>Lifestyle Store  </a:t>
            </a:r>
            <a:r>
              <a:rPr lang="en-IN" dirty="0"/>
              <a:t>is vulnerable to CSRF .</a:t>
            </a:r>
          </a:p>
          <a:p>
            <a:pPr marL="0" indent="0">
              <a:buNone/>
            </a:pPr>
            <a:r>
              <a:rPr lang="en-IN" b="1" dirty="0"/>
              <a:t>Affected URL : </a:t>
            </a:r>
          </a:p>
          <a:p>
            <a:pPr marL="0" indent="0">
              <a:buNone/>
            </a:pPr>
            <a:r>
              <a:rPr lang="en-IN" b="1" dirty="0"/>
              <a:t>. http://3.110.127.25/profile/16/edit/</a:t>
            </a:r>
          </a:p>
          <a:p>
            <a:pPr marL="0" indent="0">
              <a:buNone/>
            </a:pPr>
            <a:r>
              <a:rPr lang="en-IN" b="1" dirty="0"/>
              <a:t> . Affected Parameters :</a:t>
            </a:r>
          </a:p>
          <a:p>
            <a:pPr marL="0" indent="0">
              <a:buNone/>
            </a:pPr>
            <a:r>
              <a:rPr lang="en-IN" b="1" dirty="0"/>
              <a:t>. Post Request in </a:t>
            </a:r>
            <a:r>
              <a:rPr lang="en-IN" b="1" dirty="0" err="1"/>
              <a:t>Burpsuite</a:t>
            </a:r>
            <a:endParaRPr lang="en-IN" dirty="0"/>
          </a:p>
          <a:p>
            <a:pPr marL="0" indent="0">
              <a:buNone/>
            </a:pPr>
            <a:r>
              <a:rPr lang="en-IN" b="1" dirty="0"/>
              <a:t>Payload:</a:t>
            </a:r>
          </a:p>
          <a:p>
            <a:pPr marL="0" indent="0">
              <a:buNone/>
            </a:pPr>
            <a:r>
              <a:rPr lang="en-IN" b="1" dirty="0"/>
              <a:t>. profile/16/edit/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055150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CB85-2CBC-501F-9B20-1BB9ADA75E8D}"/>
              </a:ext>
            </a:extLst>
          </p:cNvPr>
          <p:cNvSpPr>
            <a:spLocks noGrp="1"/>
          </p:cNvSpPr>
          <p:nvPr>
            <p:ph type="title"/>
          </p:nvPr>
        </p:nvSpPr>
        <p:spPr>
          <a:xfrm>
            <a:off x="473529" y="0"/>
            <a:ext cx="10880271" cy="1690688"/>
          </a:xfrm>
        </p:spPr>
        <p:txBody>
          <a:bodyPr/>
          <a:lstStyle/>
          <a:p>
            <a:r>
              <a:rPr lang="en-IN" dirty="0">
                <a:latin typeface="Arial Rounded MT Bold" panose="020F0704030504030204" pitchFamily="34" charset="0"/>
              </a:rPr>
              <a:t>PoC :-</a:t>
            </a:r>
          </a:p>
        </p:txBody>
      </p:sp>
      <p:sp>
        <p:nvSpPr>
          <p:cNvPr id="3" name="Content Placeholder 2">
            <a:extLst>
              <a:ext uri="{FF2B5EF4-FFF2-40B4-BE49-F238E27FC236}">
                <a16:creationId xmlns:a16="http://schemas.microsoft.com/office/drawing/2014/main" id="{3DD785CC-1042-7C19-2EB6-E99CDD17DE4B}"/>
              </a:ext>
            </a:extLst>
          </p:cNvPr>
          <p:cNvSpPr>
            <a:spLocks noGrp="1"/>
          </p:cNvSpPr>
          <p:nvPr>
            <p:ph idx="1"/>
          </p:nvPr>
        </p:nvSpPr>
        <p:spPr>
          <a:xfrm>
            <a:off x="642256" y="1417412"/>
            <a:ext cx="10880271" cy="901246"/>
          </a:xfrm>
        </p:spPr>
        <p:txBody>
          <a:bodyPr/>
          <a:lstStyle/>
          <a:p>
            <a:pPr marL="0" indent="0">
              <a:buNone/>
            </a:pPr>
            <a:r>
              <a:rPr lang="en-IN" dirty="0"/>
              <a:t>. Attacker can pass post request using HTML code .</a:t>
            </a:r>
          </a:p>
        </p:txBody>
      </p:sp>
      <p:pic>
        <p:nvPicPr>
          <p:cNvPr id="5" name="Picture 4">
            <a:extLst>
              <a:ext uri="{FF2B5EF4-FFF2-40B4-BE49-F238E27FC236}">
                <a16:creationId xmlns:a16="http://schemas.microsoft.com/office/drawing/2014/main" id="{27FCC0BE-FC86-0AB1-257E-6716B559B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2" y="2318658"/>
            <a:ext cx="4908913" cy="3802056"/>
          </a:xfrm>
          <a:prstGeom prst="rect">
            <a:avLst/>
          </a:prstGeom>
        </p:spPr>
      </p:pic>
      <p:pic>
        <p:nvPicPr>
          <p:cNvPr id="7" name="Picture 6">
            <a:extLst>
              <a:ext uri="{FF2B5EF4-FFF2-40B4-BE49-F238E27FC236}">
                <a16:creationId xmlns:a16="http://schemas.microsoft.com/office/drawing/2014/main" id="{9C8269A4-AC08-24AA-8238-8B5D2B550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91" y="2751235"/>
            <a:ext cx="5853793" cy="2296239"/>
          </a:xfrm>
          <a:prstGeom prst="rect">
            <a:avLst/>
          </a:prstGeom>
        </p:spPr>
      </p:pic>
    </p:spTree>
    <p:extLst>
      <p:ext uri="{BB962C8B-B14F-4D97-AF65-F5344CB8AC3E}">
        <p14:creationId xmlns:p14="http://schemas.microsoft.com/office/powerpoint/2010/main" val="946830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229E-7D8B-3CB1-4571-A8D480FACC8E}"/>
              </a:ext>
            </a:extLst>
          </p:cNvPr>
          <p:cNvSpPr>
            <a:spLocks noGrp="1"/>
          </p:cNvSpPr>
          <p:nvPr>
            <p:ph type="title"/>
          </p:nvPr>
        </p:nvSpPr>
        <p:spPr/>
        <p:txBody>
          <a:bodyPr/>
          <a:lstStyle/>
          <a:p>
            <a:r>
              <a:rPr lang="en-IN" dirty="0"/>
              <a:t>Recommendation </a:t>
            </a:r>
          </a:p>
        </p:txBody>
      </p:sp>
      <p:sp>
        <p:nvSpPr>
          <p:cNvPr id="3" name="Content Placeholder 2">
            <a:extLst>
              <a:ext uri="{FF2B5EF4-FFF2-40B4-BE49-F238E27FC236}">
                <a16:creationId xmlns:a16="http://schemas.microsoft.com/office/drawing/2014/main" id="{DF39F97B-D94B-9C67-573F-B4DF6D37EE75}"/>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Lora" panose="020B0604020202020204" pitchFamily="2" charset="0"/>
              </a:rPr>
              <a:t>A website should not permit state-changing operations based on GET requests.</a:t>
            </a:r>
          </a:p>
          <a:p>
            <a:pPr algn="l">
              <a:buFont typeface="Arial" panose="020B0604020202020204" pitchFamily="34" charset="0"/>
              <a:buChar char="•"/>
            </a:pPr>
            <a:r>
              <a:rPr lang="en-US" b="0" i="0" dirty="0">
                <a:solidFill>
                  <a:srgbClr val="222222"/>
                </a:solidFill>
                <a:effectLst/>
                <a:latin typeface="Lora" panose="020B0604020202020204" pitchFamily="2" charset="0"/>
              </a:rPr>
              <a:t>Always limit session duration for connected users. Websites should terminate sessions whenever users leave the website.</a:t>
            </a:r>
          </a:p>
          <a:p>
            <a:pPr algn="l">
              <a:buFont typeface="Arial" panose="020B0604020202020204" pitchFamily="34" charset="0"/>
              <a:buChar char="•"/>
            </a:pPr>
            <a:r>
              <a:rPr lang="en-US" b="0" i="0" u="none" strike="noStrike" dirty="0">
                <a:solidFill>
                  <a:srgbClr val="EB2F21"/>
                </a:solidFill>
                <a:effectLst/>
                <a:latin typeface="Lora" panose="020B0604020202020204" pitchFamily="2" charset="0"/>
                <a:hlinkClick r:id="rId2"/>
              </a:rPr>
              <a:t>Cross-Site Scripting (XSS)</a:t>
            </a:r>
            <a:r>
              <a:rPr lang="en-US" b="0" i="0" dirty="0">
                <a:solidFill>
                  <a:srgbClr val="222222"/>
                </a:solidFill>
                <a:effectLst/>
                <a:latin typeface="Lora" panose="020B0604020202020204" pitchFamily="2" charset="0"/>
              </a:rPr>
              <a:t> prevention controls should also be implemented, since XSS can be used to exploit CSRF.</a:t>
            </a:r>
          </a:p>
          <a:p>
            <a:pPr marL="0" indent="0">
              <a:buNone/>
            </a:pPr>
            <a:endParaRPr lang="en-IN" dirty="0"/>
          </a:p>
        </p:txBody>
      </p:sp>
    </p:spTree>
    <p:extLst>
      <p:ext uri="{BB962C8B-B14F-4D97-AF65-F5344CB8AC3E}">
        <p14:creationId xmlns:p14="http://schemas.microsoft.com/office/powerpoint/2010/main" val="3013271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E601C-F06D-F6E6-78A2-7CA860B4D976}"/>
              </a:ext>
            </a:extLst>
          </p:cNvPr>
          <p:cNvSpPr>
            <a:spLocks noGrp="1"/>
          </p:cNvSpPr>
          <p:nvPr>
            <p:ph type="title"/>
          </p:nvPr>
        </p:nvSpPr>
        <p:spPr>
          <a:xfrm>
            <a:off x="838200" y="365125"/>
            <a:ext cx="10515600" cy="1325563"/>
          </a:xfrm>
        </p:spPr>
        <p:txBody>
          <a:bodyPr/>
          <a:lstStyle/>
          <a:p>
            <a:r>
              <a:rPr lang="en-IN" dirty="0"/>
              <a:t>References</a:t>
            </a:r>
          </a:p>
        </p:txBody>
      </p:sp>
      <p:sp>
        <p:nvSpPr>
          <p:cNvPr id="3" name="Content Placeholder 2">
            <a:extLst>
              <a:ext uri="{FF2B5EF4-FFF2-40B4-BE49-F238E27FC236}">
                <a16:creationId xmlns:a16="http://schemas.microsoft.com/office/drawing/2014/main" id="{474CFD9C-B9CE-0913-19D8-4C9831752DD7}"/>
              </a:ext>
            </a:extLst>
          </p:cNvPr>
          <p:cNvSpPr>
            <a:spLocks noGrp="1"/>
          </p:cNvSpPr>
          <p:nvPr>
            <p:ph idx="1"/>
          </p:nvPr>
        </p:nvSpPr>
        <p:spPr/>
        <p:txBody>
          <a:bodyPr/>
          <a:lstStyle/>
          <a:p>
            <a:r>
              <a:rPr lang="en-IN" b="0" i="0" dirty="0">
                <a:solidFill>
                  <a:srgbClr val="006621"/>
                </a:solidFill>
                <a:effectLst/>
                <a:latin typeface="Roboto" panose="02000000000000000000" pitchFamily="2" charset="0"/>
              </a:rPr>
              <a:t>https://portswigger.net/web-security/csrf</a:t>
            </a:r>
            <a:endParaRPr lang="en-IN" dirty="0"/>
          </a:p>
        </p:txBody>
      </p:sp>
    </p:spTree>
    <p:extLst>
      <p:ext uri="{BB962C8B-B14F-4D97-AF65-F5344CB8AC3E}">
        <p14:creationId xmlns:p14="http://schemas.microsoft.com/office/powerpoint/2010/main" val="10412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29D4-1A57-82EF-BA7D-D93D47A842CF}"/>
              </a:ext>
            </a:extLst>
          </p:cNvPr>
          <p:cNvSpPr>
            <a:spLocks noGrp="1"/>
          </p:cNvSpPr>
          <p:nvPr>
            <p:ph type="title"/>
          </p:nvPr>
        </p:nvSpPr>
        <p:spPr/>
        <p:txBody>
          <a:bodyPr/>
          <a:lstStyle/>
          <a:p>
            <a:r>
              <a:rPr lang="en-IN" dirty="0">
                <a:latin typeface="Arial Rounded MT Bold" panose="020F0704030504030204" pitchFamily="34" charset="0"/>
              </a:rPr>
              <a:t>5. </a:t>
            </a:r>
            <a:r>
              <a:rPr lang="en-IN" sz="4400" dirty="0">
                <a:latin typeface="Arial Rounded MT Bold" panose="020F0704030504030204" pitchFamily="34" charset="0"/>
              </a:rPr>
              <a:t>Default files and pages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AE297F7-3A83-C3D6-C467-BBBB8200B6E3}"/>
              </a:ext>
            </a:extLst>
          </p:cNvPr>
          <p:cNvSpPr>
            <a:spLocks noGrp="1"/>
          </p:cNvSpPr>
          <p:nvPr>
            <p:ph sz="half" idx="1"/>
          </p:nvPr>
        </p:nvSpPr>
        <p:spPr>
          <a:xfrm>
            <a:off x="838200" y="1825625"/>
            <a:ext cx="2084614" cy="4351338"/>
          </a:xfrm>
          <a:solidFill>
            <a:srgbClr val="FFC000"/>
          </a:solidFill>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2800" dirty="0"/>
              <a:t>Default files and pages</a:t>
            </a:r>
          </a:p>
          <a:p>
            <a:pPr marL="0" indent="0">
              <a:buNone/>
            </a:pPr>
            <a:r>
              <a:rPr lang="en-IN" dirty="0"/>
              <a:t>(Moderate)</a:t>
            </a:r>
          </a:p>
        </p:txBody>
      </p:sp>
      <p:sp>
        <p:nvSpPr>
          <p:cNvPr id="4" name="Content Placeholder 3">
            <a:extLst>
              <a:ext uri="{FF2B5EF4-FFF2-40B4-BE49-F238E27FC236}">
                <a16:creationId xmlns:a16="http://schemas.microsoft.com/office/drawing/2014/main" id="{6B7D085B-F36E-71B7-F630-4466D4AC5BF1}"/>
              </a:ext>
            </a:extLst>
          </p:cNvPr>
          <p:cNvSpPr>
            <a:spLocks noGrp="1"/>
          </p:cNvSpPr>
          <p:nvPr>
            <p:ph sz="half" idx="2"/>
          </p:nvPr>
        </p:nvSpPr>
        <p:spPr>
          <a:xfrm>
            <a:off x="3037114" y="1825625"/>
            <a:ext cx="8316686" cy="4351338"/>
          </a:xfrm>
        </p:spPr>
        <p:txBody>
          <a:bodyPr/>
          <a:lstStyle/>
          <a:p>
            <a:pPr marL="0" indent="0">
              <a:buNone/>
            </a:pPr>
            <a:r>
              <a:rPr lang="en-IN" dirty="0"/>
              <a:t>Below mention URL in the </a:t>
            </a:r>
            <a:r>
              <a:rPr lang="en-IN" b="1" dirty="0"/>
              <a:t>Lifestyle Store  </a:t>
            </a:r>
            <a:r>
              <a:rPr lang="en-IN" dirty="0"/>
              <a:t>is vulnerable to Default files and pages .</a:t>
            </a:r>
          </a:p>
          <a:p>
            <a:pPr marL="0" indent="0">
              <a:buNone/>
            </a:pPr>
            <a:r>
              <a:rPr lang="en-IN" b="1" dirty="0"/>
              <a:t>Affected URL : </a:t>
            </a:r>
          </a:p>
          <a:p>
            <a:pPr marL="0" indent="0">
              <a:buNone/>
            </a:pPr>
            <a:r>
              <a:rPr lang="en-IN" b="1" dirty="0"/>
              <a:t>. http://13.126.118.157/phpinfo.php</a:t>
            </a:r>
          </a:p>
          <a:p>
            <a:pPr marL="0" indent="0">
              <a:buNone/>
            </a:pPr>
            <a:r>
              <a:rPr lang="en-IN" b="1" dirty="0"/>
              <a:t> . Affected Parameters :</a:t>
            </a:r>
          </a:p>
          <a:p>
            <a:pPr marL="0" indent="0">
              <a:buNone/>
            </a:pPr>
            <a:r>
              <a:rPr lang="en-IN" b="1" dirty="0"/>
              <a:t>. </a:t>
            </a:r>
            <a:r>
              <a:rPr lang="en-IN" b="1" dirty="0" err="1"/>
              <a:t>php</a:t>
            </a:r>
            <a:r>
              <a:rPr lang="en-IN" b="1" dirty="0"/>
              <a:t> info</a:t>
            </a:r>
            <a:endParaRPr lang="en-IN" dirty="0"/>
          </a:p>
          <a:p>
            <a:pPr marL="0" indent="0">
              <a:buNone/>
            </a:pPr>
            <a:r>
              <a:rPr lang="en-IN" b="1" dirty="0"/>
              <a:t>Payload:</a:t>
            </a:r>
          </a:p>
          <a:p>
            <a:pPr marL="0" indent="0">
              <a:buNone/>
            </a:pPr>
            <a:r>
              <a:rPr lang="en-IN" b="1" dirty="0"/>
              <a:t>. </a:t>
            </a:r>
            <a:r>
              <a:rPr lang="en-IN" b="1" dirty="0" err="1"/>
              <a:t>phpinfo.php</a:t>
            </a:r>
            <a:endParaRPr lang="en-IN" dirty="0"/>
          </a:p>
        </p:txBody>
      </p:sp>
    </p:spTree>
    <p:extLst>
      <p:ext uri="{BB962C8B-B14F-4D97-AF65-F5344CB8AC3E}">
        <p14:creationId xmlns:p14="http://schemas.microsoft.com/office/powerpoint/2010/main" val="346883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EC50-9162-B3B6-EE83-B487C4966D6D}"/>
              </a:ext>
            </a:extLst>
          </p:cNvPr>
          <p:cNvSpPr>
            <a:spLocks noGrp="1"/>
          </p:cNvSpPr>
          <p:nvPr>
            <p:ph type="title"/>
          </p:nvPr>
        </p:nvSpPr>
        <p:spPr>
          <a:xfrm>
            <a:off x="484414" y="0"/>
            <a:ext cx="10515600" cy="1325563"/>
          </a:xfrm>
        </p:spPr>
        <p:txBody>
          <a:bodyPr/>
          <a:lstStyle/>
          <a:p>
            <a:r>
              <a:rPr lang="en-IN" dirty="0">
                <a:latin typeface="Arial Rounded MT Bold" panose="020F0704030504030204" pitchFamily="34" charset="0"/>
              </a:rPr>
              <a:t>PoC:-</a:t>
            </a:r>
          </a:p>
        </p:txBody>
      </p:sp>
      <p:sp>
        <p:nvSpPr>
          <p:cNvPr id="3" name="Content Placeholder 2">
            <a:extLst>
              <a:ext uri="{FF2B5EF4-FFF2-40B4-BE49-F238E27FC236}">
                <a16:creationId xmlns:a16="http://schemas.microsoft.com/office/drawing/2014/main" id="{017FD85F-599B-79B0-5DE6-48E58A1C1280}"/>
              </a:ext>
            </a:extLst>
          </p:cNvPr>
          <p:cNvSpPr>
            <a:spLocks noGrp="1"/>
          </p:cNvSpPr>
          <p:nvPr>
            <p:ph sz="half" idx="1"/>
          </p:nvPr>
        </p:nvSpPr>
        <p:spPr>
          <a:xfrm>
            <a:off x="446314" y="1325563"/>
            <a:ext cx="10869386" cy="982889"/>
          </a:xfrm>
        </p:spPr>
        <p:txBody>
          <a:bodyPr/>
          <a:lstStyle/>
          <a:p>
            <a:pPr marL="0" indent="0">
              <a:buNone/>
            </a:pPr>
            <a:r>
              <a:rPr lang="en-IN" dirty="0"/>
              <a:t>. Attacker can use </a:t>
            </a:r>
            <a:r>
              <a:rPr lang="en-IN" dirty="0" err="1"/>
              <a:t>php</a:t>
            </a:r>
            <a:r>
              <a:rPr lang="en-IN" dirty="0"/>
              <a:t> code in URL and get information about website.</a:t>
            </a:r>
          </a:p>
        </p:txBody>
      </p:sp>
      <p:pic>
        <p:nvPicPr>
          <p:cNvPr id="6" name="Picture 5">
            <a:extLst>
              <a:ext uri="{FF2B5EF4-FFF2-40B4-BE49-F238E27FC236}">
                <a16:creationId xmlns:a16="http://schemas.microsoft.com/office/drawing/2014/main" id="{E4F4FD9A-F88B-7DFA-9E7C-229874399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043" y="1964995"/>
            <a:ext cx="6662056" cy="4809532"/>
          </a:xfrm>
          <a:prstGeom prst="rect">
            <a:avLst/>
          </a:prstGeom>
        </p:spPr>
      </p:pic>
    </p:spTree>
    <p:extLst>
      <p:ext uri="{BB962C8B-B14F-4D97-AF65-F5344CB8AC3E}">
        <p14:creationId xmlns:p14="http://schemas.microsoft.com/office/powerpoint/2010/main" val="377754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9E31-6190-BC7A-3691-94C968D738D8}"/>
              </a:ext>
            </a:extLst>
          </p:cNvPr>
          <p:cNvSpPr>
            <a:spLocks noGrp="1"/>
          </p:cNvSpPr>
          <p:nvPr>
            <p:ph type="title"/>
          </p:nvPr>
        </p:nvSpPr>
        <p:spPr>
          <a:xfrm>
            <a:off x="397328" y="87500"/>
            <a:ext cx="10515600" cy="1325563"/>
          </a:xfrm>
        </p:spPr>
        <p:txBody>
          <a:bodyPr/>
          <a:lstStyle/>
          <a:p>
            <a:r>
              <a:rPr lang="en-IN" dirty="0"/>
              <a:t>Recommendation</a:t>
            </a:r>
          </a:p>
        </p:txBody>
      </p:sp>
      <p:sp>
        <p:nvSpPr>
          <p:cNvPr id="4" name="Rectangle 1">
            <a:extLst>
              <a:ext uri="{FF2B5EF4-FFF2-40B4-BE49-F238E27FC236}">
                <a16:creationId xmlns:a16="http://schemas.microsoft.com/office/drawing/2014/main" id="{2ECF6C33-04F0-08F0-5E28-208CBA70CBD1}"/>
              </a:ext>
            </a:extLst>
          </p:cNvPr>
          <p:cNvSpPr>
            <a:spLocks noGrp="1" noChangeArrowheads="1"/>
          </p:cNvSpPr>
          <p:nvPr>
            <p:ph idx="1"/>
          </p:nvPr>
        </p:nvSpPr>
        <p:spPr bwMode="auto">
          <a:xfrm>
            <a:off x="397328" y="1413063"/>
            <a:ext cx="1139734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000033"/>
                </a:solidFill>
                <a:latin typeface="Elephant" panose="02020904090505020303" pitchFamily="18" charset="0"/>
              </a:rPr>
              <a:t>. </a:t>
            </a:r>
            <a:r>
              <a:rPr kumimoji="0" lang="en-US" altLang="en-US" sz="3200" b="0" i="0" u="none" strike="noStrike" cap="none" normalizeH="0" baseline="0" dirty="0">
                <a:ln>
                  <a:noFill/>
                </a:ln>
                <a:solidFill>
                  <a:srgbClr val="000033"/>
                </a:solidFill>
                <a:effectLst/>
                <a:latin typeface="Geneva"/>
              </a:rPr>
              <a:t> you need to find out specific server configuration information in order to install and run a specific web application or script, or just to troubleshoot your server. If your server has </a:t>
            </a:r>
            <a:r>
              <a:rPr kumimoji="0" lang="en-US" altLang="en-US" sz="3200" b="0" i="0" u="none" strike="noStrike" cap="none" normalizeH="0" baseline="0" dirty="0" err="1">
                <a:ln>
                  <a:noFill/>
                </a:ln>
                <a:solidFill>
                  <a:srgbClr val="000033"/>
                </a:solidFill>
                <a:effectLst/>
                <a:latin typeface="Geneva"/>
              </a:rPr>
              <a:t>php</a:t>
            </a:r>
            <a:r>
              <a:rPr kumimoji="0" lang="en-US" altLang="en-US" sz="3200" b="0" i="0" u="none" strike="noStrike" cap="none" normalizeH="0" baseline="0" dirty="0">
                <a:ln>
                  <a:noFill/>
                </a:ln>
                <a:solidFill>
                  <a:srgbClr val="000033"/>
                </a:solidFill>
                <a:effectLst/>
                <a:latin typeface="Geneva"/>
              </a:rPr>
              <a:t> installed, you can get a great deal of this info by making and running a </a:t>
            </a:r>
            <a:r>
              <a:rPr kumimoji="0" lang="en-US" altLang="en-US" sz="3200" b="0" i="0" u="none" strike="noStrike" cap="none" normalizeH="0" baseline="0" dirty="0" err="1">
                <a:ln>
                  <a:noFill/>
                </a:ln>
                <a:solidFill>
                  <a:srgbClr val="000033"/>
                </a:solidFill>
                <a:effectLst/>
                <a:latin typeface="Geneva"/>
              </a:rPr>
              <a:t>phpinfo</a:t>
            </a:r>
            <a:r>
              <a:rPr kumimoji="0" lang="en-US" altLang="en-US" sz="3200" b="0" i="0" u="none" strike="noStrike" cap="none" normalizeH="0" baseline="0" dirty="0">
                <a:ln>
                  <a:noFill/>
                </a:ln>
                <a:solidFill>
                  <a:srgbClr val="000033"/>
                </a:solidFill>
                <a:effectLst/>
                <a:latin typeface="Geneva"/>
              </a:rPr>
              <a:t> file from your server. You can easily create a </a:t>
            </a:r>
            <a:r>
              <a:rPr kumimoji="0" lang="en-US" altLang="en-US" sz="3200" b="0" i="0" u="none" strike="noStrike" cap="none" normalizeH="0" baseline="0" dirty="0" err="1">
                <a:ln>
                  <a:noFill/>
                </a:ln>
                <a:solidFill>
                  <a:srgbClr val="000033"/>
                </a:solidFill>
                <a:effectLst/>
                <a:latin typeface="Geneva"/>
              </a:rPr>
              <a:t>phpinfo</a:t>
            </a:r>
            <a:r>
              <a:rPr kumimoji="0" lang="en-US" altLang="en-US" sz="3200" b="0" i="0" u="none" strike="noStrike" cap="none" normalizeH="0" baseline="0" dirty="0">
                <a:ln>
                  <a:noFill/>
                </a:ln>
                <a:solidFill>
                  <a:srgbClr val="000033"/>
                </a:solidFill>
                <a:effectLst/>
                <a:latin typeface="Geneva"/>
              </a:rPr>
              <a:t> file to access this information.</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4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7037-F1DD-9644-B3C0-EE5A4154492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EE73FD4-64D5-63F5-546A-ACD862595DB8}"/>
              </a:ext>
            </a:extLst>
          </p:cNvPr>
          <p:cNvSpPr>
            <a:spLocks noGrp="1"/>
          </p:cNvSpPr>
          <p:nvPr>
            <p:ph idx="1"/>
          </p:nvPr>
        </p:nvSpPr>
        <p:spPr>
          <a:xfrm>
            <a:off x="838200" y="1825625"/>
            <a:ext cx="10052957" cy="1325563"/>
          </a:xfrm>
        </p:spPr>
        <p:txBody>
          <a:bodyPr/>
          <a:lstStyle/>
          <a:p>
            <a:r>
              <a:rPr lang="en-IN" dirty="0"/>
              <a:t>https://www.php.net/manual/en/function.xdiff-file-patch.php</a:t>
            </a:r>
          </a:p>
        </p:txBody>
      </p:sp>
    </p:spTree>
    <p:extLst>
      <p:ext uri="{BB962C8B-B14F-4D97-AF65-F5344CB8AC3E}">
        <p14:creationId xmlns:p14="http://schemas.microsoft.com/office/powerpoint/2010/main" val="2074720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B218-F952-2A5F-9C2F-8EE39CF90B3D}"/>
              </a:ext>
            </a:extLst>
          </p:cNvPr>
          <p:cNvSpPr>
            <a:spLocks noGrp="1"/>
          </p:cNvSpPr>
          <p:nvPr>
            <p:ph type="title"/>
          </p:nvPr>
        </p:nvSpPr>
        <p:spPr>
          <a:xfrm>
            <a:off x="838200" y="365125"/>
            <a:ext cx="10515600" cy="1055461"/>
          </a:xfrm>
        </p:spPr>
        <p:txBody>
          <a:bodyPr/>
          <a:lstStyle/>
          <a:p>
            <a:r>
              <a:rPr lang="en-IN" sz="4400" dirty="0">
                <a:latin typeface="Arial Black" panose="020B0A04020102020204" pitchFamily="34" charset="0"/>
              </a:rPr>
              <a:t>6. Forced Browsing flaws </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85B64EA-0303-3049-1ED4-4A0D118073CE}"/>
              </a:ext>
            </a:extLst>
          </p:cNvPr>
          <p:cNvSpPr>
            <a:spLocks noGrp="1"/>
          </p:cNvSpPr>
          <p:nvPr>
            <p:ph sz="half" idx="1"/>
          </p:nvPr>
        </p:nvSpPr>
        <p:spPr>
          <a:xfrm>
            <a:off x="838200" y="1825625"/>
            <a:ext cx="1839686" cy="4068989"/>
          </a:xfrm>
          <a:solidFill>
            <a:srgbClr val="FFC000"/>
          </a:solidFill>
        </p:spPr>
        <p:txBody>
          <a:bodyPr/>
          <a:lstStyle/>
          <a:p>
            <a:endParaRPr lang="en-IN" dirty="0"/>
          </a:p>
          <a:p>
            <a:endParaRPr lang="en-IN" dirty="0"/>
          </a:p>
          <a:p>
            <a:endParaRPr lang="en-IN" dirty="0"/>
          </a:p>
          <a:p>
            <a:pPr marL="0" indent="0">
              <a:buNone/>
            </a:pPr>
            <a:r>
              <a:rPr lang="en-IN" sz="2800" dirty="0">
                <a:latin typeface="Elephant" panose="02020904090505020303" pitchFamily="18" charset="0"/>
              </a:rPr>
              <a:t>. </a:t>
            </a:r>
            <a:r>
              <a:rPr lang="en-IN" sz="2800" dirty="0"/>
              <a:t>Forced Browsing flaws </a:t>
            </a:r>
          </a:p>
          <a:p>
            <a:pPr marL="0" indent="0">
              <a:buNone/>
            </a:pPr>
            <a:r>
              <a:rPr lang="en-IN" dirty="0"/>
              <a:t>(Moderate)</a:t>
            </a:r>
          </a:p>
        </p:txBody>
      </p:sp>
      <p:sp>
        <p:nvSpPr>
          <p:cNvPr id="4" name="Content Placeholder 3">
            <a:extLst>
              <a:ext uri="{FF2B5EF4-FFF2-40B4-BE49-F238E27FC236}">
                <a16:creationId xmlns:a16="http://schemas.microsoft.com/office/drawing/2014/main" id="{A4C1D0D4-D8AA-2888-9E59-539ACA039A0F}"/>
              </a:ext>
            </a:extLst>
          </p:cNvPr>
          <p:cNvSpPr>
            <a:spLocks noGrp="1"/>
          </p:cNvSpPr>
          <p:nvPr>
            <p:ph sz="half" idx="2"/>
          </p:nvPr>
        </p:nvSpPr>
        <p:spPr>
          <a:xfrm>
            <a:off x="2857500" y="1825625"/>
            <a:ext cx="8496300" cy="4068989"/>
          </a:xfrm>
        </p:spPr>
        <p:txBody>
          <a:bodyPr/>
          <a:lstStyle/>
          <a:p>
            <a:pPr marL="0" indent="0">
              <a:buNone/>
            </a:pPr>
            <a:r>
              <a:rPr lang="en-IN" dirty="0"/>
              <a:t>Below mention URL in the </a:t>
            </a:r>
            <a:r>
              <a:rPr lang="en-IN" b="1" dirty="0"/>
              <a:t>Lifestyle Store  </a:t>
            </a:r>
            <a:r>
              <a:rPr lang="en-IN" dirty="0"/>
              <a:t>is vulnerable to </a:t>
            </a:r>
          </a:p>
          <a:p>
            <a:pPr marL="0" indent="0">
              <a:buNone/>
            </a:pPr>
            <a:r>
              <a:rPr lang="en-IN" dirty="0"/>
              <a:t>Forced Browsing Flaws .</a:t>
            </a:r>
          </a:p>
          <a:p>
            <a:pPr marL="0" indent="0">
              <a:buNone/>
            </a:pPr>
            <a:r>
              <a:rPr lang="en-IN" b="1" dirty="0"/>
              <a:t>Affected URL : </a:t>
            </a:r>
          </a:p>
          <a:p>
            <a:pPr marL="0" indent="0">
              <a:buNone/>
            </a:pPr>
            <a:r>
              <a:rPr lang="en-IN" b="1" dirty="0"/>
              <a:t>. http://13.126.118.157/profile/profile.php</a:t>
            </a:r>
          </a:p>
          <a:p>
            <a:pPr marL="0" indent="0">
              <a:buNone/>
            </a:pPr>
            <a:r>
              <a:rPr lang="en-IN" b="1" dirty="0"/>
              <a:t> . Affected Parameters :</a:t>
            </a:r>
          </a:p>
          <a:p>
            <a:pPr marL="0" indent="0">
              <a:buNone/>
            </a:pPr>
            <a:r>
              <a:rPr lang="en-IN" b="1" dirty="0"/>
              <a:t>. GET </a:t>
            </a:r>
            <a:endParaRPr lang="en-IN" dirty="0"/>
          </a:p>
          <a:p>
            <a:pPr marL="0" indent="0">
              <a:buNone/>
            </a:pPr>
            <a:r>
              <a:rPr lang="en-IN" b="1" dirty="0"/>
              <a:t>Payload:</a:t>
            </a:r>
          </a:p>
          <a:p>
            <a:pPr marL="0" indent="0">
              <a:buNone/>
            </a:pPr>
            <a:r>
              <a:rPr lang="en-IN" b="1" dirty="0"/>
              <a:t>. </a:t>
            </a:r>
            <a:r>
              <a:rPr lang="en-IN" b="1" dirty="0" err="1"/>
              <a:t>profile.php</a:t>
            </a:r>
            <a:endParaRPr lang="en-IN" b="1" dirty="0"/>
          </a:p>
          <a:p>
            <a:pPr marL="0" indent="0">
              <a:buNone/>
            </a:pPr>
            <a:endParaRPr lang="en-IN" dirty="0"/>
          </a:p>
        </p:txBody>
      </p:sp>
    </p:spTree>
    <p:extLst>
      <p:ext uri="{BB962C8B-B14F-4D97-AF65-F5344CB8AC3E}">
        <p14:creationId xmlns:p14="http://schemas.microsoft.com/office/powerpoint/2010/main" val="2605335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B37D-BD6F-4DC0-CA58-B9C38D1C5750}"/>
              </a:ext>
            </a:extLst>
          </p:cNvPr>
          <p:cNvSpPr>
            <a:spLocks noGrp="1"/>
          </p:cNvSpPr>
          <p:nvPr>
            <p:ph type="title"/>
          </p:nvPr>
        </p:nvSpPr>
        <p:spPr>
          <a:xfrm>
            <a:off x="609600" y="18255"/>
            <a:ext cx="10515600" cy="1325563"/>
          </a:xfrm>
        </p:spPr>
        <p:txBody>
          <a:bodyPr/>
          <a:lstStyle/>
          <a:p>
            <a:r>
              <a:rPr lang="en-IN" dirty="0" err="1">
                <a:latin typeface="Elephant" panose="02020904090505020303" pitchFamily="18" charset="0"/>
              </a:rPr>
              <a:t>Poc</a:t>
            </a:r>
            <a:r>
              <a:rPr lang="en-IN" dirty="0">
                <a:latin typeface="Elephant" panose="02020904090505020303" pitchFamily="18" charset="0"/>
              </a:rPr>
              <a:t>:-</a:t>
            </a:r>
          </a:p>
        </p:txBody>
      </p:sp>
      <p:sp>
        <p:nvSpPr>
          <p:cNvPr id="3" name="Content Placeholder 2">
            <a:extLst>
              <a:ext uri="{FF2B5EF4-FFF2-40B4-BE49-F238E27FC236}">
                <a16:creationId xmlns:a16="http://schemas.microsoft.com/office/drawing/2014/main" id="{7FCDAFD2-4A80-9185-BA21-A45141F4BD13}"/>
              </a:ext>
            </a:extLst>
          </p:cNvPr>
          <p:cNvSpPr>
            <a:spLocks noGrp="1"/>
          </p:cNvSpPr>
          <p:nvPr>
            <p:ph idx="1"/>
          </p:nvPr>
        </p:nvSpPr>
        <p:spPr>
          <a:xfrm>
            <a:off x="609600" y="1253331"/>
            <a:ext cx="10515600" cy="4351338"/>
          </a:xfrm>
        </p:spPr>
        <p:txBody>
          <a:bodyPr/>
          <a:lstStyle/>
          <a:p>
            <a:r>
              <a:rPr lang="en-IN" dirty="0"/>
              <a:t>Attacker can use </a:t>
            </a:r>
            <a:r>
              <a:rPr lang="en-IN" dirty="0" err="1"/>
              <a:t>php</a:t>
            </a:r>
            <a:r>
              <a:rPr lang="en-IN" dirty="0"/>
              <a:t> code in URL and get information about customer details .</a:t>
            </a:r>
          </a:p>
          <a:p>
            <a:endParaRPr lang="en-IN" dirty="0"/>
          </a:p>
        </p:txBody>
      </p:sp>
      <p:pic>
        <p:nvPicPr>
          <p:cNvPr id="5" name="Picture 4">
            <a:extLst>
              <a:ext uri="{FF2B5EF4-FFF2-40B4-BE49-F238E27FC236}">
                <a16:creationId xmlns:a16="http://schemas.microsoft.com/office/drawing/2014/main" id="{9461088D-87E5-0651-D1D4-177CB684E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463" y="2034329"/>
            <a:ext cx="6699451" cy="4497100"/>
          </a:xfrm>
          <a:prstGeom prst="rect">
            <a:avLst/>
          </a:prstGeom>
        </p:spPr>
      </p:pic>
    </p:spTree>
    <p:extLst>
      <p:ext uri="{BB962C8B-B14F-4D97-AF65-F5344CB8AC3E}">
        <p14:creationId xmlns:p14="http://schemas.microsoft.com/office/powerpoint/2010/main" val="33322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7A05223-8FF9-230E-0C65-45E631AEBEDA}"/>
              </a:ext>
            </a:extLst>
          </p:cNvPr>
          <p:cNvGraphicFramePr>
            <a:graphicFrameLocks noGrp="1"/>
          </p:cNvGraphicFramePr>
          <p:nvPr>
            <p:extLst>
              <p:ext uri="{D42A27DB-BD31-4B8C-83A1-F6EECF244321}">
                <p14:modId xmlns:p14="http://schemas.microsoft.com/office/powerpoint/2010/main" val="3845837949"/>
              </p:ext>
            </p:extLst>
          </p:nvPr>
        </p:nvGraphicFramePr>
        <p:xfrm>
          <a:off x="1363579" y="2614863"/>
          <a:ext cx="8988927" cy="3224463"/>
        </p:xfrm>
        <a:graphic>
          <a:graphicData uri="http://schemas.openxmlformats.org/drawingml/2006/table">
            <a:tbl>
              <a:tblPr firstRow="1" bandRow="1">
                <a:tableStyleId>{5C22544A-7EE6-4342-B048-85BDC9FD1C3A}</a:tableStyleId>
              </a:tblPr>
              <a:tblGrid>
                <a:gridCol w="2871537">
                  <a:extLst>
                    <a:ext uri="{9D8B030D-6E8A-4147-A177-3AD203B41FA5}">
                      <a16:colId xmlns:a16="http://schemas.microsoft.com/office/drawing/2014/main" val="2585772768"/>
                    </a:ext>
                  </a:extLst>
                </a:gridCol>
                <a:gridCol w="3121081">
                  <a:extLst>
                    <a:ext uri="{9D8B030D-6E8A-4147-A177-3AD203B41FA5}">
                      <a16:colId xmlns:a16="http://schemas.microsoft.com/office/drawing/2014/main" val="3504431337"/>
                    </a:ext>
                  </a:extLst>
                </a:gridCol>
                <a:gridCol w="2996309">
                  <a:extLst>
                    <a:ext uri="{9D8B030D-6E8A-4147-A177-3AD203B41FA5}">
                      <a16:colId xmlns:a16="http://schemas.microsoft.com/office/drawing/2014/main" val="578622691"/>
                    </a:ext>
                  </a:extLst>
                </a:gridCol>
              </a:tblGrid>
              <a:tr h="3224463">
                <a:tc>
                  <a:txBody>
                    <a:bodyPr/>
                    <a:lstStyle/>
                    <a:p>
                      <a:r>
                        <a:rPr lang="en-IN" sz="4000" dirty="0"/>
                        <a:t>    Critical</a:t>
                      </a:r>
                    </a:p>
                    <a:p>
                      <a:endParaRPr lang="en-IN" sz="4000" dirty="0"/>
                    </a:p>
                    <a:p>
                      <a:endParaRPr lang="en-IN" sz="4000" dirty="0"/>
                    </a:p>
                    <a:p>
                      <a:r>
                        <a:rPr lang="en-IN" sz="4000" dirty="0"/>
                        <a:t>        3</a:t>
                      </a:r>
                    </a:p>
                  </a:txBody>
                  <a:tcPr>
                    <a:solidFill>
                      <a:srgbClr val="FF0000"/>
                    </a:solidFill>
                  </a:tcPr>
                </a:tc>
                <a:tc>
                  <a:txBody>
                    <a:bodyPr/>
                    <a:lstStyle/>
                    <a:p>
                      <a:r>
                        <a:rPr lang="en-IN" sz="4000" dirty="0"/>
                        <a:t>   Moderate</a:t>
                      </a:r>
                    </a:p>
                    <a:p>
                      <a:endParaRPr lang="en-IN" sz="4000" dirty="0"/>
                    </a:p>
                    <a:p>
                      <a:endParaRPr lang="en-IN" sz="4000" dirty="0"/>
                    </a:p>
                    <a:p>
                      <a:r>
                        <a:rPr lang="en-IN" sz="4000" dirty="0"/>
                        <a:t>         3</a:t>
                      </a:r>
                    </a:p>
                  </a:txBody>
                  <a:tcPr>
                    <a:solidFill>
                      <a:srgbClr val="FFC000"/>
                    </a:solidFill>
                  </a:tcPr>
                </a:tc>
                <a:tc>
                  <a:txBody>
                    <a:bodyPr/>
                    <a:lstStyle/>
                    <a:p>
                      <a:r>
                        <a:rPr lang="en-IN" sz="4000" dirty="0"/>
                        <a:t>    Low</a:t>
                      </a:r>
                    </a:p>
                    <a:p>
                      <a:endParaRPr lang="en-IN" sz="4000" dirty="0"/>
                    </a:p>
                    <a:p>
                      <a:endParaRPr lang="en-IN" sz="4000" dirty="0"/>
                    </a:p>
                    <a:p>
                      <a:r>
                        <a:rPr lang="en-IN" sz="4000" dirty="0"/>
                        <a:t>      2</a:t>
                      </a:r>
                    </a:p>
                  </a:txBody>
                  <a:tcPr>
                    <a:solidFill>
                      <a:srgbClr val="00B050"/>
                    </a:solidFill>
                  </a:tcPr>
                </a:tc>
                <a:extLst>
                  <a:ext uri="{0D108BD9-81ED-4DB2-BD59-A6C34878D82A}">
                    <a16:rowId xmlns:a16="http://schemas.microsoft.com/office/drawing/2014/main" val="2541521081"/>
                  </a:ext>
                </a:extLst>
              </a:tr>
            </a:tbl>
          </a:graphicData>
        </a:graphic>
      </p:graphicFrame>
      <p:sp>
        <p:nvSpPr>
          <p:cNvPr id="3" name="Title 2">
            <a:extLst>
              <a:ext uri="{FF2B5EF4-FFF2-40B4-BE49-F238E27FC236}">
                <a16:creationId xmlns:a16="http://schemas.microsoft.com/office/drawing/2014/main" id="{A695B191-9F32-126F-75E1-F6D78DCFA015}"/>
              </a:ext>
            </a:extLst>
          </p:cNvPr>
          <p:cNvSpPr>
            <a:spLocks noGrp="1"/>
          </p:cNvSpPr>
          <p:nvPr>
            <p:ph type="title"/>
          </p:nvPr>
        </p:nvSpPr>
        <p:spPr/>
        <p:txBody>
          <a:bodyPr/>
          <a:lstStyle/>
          <a:p>
            <a:r>
              <a:rPr lang="en-IN" dirty="0">
                <a:latin typeface="Arial Rounded MT Bold" panose="020F0704030504030204" pitchFamily="34" charset="0"/>
              </a:rPr>
              <a:t>Vulnerability Statistics</a:t>
            </a:r>
          </a:p>
        </p:txBody>
      </p:sp>
    </p:spTree>
    <p:extLst>
      <p:ext uri="{BB962C8B-B14F-4D97-AF65-F5344CB8AC3E}">
        <p14:creationId xmlns:p14="http://schemas.microsoft.com/office/powerpoint/2010/main" val="2061044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C7B9-03A5-8771-621F-2248C1B96513}"/>
              </a:ext>
            </a:extLst>
          </p:cNvPr>
          <p:cNvSpPr>
            <a:spLocks noGrp="1"/>
          </p:cNvSpPr>
          <p:nvPr>
            <p:ph type="title"/>
          </p:nvPr>
        </p:nvSpPr>
        <p:spPr>
          <a:xfrm>
            <a:off x="674914" y="177799"/>
            <a:ext cx="10515600" cy="1006475"/>
          </a:xfrm>
        </p:spPr>
        <p:txBody>
          <a:bodyPr/>
          <a:lstStyle/>
          <a:p>
            <a:r>
              <a:rPr lang="en-IN" dirty="0"/>
              <a:t>Recommendation</a:t>
            </a:r>
          </a:p>
        </p:txBody>
      </p:sp>
      <p:sp>
        <p:nvSpPr>
          <p:cNvPr id="3" name="Content Placeholder 2">
            <a:extLst>
              <a:ext uri="{FF2B5EF4-FFF2-40B4-BE49-F238E27FC236}">
                <a16:creationId xmlns:a16="http://schemas.microsoft.com/office/drawing/2014/main" id="{2C2CE3F9-EB85-6408-7623-5F30D3E1B02C}"/>
              </a:ext>
            </a:extLst>
          </p:cNvPr>
          <p:cNvSpPr>
            <a:spLocks noGrp="1"/>
          </p:cNvSpPr>
          <p:nvPr>
            <p:ph idx="1"/>
          </p:nvPr>
        </p:nvSpPr>
        <p:spPr>
          <a:xfrm>
            <a:off x="838200" y="1825625"/>
            <a:ext cx="11114314" cy="3383189"/>
          </a:xfrm>
        </p:spPr>
        <p:txBody>
          <a:bodyPr>
            <a:normAutofit fontScale="25000" lnSpcReduction="20000"/>
          </a:bodyPr>
          <a:lstStyle/>
          <a:p>
            <a:pPr algn="l"/>
            <a:r>
              <a:rPr lang="en-US" sz="8000" b="0" i="0" dirty="0">
                <a:solidFill>
                  <a:srgbClr val="000000"/>
                </a:solidFill>
                <a:effectLst/>
                <a:latin typeface="Arial Rounded MT Bold" panose="020F0704030504030204" pitchFamily="34" charset="0"/>
              </a:rPr>
              <a:t>Constrained perusing can be forestalled utilizing two strategies: satisfactory access control and forcing an application URL space </a:t>
            </a:r>
            <a:r>
              <a:rPr lang="en-US" sz="8000" b="0" i="0" dirty="0" err="1">
                <a:solidFill>
                  <a:srgbClr val="000000"/>
                </a:solidFill>
                <a:effectLst/>
                <a:latin typeface="Arial Rounded MT Bold" panose="020F0704030504030204" pitchFamily="34" charset="0"/>
              </a:rPr>
              <a:t>allowlist</a:t>
            </a:r>
            <a:r>
              <a:rPr lang="en-US" sz="8000" b="0" i="0" dirty="0">
                <a:solidFill>
                  <a:srgbClr val="000000"/>
                </a:solidFill>
                <a:effectLst/>
                <a:latin typeface="Arial Rounded MT Bold" panose="020F0704030504030204" pitchFamily="34" charset="0"/>
              </a:rPr>
              <a:t>.</a:t>
            </a:r>
          </a:p>
          <a:p>
            <a:pPr algn="l"/>
            <a:r>
              <a:rPr lang="en-US" sz="8000" b="0" i="0" dirty="0">
                <a:solidFill>
                  <a:srgbClr val="000000"/>
                </a:solidFill>
                <a:effectLst/>
                <a:latin typeface="Arial Rounded MT Bold" panose="020F0704030504030204" pitchFamily="34" charset="0"/>
              </a:rPr>
              <a:t>Giving clients access similar with their honors and no more fitting access control and approval arrangements suggest. A </a:t>
            </a:r>
            <a:r>
              <a:rPr lang="en-US" sz="8000" b="0" i="0" dirty="0">
                <a:solidFill>
                  <a:srgbClr val="000000"/>
                </a:solidFill>
                <a:effectLst/>
                <a:latin typeface="Arial Rounded MT Bold" panose="020F0704030504030204" pitchFamily="34" charset="0"/>
                <a:hlinkClick r:id="rId2"/>
              </a:rPr>
              <a:t>web application firewall</a:t>
            </a:r>
            <a:r>
              <a:rPr lang="en-US" sz="8000" b="0" i="0" dirty="0">
                <a:solidFill>
                  <a:srgbClr val="000000"/>
                </a:solidFill>
                <a:effectLst/>
                <a:latin typeface="Arial Rounded MT Bold" panose="020F0704030504030204" pitchFamily="34" charset="0"/>
              </a:rPr>
              <a:t> (WAF) is the best </a:t>
            </a:r>
            <a:r>
              <a:rPr lang="en-US" sz="8000" b="0" i="0" dirty="0">
                <a:solidFill>
                  <a:srgbClr val="000000"/>
                </a:solidFill>
                <a:effectLst/>
                <a:latin typeface="Arial Rounded MT Bold" panose="020F0704030504030204" pitchFamily="34" charset="0"/>
                <a:hlinkClick r:id="rId3"/>
              </a:rPr>
              <a:t>API security</a:t>
            </a:r>
            <a:r>
              <a:rPr lang="en-US" sz="8000" b="0" i="0" dirty="0">
                <a:solidFill>
                  <a:srgbClr val="000000"/>
                </a:solidFill>
                <a:effectLst/>
                <a:latin typeface="Arial Rounded MT Bold" panose="020F0704030504030204" pitchFamily="34" charset="0"/>
              </a:rPr>
              <a:t> because it gives access control requirement and assurance against meeting based assaults at the URL level by applying approval arrangements.</a:t>
            </a:r>
          </a:p>
          <a:p>
            <a:pPr algn="l"/>
            <a:r>
              <a:rPr lang="en-US" sz="8000" b="0" i="0" dirty="0">
                <a:solidFill>
                  <a:srgbClr val="000000"/>
                </a:solidFill>
                <a:effectLst/>
                <a:latin typeface="Arial Rounded MT Bold" panose="020F0704030504030204" pitchFamily="34" charset="0"/>
              </a:rPr>
              <a:t>Permitting express admittance to safe, permitted URLs is important for making an </a:t>
            </a:r>
            <a:r>
              <a:rPr lang="en-US" sz="8000" b="0" i="0" dirty="0" err="1">
                <a:solidFill>
                  <a:srgbClr val="000000"/>
                </a:solidFill>
                <a:effectLst/>
                <a:latin typeface="Arial Rounded MT Bold" panose="020F0704030504030204" pitchFamily="34" charset="0"/>
              </a:rPr>
              <a:t>allowlist</a:t>
            </a:r>
            <a:r>
              <a:rPr lang="en-US" sz="8000" b="0" i="0" dirty="0">
                <a:solidFill>
                  <a:srgbClr val="000000"/>
                </a:solidFill>
                <a:effectLst/>
                <a:latin typeface="Arial Rounded MT Bold" panose="020F0704030504030204" pitchFamily="34" charset="0"/>
              </a:rPr>
              <a:t>. Any solicitation outside of this URL district will be dismissed naturally, as these URLs are viewed as a fundamental component of the functioning application.</a:t>
            </a:r>
          </a:p>
          <a:p>
            <a:endParaRPr lang="en-IN" dirty="0"/>
          </a:p>
        </p:txBody>
      </p:sp>
    </p:spTree>
    <p:extLst>
      <p:ext uri="{BB962C8B-B14F-4D97-AF65-F5344CB8AC3E}">
        <p14:creationId xmlns:p14="http://schemas.microsoft.com/office/powerpoint/2010/main" val="717453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AF1E-10E4-60E9-C631-5F1AE1790BA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DF1D4F5-FA07-3775-CB37-7BB1B1AE575B}"/>
              </a:ext>
            </a:extLst>
          </p:cNvPr>
          <p:cNvSpPr>
            <a:spLocks noGrp="1"/>
          </p:cNvSpPr>
          <p:nvPr>
            <p:ph idx="1"/>
          </p:nvPr>
        </p:nvSpPr>
        <p:spPr/>
        <p:txBody>
          <a:bodyPr/>
          <a:lstStyle/>
          <a:p>
            <a:r>
              <a:rPr lang="en-IN" dirty="0">
                <a:hlinkClick r:id="rId2"/>
              </a:rPr>
              <a:t>https://www.wallarm.com/what/forced-browsing-attack</a:t>
            </a:r>
            <a:endParaRPr lang="en-IN" dirty="0"/>
          </a:p>
          <a:p>
            <a:r>
              <a:rPr lang="en-IN" dirty="0">
                <a:hlinkClick r:id="rId3"/>
              </a:rPr>
              <a:t>https://www.acunetix.com/blog/web-security-zone/what-is-forced-browsing/</a:t>
            </a:r>
            <a:endParaRPr lang="en-IN" dirty="0"/>
          </a:p>
          <a:p>
            <a:endParaRPr lang="en-IN" dirty="0"/>
          </a:p>
        </p:txBody>
      </p:sp>
    </p:spTree>
    <p:extLst>
      <p:ext uri="{BB962C8B-B14F-4D97-AF65-F5344CB8AC3E}">
        <p14:creationId xmlns:p14="http://schemas.microsoft.com/office/powerpoint/2010/main" val="1920738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DDECB-EFE2-37D0-3334-529CED38EDF8}"/>
              </a:ext>
            </a:extLst>
          </p:cNvPr>
          <p:cNvSpPr>
            <a:spLocks noGrp="1"/>
          </p:cNvSpPr>
          <p:nvPr>
            <p:ph type="title"/>
          </p:nvPr>
        </p:nvSpPr>
        <p:spPr>
          <a:xfrm>
            <a:off x="838200" y="152854"/>
            <a:ext cx="10515600" cy="1325563"/>
          </a:xfrm>
        </p:spPr>
        <p:txBody>
          <a:bodyPr>
            <a:normAutofit/>
          </a:bodyPr>
          <a:lstStyle/>
          <a:p>
            <a:r>
              <a:rPr lang="en-IN" sz="4000" dirty="0">
                <a:latin typeface="Arial Rounded MT Bold" panose="020F0704030504030204" pitchFamily="34" charset="0"/>
              </a:rPr>
              <a:t>7. Components with known vulnerabilities</a:t>
            </a:r>
          </a:p>
        </p:txBody>
      </p:sp>
      <p:sp>
        <p:nvSpPr>
          <p:cNvPr id="3" name="Content Placeholder 2">
            <a:extLst>
              <a:ext uri="{FF2B5EF4-FFF2-40B4-BE49-F238E27FC236}">
                <a16:creationId xmlns:a16="http://schemas.microsoft.com/office/drawing/2014/main" id="{5513B01C-9738-CB34-F259-7BC4D293BFB0}"/>
              </a:ext>
            </a:extLst>
          </p:cNvPr>
          <p:cNvSpPr>
            <a:spLocks noGrp="1"/>
          </p:cNvSpPr>
          <p:nvPr>
            <p:ph sz="half" idx="1"/>
          </p:nvPr>
        </p:nvSpPr>
        <p:spPr>
          <a:xfrm>
            <a:off x="898070" y="1825625"/>
            <a:ext cx="2188029" cy="4351338"/>
          </a:xfrm>
          <a:solidFill>
            <a:srgbClr val="00B050"/>
          </a:solidFill>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r>
              <a:rPr lang="en-IN" sz="2800" dirty="0">
                <a:latin typeface="Bahnschrift Light Condensed" panose="020B0502040204020203" pitchFamily="34" charset="0"/>
              </a:rPr>
              <a:t>Components with known vulnerabilities</a:t>
            </a:r>
          </a:p>
          <a:p>
            <a:pPr marL="0" indent="0">
              <a:buNone/>
            </a:pPr>
            <a:r>
              <a:rPr lang="en-IN" dirty="0"/>
              <a:t>    (Low)</a:t>
            </a:r>
          </a:p>
        </p:txBody>
      </p:sp>
      <p:sp>
        <p:nvSpPr>
          <p:cNvPr id="4" name="Content Placeholder 3">
            <a:extLst>
              <a:ext uri="{FF2B5EF4-FFF2-40B4-BE49-F238E27FC236}">
                <a16:creationId xmlns:a16="http://schemas.microsoft.com/office/drawing/2014/main" id="{0933F0A3-A3C4-1EDA-D9EC-AB6D88DB6B60}"/>
              </a:ext>
            </a:extLst>
          </p:cNvPr>
          <p:cNvSpPr>
            <a:spLocks noGrp="1"/>
          </p:cNvSpPr>
          <p:nvPr>
            <p:ph sz="half" idx="2"/>
          </p:nvPr>
        </p:nvSpPr>
        <p:spPr>
          <a:xfrm>
            <a:off x="3216729" y="1825625"/>
            <a:ext cx="8137071" cy="4351338"/>
          </a:xfrm>
        </p:spPr>
        <p:txBody>
          <a:bodyPr>
            <a:normAutofit/>
          </a:bodyPr>
          <a:lstStyle/>
          <a:p>
            <a:pPr marL="0" indent="0">
              <a:buNone/>
            </a:pPr>
            <a:r>
              <a:rPr lang="en-IN" dirty="0"/>
              <a:t>Below mention URL in the </a:t>
            </a:r>
            <a:r>
              <a:rPr lang="en-IN" b="1" dirty="0"/>
              <a:t>Lifestyle Store  </a:t>
            </a:r>
            <a:r>
              <a:rPr lang="en-IN" dirty="0"/>
              <a:t>is vulnerable to components with known vulnerabilities .</a:t>
            </a:r>
          </a:p>
          <a:p>
            <a:pPr marL="0" indent="0">
              <a:buNone/>
            </a:pPr>
            <a:r>
              <a:rPr lang="en-IN" b="1" dirty="0"/>
              <a:t>Affected URL : </a:t>
            </a:r>
          </a:p>
          <a:p>
            <a:pPr marL="0" indent="0">
              <a:buNone/>
            </a:pPr>
            <a:r>
              <a:rPr lang="en-IN" b="1" dirty="0"/>
              <a:t>. http://13.126.117.66</a:t>
            </a:r>
          </a:p>
          <a:p>
            <a:pPr marL="0" indent="0">
              <a:buNone/>
            </a:pPr>
            <a:r>
              <a:rPr lang="en-IN" b="1" dirty="0"/>
              <a:t> . Affected Parameters :</a:t>
            </a:r>
          </a:p>
          <a:p>
            <a:pPr marL="0" indent="0">
              <a:buNone/>
            </a:pPr>
            <a:r>
              <a:rPr lang="en-IN" b="1" dirty="0"/>
              <a:t>. GET </a:t>
            </a:r>
            <a:endParaRPr lang="en-IN" dirty="0"/>
          </a:p>
          <a:p>
            <a:pPr marL="0" indent="0">
              <a:buNone/>
            </a:pPr>
            <a:r>
              <a:rPr lang="en-IN" b="1" dirty="0"/>
              <a:t>Payload:</a:t>
            </a:r>
          </a:p>
          <a:p>
            <a:pPr marL="0" indent="0">
              <a:buNone/>
            </a:pPr>
            <a:r>
              <a:rPr lang="en-IN" b="1" dirty="0"/>
              <a:t>. In  </a:t>
            </a:r>
            <a:r>
              <a:rPr lang="en-IN" b="1" dirty="0" err="1"/>
              <a:t>Burpshuit</a:t>
            </a:r>
            <a:endParaRPr lang="en-IN" b="1" dirty="0"/>
          </a:p>
          <a:p>
            <a:endParaRPr lang="en-IN" dirty="0"/>
          </a:p>
        </p:txBody>
      </p:sp>
    </p:spTree>
    <p:extLst>
      <p:ext uri="{BB962C8B-B14F-4D97-AF65-F5344CB8AC3E}">
        <p14:creationId xmlns:p14="http://schemas.microsoft.com/office/powerpoint/2010/main" val="1352491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F8AC-EED6-45D9-0845-7D9BDF128B37}"/>
              </a:ext>
            </a:extLst>
          </p:cNvPr>
          <p:cNvSpPr>
            <a:spLocks noGrp="1"/>
          </p:cNvSpPr>
          <p:nvPr>
            <p:ph type="title"/>
          </p:nvPr>
        </p:nvSpPr>
        <p:spPr>
          <a:xfrm>
            <a:off x="609600" y="152854"/>
            <a:ext cx="10515600" cy="1325563"/>
          </a:xfrm>
        </p:spPr>
        <p:txBody>
          <a:bodyPr/>
          <a:lstStyle/>
          <a:p>
            <a:r>
              <a:rPr lang="en-IN" dirty="0">
                <a:latin typeface="Arial Rounded MT Bold" panose="020F0704030504030204" pitchFamily="34" charset="0"/>
              </a:rPr>
              <a:t>PoC:-</a:t>
            </a:r>
          </a:p>
        </p:txBody>
      </p:sp>
      <p:sp>
        <p:nvSpPr>
          <p:cNvPr id="3" name="Content Placeholder 2">
            <a:extLst>
              <a:ext uri="{FF2B5EF4-FFF2-40B4-BE49-F238E27FC236}">
                <a16:creationId xmlns:a16="http://schemas.microsoft.com/office/drawing/2014/main" id="{88EC336A-E288-2B54-AB3B-105F9469ABBD}"/>
              </a:ext>
            </a:extLst>
          </p:cNvPr>
          <p:cNvSpPr>
            <a:spLocks noGrp="1"/>
          </p:cNvSpPr>
          <p:nvPr>
            <p:ph idx="1"/>
          </p:nvPr>
        </p:nvSpPr>
        <p:spPr>
          <a:xfrm>
            <a:off x="609600" y="1253330"/>
            <a:ext cx="11457214" cy="5451815"/>
          </a:xfrm>
        </p:spPr>
        <p:txBody>
          <a:bodyPr/>
          <a:lstStyle/>
          <a:p>
            <a:r>
              <a:rPr lang="en-IN" dirty="0"/>
              <a:t>Attacker can use the  URL in </a:t>
            </a:r>
            <a:r>
              <a:rPr lang="en-IN" dirty="0" err="1"/>
              <a:t>Burpsuit</a:t>
            </a:r>
            <a:r>
              <a:rPr lang="en-IN" dirty="0"/>
              <a:t> and get information about website.</a:t>
            </a:r>
          </a:p>
          <a:p>
            <a:endParaRPr lang="en-IN" dirty="0"/>
          </a:p>
        </p:txBody>
      </p:sp>
      <p:pic>
        <p:nvPicPr>
          <p:cNvPr id="5" name="Picture 4">
            <a:extLst>
              <a:ext uri="{FF2B5EF4-FFF2-40B4-BE49-F238E27FC236}">
                <a16:creationId xmlns:a16="http://schemas.microsoft.com/office/drawing/2014/main" id="{AC1B75F8-23B8-6D24-0611-452C4ECC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557" y="2575944"/>
            <a:ext cx="9779685" cy="4012832"/>
          </a:xfrm>
          <a:prstGeom prst="rect">
            <a:avLst/>
          </a:prstGeom>
        </p:spPr>
      </p:pic>
    </p:spTree>
    <p:extLst>
      <p:ext uri="{BB962C8B-B14F-4D97-AF65-F5344CB8AC3E}">
        <p14:creationId xmlns:p14="http://schemas.microsoft.com/office/powerpoint/2010/main" val="4292428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7FDA-8D28-256C-B669-1ECD00D1BF47}"/>
              </a:ext>
            </a:extLst>
          </p:cNvPr>
          <p:cNvSpPr>
            <a:spLocks noGrp="1"/>
          </p:cNvSpPr>
          <p:nvPr>
            <p:ph type="title"/>
          </p:nvPr>
        </p:nvSpPr>
        <p:spPr>
          <a:xfrm>
            <a:off x="674914" y="18255"/>
            <a:ext cx="10515600" cy="1325563"/>
          </a:xfrm>
        </p:spPr>
        <p:txBody>
          <a:bodyPr/>
          <a:lstStyle/>
          <a:p>
            <a:r>
              <a:rPr lang="en-IN" dirty="0"/>
              <a:t>Recommendation</a:t>
            </a:r>
          </a:p>
        </p:txBody>
      </p:sp>
      <p:sp>
        <p:nvSpPr>
          <p:cNvPr id="3" name="Content Placeholder 2">
            <a:extLst>
              <a:ext uri="{FF2B5EF4-FFF2-40B4-BE49-F238E27FC236}">
                <a16:creationId xmlns:a16="http://schemas.microsoft.com/office/drawing/2014/main" id="{E96F1F8F-F925-8216-A18F-E7C673A50364}"/>
              </a:ext>
            </a:extLst>
          </p:cNvPr>
          <p:cNvSpPr>
            <a:spLocks noGrp="1"/>
          </p:cNvSpPr>
          <p:nvPr>
            <p:ph idx="1"/>
          </p:nvPr>
        </p:nvSpPr>
        <p:spPr>
          <a:xfrm>
            <a:off x="674914" y="1253330"/>
            <a:ext cx="10515600" cy="4967855"/>
          </a:xfrm>
        </p:spPr>
        <p:txBody>
          <a:bodyPr/>
          <a:lstStyle/>
          <a:p>
            <a:r>
              <a:rPr lang="en-US" b="0" i="0" dirty="0">
                <a:solidFill>
                  <a:srgbClr val="444444"/>
                </a:solidFill>
                <a:effectLst/>
                <a:latin typeface="Roboto" panose="02000000000000000000" pitchFamily="2" charset="0"/>
              </a:rPr>
              <a:t>Components with known vulnerabilities : These components can be defined as the third-party apps or software or platforms that are outdated and contain bugs that are public to all, that is- sites like https://www.exploit-db.com contain the full detail as to how to exploit the bugs to put the security of the whole website under severe threat.</a:t>
            </a:r>
            <a:endParaRPr lang="en-IN" dirty="0"/>
          </a:p>
        </p:txBody>
      </p:sp>
    </p:spTree>
    <p:extLst>
      <p:ext uri="{BB962C8B-B14F-4D97-AF65-F5344CB8AC3E}">
        <p14:creationId xmlns:p14="http://schemas.microsoft.com/office/powerpoint/2010/main" val="4080555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A7E6-C76F-BC53-2973-21EE23C1F75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A2B7A49A-6111-0E1C-094C-F6E24B6CCD9A}"/>
              </a:ext>
            </a:extLst>
          </p:cNvPr>
          <p:cNvSpPr>
            <a:spLocks noGrp="1"/>
          </p:cNvSpPr>
          <p:nvPr>
            <p:ph idx="1"/>
          </p:nvPr>
        </p:nvSpPr>
        <p:spPr/>
        <p:txBody>
          <a:bodyPr/>
          <a:lstStyle/>
          <a:p>
            <a:r>
              <a:rPr lang="en-IN" dirty="0">
                <a:hlinkClick r:id="rId2"/>
              </a:rPr>
              <a:t>https://www.geeksforgeeks.org/what-is-components-with-known-vulnerability/</a:t>
            </a:r>
            <a:endParaRPr lang="en-IN" dirty="0"/>
          </a:p>
          <a:p>
            <a:r>
              <a:rPr lang="en-IN" b="0" i="0" dirty="0">
                <a:solidFill>
                  <a:srgbClr val="006621"/>
                </a:solidFill>
                <a:effectLst/>
                <a:latin typeface="Roboto" panose="02000000000000000000" pitchFamily="2" charset="0"/>
                <a:hlinkClick r:id="rId3"/>
              </a:rPr>
              <a:t>https://crashtest-security.com/using-components-with-known-vulnerabilities</a:t>
            </a:r>
            <a:endParaRPr lang="en-IN" b="0" i="0" dirty="0">
              <a:solidFill>
                <a:srgbClr val="006621"/>
              </a:solidFill>
              <a:effectLst/>
              <a:latin typeface="Roboto" panose="02000000000000000000" pitchFamily="2" charset="0"/>
            </a:endParaRPr>
          </a:p>
          <a:p>
            <a:pPr marL="0" indent="0">
              <a:buNone/>
            </a:pPr>
            <a:br>
              <a:rPr lang="en-IN" b="0" i="0" u="sng" dirty="0">
                <a:solidFill>
                  <a:srgbClr val="600090"/>
                </a:solidFill>
                <a:effectLst/>
                <a:latin typeface="Roboto" panose="02000000000000000000" pitchFamily="2" charset="0"/>
                <a:hlinkClick r:id="rId4"/>
              </a:rPr>
            </a:br>
            <a:endParaRPr lang="en-IN" dirty="0"/>
          </a:p>
        </p:txBody>
      </p:sp>
    </p:spTree>
    <p:extLst>
      <p:ext uri="{BB962C8B-B14F-4D97-AF65-F5344CB8AC3E}">
        <p14:creationId xmlns:p14="http://schemas.microsoft.com/office/powerpoint/2010/main" val="3465872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FBD2-F012-5F9F-F0CB-A688C3A12280}"/>
              </a:ext>
            </a:extLst>
          </p:cNvPr>
          <p:cNvSpPr>
            <a:spLocks noGrp="1"/>
          </p:cNvSpPr>
          <p:nvPr>
            <p:ph type="title"/>
          </p:nvPr>
        </p:nvSpPr>
        <p:spPr/>
        <p:txBody>
          <a:bodyPr>
            <a:normAutofit/>
          </a:bodyPr>
          <a:lstStyle/>
          <a:p>
            <a:r>
              <a:rPr lang="en-IN" sz="4000" dirty="0">
                <a:latin typeface="Arial Black" panose="020B0A04020102020204" pitchFamily="34" charset="0"/>
              </a:rPr>
              <a:t>8. </a:t>
            </a:r>
            <a:r>
              <a:rPr lang="en-IN" sz="4000" dirty="0" err="1">
                <a:latin typeface="Arial Black" panose="020B0A04020102020204" pitchFamily="34" charset="0"/>
              </a:rPr>
              <a:t>Php</a:t>
            </a:r>
            <a:endParaRPr lang="en-IN" sz="40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8E9AA27-0C5A-3D7A-3E1A-2D13BFDD427E}"/>
              </a:ext>
            </a:extLst>
          </p:cNvPr>
          <p:cNvSpPr>
            <a:spLocks noGrp="1"/>
          </p:cNvSpPr>
          <p:nvPr>
            <p:ph sz="half" idx="1"/>
          </p:nvPr>
        </p:nvSpPr>
        <p:spPr>
          <a:xfrm>
            <a:off x="838200" y="1825625"/>
            <a:ext cx="2721429" cy="4351338"/>
          </a:xfrm>
          <a:solidFill>
            <a:srgbClr val="00B050"/>
          </a:solidFill>
        </p:spPr>
        <p:txBody>
          <a:bodyPr/>
          <a:lstStyle/>
          <a:p>
            <a:endParaRPr lang="en-IN" dirty="0"/>
          </a:p>
          <a:p>
            <a:endParaRPr lang="en-IN" dirty="0"/>
          </a:p>
          <a:p>
            <a:endParaRPr lang="en-IN" dirty="0"/>
          </a:p>
          <a:p>
            <a:endParaRPr lang="en-IN" dirty="0"/>
          </a:p>
          <a:p>
            <a:r>
              <a:rPr lang="en-IN" dirty="0">
                <a:latin typeface="Arial Rounded MT Bold" panose="020F0704030504030204" pitchFamily="34" charset="0"/>
              </a:rPr>
              <a:t>PHP</a:t>
            </a:r>
          </a:p>
          <a:p>
            <a:pPr marL="0" indent="0">
              <a:buNone/>
            </a:pPr>
            <a:r>
              <a:rPr lang="en-IN" dirty="0"/>
              <a:t>    (LOW)</a:t>
            </a:r>
          </a:p>
        </p:txBody>
      </p:sp>
      <p:sp>
        <p:nvSpPr>
          <p:cNvPr id="4" name="Content Placeholder 3">
            <a:extLst>
              <a:ext uri="{FF2B5EF4-FFF2-40B4-BE49-F238E27FC236}">
                <a16:creationId xmlns:a16="http://schemas.microsoft.com/office/drawing/2014/main" id="{44D700C4-6DCA-C167-E99D-C715DF2AD51A}"/>
              </a:ext>
            </a:extLst>
          </p:cNvPr>
          <p:cNvSpPr>
            <a:spLocks noGrp="1"/>
          </p:cNvSpPr>
          <p:nvPr>
            <p:ph sz="half" idx="2"/>
          </p:nvPr>
        </p:nvSpPr>
        <p:spPr>
          <a:xfrm>
            <a:off x="3706586" y="1825625"/>
            <a:ext cx="7647214" cy="4351338"/>
          </a:xfrm>
        </p:spPr>
        <p:txBody>
          <a:bodyPr/>
          <a:lstStyle/>
          <a:p>
            <a:pPr marL="0" indent="0">
              <a:buNone/>
            </a:pPr>
            <a:r>
              <a:rPr lang="en-IN" dirty="0"/>
              <a:t>Below mention URL in the </a:t>
            </a:r>
            <a:r>
              <a:rPr lang="en-IN" b="1" dirty="0"/>
              <a:t>Lifestyle Store  </a:t>
            </a:r>
            <a:r>
              <a:rPr lang="en-IN" dirty="0"/>
              <a:t>is vulnerable to PHP.</a:t>
            </a:r>
          </a:p>
          <a:p>
            <a:pPr marL="0" indent="0">
              <a:buNone/>
            </a:pPr>
            <a:r>
              <a:rPr lang="en-IN" b="1" dirty="0"/>
              <a:t>Affected URL : </a:t>
            </a:r>
          </a:p>
          <a:p>
            <a:pPr marL="0" indent="0">
              <a:buNone/>
            </a:pPr>
            <a:r>
              <a:rPr lang="en-IN" b="1" dirty="0"/>
              <a:t>. http://13.233.113.37/profile/14/edit/</a:t>
            </a:r>
          </a:p>
          <a:p>
            <a:pPr marL="0" indent="0">
              <a:buNone/>
            </a:pPr>
            <a:r>
              <a:rPr lang="en-IN" b="1" dirty="0"/>
              <a:t> . Affected Parameters :</a:t>
            </a:r>
          </a:p>
          <a:p>
            <a:pPr marL="0" indent="0">
              <a:buNone/>
            </a:pPr>
            <a:r>
              <a:rPr lang="en-IN" b="1" dirty="0"/>
              <a:t>. GET </a:t>
            </a:r>
            <a:endParaRPr lang="en-IN" dirty="0"/>
          </a:p>
          <a:p>
            <a:pPr marL="0" indent="0">
              <a:buNone/>
            </a:pPr>
            <a:r>
              <a:rPr lang="en-IN" b="1" dirty="0"/>
              <a:t>Payload:</a:t>
            </a:r>
          </a:p>
          <a:p>
            <a:pPr marL="0" indent="0">
              <a:buNone/>
            </a:pPr>
            <a:r>
              <a:rPr lang="en-IN" b="1" dirty="0"/>
              <a:t>. </a:t>
            </a:r>
            <a:r>
              <a:rPr lang="en-IN" b="1" dirty="0" err="1"/>
              <a:t>Php</a:t>
            </a:r>
            <a:r>
              <a:rPr lang="en-IN" b="1" dirty="0"/>
              <a:t> </a:t>
            </a:r>
          </a:p>
          <a:p>
            <a:endParaRPr lang="en-IN" dirty="0"/>
          </a:p>
        </p:txBody>
      </p:sp>
    </p:spTree>
    <p:extLst>
      <p:ext uri="{BB962C8B-B14F-4D97-AF65-F5344CB8AC3E}">
        <p14:creationId xmlns:p14="http://schemas.microsoft.com/office/powerpoint/2010/main" val="3485681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9E15-DC3C-C249-289F-1E5160999CB1}"/>
              </a:ext>
            </a:extLst>
          </p:cNvPr>
          <p:cNvSpPr>
            <a:spLocks noGrp="1"/>
          </p:cNvSpPr>
          <p:nvPr>
            <p:ph type="title"/>
          </p:nvPr>
        </p:nvSpPr>
        <p:spPr/>
        <p:txBody>
          <a:bodyPr/>
          <a:lstStyle/>
          <a:p>
            <a:r>
              <a:rPr lang="en-IN" dirty="0">
                <a:latin typeface="Arial Black" panose="020B0A04020102020204" pitchFamily="34" charset="0"/>
              </a:rPr>
              <a:t>PoC:-</a:t>
            </a:r>
          </a:p>
        </p:txBody>
      </p:sp>
      <p:sp>
        <p:nvSpPr>
          <p:cNvPr id="3" name="Content Placeholder 2">
            <a:extLst>
              <a:ext uri="{FF2B5EF4-FFF2-40B4-BE49-F238E27FC236}">
                <a16:creationId xmlns:a16="http://schemas.microsoft.com/office/drawing/2014/main" id="{BD80AC12-69C3-8601-B0C2-CCA370B39E6F}"/>
              </a:ext>
            </a:extLst>
          </p:cNvPr>
          <p:cNvSpPr>
            <a:spLocks noGrp="1"/>
          </p:cNvSpPr>
          <p:nvPr>
            <p:ph idx="1"/>
          </p:nvPr>
        </p:nvSpPr>
        <p:spPr/>
        <p:txBody>
          <a:bodyPr/>
          <a:lstStyle/>
          <a:p>
            <a:r>
              <a:rPr lang="en-IN" dirty="0"/>
              <a:t>Attacker can use the </a:t>
            </a:r>
            <a:r>
              <a:rPr lang="en-IN" dirty="0" err="1"/>
              <a:t>php</a:t>
            </a:r>
            <a:r>
              <a:rPr lang="en-IN" dirty="0"/>
              <a:t> in  URL and get access another profile .</a:t>
            </a:r>
          </a:p>
          <a:p>
            <a:endParaRPr lang="en-IN" dirty="0"/>
          </a:p>
        </p:txBody>
      </p:sp>
      <p:pic>
        <p:nvPicPr>
          <p:cNvPr id="5" name="Picture 4">
            <a:extLst>
              <a:ext uri="{FF2B5EF4-FFF2-40B4-BE49-F238E27FC236}">
                <a16:creationId xmlns:a16="http://schemas.microsoft.com/office/drawing/2014/main" id="{07C090D5-21EB-77B2-D18B-2F1CF264F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77" y="2408411"/>
            <a:ext cx="5783669" cy="3251023"/>
          </a:xfrm>
          <a:prstGeom prst="rect">
            <a:avLst/>
          </a:prstGeom>
        </p:spPr>
      </p:pic>
      <p:pic>
        <p:nvPicPr>
          <p:cNvPr id="7" name="Picture 6">
            <a:extLst>
              <a:ext uri="{FF2B5EF4-FFF2-40B4-BE49-F238E27FC236}">
                <a16:creationId xmlns:a16="http://schemas.microsoft.com/office/drawing/2014/main" id="{EDE66225-24CC-7B5E-6157-65F8D4187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401" y="2408412"/>
            <a:ext cx="5914166" cy="3241152"/>
          </a:xfrm>
          <a:prstGeom prst="rect">
            <a:avLst/>
          </a:prstGeom>
        </p:spPr>
      </p:pic>
    </p:spTree>
    <p:extLst>
      <p:ext uri="{BB962C8B-B14F-4D97-AF65-F5344CB8AC3E}">
        <p14:creationId xmlns:p14="http://schemas.microsoft.com/office/powerpoint/2010/main" val="489654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4298-7981-B5CD-1C9D-E2C8F663272C}"/>
              </a:ext>
            </a:extLst>
          </p:cNvPr>
          <p:cNvSpPr>
            <a:spLocks noGrp="1"/>
          </p:cNvSpPr>
          <p:nvPr>
            <p:ph type="title"/>
          </p:nvPr>
        </p:nvSpPr>
        <p:spPr>
          <a:xfrm>
            <a:off x="576943" y="18255"/>
            <a:ext cx="10515600" cy="1325563"/>
          </a:xfrm>
        </p:spPr>
        <p:txBody>
          <a:bodyPr/>
          <a:lstStyle/>
          <a:p>
            <a:r>
              <a:rPr lang="en-IN" dirty="0"/>
              <a:t>Recommendation</a:t>
            </a:r>
          </a:p>
        </p:txBody>
      </p:sp>
      <p:sp>
        <p:nvSpPr>
          <p:cNvPr id="3" name="Content Placeholder 2">
            <a:extLst>
              <a:ext uri="{FF2B5EF4-FFF2-40B4-BE49-F238E27FC236}">
                <a16:creationId xmlns:a16="http://schemas.microsoft.com/office/drawing/2014/main" id="{6A8874C1-2C6B-C305-BDE5-5CFEA04C4DDB}"/>
              </a:ext>
            </a:extLst>
          </p:cNvPr>
          <p:cNvSpPr>
            <a:spLocks noGrp="1"/>
          </p:cNvSpPr>
          <p:nvPr>
            <p:ph idx="1"/>
          </p:nvPr>
        </p:nvSpPr>
        <p:spPr>
          <a:xfrm>
            <a:off x="576943" y="1253331"/>
            <a:ext cx="10515600" cy="4351338"/>
          </a:xfrm>
        </p:spPr>
        <p:txBody>
          <a:bodyPr/>
          <a:lstStyle/>
          <a:p>
            <a:r>
              <a:rPr lang="en-US" b="0" i="0" dirty="0">
                <a:solidFill>
                  <a:srgbClr val="191919"/>
                </a:solidFill>
                <a:effectLst/>
                <a:latin typeface="Source Sans Pro" panose="020B0604020202020204" pitchFamily="34" charset="0"/>
              </a:rPr>
              <a:t>A flaw in the popular PHP server-side scripting language could be exploited remotely to cause a "memory limit request termination" on the affected machine. An attacker could exploit this to take control of the machine and run any code they wanted.</a:t>
            </a:r>
            <a:endParaRPr lang="en-IN" dirty="0"/>
          </a:p>
        </p:txBody>
      </p:sp>
    </p:spTree>
    <p:extLst>
      <p:ext uri="{BB962C8B-B14F-4D97-AF65-F5344CB8AC3E}">
        <p14:creationId xmlns:p14="http://schemas.microsoft.com/office/powerpoint/2010/main" val="34026288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680E-5B11-3C9E-17C7-F2E5AC4368C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5C46279-6555-EB28-7E38-C3AC49125C0D}"/>
              </a:ext>
            </a:extLst>
          </p:cNvPr>
          <p:cNvSpPr>
            <a:spLocks noGrp="1"/>
          </p:cNvSpPr>
          <p:nvPr>
            <p:ph idx="1"/>
          </p:nvPr>
        </p:nvSpPr>
        <p:spPr/>
        <p:txBody>
          <a:bodyPr/>
          <a:lstStyle/>
          <a:p>
            <a:r>
              <a:rPr lang="en-IN" dirty="0">
                <a:hlinkClick r:id="rId2"/>
              </a:rPr>
              <a:t>https://www.networkworld.com/article/2323705/php-patches-available.html</a:t>
            </a:r>
            <a:endParaRPr lang="en-IN" dirty="0"/>
          </a:p>
          <a:p>
            <a:r>
              <a:rPr lang="en-IN" b="0" i="0" dirty="0">
                <a:solidFill>
                  <a:srgbClr val="006621"/>
                </a:solidFill>
                <a:effectLst/>
                <a:latin typeface="Roboto" panose="02000000000000000000" pitchFamily="2" charset="0"/>
                <a:hlinkClick r:id="rId3"/>
              </a:rPr>
              <a:t>https://www.infoworld.com/article/3020451</a:t>
            </a:r>
            <a:endParaRPr lang="en-IN" b="0" i="0" dirty="0">
              <a:solidFill>
                <a:srgbClr val="006621"/>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120651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4BEB-583F-E1AF-7A6D-843BF652157C}"/>
              </a:ext>
            </a:extLst>
          </p:cNvPr>
          <p:cNvSpPr>
            <a:spLocks noGrp="1"/>
          </p:cNvSpPr>
          <p:nvPr>
            <p:ph type="ctrTitle"/>
          </p:nvPr>
        </p:nvSpPr>
        <p:spPr>
          <a:xfrm>
            <a:off x="368968" y="0"/>
            <a:ext cx="11101137" cy="1408279"/>
          </a:xfrm>
        </p:spPr>
        <p:txBody>
          <a:bodyPr>
            <a:normAutofit fontScale="90000"/>
          </a:bodyPr>
          <a:lstStyle/>
          <a:p>
            <a:r>
              <a:rPr lang="en-IN" dirty="0"/>
              <a:t>Security Status – Extremely Vulnerable</a:t>
            </a:r>
          </a:p>
        </p:txBody>
      </p:sp>
      <p:sp>
        <p:nvSpPr>
          <p:cNvPr id="3" name="Subtitle 2">
            <a:extLst>
              <a:ext uri="{FF2B5EF4-FFF2-40B4-BE49-F238E27FC236}">
                <a16:creationId xmlns:a16="http://schemas.microsoft.com/office/drawing/2014/main" id="{5792F368-62B7-B7DD-43B9-15D107E8B13D}"/>
              </a:ext>
            </a:extLst>
          </p:cNvPr>
          <p:cNvSpPr>
            <a:spLocks noGrp="1"/>
          </p:cNvSpPr>
          <p:nvPr>
            <p:ph type="subTitle" idx="1"/>
          </p:nvPr>
        </p:nvSpPr>
        <p:spPr>
          <a:xfrm>
            <a:off x="577516" y="1652337"/>
            <a:ext cx="11101138" cy="5005137"/>
          </a:xfrm>
        </p:spPr>
        <p:txBody>
          <a:bodyPr>
            <a:normAutofit/>
          </a:bodyPr>
          <a:lstStyle/>
          <a:p>
            <a:r>
              <a:rPr lang="en-IN" sz="3600" dirty="0">
                <a:latin typeface="Arial Black" panose="020B0A04020102020204" pitchFamily="34" charset="0"/>
              </a:rPr>
              <a:t>. </a:t>
            </a:r>
            <a:r>
              <a:rPr lang="en-IN" sz="3600" dirty="0">
                <a:latin typeface="Bahnschrift SemiBold" panose="020B0502040204020203" pitchFamily="34" charset="0"/>
              </a:rPr>
              <a:t>Hacker can steal all records in databases.</a:t>
            </a:r>
          </a:p>
          <a:p>
            <a:r>
              <a:rPr lang="en-IN" sz="3600" dirty="0">
                <a:latin typeface="Arial Black" panose="020B0A04020102020204" pitchFamily="34" charset="0"/>
              </a:rPr>
              <a:t>   . </a:t>
            </a:r>
            <a:r>
              <a:rPr lang="en-IN" sz="3600" dirty="0">
                <a:latin typeface="Bahnschrift SemiBold" panose="020B0502040204020203" pitchFamily="34" charset="0"/>
              </a:rPr>
              <a:t>Hacker can extract mobile number of all customers using id .</a:t>
            </a:r>
          </a:p>
          <a:p>
            <a:r>
              <a:rPr lang="en-IN" sz="3600" dirty="0">
                <a:latin typeface="Arial Black" panose="020B0A04020102020204" pitchFamily="34" charset="0"/>
              </a:rPr>
              <a:t>. </a:t>
            </a:r>
            <a:r>
              <a:rPr lang="en-IN" sz="3600" dirty="0">
                <a:latin typeface="Bahnschrift SemiBold" panose="020B0502040204020203" pitchFamily="34" charset="0"/>
              </a:rPr>
              <a:t>Hacker can extract username , user ID or any personal information.</a:t>
            </a:r>
            <a:endParaRPr lang="en-IN" sz="3600" dirty="0">
              <a:latin typeface="Arial Black" panose="020B0A04020102020204" pitchFamily="34" charset="0"/>
            </a:endParaRPr>
          </a:p>
        </p:txBody>
      </p:sp>
    </p:spTree>
    <p:extLst>
      <p:ext uri="{BB962C8B-B14F-4D97-AF65-F5344CB8AC3E}">
        <p14:creationId xmlns:p14="http://schemas.microsoft.com/office/powerpoint/2010/main" val="397405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26C4-9E6E-0ADF-670A-D9DCF2B7B9E5}"/>
              </a:ext>
            </a:extLst>
          </p:cNvPr>
          <p:cNvSpPr>
            <a:spLocks noGrp="1"/>
          </p:cNvSpPr>
          <p:nvPr>
            <p:ph type="title"/>
          </p:nvPr>
        </p:nvSpPr>
        <p:spPr>
          <a:xfrm>
            <a:off x="3771900" y="3010353"/>
            <a:ext cx="4648200" cy="1349375"/>
          </a:xfrm>
          <a:solidFill>
            <a:srgbClr val="FF0000"/>
          </a:solidFill>
        </p:spPr>
        <p:txBody>
          <a:bodyPr>
            <a:normAutofit/>
          </a:bodyPr>
          <a:lstStyle/>
          <a:p>
            <a:r>
              <a:rPr lang="en-IN" sz="7200" dirty="0">
                <a:latin typeface="Bahnschrift Condensed" panose="020B0502040204020203" pitchFamily="34" charset="0"/>
              </a:rPr>
              <a:t>   THANK YOU</a:t>
            </a:r>
          </a:p>
        </p:txBody>
      </p:sp>
    </p:spTree>
    <p:extLst>
      <p:ext uri="{BB962C8B-B14F-4D97-AF65-F5344CB8AC3E}">
        <p14:creationId xmlns:p14="http://schemas.microsoft.com/office/powerpoint/2010/main" val="190280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543B559-6390-13F3-3BC9-8A78EFC8CBD6}"/>
              </a:ext>
            </a:extLst>
          </p:cNvPr>
          <p:cNvGraphicFramePr>
            <a:graphicFrameLocks noGrp="1"/>
          </p:cNvGraphicFramePr>
          <p:nvPr>
            <p:extLst>
              <p:ext uri="{D42A27DB-BD31-4B8C-83A1-F6EECF244321}">
                <p14:modId xmlns:p14="http://schemas.microsoft.com/office/powerpoint/2010/main" val="4280532233"/>
              </p:ext>
            </p:extLst>
          </p:nvPr>
        </p:nvGraphicFramePr>
        <p:xfrm>
          <a:off x="128337" y="112295"/>
          <a:ext cx="11823031" cy="6712724"/>
        </p:xfrm>
        <a:graphic>
          <a:graphicData uri="http://schemas.openxmlformats.org/drawingml/2006/table">
            <a:tbl>
              <a:tblPr firstRow="1" bandRow="1">
                <a:tableStyleId>{073A0DAA-6AF3-43AB-8588-CEC1D06C72B9}</a:tableStyleId>
              </a:tblPr>
              <a:tblGrid>
                <a:gridCol w="1048427">
                  <a:extLst>
                    <a:ext uri="{9D8B030D-6E8A-4147-A177-3AD203B41FA5}">
                      <a16:colId xmlns:a16="http://schemas.microsoft.com/office/drawing/2014/main" val="2454177667"/>
                    </a:ext>
                  </a:extLst>
                </a:gridCol>
                <a:gridCol w="2613003">
                  <a:extLst>
                    <a:ext uri="{9D8B030D-6E8A-4147-A177-3AD203B41FA5}">
                      <a16:colId xmlns:a16="http://schemas.microsoft.com/office/drawing/2014/main" val="2307612085"/>
                    </a:ext>
                  </a:extLst>
                </a:gridCol>
                <a:gridCol w="6822840">
                  <a:extLst>
                    <a:ext uri="{9D8B030D-6E8A-4147-A177-3AD203B41FA5}">
                      <a16:colId xmlns:a16="http://schemas.microsoft.com/office/drawing/2014/main" val="697724952"/>
                    </a:ext>
                  </a:extLst>
                </a:gridCol>
                <a:gridCol w="1338761">
                  <a:extLst>
                    <a:ext uri="{9D8B030D-6E8A-4147-A177-3AD203B41FA5}">
                      <a16:colId xmlns:a16="http://schemas.microsoft.com/office/drawing/2014/main" val="3830927770"/>
                    </a:ext>
                  </a:extLst>
                </a:gridCol>
              </a:tblGrid>
              <a:tr h="824198">
                <a:tc>
                  <a:txBody>
                    <a:bodyPr/>
                    <a:lstStyle/>
                    <a:p>
                      <a:r>
                        <a:rPr lang="en-IN" sz="2400" dirty="0">
                          <a:latin typeface="Arial Rounded MT Bold" panose="020F0704030504030204" pitchFamily="34" charset="0"/>
                        </a:rPr>
                        <a:t>  No</a:t>
                      </a:r>
                    </a:p>
                  </a:txBody>
                  <a:tcPr/>
                </a:tc>
                <a:tc>
                  <a:txBody>
                    <a:bodyPr/>
                    <a:lstStyle/>
                    <a:p>
                      <a:r>
                        <a:rPr lang="en-IN" dirty="0"/>
                        <a:t>   </a:t>
                      </a:r>
                      <a:r>
                        <a:rPr lang="en-IN" sz="2400" dirty="0">
                          <a:latin typeface="Arial Rounded MT Bold" panose="020F0704030504030204" pitchFamily="34" charset="0"/>
                        </a:rPr>
                        <a:t>Severity</a:t>
                      </a:r>
                      <a:endParaRPr lang="en-IN" dirty="0"/>
                    </a:p>
                  </a:txBody>
                  <a:tcPr/>
                </a:tc>
                <a:tc>
                  <a:txBody>
                    <a:bodyPr/>
                    <a:lstStyle/>
                    <a:p>
                      <a:r>
                        <a:rPr lang="en-IN" sz="2400" dirty="0">
                          <a:latin typeface="Bahnschrift SemiBold" panose="020B0502040204020203" pitchFamily="34" charset="0"/>
                        </a:rPr>
                        <a:t>                     Vulnerability</a:t>
                      </a:r>
                    </a:p>
                  </a:txBody>
                  <a:tcPr/>
                </a:tc>
                <a:tc>
                  <a:txBody>
                    <a:bodyPr/>
                    <a:lstStyle/>
                    <a:p>
                      <a:r>
                        <a:rPr lang="en-IN" dirty="0"/>
                        <a:t>  </a:t>
                      </a:r>
                      <a:r>
                        <a:rPr lang="en-IN" sz="2400" dirty="0">
                          <a:latin typeface="Bahnschrift SemiBold" panose="020B0502040204020203" pitchFamily="34" charset="0"/>
                        </a:rPr>
                        <a:t>Count</a:t>
                      </a:r>
                      <a:endParaRPr lang="en-IN" dirty="0"/>
                    </a:p>
                  </a:txBody>
                  <a:tcPr/>
                </a:tc>
                <a:extLst>
                  <a:ext uri="{0D108BD9-81ED-4DB2-BD59-A6C34878D82A}">
                    <a16:rowId xmlns:a16="http://schemas.microsoft.com/office/drawing/2014/main" val="2343187005"/>
                  </a:ext>
                </a:extLst>
              </a:tr>
              <a:tr h="707101">
                <a:tc>
                  <a:txBody>
                    <a:bodyPr/>
                    <a:lstStyle/>
                    <a:p>
                      <a:r>
                        <a:rPr lang="en-IN" dirty="0"/>
                        <a:t>  </a:t>
                      </a:r>
                      <a:r>
                        <a:rPr lang="en-IN" sz="3200" dirty="0"/>
                        <a:t>  1.</a:t>
                      </a:r>
                      <a:endParaRPr lang="en-IN" dirty="0"/>
                    </a:p>
                  </a:txBody>
                  <a:tcPr/>
                </a:tc>
                <a:tc>
                  <a:txBody>
                    <a:bodyPr/>
                    <a:lstStyle/>
                    <a:p>
                      <a:r>
                        <a:rPr lang="en-IN" sz="2800" dirty="0"/>
                        <a:t>   Critical</a:t>
                      </a:r>
                    </a:p>
                  </a:txBody>
                  <a:tcPr/>
                </a:tc>
                <a:tc>
                  <a:txBody>
                    <a:bodyPr/>
                    <a:lstStyle/>
                    <a:p>
                      <a:r>
                        <a:rPr lang="en-IN" sz="2800" dirty="0"/>
                        <a:t>  SQL Injection</a:t>
                      </a:r>
                    </a:p>
                  </a:txBody>
                  <a:tcPr/>
                </a:tc>
                <a:tc>
                  <a:txBody>
                    <a:bodyPr/>
                    <a:lstStyle/>
                    <a:p>
                      <a:r>
                        <a:rPr lang="en-IN" dirty="0"/>
                        <a:t> </a:t>
                      </a:r>
                      <a:r>
                        <a:rPr lang="en-IN" sz="3200" dirty="0"/>
                        <a:t> 1</a:t>
                      </a:r>
                      <a:endParaRPr lang="en-IN" dirty="0"/>
                    </a:p>
                  </a:txBody>
                  <a:tcPr/>
                </a:tc>
                <a:extLst>
                  <a:ext uri="{0D108BD9-81ED-4DB2-BD59-A6C34878D82A}">
                    <a16:rowId xmlns:a16="http://schemas.microsoft.com/office/drawing/2014/main" val="3129796330"/>
                  </a:ext>
                </a:extLst>
              </a:tr>
              <a:tr h="163113">
                <a:tc>
                  <a:txBody>
                    <a:bodyPr/>
                    <a:lstStyle/>
                    <a:p>
                      <a:r>
                        <a:rPr lang="en-IN" dirty="0"/>
                        <a:t>     </a:t>
                      </a:r>
                      <a:r>
                        <a:rPr lang="en-IN" sz="3200" dirty="0"/>
                        <a:t>2.</a:t>
                      </a:r>
                    </a:p>
                  </a:txBody>
                  <a:tcPr/>
                </a:tc>
                <a:tc>
                  <a:txBody>
                    <a:bodyPr/>
                    <a:lstStyle/>
                    <a:p>
                      <a:r>
                        <a:rPr lang="en-IN" dirty="0"/>
                        <a:t>   </a:t>
                      </a:r>
                      <a:r>
                        <a:rPr lang="en-IN" sz="2800" dirty="0"/>
                        <a:t> Critical</a:t>
                      </a:r>
                      <a:endParaRPr lang="en-IN" dirty="0"/>
                    </a:p>
                  </a:txBody>
                  <a:tcPr/>
                </a:tc>
                <a:tc>
                  <a:txBody>
                    <a:bodyPr/>
                    <a:lstStyle/>
                    <a:p>
                      <a:r>
                        <a:rPr lang="en-IN" sz="2800" dirty="0"/>
                        <a:t>  PII Leakage</a:t>
                      </a:r>
                    </a:p>
                  </a:txBody>
                  <a:tcPr/>
                </a:tc>
                <a:tc>
                  <a:txBody>
                    <a:bodyPr/>
                    <a:lstStyle/>
                    <a:p>
                      <a:r>
                        <a:rPr lang="en-IN" sz="3200" dirty="0"/>
                        <a:t>  1</a:t>
                      </a:r>
                    </a:p>
                  </a:txBody>
                  <a:tcPr/>
                </a:tc>
                <a:extLst>
                  <a:ext uri="{0D108BD9-81ED-4DB2-BD59-A6C34878D82A}">
                    <a16:rowId xmlns:a16="http://schemas.microsoft.com/office/drawing/2014/main" val="3028922789"/>
                  </a:ext>
                </a:extLst>
              </a:tr>
              <a:tr h="707101">
                <a:tc>
                  <a:txBody>
                    <a:bodyPr/>
                    <a:lstStyle/>
                    <a:p>
                      <a:r>
                        <a:rPr lang="en-IN" dirty="0"/>
                        <a:t>     </a:t>
                      </a:r>
                      <a:r>
                        <a:rPr lang="en-IN" sz="3200" dirty="0"/>
                        <a:t>3.</a:t>
                      </a:r>
                      <a:endParaRPr lang="en-IN" dirty="0"/>
                    </a:p>
                  </a:txBody>
                  <a:tcPr/>
                </a:tc>
                <a:tc>
                  <a:txBody>
                    <a:bodyPr/>
                    <a:lstStyle/>
                    <a:p>
                      <a:r>
                        <a:rPr lang="en-IN" sz="2800" dirty="0"/>
                        <a:t>   Critical</a:t>
                      </a:r>
                    </a:p>
                  </a:txBody>
                  <a:tcPr/>
                </a:tc>
                <a:tc>
                  <a:txBody>
                    <a:bodyPr/>
                    <a:lstStyle/>
                    <a:p>
                      <a:r>
                        <a:rPr lang="en-IN" sz="2800" dirty="0"/>
                        <a:t>  Insecure Direct Object Reference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    </a:t>
                      </a:r>
                      <a:r>
                        <a:rPr lang="en-IN" sz="3200" dirty="0"/>
                        <a:t>1</a:t>
                      </a:r>
                      <a:endParaRPr lang="en-IN" sz="1800" dirty="0"/>
                    </a:p>
                    <a:p>
                      <a:endParaRPr lang="en-IN" sz="3200" dirty="0"/>
                    </a:p>
                  </a:txBody>
                  <a:tcPr/>
                </a:tc>
                <a:extLst>
                  <a:ext uri="{0D108BD9-81ED-4DB2-BD59-A6C34878D82A}">
                    <a16:rowId xmlns:a16="http://schemas.microsoft.com/office/drawing/2014/main" val="3618693562"/>
                  </a:ext>
                </a:extLst>
              </a:tr>
              <a:tr h="707101">
                <a:tc>
                  <a:txBody>
                    <a:bodyPr/>
                    <a:lstStyle/>
                    <a:p>
                      <a:r>
                        <a:rPr lang="en-IN" dirty="0"/>
                        <a:t>    </a:t>
                      </a:r>
                      <a:r>
                        <a:rPr lang="en-IN" sz="3200" dirty="0"/>
                        <a:t>4.</a:t>
                      </a:r>
                      <a:endParaRPr lang="en-IN" dirty="0"/>
                    </a:p>
                  </a:txBody>
                  <a:tcPr/>
                </a:tc>
                <a:tc>
                  <a:txBody>
                    <a:bodyPr/>
                    <a:lstStyle/>
                    <a:p>
                      <a:r>
                        <a:rPr lang="en-IN" dirty="0"/>
                        <a:t>   </a:t>
                      </a:r>
                      <a:r>
                        <a:rPr lang="en-IN" sz="2800" dirty="0"/>
                        <a:t>Moderate</a:t>
                      </a:r>
                      <a:endParaRPr lang="en-IN" dirty="0"/>
                    </a:p>
                  </a:txBody>
                  <a:tcPr/>
                </a:tc>
                <a:tc>
                  <a:txBody>
                    <a:bodyPr/>
                    <a:lstStyle/>
                    <a:p>
                      <a:r>
                        <a:rPr lang="en-IN" dirty="0"/>
                        <a:t>  </a:t>
                      </a:r>
                      <a:r>
                        <a:rPr lang="en-IN" sz="2800" dirty="0"/>
                        <a:t>Cross-Site Request Forgery</a:t>
                      </a:r>
                      <a:endParaRPr lang="en-IN" dirty="0"/>
                    </a:p>
                  </a:txBody>
                  <a:tcPr/>
                </a:tc>
                <a:tc>
                  <a:txBody>
                    <a:bodyPr/>
                    <a:lstStyle/>
                    <a:p>
                      <a:r>
                        <a:rPr lang="en-IN" sz="3200" dirty="0"/>
                        <a:t>   1</a:t>
                      </a:r>
                    </a:p>
                  </a:txBody>
                  <a:tcPr/>
                </a:tc>
                <a:extLst>
                  <a:ext uri="{0D108BD9-81ED-4DB2-BD59-A6C34878D82A}">
                    <a16:rowId xmlns:a16="http://schemas.microsoft.com/office/drawing/2014/main" val="4044375455"/>
                  </a:ext>
                </a:extLst>
              </a:tr>
              <a:tr h="707101">
                <a:tc>
                  <a:txBody>
                    <a:bodyPr/>
                    <a:lstStyle/>
                    <a:p>
                      <a:r>
                        <a:rPr lang="en-IN" dirty="0"/>
                        <a:t>    </a:t>
                      </a:r>
                      <a:r>
                        <a:rPr lang="en-IN" sz="3200" dirty="0"/>
                        <a:t>5.</a:t>
                      </a:r>
                      <a:endParaRPr lang="en-IN" dirty="0"/>
                    </a:p>
                  </a:txBody>
                  <a:tcPr/>
                </a:tc>
                <a:tc>
                  <a:txBody>
                    <a:bodyPr/>
                    <a:lstStyle/>
                    <a:p>
                      <a:r>
                        <a:rPr lang="en-IN" dirty="0"/>
                        <a:t>  </a:t>
                      </a:r>
                      <a:r>
                        <a:rPr lang="en-IN" sz="2800" dirty="0"/>
                        <a:t>Moderate</a:t>
                      </a:r>
                      <a:endParaRPr lang="en-IN" dirty="0"/>
                    </a:p>
                  </a:txBody>
                  <a:tcPr/>
                </a:tc>
                <a:tc>
                  <a:txBody>
                    <a:bodyPr/>
                    <a:lstStyle/>
                    <a:p>
                      <a:r>
                        <a:rPr lang="en-IN" sz="2800" dirty="0"/>
                        <a:t>  Default files and pages</a:t>
                      </a:r>
                    </a:p>
                  </a:txBody>
                  <a:tcPr/>
                </a:tc>
                <a:tc>
                  <a:txBody>
                    <a:bodyPr/>
                    <a:lstStyle/>
                    <a:p>
                      <a:r>
                        <a:rPr lang="en-IN" sz="3200" dirty="0"/>
                        <a:t>   1</a:t>
                      </a:r>
                    </a:p>
                  </a:txBody>
                  <a:tcPr/>
                </a:tc>
                <a:extLst>
                  <a:ext uri="{0D108BD9-81ED-4DB2-BD59-A6C34878D82A}">
                    <a16:rowId xmlns:a16="http://schemas.microsoft.com/office/drawing/2014/main" val="2051060362"/>
                  </a:ext>
                </a:extLst>
              </a:tr>
              <a:tr h="707101">
                <a:tc>
                  <a:txBody>
                    <a:bodyPr/>
                    <a:lstStyle/>
                    <a:p>
                      <a:r>
                        <a:rPr lang="en-IN" dirty="0"/>
                        <a:t>    </a:t>
                      </a:r>
                      <a:r>
                        <a:rPr lang="en-IN" sz="3200" dirty="0"/>
                        <a:t>6.</a:t>
                      </a:r>
                      <a:endParaRPr lang="en-IN" dirty="0"/>
                    </a:p>
                  </a:txBody>
                  <a:tcPr/>
                </a:tc>
                <a:tc>
                  <a:txBody>
                    <a:bodyPr/>
                    <a:lstStyle/>
                    <a:p>
                      <a:r>
                        <a:rPr lang="en-IN" dirty="0"/>
                        <a:t>  </a:t>
                      </a:r>
                      <a:r>
                        <a:rPr lang="en-IN" sz="2800" dirty="0"/>
                        <a:t>Moderate</a:t>
                      </a:r>
                      <a:endParaRPr lang="en-IN" dirty="0"/>
                    </a:p>
                  </a:txBody>
                  <a:tcPr/>
                </a:tc>
                <a:tc>
                  <a:txBody>
                    <a:bodyPr/>
                    <a:lstStyle/>
                    <a:p>
                      <a:r>
                        <a:rPr lang="en-IN" sz="2800" dirty="0"/>
                        <a:t>  Forced Browsing flaws </a:t>
                      </a:r>
                    </a:p>
                  </a:txBody>
                  <a:tcPr/>
                </a:tc>
                <a:tc>
                  <a:txBody>
                    <a:bodyPr/>
                    <a:lstStyle/>
                    <a:p>
                      <a:r>
                        <a:rPr lang="en-IN" sz="3200" dirty="0"/>
                        <a:t>   1</a:t>
                      </a:r>
                    </a:p>
                  </a:txBody>
                  <a:tcPr/>
                </a:tc>
                <a:extLst>
                  <a:ext uri="{0D108BD9-81ED-4DB2-BD59-A6C34878D82A}">
                    <a16:rowId xmlns:a16="http://schemas.microsoft.com/office/drawing/2014/main" val="112728369"/>
                  </a:ext>
                </a:extLst>
              </a:tr>
              <a:tr h="707101">
                <a:tc>
                  <a:txBody>
                    <a:bodyPr/>
                    <a:lstStyle/>
                    <a:p>
                      <a:r>
                        <a:rPr lang="en-IN" dirty="0"/>
                        <a:t>    </a:t>
                      </a:r>
                      <a:r>
                        <a:rPr lang="en-IN" sz="3200" dirty="0"/>
                        <a:t>7.</a:t>
                      </a:r>
                      <a:endParaRPr lang="en-IN" dirty="0"/>
                    </a:p>
                  </a:txBody>
                  <a:tcPr/>
                </a:tc>
                <a:tc>
                  <a:txBody>
                    <a:bodyPr/>
                    <a:lstStyle/>
                    <a:p>
                      <a:r>
                        <a:rPr lang="en-IN" dirty="0"/>
                        <a:t>       </a:t>
                      </a:r>
                      <a:r>
                        <a:rPr lang="en-IN" sz="2800" dirty="0"/>
                        <a:t>Low</a:t>
                      </a:r>
                      <a:endParaRPr lang="en-IN" dirty="0"/>
                    </a:p>
                  </a:txBody>
                  <a:tcPr/>
                </a:tc>
                <a:tc>
                  <a:txBody>
                    <a:bodyPr/>
                    <a:lstStyle/>
                    <a:p>
                      <a:r>
                        <a:rPr lang="en-IN" sz="2800" dirty="0"/>
                        <a:t>  Components with known vulnerabilities</a:t>
                      </a:r>
                    </a:p>
                  </a:txBody>
                  <a:tcPr/>
                </a:tc>
                <a:tc>
                  <a:txBody>
                    <a:bodyPr/>
                    <a:lstStyle/>
                    <a:p>
                      <a:r>
                        <a:rPr lang="en-IN" sz="3200" dirty="0"/>
                        <a:t>   1</a:t>
                      </a:r>
                    </a:p>
                  </a:txBody>
                  <a:tcPr/>
                </a:tc>
                <a:extLst>
                  <a:ext uri="{0D108BD9-81ED-4DB2-BD59-A6C34878D82A}">
                    <a16:rowId xmlns:a16="http://schemas.microsoft.com/office/drawing/2014/main" val="525040089"/>
                  </a:ext>
                </a:extLst>
              </a:tr>
              <a:tr h="707101">
                <a:tc>
                  <a:txBody>
                    <a:bodyPr/>
                    <a:lstStyle/>
                    <a:p>
                      <a:r>
                        <a:rPr lang="en-IN" sz="3200" dirty="0"/>
                        <a:t>  8.</a:t>
                      </a:r>
                    </a:p>
                  </a:txBody>
                  <a:tcPr/>
                </a:tc>
                <a:tc>
                  <a:txBody>
                    <a:bodyPr/>
                    <a:lstStyle/>
                    <a:p>
                      <a:r>
                        <a:rPr lang="en-IN" dirty="0"/>
                        <a:t>       </a:t>
                      </a:r>
                      <a:r>
                        <a:rPr lang="en-IN" sz="2800" dirty="0"/>
                        <a:t>Low</a:t>
                      </a:r>
                      <a:endParaRPr lang="en-IN" dirty="0"/>
                    </a:p>
                  </a:txBody>
                  <a:tcPr/>
                </a:tc>
                <a:tc>
                  <a:txBody>
                    <a:bodyPr/>
                    <a:lstStyle/>
                    <a:p>
                      <a:r>
                        <a:rPr lang="en-IN" sz="2800" dirty="0"/>
                        <a:t>  PHP</a:t>
                      </a:r>
                    </a:p>
                  </a:txBody>
                  <a:tcPr/>
                </a:tc>
                <a:tc>
                  <a:txBody>
                    <a:bodyPr/>
                    <a:lstStyle/>
                    <a:p>
                      <a:r>
                        <a:rPr lang="en-IN" sz="3200" dirty="0"/>
                        <a:t>   1</a:t>
                      </a:r>
                    </a:p>
                  </a:txBody>
                  <a:tcPr/>
                </a:tc>
                <a:extLst>
                  <a:ext uri="{0D108BD9-81ED-4DB2-BD59-A6C34878D82A}">
                    <a16:rowId xmlns:a16="http://schemas.microsoft.com/office/drawing/2014/main" val="1603017905"/>
                  </a:ext>
                </a:extLst>
              </a:tr>
            </a:tbl>
          </a:graphicData>
        </a:graphic>
      </p:graphicFrame>
    </p:spTree>
    <p:extLst>
      <p:ext uri="{BB962C8B-B14F-4D97-AF65-F5344CB8AC3E}">
        <p14:creationId xmlns:p14="http://schemas.microsoft.com/office/powerpoint/2010/main" val="148892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01DBDF-0888-F45A-6EAD-EFD289B17670}"/>
              </a:ext>
            </a:extLst>
          </p:cNvPr>
          <p:cNvSpPr>
            <a:spLocks noGrp="1"/>
          </p:cNvSpPr>
          <p:nvPr>
            <p:ph type="title"/>
          </p:nvPr>
        </p:nvSpPr>
        <p:spPr/>
        <p:txBody>
          <a:bodyPr/>
          <a:lstStyle/>
          <a:p>
            <a:r>
              <a:rPr lang="en-IN" dirty="0">
                <a:latin typeface="Arial Rounded MT Bold" panose="020F0704030504030204" pitchFamily="34" charset="0"/>
              </a:rPr>
              <a:t>1. SQL Injection</a:t>
            </a:r>
          </a:p>
        </p:txBody>
      </p:sp>
      <p:sp>
        <p:nvSpPr>
          <p:cNvPr id="5" name="Content Placeholder 4">
            <a:extLst>
              <a:ext uri="{FF2B5EF4-FFF2-40B4-BE49-F238E27FC236}">
                <a16:creationId xmlns:a16="http://schemas.microsoft.com/office/drawing/2014/main" id="{8B7BAA1A-FA24-D87C-12EC-6A19DA7A38BD}"/>
              </a:ext>
            </a:extLst>
          </p:cNvPr>
          <p:cNvSpPr>
            <a:spLocks noGrp="1"/>
          </p:cNvSpPr>
          <p:nvPr>
            <p:ph sz="half" idx="1"/>
          </p:nvPr>
        </p:nvSpPr>
        <p:spPr>
          <a:xfrm>
            <a:off x="838200" y="1825625"/>
            <a:ext cx="2257926" cy="4351338"/>
          </a:xfrm>
          <a:solidFill>
            <a:srgbClr val="FF0000"/>
          </a:solidFill>
        </p:spPr>
        <p:txBody>
          <a:bodyPr/>
          <a:lstStyle/>
          <a:p>
            <a:pPr marL="0" indent="0">
              <a:buNone/>
            </a:pPr>
            <a:endParaRPr lang="en-IN" dirty="0"/>
          </a:p>
          <a:p>
            <a:pPr marL="0" indent="0">
              <a:buNone/>
            </a:pPr>
            <a:endParaRPr lang="en-IN" dirty="0">
              <a:solidFill>
                <a:schemeClr val="tx1">
                  <a:lumMod val="50000"/>
                  <a:lumOff val="50000"/>
                </a:schemeClr>
              </a:solidFill>
            </a:endParaRPr>
          </a:p>
          <a:p>
            <a:pPr marL="0" indent="0">
              <a:buNone/>
            </a:pPr>
            <a:endParaRPr lang="en-IN" dirty="0"/>
          </a:p>
          <a:p>
            <a:pPr marL="0" indent="0">
              <a:buNone/>
            </a:pPr>
            <a:r>
              <a:rPr lang="en-IN" dirty="0"/>
              <a:t> SQL Injection</a:t>
            </a:r>
          </a:p>
          <a:p>
            <a:pPr marL="0" indent="0">
              <a:buNone/>
            </a:pPr>
            <a:r>
              <a:rPr lang="en-IN" dirty="0"/>
              <a:t>      (Critical)</a:t>
            </a:r>
          </a:p>
        </p:txBody>
      </p:sp>
      <p:sp>
        <p:nvSpPr>
          <p:cNvPr id="6" name="Content Placeholder 5">
            <a:extLst>
              <a:ext uri="{FF2B5EF4-FFF2-40B4-BE49-F238E27FC236}">
                <a16:creationId xmlns:a16="http://schemas.microsoft.com/office/drawing/2014/main" id="{78ABA844-5F20-8A1B-36C9-157F1A2C17F8}"/>
              </a:ext>
            </a:extLst>
          </p:cNvPr>
          <p:cNvSpPr>
            <a:spLocks noGrp="1"/>
          </p:cNvSpPr>
          <p:nvPr>
            <p:ph sz="half" idx="2"/>
          </p:nvPr>
        </p:nvSpPr>
        <p:spPr>
          <a:xfrm>
            <a:off x="3214149" y="1825625"/>
            <a:ext cx="8081211" cy="4351338"/>
          </a:xfrm>
        </p:spPr>
        <p:txBody>
          <a:bodyPr/>
          <a:lstStyle/>
          <a:p>
            <a:pPr marL="0" indent="0">
              <a:buNone/>
            </a:pPr>
            <a:r>
              <a:rPr lang="en-IN" dirty="0"/>
              <a:t>Below mention URL in the </a:t>
            </a:r>
            <a:r>
              <a:rPr lang="en-IN" b="1" dirty="0"/>
              <a:t>Lifestyle Store Products module </a:t>
            </a:r>
            <a:r>
              <a:rPr lang="en-IN" dirty="0"/>
              <a:t>is vulnerable to SQL injection attack.</a:t>
            </a:r>
          </a:p>
          <a:p>
            <a:pPr marL="0" indent="0">
              <a:buNone/>
            </a:pPr>
            <a:r>
              <a:rPr lang="en-IN" b="1" dirty="0"/>
              <a:t>Affected URL : </a:t>
            </a:r>
          </a:p>
          <a:p>
            <a:pPr marL="0" indent="0">
              <a:buNone/>
            </a:pPr>
            <a:r>
              <a:rPr lang="en-IN" b="1" dirty="0"/>
              <a:t> . </a:t>
            </a:r>
            <a:r>
              <a:rPr lang="en-IN" b="1" dirty="0">
                <a:hlinkClick r:id="rId2"/>
              </a:rPr>
              <a:t>http://3.110.127.25/products.php?cat=1</a:t>
            </a:r>
            <a:endParaRPr lang="en-IN" b="1" dirty="0"/>
          </a:p>
          <a:p>
            <a:pPr marL="0" indent="0">
              <a:buNone/>
            </a:pPr>
            <a:r>
              <a:rPr lang="en-IN" b="1" dirty="0"/>
              <a:t>Affected Parameters :</a:t>
            </a:r>
          </a:p>
          <a:p>
            <a:pPr marL="0" indent="0">
              <a:buNone/>
            </a:pPr>
            <a:r>
              <a:rPr lang="en-IN" b="1" dirty="0"/>
              <a:t>. </a:t>
            </a:r>
            <a:r>
              <a:rPr lang="en-IN" dirty="0"/>
              <a:t>cat (GET parameter)</a:t>
            </a:r>
          </a:p>
          <a:p>
            <a:pPr marL="0" indent="0">
              <a:buNone/>
            </a:pPr>
            <a:r>
              <a:rPr lang="en-IN" b="1" dirty="0"/>
              <a:t>Payload:</a:t>
            </a:r>
          </a:p>
          <a:p>
            <a:pPr marL="0" indent="0">
              <a:buNone/>
            </a:pPr>
            <a:r>
              <a:rPr lang="en-IN" b="1" dirty="0"/>
              <a:t>. </a:t>
            </a:r>
            <a:r>
              <a:rPr lang="en-IN" dirty="0"/>
              <a:t>Cat=1’</a:t>
            </a:r>
            <a:endParaRPr lang="en-IN" b="1" dirty="0"/>
          </a:p>
        </p:txBody>
      </p:sp>
    </p:spTree>
    <p:extLst>
      <p:ext uri="{BB962C8B-B14F-4D97-AF65-F5344CB8AC3E}">
        <p14:creationId xmlns:p14="http://schemas.microsoft.com/office/powerpoint/2010/main" val="272375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C91B-C626-C6A2-8417-C83157261724}"/>
              </a:ext>
            </a:extLst>
          </p:cNvPr>
          <p:cNvSpPr>
            <a:spLocks noGrp="1"/>
          </p:cNvSpPr>
          <p:nvPr>
            <p:ph type="title"/>
          </p:nvPr>
        </p:nvSpPr>
        <p:spPr>
          <a:xfrm>
            <a:off x="838200" y="120197"/>
            <a:ext cx="10515600" cy="1325563"/>
          </a:xfrm>
        </p:spPr>
        <p:txBody>
          <a:bodyPr>
            <a:normAutofit fontScale="90000"/>
          </a:bodyPr>
          <a:lstStyle/>
          <a:p>
            <a:r>
              <a:rPr lang="en-IN" dirty="0">
                <a:latin typeface="Bahnschrift SemiBold" panose="020B0502040204020203" pitchFamily="34" charset="0"/>
              </a:rPr>
              <a:t>Observation</a:t>
            </a:r>
            <a:br>
              <a:rPr lang="en-IN" dirty="0">
                <a:latin typeface="Bahnschrift SemiBold" panose="020B0502040204020203" pitchFamily="34" charset="0"/>
              </a:rPr>
            </a:br>
            <a:r>
              <a:rPr lang="en-IN" dirty="0">
                <a:latin typeface="Bahnschrift SemiBold" panose="020B0502040204020203" pitchFamily="34" charset="0"/>
              </a:rPr>
              <a:t>.</a:t>
            </a:r>
            <a:r>
              <a:rPr lang="en-IN" sz="2400" dirty="0">
                <a:latin typeface="Bahnschrift SemiBold" panose="020B0502040204020203" pitchFamily="34" charset="0"/>
              </a:rPr>
              <a:t>Navigate to products page where you will see list of products. Click any like cat . you will see the products . Notice the GET parameter </a:t>
            </a:r>
            <a:r>
              <a:rPr lang="en-IN" sz="2400" b="1" dirty="0">
                <a:latin typeface="Bahnschrift SemiBold" panose="020B0502040204020203" pitchFamily="34" charset="0"/>
              </a:rPr>
              <a:t>CAT in URL.</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B6316B9F-B397-CFA3-21F0-BAC854C42459}"/>
              </a:ext>
            </a:extLst>
          </p:cNvPr>
          <p:cNvSpPr>
            <a:spLocks noGrp="1"/>
          </p:cNvSpPr>
          <p:nvPr>
            <p:ph sz="half" idx="1"/>
          </p:nvPr>
        </p:nvSpPr>
        <p:spPr>
          <a:xfrm>
            <a:off x="1894112" y="1702594"/>
            <a:ext cx="8147957" cy="856568"/>
          </a:xfrm>
        </p:spPr>
        <p:style>
          <a:lnRef idx="2">
            <a:schemeClr val="accent1"/>
          </a:lnRef>
          <a:fillRef idx="1">
            <a:schemeClr val="lt1"/>
          </a:fillRef>
          <a:effectRef idx="0">
            <a:schemeClr val="accent1"/>
          </a:effectRef>
          <a:fontRef idx="minor">
            <a:schemeClr val="dk1"/>
          </a:fontRef>
        </p:style>
        <p:txBody>
          <a:bodyPr/>
          <a:lstStyle/>
          <a:p>
            <a:pPr marL="0" indent="0">
              <a:buNone/>
            </a:pPr>
            <a:r>
              <a:rPr lang="en-IN" dirty="0"/>
              <a:t>http://3.110.127.25/products.php?cat=1</a:t>
            </a:r>
          </a:p>
        </p:txBody>
      </p:sp>
      <p:pic>
        <p:nvPicPr>
          <p:cNvPr id="6" name="Content Placeholder 5">
            <a:extLst>
              <a:ext uri="{FF2B5EF4-FFF2-40B4-BE49-F238E27FC236}">
                <a16:creationId xmlns:a16="http://schemas.microsoft.com/office/drawing/2014/main" id="{2077FFFA-E0CD-76E5-474F-B142AFEF662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3093" y="2815997"/>
            <a:ext cx="5654998" cy="2596243"/>
          </a:xfrm>
        </p:spPr>
      </p:pic>
      <p:pic>
        <p:nvPicPr>
          <p:cNvPr id="8" name="Picture 7">
            <a:extLst>
              <a:ext uri="{FF2B5EF4-FFF2-40B4-BE49-F238E27FC236}">
                <a16:creationId xmlns:a16="http://schemas.microsoft.com/office/drawing/2014/main" id="{7C31F1F1-0CEA-296D-6893-5C3B7FF37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867" y="3915624"/>
            <a:ext cx="5372100" cy="2596242"/>
          </a:xfrm>
          <a:prstGeom prst="rect">
            <a:avLst/>
          </a:prstGeom>
        </p:spPr>
      </p:pic>
    </p:spTree>
    <p:extLst>
      <p:ext uri="{BB962C8B-B14F-4D97-AF65-F5344CB8AC3E}">
        <p14:creationId xmlns:p14="http://schemas.microsoft.com/office/powerpoint/2010/main" val="46854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E6D8-9DF7-E50F-3DFD-7939D85063A9}"/>
              </a:ext>
            </a:extLst>
          </p:cNvPr>
          <p:cNvSpPr>
            <a:spLocks noGrp="1"/>
          </p:cNvSpPr>
          <p:nvPr>
            <p:ph type="title"/>
          </p:nvPr>
        </p:nvSpPr>
        <p:spPr/>
        <p:txBody>
          <a:bodyPr>
            <a:normAutofit fontScale="90000"/>
          </a:bodyPr>
          <a:lstStyle/>
          <a:p>
            <a:r>
              <a:rPr lang="en-IN" dirty="0">
                <a:latin typeface="Bahnschrift SemiBold" panose="020B0502040204020203" pitchFamily="34" charset="0"/>
              </a:rPr>
              <a:t>Proof of Concept (PoC)</a:t>
            </a:r>
            <a:br>
              <a:rPr lang="en-IN" dirty="0">
                <a:latin typeface="Bahnschrift SemiBold" panose="020B0502040204020203" pitchFamily="34" charset="0"/>
              </a:rPr>
            </a:br>
            <a:r>
              <a:rPr lang="en-IN" dirty="0">
                <a:latin typeface="Bahnschrift SemiBold" panose="020B0502040204020203" pitchFamily="34" charset="0"/>
              </a:rPr>
              <a:t>.</a:t>
            </a:r>
            <a:r>
              <a:rPr lang="en-IN" sz="2400" dirty="0">
                <a:latin typeface="Bahnschrift SemiBold" panose="020B0502040204020203" pitchFamily="34" charset="0"/>
              </a:rPr>
              <a:t>Attacker can execute SQL command as show in fig  below . Here we have used the payload to extract the username and passwords.</a:t>
            </a:r>
            <a:endParaRPr lang="en-IN" dirty="0">
              <a:latin typeface="Bahnschrift SemiBold" panose="020B0502040204020203" pitchFamily="34" charset="0"/>
            </a:endParaRPr>
          </a:p>
        </p:txBody>
      </p:sp>
      <p:pic>
        <p:nvPicPr>
          <p:cNvPr id="6" name="Content Placeholder 5">
            <a:extLst>
              <a:ext uri="{FF2B5EF4-FFF2-40B4-BE49-F238E27FC236}">
                <a16:creationId xmlns:a16="http://schemas.microsoft.com/office/drawing/2014/main" id="{41B6C76F-5B19-9159-ECBB-BA94987CD05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776875"/>
            <a:ext cx="5181600" cy="2448838"/>
          </a:xfrm>
        </p:spPr>
      </p:pic>
      <p:pic>
        <p:nvPicPr>
          <p:cNvPr id="8" name="Content Placeholder 7">
            <a:extLst>
              <a:ext uri="{FF2B5EF4-FFF2-40B4-BE49-F238E27FC236}">
                <a16:creationId xmlns:a16="http://schemas.microsoft.com/office/drawing/2014/main" id="{7C81EF19-D57F-0903-76A7-E0910DC215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76875"/>
            <a:ext cx="5181600" cy="2448838"/>
          </a:xfrm>
        </p:spPr>
      </p:pic>
    </p:spTree>
    <p:extLst>
      <p:ext uri="{BB962C8B-B14F-4D97-AF65-F5344CB8AC3E}">
        <p14:creationId xmlns:p14="http://schemas.microsoft.com/office/powerpoint/2010/main" val="215501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28DF-98D1-FC24-DF94-2445EDFD546D}"/>
              </a:ext>
            </a:extLst>
          </p:cNvPr>
          <p:cNvSpPr>
            <a:spLocks noGrp="1"/>
          </p:cNvSpPr>
          <p:nvPr>
            <p:ph type="title"/>
          </p:nvPr>
        </p:nvSpPr>
        <p:spPr/>
        <p:txBody>
          <a:bodyPr/>
          <a:lstStyle/>
          <a:p>
            <a:r>
              <a:rPr lang="en-IN" dirty="0"/>
              <a:t>Business Impact – Extremely High</a:t>
            </a:r>
          </a:p>
        </p:txBody>
      </p:sp>
      <p:sp>
        <p:nvSpPr>
          <p:cNvPr id="4" name="Content Placeholder 3">
            <a:extLst>
              <a:ext uri="{FF2B5EF4-FFF2-40B4-BE49-F238E27FC236}">
                <a16:creationId xmlns:a16="http://schemas.microsoft.com/office/drawing/2014/main" id="{A29796F9-4638-A6ED-7484-CB21D3918C59}"/>
              </a:ext>
            </a:extLst>
          </p:cNvPr>
          <p:cNvSpPr>
            <a:spLocks noGrp="1"/>
          </p:cNvSpPr>
          <p:nvPr>
            <p:ph sz="half" idx="2"/>
          </p:nvPr>
        </p:nvSpPr>
        <p:spPr>
          <a:xfrm>
            <a:off x="838200" y="1825625"/>
            <a:ext cx="10515600" cy="4232275"/>
          </a:xfrm>
        </p:spPr>
        <p:txBody>
          <a:bodyPr/>
          <a:lstStyle/>
          <a:p>
            <a:pPr marL="0" indent="0">
              <a:buNone/>
            </a:pPr>
            <a:r>
              <a:rPr lang="en-IN" dirty="0"/>
              <a:t>Using this vulnerability, attacker can execute arbitrary </a:t>
            </a:r>
            <a:r>
              <a:rPr lang="en-IN" dirty="0" err="1"/>
              <a:t>sql</a:t>
            </a:r>
            <a:r>
              <a:rPr lang="en-IN" dirty="0"/>
              <a:t> commands on  </a:t>
            </a:r>
            <a:r>
              <a:rPr lang="en-IN" dirty="0" err="1"/>
              <a:t>Internshala</a:t>
            </a:r>
            <a:r>
              <a:rPr lang="en-IN" dirty="0"/>
              <a:t> server and gain complete access to internal database along with all customer data inside it.</a:t>
            </a:r>
          </a:p>
        </p:txBody>
      </p:sp>
    </p:spTree>
    <p:extLst>
      <p:ext uri="{BB962C8B-B14F-4D97-AF65-F5344CB8AC3E}">
        <p14:creationId xmlns:p14="http://schemas.microsoft.com/office/powerpoint/2010/main" val="410208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5860</TotalTime>
  <Words>1654</Words>
  <Application>Microsoft Office PowerPoint</Application>
  <PresentationFormat>Widescreen</PresentationFormat>
  <Paragraphs>235</Paragraphs>
  <Slides>40</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40</vt:i4>
      </vt:variant>
    </vt:vector>
  </HeadingPairs>
  <TitlesOfParts>
    <vt:vector size="58" baseType="lpstr">
      <vt:lpstr>Arial</vt:lpstr>
      <vt:lpstr>Arial Black</vt:lpstr>
      <vt:lpstr>Arial Narrow</vt:lpstr>
      <vt:lpstr>Arial Rounded MT Bold</vt:lpstr>
      <vt:lpstr>Bahnschrift</vt:lpstr>
      <vt:lpstr>Bahnschrift Condensed</vt:lpstr>
      <vt:lpstr>Bahnschrift Light Condensed</vt:lpstr>
      <vt:lpstr>Bahnschrift SemiBold</vt:lpstr>
      <vt:lpstr>Calibri</vt:lpstr>
      <vt:lpstr>Calibri Light</vt:lpstr>
      <vt:lpstr>Elephant</vt:lpstr>
      <vt:lpstr>Geneva</vt:lpstr>
      <vt:lpstr>Inter</vt:lpstr>
      <vt:lpstr>Lora</vt:lpstr>
      <vt:lpstr>Roboto</vt:lpstr>
      <vt:lpstr>Source Sans Pro</vt:lpstr>
      <vt:lpstr>TT-Hoves</vt:lpstr>
      <vt:lpstr>Office Theme</vt:lpstr>
      <vt:lpstr>Hacking Environment Web Application in Shoping website.</vt:lpstr>
      <vt:lpstr>Categorisation of Vulnerabilities</vt:lpstr>
      <vt:lpstr>Vulnerability Statistics</vt:lpstr>
      <vt:lpstr>Security Status – Extremely Vulnerable</vt:lpstr>
      <vt:lpstr>PowerPoint Presentation</vt:lpstr>
      <vt:lpstr>1. SQL Injection</vt:lpstr>
      <vt:lpstr>Observation .Navigate to products page where you will see list of products. Click any like cat . you will see the products . Notice the GET parameter CAT in URL.</vt:lpstr>
      <vt:lpstr>Proof of Concept (PoC) .Attacker can execute SQL command as show in fig  below . Here we have used the payload to extract the username and passwords.</vt:lpstr>
      <vt:lpstr>Business Impact – Extremely High</vt:lpstr>
      <vt:lpstr>Recommendation</vt:lpstr>
      <vt:lpstr>References</vt:lpstr>
      <vt:lpstr>2. PII Leakage</vt:lpstr>
      <vt:lpstr>Poc :- . Attacker can execute  command as show in fig  below . Here we have used the payload to extract the data .</vt:lpstr>
      <vt:lpstr>Recommendation</vt:lpstr>
      <vt:lpstr>References</vt:lpstr>
      <vt:lpstr>3. Insecure Direct Object Reference</vt:lpstr>
      <vt:lpstr>PoC :- . Attacker can execute  command as show in fig  below . Here we have used the payload to extract the data . </vt:lpstr>
      <vt:lpstr>Recommendations</vt:lpstr>
      <vt:lpstr>References</vt:lpstr>
      <vt:lpstr>4. Cross-Site Request Forgery</vt:lpstr>
      <vt:lpstr>PoC :-</vt:lpstr>
      <vt:lpstr>Recommendation </vt:lpstr>
      <vt:lpstr>References</vt:lpstr>
      <vt:lpstr>5. Default files and pages</vt:lpstr>
      <vt:lpstr>PoC:-</vt:lpstr>
      <vt:lpstr>Recommendation</vt:lpstr>
      <vt:lpstr>References</vt:lpstr>
      <vt:lpstr>6. Forced Browsing flaws </vt:lpstr>
      <vt:lpstr>Poc:-</vt:lpstr>
      <vt:lpstr>Recommendation</vt:lpstr>
      <vt:lpstr>References</vt:lpstr>
      <vt:lpstr>7. Components with known vulnerabilities</vt:lpstr>
      <vt:lpstr>PoC:-</vt:lpstr>
      <vt:lpstr>Recommendation</vt:lpstr>
      <vt:lpstr>References</vt:lpstr>
      <vt:lpstr>8. Php</vt:lpstr>
      <vt:lpstr>PoC:-</vt:lpstr>
      <vt:lpstr>Recommendation</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Hacking Environment Web Application</dc:title>
  <dc:creator>sonu kumar</dc:creator>
  <cp:lastModifiedBy>sonu kumar</cp:lastModifiedBy>
  <cp:revision>2</cp:revision>
  <dcterms:created xsi:type="dcterms:W3CDTF">2022-10-21T06:29:19Z</dcterms:created>
  <dcterms:modified xsi:type="dcterms:W3CDTF">2022-10-25T08:10:17Z</dcterms:modified>
</cp:coreProperties>
</file>