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78" r:id="rId2"/>
    <p:sldId id="275" r:id="rId3"/>
    <p:sldId id="27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94660"/>
  </p:normalViewPr>
  <p:slideViewPr>
    <p:cSldViewPr snapToGrid="0">
      <p:cViewPr varScale="1">
        <p:scale>
          <a:sx n="65" d="100"/>
          <a:sy n="65" d="100"/>
        </p:scale>
        <p:origin x="18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2/14/2020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2/14/2020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2/14/2020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2/14/2020</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Generative ML</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348905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still more powerful generative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2353037" cy="6049464"/>
              </a:xfrm>
            </p:spPr>
            <p:txBody>
              <a:bodyPr>
                <a:normAutofit/>
              </a:bodyPr>
              <a:lstStyle/>
              <a:p>
                <a:r>
                  <a:rPr lang="en-IN" dirty="0" smtClean="0"/>
                  <a:t>For any </a:t>
                </a:r>
                <a14:m>
                  <m:oMath xmlns:m="http://schemas.openxmlformats.org/officeDocument/2006/math">
                    <m:r>
                      <a:rPr lang="en-IN" i="1">
                        <a:latin typeface="Cambria Math" panose="02040503050406030204" pitchFamily="18" charset="0"/>
                      </a:rPr>
                      <m:t>𝐴</m:t>
                    </m:r>
                    <m:r>
                      <a:rPr lang="en-IN" i="1">
                        <a:latin typeface="Cambria Math" panose="02040503050406030204" pitchFamily="18" charset="0"/>
                      </a:rPr>
                      <m:t>,</m:t>
                    </m:r>
                    <m:r>
                      <a:rPr lang="en-IN" i="1">
                        <a:latin typeface="Cambria Math" panose="02040503050406030204" pitchFamily="18" charset="0"/>
                      </a:rPr>
                      <m:t>𝐵</m:t>
                    </m:r>
                    <m:r>
                      <a:rPr lang="en-IN" i="1">
                        <a:latin typeface="Cambria Math" panose="02040503050406030204" pitchFamily="18" charset="0"/>
                      </a:rPr>
                      <m:t>,</m:t>
                    </m:r>
                    <m:r>
                      <a:rPr lang="en-IN" i="1">
                        <a:latin typeface="Cambria Math" panose="02040503050406030204" pitchFamily="18" charset="0"/>
                      </a:rPr>
                      <m:t>𝐶</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𝑑</m:t>
                        </m:r>
                      </m:sup>
                    </m:sSup>
                  </m:oMath>
                </a14:m>
                <a:r>
                  <a:rPr lang="en-IN" dirty="0"/>
                  <a:t> we have the following</a:t>
                </a:r>
              </a:p>
              <a:p>
                <a:pPr lvl="2"/>
                <a:r>
                  <a:rPr lang="en-IN" b="1" dirty="0"/>
                  <a:t>Symmetry</a:t>
                </a:r>
                <a:r>
                  <a:rPr lang="en-IN" dirty="0"/>
                  <a:t>: </a:t>
                </a:r>
                <a14:m>
                  <m:oMath xmlns:m="http://schemas.openxmlformats.org/officeDocument/2006/math">
                    <m:r>
                      <m:rPr>
                        <m:sty m:val="p"/>
                      </m:rPr>
                      <a:rPr lang="en-IN" i="0">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𝐴</m:t>
                            </m:r>
                          </m:e>
                          <m:sup>
                            <m:r>
                              <a:rPr lang="en-IN">
                                <a:latin typeface="Cambria Math" panose="02040503050406030204" pitchFamily="18" charset="0"/>
                              </a:rPr>
                              <m:t>⊤</m:t>
                            </m:r>
                          </m:sup>
                        </m:sSup>
                        <m:r>
                          <a:rPr lang="en-IN">
                            <a:latin typeface="Cambria Math" panose="02040503050406030204" pitchFamily="18" charset="0"/>
                          </a:rPr>
                          <m:t>𝐵</m:t>
                        </m:r>
                      </m:e>
                    </m:d>
                    <m:r>
                      <a:rPr lang="en-IN">
                        <a:latin typeface="Cambria Math" panose="02040503050406030204" pitchFamily="18" charset="0"/>
                      </a:rPr>
                      <m:t>=</m:t>
                    </m:r>
                    <m:r>
                      <m:rPr>
                        <m:sty m:val="p"/>
                      </m:rPr>
                      <a:rPr lang="en-IN" i="0">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𝐵</m:t>
                            </m:r>
                          </m:e>
                          <m:sup>
                            <m:r>
                              <a:rPr lang="en-IN">
                                <a:latin typeface="Cambria Math" panose="02040503050406030204" pitchFamily="18" charset="0"/>
                              </a:rPr>
                              <m:t>⊤</m:t>
                            </m:r>
                          </m:sup>
                        </m:sSup>
                        <m:r>
                          <a:rPr lang="en-IN">
                            <a:latin typeface="Cambria Math" panose="02040503050406030204" pitchFamily="18" charset="0"/>
                          </a:rPr>
                          <m:t>𝐴</m:t>
                        </m:r>
                      </m:e>
                    </m:d>
                  </m:oMath>
                </a14:m>
                <a:endParaRPr lang="en-IN" dirty="0"/>
              </a:p>
              <a:p>
                <a:pPr lvl="2"/>
                <a:r>
                  <a:rPr lang="en-IN" b="1" dirty="0"/>
                  <a:t>Linearity</a:t>
                </a:r>
                <a:r>
                  <a:rPr lang="en-IN" dirty="0"/>
                  <a:t>: </a:t>
                </a:r>
                <a14:m>
                  <m:oMath xmlns:m="http://schemas.openxmlformats.org/officeDocument/2006/math">
                    <m:r>
                      <m:rPr>
                        <m:sty m:val="p"/>
                      </m:rPr>
                      <a:rPr lang="en-IN" i="0">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𝐴</m:t>
                            </m:r>
                          </m:e>
                          <m:sup>
                            <m:r>
                              <a:rPr lang="en-IN">
                                <a:latin typeface="Cambria Math" panose="02040503050406030204" pitchFamily="18" charset="0"/>
                              </a:rPr>
                              <m:t>⊤</m:t>
                            </m:r>
                          </m:sup>
                        </m:sSup>
                        <m:r>
                          <a:rPr lang="en-IN">
                            <a:latin typeface="Cambria Math" panose="02040503050406030204" pitchFamily="18" charset="0"/>
                          </a:rPr>
                          <m:t>𝐵</m:t>
                        </m:r>
                      </m:e>
                    </m:d>
                    <m:r>
                      <a:rPr lang="en-IN">
                        <a:latin typeface="Cambria Math" panose="02040503050406030204" pitchFamily="18" charset="0"/>
                      </a:rPr>
                      <m:t>+</m:t>
                    </m:r>
                    <m:r>
                      <m:rPr>
                        <m:sty m:val="p"/>
                      </m:rPr>
                      <a:rPr lang="en-IN" i="0">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𝐴</m:t>
                            </m:r>
                          </m:e>
                          <m:sup>
                            <m:r>
                              <a:rPr lang="en-IN">
                                <a:latin typeface="Cambria Math" panose="02040503050406030204" pitchFamily="18" charset="0"/>
                              </a:rPr>
                              <m:t>⊤</m:t>
                            </m:r>
                          </m:sup>
                        </m:sSup>
                        <m:r>
                          <a:rPr lang="en-IN">
                            <a:latin typeface="Cambria Math" panose="02040503050406030204" pitchFamily="18" charset="0"/>
                          </a:rPr>
                          <m:t>𝐶</m:t>
                        </m:r>
                      </m:e>
                    </m:d>
                    <m:r>
                      <a:rPr lang="en-IN">
                        <a:latin typeface="Cambria Math" panose="02040503050406030204" pitchFamily="18" charset="0"/>
                      </a:rPr>
                      <m:t>=</m:t>
                    </m:r>
                    <m:r>
                      <m:rPr>
                        <m:sty m:val="p"/>
                      </m:rPr>
                      <a:rPr lang="en-IN" i="0">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𝐴</m:t>
                            </m:r>
                          </m:e>
                          <m:sup>
                            <m:r>
                              <a:rPr lang="en-IN">
                                <a:latin typeface="Cambria Math" panose="02040503050406030204" pitchFamily="18" charset="0"/>
                              </a:rPr>
                              <m:t>⊤</m:t>
                            </m:r>
                          </m:sup>
                        </m:sSup>
                        <m:d>
                          <m:dPr>
                            <m:ctrlPr>
                              <a:rPr lang="en-IN" i="1">
                                <a:latin typeface="Cambria Math" panose="02040503050406030204" pitchFamily="18" charset="0"/>
                              </a:rPr>
                            </m:ctrlPr>
                          </m:dPr>
                          <m:e>
                            <m:r>
                              <a:rPr lang="en-IN">
                                <a:latin typeface="Cambria Math" panose="02040503050406030204" pitchFamily="18" charset="0"/>
                              </a:rPr>
                              <m:t>𝐵</m:t>
                            </m:r>
                            <m:r>
                              <a:rPr lang="en-IN">
                                <a:latin typeface="Cambria Math" panose="02040503050406030204" pitchFamily="18" charset="0"/>
                              </a:rPr>
                              <m:t>+</m:t>
                            </m:r>
                            <m:r>
                              <a:rPr lang="en-IN">
                                <a:latin typeface="Cambria Math" panose="02040503050406030204" pitchFamily="18" charset="0"/>
                              </a:rPr>
                              <m:t>𝐶</m:t>
                            </m:r>
                          </m:e>
                        </m:d>
                      </m:e>
                    </m:d>
                  </m:oMath>
                </a14:m>
                <a:endParaRPr lang="en-IN" dirty="0"/>
              </a:p>
              <a:p>
                <a:r>
                  <a:rPr lang="en-IN" b="1" dirty="0"/>
                  <a:t>New </a:t>
                </a:r>
                <a:r>
                  <a:rPr lang="en-IN" b="1" dirty="0" smtClean="0"/>
                  <a:t>expression: </a:t>
                </a:r>
                <a14:m>
                  <m:oMath xmlns:m="http://schemas.openxmlformats.org/officeDocument/2006/math">
                    <m:r>
                      <a:rPr lang="en-IN">
                        <a:latin typeface="Cambria Math" panose="02040503050406030204" pitchFamily="18" charset="0"/>
                        <a:ea typeface="Cambria Math" panose="02040503050406030204" pitchFamily="18" charset="0"/>
                      </a:rPr>
                      <m:t>𝑓</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𝛍</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rPr>
                          <m:t>Σ</m:t>
                        </m:r>
                      </m:e>
                    </m:d>
                    <m:r>
                      <a:rPr lang="en-IN">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a:latin typeface="Cambria Math" panose="02040503050406030204" pitchFamily="18" charset="0"/>
                            <a:ea typeface="Cambria Math" panose="02040503050406030204" pitchFamily="18" charset="0"/>
                          </a:rPr>
                          <m:t>𝑛</m:t>
                        </m:r>
                      </m:num>
                      <m:den>
                        <m:r>
                          <a:rPr lang="en-IN">
                            <a:latin typeface="Cambria Math" panose="02040503050406030204" pitchFamily="18" charset="0"/>
                            <a:ea typeface="Cambria Math" panose="02040503050406030204" pitchFamily="18" charset="0"/>
                          </a:rPr>
                          <m:t>2</m:t>
                        </m:r>
                      </m:den>
                    </m:f>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d>
                          <m:dPr>
                            <m:begChr m:val="|"/>
                            <m:endChr m:val="|"/>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rPr>
                              <m:t>Σ</m:t>
                            </m:r>
                          </m:e>
                        </m:d>
                      </m:e>
                    </m:func>
                    <m:r>
                      <a:rPr lang="en-IN">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0" smtClean="0">
                            <a:latin typeface="Cambria Math" panose="02040503050406030204" pitchFamily="18" charset="0"/>
                            <a:ea typeface="Cambria Math" panose="02040503050406030204" pitchFamily="18" charset="0"/>
                          </a:rPr>
                          <m:t>1</m:t>
                        </m:r>
                      </m:num>
                      <m:den>
                        <m:r>
                          <a:rPr lang="en-IN" b="0" i="0" smtClean="0">
                            <a:latin typeface="Cambria Math" panose="02040503050406030204" pitchFamily="18" charset="0"/>
                            <a:ea typeface="Cambria Math" panose="02040503050406030204" pitchFamily="18" charset="0"/>
                          </a:rPr>
                          <m:t>2</m:t>
                        </m:r>
                      </m:den>
                    </m:f>
                    <m:r>
                      <m:rPr>
                        <m:sty m:val="p"/>
                      </m:rPr>
                      <a:rPr lang="en-IN">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𝑆</m:t>
                            </m:r>
                          </m:e>
                          <m:sup>
                            <m:r>
                              <a:rPr lang="en-IN">
                                <a:latin typeface="Cambria Math" panose="02040503050406030204" pitchFamily="18" charset="0"/>
                              </a:rPr>
                              <m:t>⊤</m:t>
                            </m:r>
                          </m:sup>
                        </m:sSup>
                        <m:r>
                          <m:rPr>
                            <m:sty m:val="p"/>
                          </m:rPr>
                          <a:rPr lang="en-IN" i="0">
                            <a:latin typeface="Cambria Math" panose="02040503050406030204" pitchFamily="18" charset="0"/>
                          </a:rPr>
                          <m:t>Λ</m:t>
                        </m:r>
                      </m:e>
                    </m:d>
                  </m:oMath>
                </a14:m>
                <a:r>
                  <a:rPr lang="en-IN" dirty="0"/>
                  <a:t> where </a:t>
                </a:r>
                <a14:m>
                  <m:oMath xmlns:m="http://schemas.openxmlformats.org/officeDocument/2006/math">
                    <m:r>
                      <a:rPr lang="en-IN">
                        <a:latin typeface="Cambria Math" panose="02040503050406030204" pitchFamily="18" charset="0"/>
                      </a:rPr>
                      <m:t>𝑆</m:t>
                    </m:r>
                    <m:r>
                      <a:rPr lang="en-IN">
                        <a:latin typeface="Cambria Math" panose="02040503050406030204" pitchFamily="18" charset="0"/>
                      </a:rPr>
                      <m:t>=</m:t>
                    </m:r>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𝑖</m:t>
                        </m:r>
                        <m:r>
                          <a:rPr lang="en-IN">
                            <a:latin typeface="Cambria Math" panose="02040503050406030204" pitchFamily="18" charset="0"/>
                          </a:rPr>
                          <m:t>=1</m:t>
                        </m:r>
                      </m:sub>
                      <m:sup>
                        <m:r>
                          <a:rPr lang="en-IN">
                            <a:latin typeface="Cambria Math" panose="02040503050406030204" pitchFamily="18" charset="0"/>
                          </a:rPr>
                          <m:t>𝑛</m:t>
                        </m:r>
                      </m:sup>
                      <m:e>
                        <m:sSup>
                          <m:sSupPr>
                            <m:ctrlPr>
                              <a:rPr lang="en-IN" i="1">
                                <a:latin typeface="Cambria Math" panose="02040503050406030204" pitchFamily="18" charset="0"/>
                              </a:rPr>
                            </m:ctrlPr>
                          </m:sSupPr>
                          <m:e>
                            <m:r>
                              <a:rPr lang="en-IN">
                                <a:latin typeface="Cambria Math" panose="02040503050406030204" pitchFamily="18" charset="0"/>
                              </a:rPr>
                              <m:t>𝑆</m:t>
                            </m:r>
                          </m:e>
                          <m:sup>
                            <m:r>
                              <a:rPr lang="en-IN">
                                <a:latin typeface="Cambria Math" panose="02040503050406030204" pitchFamily="18" charset="0"/>
                              </a:rPr>
                              <m:t>𝑖</m:t>
                            </m:r>
                          </m:sup>
                        </m:sSup>
                      </m:e>
                    </m:nary>
                  </m:oMath>
                </a14:m>
                <a:endParaRPr lang="en-IN" dirty="0" smtClean="0"/>
              </a:p>
              <a:p>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d>
                              <m:dPr>
                                <m:begChr m:val="|"/>
                                <m:endChr m:val="|"/>
                                <m:ctrlPr>
                                  <a:rPr lang="en-IN" b="0" i="1" smtClean="0">
                                    <a:latin typeface="Cambria Math" panose="02040503050406030204" pitchFamily="18" charset="0"/>
                                  </a:rPr>
                                </m:ctrlPr>
                              </m:dPr>
                              <m:e>
                                <m:r>
                                  <m:rPr>
                                    <m:sty m:val="p"/>
                                  </m:rPr>
                                  <a:rPr lang="en-IN">
                                    <a:latin typeface="Cambria Math" panose="02040503050406030204" pitchFamily="18" charset="0"/>
                                  </a:rPr>
                                  <m:t>Σ</m:t>
                                </m:r>
                              </m:e>
                            </m:d>
                          </m:e>
                        </m:func>
                      </m:num>
                      <m:den>
                        <m:r>
                          <a:rPr lang="en-IN" b="0" i="1" smtClean="0">
                            <a:latin typeface="Cambria Math" panose="02040503050406030204" pitchFamily="18" charset="0"/>
                          </a:rPr>
                          <m:t>𝜕</m:t>
                        </m:r>
                        <m:r>
                          <m:rPr>
                            <m:sty m:val="p"/>
                          </m:rPr>
                          <a:rPr lang="en-IN" b="0" i="0" smtClean="0">
                            <a:latin typeface="Cambria Math" panose="02040503050406030204" pitchFamily="18" charset="0"/>
                          </a:rPr>
                          <m:t>Σ</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d>
                          <m:dPr>
                            <m:begChr m:val="|"/>
                            <m:endChr m:val="|"/>
                            <m:ctrlPr>
                              <a:rPr lang="en-IN" b="0" i="1" smtClean="0">
                                <a:latin typeface="Cambria Math" panose="02040503050406030204" pitchFamily="18" charset="0"/>
                              </a:rPr>
                            </m:ctrlPr>
                          </m:dPr>
                          <m:e>
                            <m:r>
                              <m:rPr>
                                <m:sty m:val="p"/>
                              </m:rPr>
                              <a:rPr lang="en-IN">
                                <a:latin typeface="Cambria Math" panose="02040503050406030204" pitchFamily="18" charset="0"/>
                              </a:rPr>
                              <m:t>Σ</m:t>
                            </m:r>
                          </m:e>
                        </m:d>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m:rPr>
                                <m:sty m:val="p"/>
                              </m:rPr>
                              <a:rPr lang="en-IN">
                                <a:latin typeface="Cambria Math" panose="02040503050406030204" pitchFamily="18" charset="0"/>
                              </a:rPr>
                              <m:t>Σ</m:t>
                            </m:r>
                          </m:e>
                        </m:d>
                      </m:num>
                      <m:den>
                        <m:r>
                          <a:rPr lang="en-IN" b="0" i="1" smtClean="0">
                            <a:latin typeface="Cambria Math" panose="02040503050406030204" pitchFamily="18" charset="0"/>
                          </a:rPr>
                          <m:t>𝜕</m:t>
                        </m:r>
                        <m:r>
                          <m:rPr>
                            <m:sty m:val="p"/>
                          </m:rPr>
                          <a:rPr lang="en-IN">
                            <a:latin typeface="Cambria Math" panose="02040503050406030204" pitchFamily="18" charset="0"/>
                          </a:rPr>
                          <m:t>Σ</m:t>
                        </m:r>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d>
                          <m:dPr>
                            <m:begChr m:val="|"/>
                            <m:endChr m:val="|"/>
                            <m:ctrlPr>
                              <a:rPr lang="en-IN" i="1">
                                <a:latin typeface="Cambria Math" panose="02040503050406030204" pitchFamily="18" charset="0"/>
                              </a:rPr>
                            </m:ctrlPr>
                          </m:dPr>
                          <m:e>
                            <m:r>
                              <m:rPr>
                                <m:sty m:val="p"/>
                              </m:rPr>
                              <a:rPr lang="en-IN">
                                <a:latin typeface="Cambria Math" panose="02040503050406030204" pitchFamily="18" charset="0"/>
                              </a:rPr>
                              <m:t>Σ</m:t>
                            </m:r>
                          </m:e>
                        </m:d>
                      </m:den>
                    </m:f>
                    <m:r>
                      <a:rPr lang="en-IN" b="0" i="1" smtClean="0">
                        <a:latin typeface="Cambria Math" panose="02040503050406030204" pitchFamily="18" charset="0"/>
                      </a:rPr>
                      <m:t>⋅</m:t>
                    </m:r>
                    <m:d>
                      <m:dPr>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m:rPr>
                                <m:sty m:val="p"/>
                              </m:rPr>
                              <a:rPr lang="en-IN">
                                <a:latin typeface="Cambria Math" panose="02040503050406030204" pitchFamily="18" charset="0"/>
                              </a:rPr>
                              <m:t>Σ</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m:rPr>
                                        <m:sty m:val="p"/>
                                      </m:rPr>
                                      <a:rPr lang="en-IN">
                                        <a:latin typeface="Cambria Math" panose="02040503050406030204" pitchFamily="18" charset="0"/>
                                      </a:rPr>
                                      <m:t>Σ</m:t>
                                    </m:r>
                                  </m:e>
                                  <m:sup>
                                    <m:r>
                                      <a:rPr lang="en-IN" b="0" i="1" smtClean="0">
                                        <a:latin typeface="Cambria Math" panose="02040503050406030204" pitchFamily="18" charset="0"/>
                                      </a:rPr>
                                      <m:t>−1</m:t>
                                    </m:r>
                                  </m:sup>
                                </m:sSup>
                              </m:e>
                            </m:d>
                          </m:e>
                          <m:sup>
                            <m:r>
                              <a:rPr lang="en-IN" b="0" i="1" smtClean="0">
                                <a:latin typeface="Cambria Math" panose="02040503050406030204" pitchFamily="18" charset="0"/>
                              </a:rPr>
                              <m:t>⊤</m:t>
                            </m:r>
                          </m:sup>
                        </m:sSup>
                      </m:e>
                    </m:d>
                    <m:r>
                      <a:rPr lang="en-IN" b="0" i="1" smtClean="0">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−1</m:t>
                                </m:r>
                              </m:sup>
                            </m:sSup>
                          </m:e>
                        </m:d>
                      </m:e>
                      <m:sup>
                        <m:r>
                          <a:rPr lang="en-IN" i="1">
                            <a:latin typeface="Cambria Math" panose="02040503050406030204" pitchFamily="18" charset="0"/>
                          </a:rPr>
                          <m:t>⊤</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Σ</m:t>
                        </m:r>
                      </m:e>
                      <m:sup>
                        <m:r>
                          <a:rPr lang="en-IN" b="0" i="1" smtClean="0">
                            <a:latin typeface="Cambria Math" panose="02040503050406030204" pitchFamily="18" charset="0"/>
                          </a:rPr>
                          <m:t>−1</m:t>
                        </m:r>
                      </m:sup>
                    </m:sSup>
                  </m:oMath>
                </a14:m>
                <a:r>
                  <a:rPr lang="en-IN" dirty="0" smtClean="0"/>
                  <a:t> (assume </a:t>
                </a:r>
                <a:r>
                  <a:rPr lang="en-IN" dirty="0" err="1" smtClean="0"/>
                  <a:t>symm</a:t>
                </a:r>
                <a:r>
                  <a:rPr lang="en-IN" dirty="0" smtClean="0"/>
                  <a:t>)</a:t>
                </a:r>
              </a:p>
              <a:p>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m:rPr>
                            <m:sty m:val="p"/>
                          </m:rPr>
                          <a:rPr lang="en-IN">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𝑆</m:t>
                                </m:r>
                              </m:e>
                              <m:sup>
                                <m:r>
                                  <a:rPr lang="en-IN">
                                    <a:latin typeface="Cambria Math" panose="02040503050406030204" pitchFamily="18" charset="0"/>
                                  </a:rPr>
                                  <m:t>⊤</m:t>
                                </m:r>
                              </m:sup>
                            </m:sSup>
                            <m:r>
                              <m:rPr>
                                <m:sty m:val="p"/>
                              </m:rPr>
                              <a:rPr lang="en-IN">
                                <a:latin typeface="Cambria Math" panose="02040503050406030204" pitchFamily="18" charset="0"/>
                              </a:rPr>
                              <m:t>Λ</m:t>
                            </m:r>
                          </m:e>
                        </m:d>
                      </m:num>
                      <m:den>
                        <m:r>
                          <a:rPr lang="en-IN" i="1">
                            <a:latin typeface="Cambria Math" panose="02040503050406030204" pitchFamily="18" charset="0"/>
                          </a:rPr>
                          <m:t>𝜕</m:t>
                        </m:r>
                        <m:r>
                          <m:rPr>
                            <m:sty m:val="p"/>
                          </m:rPr>
                          <a:rPr lang="en-IN">
                            <a:latin typeface="Cambria Math" panose="02040503050406030204" pitchFamily="18" charset="0"/>
                          </a:rPr>
                          <m:t>Σ</m:t>
                        </m:r>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r>
                          <m:rPr>
                            <m:sty m:val="p"/>
                          </m:rPr>
                          <a:rPr lang="en-IN" b="0" i="0" smtClean="0">
                            <a:latin typeface="Cambria Math" panose="02040503050406030204" pitchFamily="18" charset="0"/>
                          </a:rPr>
                          <m:t>Λ</m:t>
                        </m:r>
                      </m:num>
                      <m:den>
                        <m:r>
                          <a:rPr lang="en-IN" i="1">
                            <a:latin typeface="Cambria Math" panose="02040503050406030204" pitchFamily="18" charset="0"/>
                          </a:rPr>
                          <m:t>𝜕</m:t>
                        </m:r>
                        <m:r>
                          <m:rPr>
                            <m:sty m:val="p"/>
                          </m:rPr>
                          <a:rPr lang="en-IN">
                            <a:latin typeface="Cambria Math" panose="02040503050406030204" pitchFamily="18" charset="0"/>
                          </a:rPr>
                          <m:t>Σ</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r>
                          <m:rPr>
                            <m:sty m:val="p"/>
                          </m:rPr>
                          <a:rPr lang="en-IN">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𝑆</m:t>
                                </m:r>
                              </m:e>
                              <m:sup>
                                <m:r>
                                  <a:rPr lang="en-IN">
                                    <a:latin typeface="Cambria Math" panose="02040503050406030204" pitchFamily="18" charset="0"/>
                                  </a:rPr>
                                  <m:t>⊤</m:t>
                                </m:r>
                              </m:sup>
                            </m:sSup>
                            <m:r>
                              <m:rPr>
                                <m:sty m:val="p"/>
                              </m:rPr>
                              <a:rPr lang="en-IN">
                                <a:latin typeface="Cambria Math" panose="02040503050406030204" pitchFamily="18" charset="0"/>
                              </a:rPr>
                              <m:t>Λ</m:t>
                            </m:r>
                          </m:e>
                        </m:d>
                      </m:num>
                      <m:den>
                        <m:r>
                          <a:rPr lang="en-IN" i="1">
                            <a:latin typeface="Cambria Math" panose="02040503050406030204" pitchFamily="18" charset="0"/>
                          </a:rPr>
                          <m:t>𝜕</m:t>
                        </m:r>
                        <m:r>
                          <m:rPr>
                            <m:sty m:val="p"/>
                          </m:rPr>
                          <a:rPr lang="en-IN">
                            <a:latin typeface="Cambria Math" panose="02040503050406030204" pitchFamily="18" charset="0"/>
                          </a:rPr>
                          <m:t>Λ</m:t>
                        </m:r>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−1</m:t>
                            </m:r>
                          </m:sup>
                        </m:sSup>
                      </m:num>
                      <m:den>
                        <m:r>
                          <a:rPr lang="en-IN" i="1">
                            <a:latin typeface="Cambria Math" panose="02040503050406030204" pitchFamily="18" charset="0"/>
                          </a:rPr>
                          <m:t>𝜕</m:t>
                        </m:r>
                        <m:r>
                          <m:rPr>
                            <m:sty m:val="p"/>
                          </m:rPr>
                          <a:rPr lang="en-IN">
                            <a:latin typeface="Cambria Math" panose="02040503050406030204" pitchFamily="18" charset="0"/>
                          </a:rPr>
                          <m:t>Σ</m:t>
                        </m:r>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r>
                          <m:rPr>
                            <m:sty m:val="p"/>
                          </m:rPr>
                          <a:rPr lang="en-IN">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𝑆</m:t>
                                </m:r>
                              </m:e>
                              <m:sup>
                                <m:r>
                                  <a:rPr lang="en-IN">
                                    <a:latin typeface="Cambria Math" panose="02040503050406030204" pitchFamily="18" charset="0"/>
                                  </a:rPr>
                                  <m:t>⊤</m:t>
                                </m:r>
                              </m:sup>
                            </m:sSup>
                            <m:r>
                              <m:rPr>
                                <m:sty m:val="p"/>
                              </m:rPr>
                              <a:rPr lang="en-IN">
                                <a:latin typeface="Cambria Math" panose="02040503050406030204" pitchFamily="18" charset="0"/>
                              </a:rPr>
                              <m:t>Λ</m:t>
                            </m:r>
                          </m:e>
                        </m:d>
                      </m:num>
                      <m:den>
                        <m:r>
                          <a:rPr lang="en-IN" i="1">
                            <a:latin typeface="Cambria Math" panose="02040503050406030204" pitchFamily="18" charset="0"/>
                          </a:rPr>
                          <m:t>𝜕</m:t>
                        </m:r>
                        <m:r>
                          <m:rPr>
                            <m:sty m:val="p"/>
                          </m:rPr>
                          <a:rPr lang="en-IN" b="0" i="0" smtClean="0">
                            <a:latin typeface="Cambria Math" panose="02040503050406030204" pitchFamily="18" charset="0"/>
                          </a:rPr>
                          <m:t>Λ</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Σ</m:t>
                        </m:r>
                      </m:e>
                      <m:sup>
                        <m:r>
                          <a:rPr lang="en-IN" b="0" i="1" smtClean="0">
                            <a:latin typeface="Cambria Math" panose="02040503050406030204" pitchFamily="18" charset="0"/>
                          </a:rPr>
                          <m:t>−2</m:t>
                        </m:r>
                      </m:sup>
                    </m:sSup>
                    <m:r>
                      <a:rPr lang="en-IN" b="0" i="1" smtClean="0">
                        <a:latin typeface="Cambria Math" panose="02040503050406030204" pitchFamily="18" charset="0"/>
                      </a:rPr>
                      <m:t>𝑆</m:t>
                    </m:r>
                  </m:oMath>
                </a14:m>
                <a:endParaRPr lang="en-IN" dirty="0" smtClean="0"/>
              </a:p>
              <a:p>
                <a:r>
                  <a:rPr lang="en-IN" dirty="0"/>
                  <a:t>F.O.O. w.r.t.</a:t>
                </a:r>
                <a:r>
                  <a:rPr lang="en-IN" dirty="0" smtClean="0"/>
                  <a:t> </a:t>
                </a:r>
                <a14:m>
                  <m:oMath xmlns:m="http://schemas.openxmlformats.org/officeDocument/2006/math">
                    <m:r>
                      <m:rPr>
                        <m:sty m:val="p"/>
                      </m:rPr>
                      <a:rPr lang="en-IN">
                        <a:latin typeface="Cambria Math" panose="02040503050406030204" pitchFamily="18" charset="0"/>
                      </a:rPr>
                      <m:t>Σ</m:t>
                    </m:r>
                  </m:oMath>
                </a14:m>
                <a:r>
                  <a:rPr lang="en-IN" dirty="0" smtClean="0"/>
                  <a:t> </a:t>
                </a:r>
                <a:r>
                  <a:rPr lang="en-IN" dirty="0"/>
                  <a:t>i.e.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𝑓</m:t>
                        </m:r>
                      </m:num>
                      <m:den>
                        <m:r>
                          <a:rPr lang="en-IN" i="1">
                            <a:latin typeface="Cambria Math" panose="02040503050406030204" pitchFamily="18" charset="0"/>
                          </a:rPr>
                          <m:t>𝜕</m:t>
                        </m:r>
                        <m:r>
                          <m:rPr>
                            <m:sty m:val="p"/>
                          </m:rPr>
                          <a:rPr lang="en-IN">
                            <a:latin typeface="Cambria Math" panose="02040503050406030204" pitchFamily="18" charset="0"/>
                          </a:rPr>
                          <m:t>Σ</m:t>
                        </m:r>
                      </m:den>
                    </m:f>
                    <m:r>
                      <a:rPr lang="en-IN" i="1">
                        <a:latin typeface="Cambria Math" panose="02040503050406030204" pitchFamily="18" charset="0"/>
                      </a:rPr>
                      <m:t>=</m:t>
                    </m:r>
                    <m:r>
                      <a:rPr lang="en-IN" b="1">
                        <a:latin typeface="Cambria Math" panose="02040503050406030204" pitchFamily="18" charset="0"/>
                      </a:rPr>
                      <m:t>𝟎</m:t>
                    </m:r>
                    <m:sSup>
                      <m:sSupPr>
                        <m:ctrlPr>
                          <a:rPr lang="en-IN" b="1" i="1" smtClean="0">
                            <a:latin typeface="Cambria Math" panose="02040503050406030204" pitchFamily="18" charset="0"/>
                          </a:rPr>
                        </m:ctrlPr>
                      </m:sSupPr>
                      <m:e>
                        <m:r>
                          <a:rPr lang="en-IN" b="1" i="0" smtClean="0">
                            <a:latin typeface="Cambria Math" panose="02040503050406030204" pitchFamily="18" charset="0"/>
                          </a:rPr>
                          <m:t>𝟎</m:t>
                        </m:r>
                      </m:e>
                      <m:sup>
                        <m:r>
                          <a:rPr lang="en-IN" b="1" i="1" smtClean="0">
                            <a:latin typeface="Cambria Math" panose="02040503050406030204" pitchFamily="18" charset="0"/>
                          </a:rPr>
                          <m:t>⊤</m:t>
                        </m:r>
                      </m:sup>
                    </m:sSup>
                  </m:oMath>
                </a14:m>
                <a:r>
                  <a:rPr lang="en-IN" dirty="0"/>
                  <a:t> </a:t>
                </a:r>
                <a:r>
                  <a:rPr lang="en-IN" dirty="0" smtClean="0"/>
                  <a:t>gives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r>
                      <a:rPr lang="en-IN" b="0" i="1" smtClean="0">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−1</m:t>
                        </m:r>
                      </m:sup>
                    </m:sSup>
                    <m:r>
                      <a:rPr lang="en-IN" i="1">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−2</m:t>
                        </m:r>
                      </m:sup>
                    </m:sSup>
                    <m:r>
                      <a:rPr lang="en-IN" i="1">
                        <a:latin typeface="Cambria Math" panose="02040503050406030204" pitchFamily="18" charset="0"/>
                      </a:rPr>
                      <m:t>𝑆</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1" smtClean="0">
                            <a:latin typeface="Cambria Math" panose="02040503050406030204" pitchFamily="18" charset="0"/>
                          </a:rPr>
                          <m:t>𝟎𝟎</m:t>
                        </m:r>
                      </m:e>
                      <m:sup>
                        <m:r>
                          <a:rPr lang="en-IN" b="0" i="1" smtClean="0">
                            <a:latin typeface="Cambria Math" panose="02040503050406030204" pitchFamily="18" charset="0"/>
                          </a:rPr>
                          <m:t>⊤</m:t>
                        </m:r>
                      </m:sup>
                    </m:sSup>
                  </m:oMath>
                </a14:m>
                <a:r>
                  <a:rPr lang="en-IN" dirty="0" smtClean="0"/>
                  <a:t> which gives </a:t>
                </a: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b="0" i="0" dirty="0" smtClean="0">
                            <a:latin typeface="Cambria Math" panose="02040503050406030204" pitchFamily="18" charset="0"/>
                          </a:rPr>
                          <m:t>MLE</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𝑛</m:t>
                        </m:r>
                      </m:den>
                    </m:f>
                    <m:r>
                      <a:rPr lang="en-IN" b="0" i="1" smtClean="0">
                        <a:latin typeface="Cambria Math" panose="02040503050406030204" pitchFamily="18" charset="0"/>
                      </a:rPr>
                      <m:t>⋅</m:t>
                    </m:r>
                    <m:r>
                      <a:rPr lang="en-IN" b="0" i="1" smtClean="0">
                        <a:latin typeface="Cambria Math" panose="02040503050406030204" pitchFamily="18" charset="0"/>
                      </a:rPr>
                      <m:t>𝑆</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𝑛</m:t>
                        </m:r>
                      </m:den>
                    </m:f>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𝑖</m:t>
                        </m:r>
                        <m:r>
                          <a:rPr lang="en-IN">
                            <a:latin typeface="Cambria Math" panose="02040503050406030204" pitchFamily="18" charset="0"/>
                          </a:rPr>
                          <m:t>=1</m:t>
                        </m:r>
                      </m:sub>
                      <m:sup>
                        <m:r>
                          <a:rPr lang="en-IN">
                            <a:latin typeface="Cambria Math" panose="02040503050406030204" pitchFamily="18" charset="0"/>
                          </a:rPr>
                          <m:t>𝑛</m:t>
                        </m:r>
                      </m:sup>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sSup>
                          <m:sSupPr>
                            <m:ctrlPr>
                              <a:rPr lang="en-IN" b="1"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e>
                          <m:sup>
                            <m:r>
                              <a:rPr lang="en-IN" b="1" i="1">
                                <a:latin typeface="Cambria Math" panose="02040503050406030204" pitchFamily="18" charset="0"/>
                              </a:rPr>
                              <m:t>⊤</m:t>
                            </m:r>
                          </m:sup>
                        </m:sSup>
                      </m:e>
                    </m:nary>
                  </m:oMath>
                </a14:m>
                <a:endParaRPr lang="en-IN" dirty="0" smtClean="0"/>
              </a:p>
              <a:p>
                <a:pPr lvl="2"/>
                <a:r>
                  <a:rPr lang="en-IN" dirty="0" smtClean="0"/>
                  <a:t>Since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i="0" dirty="0">
                            <a:latin typeface="Cambria Math" panose="02040503050406030204" pitchFamily="18" charset="0"/>
                          </a:rPr>
                          <m:t>MLE</m:t>
                        </m:r>
                      </m:sub>
                    </m:sSub>
                    <m:r>
                      <a:rPr lang="en-IN" b="0" i="1" dirty="0" smtClean="0">
                        <a:latin typeface="Cambria Math" panose="02040503050406030204" pitchFamily="18" charset="0"/>
                      </a:rPr>
                      <m:t>≽0</m:t>
                    </m:r>
                  </m:oMath>
                </a14:m>
                <a:r>
                  <a:rPr lang="en-IN" dirty="0" smtClean="0"/>
                  <a:t> as well as symmetric, this must be the global optimum!</a:t>
                </a:r>
              </a:p>
              <a:p>
                <a:endParaRPr lang="en-IN" dirty="0" smtClean="0"/>
              </a:p>
              <a:p>
                <a:endParaRPr lang="en-IN" dirty="0" smtClean="0"/>
              </a:p>
              <a:p>
                <a:endParaRPr lang="en-IN" dirty="0" smtClean="0"/>
              </a:p>
              <a:p>
                <a:endParaRPr lang="en-IN" dirty="0" smtClean="0"/>
              </a:p>
              <a:p>
                <a:endParaRPr lang="en-IN"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2353037" cy="6049464"/>
              </a:xfrm>
              <a:blipFill>
                <a:blip r:embed="rId2"/>
                <a:stretch>
                  <a:fillRect l="-543" t="-231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grpSp>
        <p:nvGrpSpPr>
          <p:cNvPr id="5" name="Group 4"/>
          <p:cNvGrpSpPr/>
          <p:nvPr/>
        </p:nvGrpSpPr>
        <p:grpSpPr>
          <a:xfrm>
            <a:off x="10723392" y="1111623"/>
            <a:ext cx="1468606" cy="1238929"/>
            <a:chOff x="12383748" y="1219011"/>
            <a:chExt cx="1862104" cy="1570887"/>
          </a:xfrm>
        </p:grpSpPr>
        <p:sp>
          <p:nvSpPr>
            <p:cNvPr id="6" name="Freeform 5"/>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6"/>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7"/>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ular Callout 10"/>
          <p:cNvSpPr/>
          <p:nvPr/>
        </p:nvSpPr>
        <p:spPr>
          <a:xfrm>
            <a:off x="7001356" y="1076947"/>
            <a:ext cx="3722035" cy="1295938"/>
          </a:xfrm>
          <a:prstGeom prst="wedgeRectCallout">
            <a:avLst>
              <a:gd name="adj1" fmla="val 68033"/>
              <a:gd name="adj2" fmla="val 4320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See “The Matrix Cookbook” (reference section on course webpage) for these results</a:t>
            </a:r>
            <a:endParaRPr lang="en-IN" sz="2400" dirty="0">
              <a:solidFill>
                <a:schemeClr val="tx1"/>
              </a:solidFill>
              <a:latin typeface="+mj-lt"/>
            </a:endParaRPr>
          </a:p>
        </p:txBody>
      </p:sp>
    </p:spTree>
    <p:extLst>
      <p:ext uri="{BB962C8B-B14F-4D97-AF65-F5344CB8AC3E}">
        <p14:creationId xmlns:p14="http://schemas.microsoft.com/office/powerpoint/2010/main" val="85331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righ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 Bayesian Generative Models?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smtClean="0"/>
                  <a:t>The previous techniques allow us to learn the parameters of a Gaussian distribution (either </a:t>
                </a:r>
                <a14:m>
                  <m:oMath xmlns:m="http://schemas.openxmlformats.org/officeDocument/2006/math">
                    <m:r>
                      <a:rPr lang="en-IN" b="1" i="0" smtClean="0">
                        <a:latin typeface="Cambria Math" panose="02040503050406030204" pitchFamily="18" charset="0"/>
                      </a:rPr>
                      <m:t>𝛍</m:t>
                    </m:r>
                  </m:oMath>
                </a14:m>
                <a:r>
                  <a:rPr lang="en-IN" dirty="0" smtClean="0"/>
                  <a:t> or </a:t>
                </a:r>
                <a14:m>
                  <m:oMath xmlns:m="http://schemas.openxmlformats.org/officeDocument/2006/math">
                    <m:r>
                      <a:rPr lang="en-IN" b="1" i="0" smtClean="0">
                        <a:latin typeface="Cambria Math" panose="02040503050406030204" pitchFamily="18" charset="0"/>
                      </a:rPr>
                      <m:t>𝛍</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oMath>
                </a14:m>
                <a:r>
                  <a:rPr lang="en-IN" dirty="0" smtClean="0"/>
                  <a:t> or </a:t>
                </a:r>
                <a14:m>
                  <m:oMath xmlns:m="http://schemas.openxmlformats.org/officeDocument/2006/math">
                    <m:r>
                      <a:rPr lang="en-IN" b="1" i="0" smtClean="0">
                        <a:latin typeface="Cambria Math" panose="02040503050406030204" pitchFamily="18" charset="0"/>
                      </a:rPr>
                      <m:t>𝛍</m:t>
                    </m:r>
                    <m:r>
                      <a:rPr lang="en-IN" b="0" i="1" smtClean="0">
                        <a:latin typeface="Cambria Math" panose="02040503050406030204" pitchFamily="18" charset="0"/>
                      </a:rPr>
                      <m:t>,</m:t>
                    </m:r>
                    <m:r>
                      <m:rPr>
                        <m:sty m:val="p"/>
                      </m:rPr>
                      <a:rPr lang="en-IN" b="0" i="0" smtClean="0">
                        <a:latin typeface="Cambria Math" panose="02040503050406030204" pitchFamily="18" charset="0"/>
                      </a:rPr>
                      <m:t>Σ</m:t>
                    </m:r>
                  </m:oMath>
                </a14:m>
                <a:r>
                  <a:rPr lang="en-IN" dirty="0" smtClean="0"/>
                  <a:t>) that offer the highest likelihood of observed data features by computing the MLE</a:t>
                </a:r>
              </a:p>
              <a:p>
                <a:r>
                  <a:rPr lang="en-IN" dirty="0" smtClean="0"/>
                  <a:t>We can incorporate priors over </a:t>
                </a:r>
                <a14:m>
                  <m:oMath xmlns:m="http://schemas.openxmlformats.org/officeDocument/2006/math">
                    <m:r>
                      <a:rPr lang="en-IN" b="1" i="0" smtClean="0">
                        <a:latin typeface="Cambria Math" panose="02040503050406030204" pitchFamily="18" charset="0"/>
                      </a:rPr>
                      <m:t>𝛍</m:t>
                    </m:r>
                  </m:oMath>
                </a14:m>
                <a:r>
                  <a:rPr lang="en-IN" dirty="0" smtClean="0"/>
                  <a:t> (e.g. Gaussian, Laplacian), priors over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oMath>
                </a14:m>
                <a:r>
                  <a:rPr lang="en-IN" dirty="0" smtClean="0"/>
                  <a:t> (e.g. inverse Gamma dist. which has support only over non-negative numbers) and </a:t>
                </a:r>
                <a14:m>
                  <m:oMath xmlns:m="http://schemas.openxmlformats.org/officeDocument/2006/math">
                    <m:r>
                      <m:rPr>
                        <m:sty m:val="p"/>
                      </m:rPr>
                      <a:rPr lang="en-IN" b="0" i="0" smtClean="0">
                        <a:latin typeface="Cambria Math" panose="02040503050406030204" pitchFamily="18" charset="0"/>
                      </a:rPr>
                      <m:t>Σ</m:t>
                    </m:r>
                  </m:oMath>
                </a14:m>
                <a:r>
                  <a:rPr lang="en-IN" dirty="0" smtClean="0"/>
                  <a:t> (e.g. inverse </a:t>
                </a:r>
                <a:r>
                  <a:rPr lang="en-IN" dirty="0" err="1" smtClean="0"/>
                  <a:t>Wishart</a:t>
                </a:r>
                <a:r>
                  <a:rPr lang="en-IN" dirty="0" smtClean="0"/>
                  <a:t> dist. which has support only over PSD matrices) and computer the MAP</a:t>
                </a:r>
              </a:p>
              <a:p>
                <a:r>
                  <a:rPr lang="en-IN" dirty="0" smtClean="0"/>
                  <a:t>We can also perform full-blown Bayesian inference by computing posterior distributions over quantities such as </a:t>
                </a:r>
                <a14:m>
                  <m:oMath xmlns:m="http://schemas.openxmlformats.org/officeDocument/2006/math">
                    <m:r>
                      <a:rPr lang="en-IN" b="1">
                        <a:latin typeface="Cambria Math" panose="02040503050406030204" pitchFamily="18" charset="0"/>
                      </a:rPr>
                      <m:t>𝛍</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r>
                      <a:rPr lang="en-IN" b="0" i="1" smtClean="0">
                        <a:latin typeface="Cambria Math" panose="02040503050406030204" pitchFamily="18" charset="0"/>
                      </a:rPr>
                      <m:t>,</m:t>
                    </m:r>
                    <m:r>
                      <m:rPr>
                        <m:sty m:val="p"/>
                      </m:rPr>
                      <a:rPr lang="en-IN">
                        <a:latin typeface="Cambria Math" panose="02040503050406030204" pitchFamily="18" charset="0"/>
                      </a:rPr>
                      <m:t>Σ</m:t>
                    </m:r>
                  </m:oMath>
                </a14:m>
                <a:r>
                  <a:rPr lang="en-IN" dirty="0" smtClean="0"/>
                  <a:t> – calculations involving predictive posterior get messy – beyond scope of CS771</a:t>
                </a:r>
              </a:p>
              <a:p>
                <a:r>
                  <a:rPr lang="en-IN" dirty="0" smtClean="0"/>
                  <a:t>However, can make generative models more powerful in other ways too that are much less expensive</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104" b="-31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spTree>
    <p:extLst>
      <p:ext uri="{BB962C8B-B14F-4D97-AF65-F5344CB8AC3E}">
        <p14:creationId xmlns:p14="http://schemas.microsoft.com/office/powerpoint/2010/main" val="416374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Still more powerful generative model?</a:t>
            </a:r>
            <a:endParaRPr lang="en-IN" dirty="0"/>
          </a:p>
        </p:txBody>
      </p:sp>
      <p:sp>
        <p:nvSpPr>
          <p:cNvPr id="3" name="Content Placeholder 2"/>
          <p:cNvSpPr>
            <a:spLocks noGrp="1"/>
          </p:cNvSpPr>
          <p:nvPr>
            <p:ph idx="1"/>
          </p:nvPr>
        </p:nvSpPr>
        <p:spPr>
          <a:xfrm>
            <a:off x="253353" y="1111624"/>
            <a:ext cx="11938647" cy="5300823"/>
          </a:xfrm>
        </p:spPr>
        <p:txBody>
          <a:bodyPr/>
          <a:lstStyle/>
          <a:p>
            <a:r>
              <a:rPr lang="en-IN" dirty="0" smtClean="0"/>
              <a:t>Suppose we are concerned that a single Gaussian cannot capture all the variations in our data</a:t>
            </a:r>
          </a:p>
          <a:p>
            <a:pPr lvl="2"/>
            <a:r>
              <a:rPr lang="en-IN" dirty="0" smtClean="0"/>
              <a:t>Just as in </a:t>
            </a:r>
            <a:r>
              <a:rPr lang="en-IN" dirty="0" err="1" smtClean="0"/>
              <a:t>LwP</a:t>
            </a:r>
            <a:r>
              <a:rPr lang="en-IN" dirty="0" smtClean="0"/>
              <a:t> when we realized sometimes, a single prototype not enough</a:t>
            </a:r>
          </a:p>
          <a:p>
            <a:pPr lvl="2"/>
            <a:r>
              <a:rPr lang="en-IN" dirty="0" smtClean="0"/>
              <a:t>Can we learn 2 (or more) Gaussians to represent our data instead?</a:t>
            </a:r>
          </a:p>
          <a:p>
            <a:pPr lvl="2"/>
            <a:r>
              <a:rPr lang="en-IN" dirty="0" smtClean="0"/>
              <a:t>Such a generative model is often called a </a:t>
            </a:r>
            <a:r>
              <a:rPr lang="en-IN" i="0" dirty="0" smtClean="0"/>
              <a:t>mixture </a:t>
            </a:r>
            <a:r>
              <a:rPr lang="en-IN" dirty="0" smtClean="0"/>
              <a:t>of Gaussians</a:t>
            </a:r>
          </a:p>
          <a:p>
            <a:r>
              <a:rPr lang="en-IN" dirty="0" smtClean="0"/>
              <a:t>The Expectation Maximization (EM) algorithm is a very powerful technique for performing this and several other tasks</a:t>
            </a:r>
          </a:p>
          <a:p>
            <a:pPr lvl="2"/>
            <a:r>
              <a:rPr lang="en-IN" dirty="0" smtClean="0"/>
              <a:t>Soft clustering, learning Gaussian mixture models (GMM)</a:t>
            </a:r>
          </a:p>
          <a:p>
            <a:pPr lvl="2"/>
            <a:r>
              <a:rPr lang="en-IN" dirty="0" smtClean="0"/>
              <a:t>Robust learning, Mixed Regression</a:t>
            </a:r>
          </a:p>
          <a:p>
            <a:pPr lvl="2"/>
            <a:r>
              <a:rPr lang="en-IN" dirty="0" smtClean="0"/>
              <a:t>Also underlies more powerful </a:t>
            </a:r>
            <a:r>
              <a:rPr lang="en-IN" i="0" dirty="0" smtClean="0"/>
              <a:t>variational </a:t>
            </a:r>
            <a:r>
              <a:rPr lang="en-IN" dirty="0" smtClean="0"/>
              <a:t>algorithms such as VAE</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dirty="0"/>
          </a:p>
        </p:txBody>
      </p:sp>
    </p:spTree>
    <p:extLst>
      <p:ext uri="{BB962C8B-B14F-4D97-AF65-F5344CB8AC3E}">
        <p14:creationId xmlns:p14="http://schemas.microsoft.com/office/powerpoint/2010/main" val="366847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a Mixture of Two Gaussians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lstStyle/>
              <a:p>
                <a:r>
                  <a:rPr lang="en-IN" dirty="0" smtClean="0"/>
                  <a:t>We suspect that instead of one Gaussian, two Gaussians are involved in generating our feature vectors</a:t>
                </a:r>
              </a:p>
              <a:p>
                <a:pPr lvl="2"/>
                <a:r>
                  <a:rPr lang="en-IN" dirty="0" smtClean="0"/>
                  <a:t>Let us call them </a:t>
                </a:r>
                <a14:m>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𝛍</m:t>
                            </m:r>
                          </m:e>
                          <m:sup>
                            <m:r>
                              <a:rPr lang="en-IN" b="0" i="1" smtClean="0">
                                <a:latin typeface="Cambria Math" panose="02040503050406030204" pitchFamily="18" charset="0"/>
                                <a:ea typeface="Cambria Math" panose="02040503050406030204" pitchFamily="18" charset="0"/>
                              </a:rPr>
                              <m:t>1</m:t>
                            </m:r>
                          </m:sup>
                        </m:sSup>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𝐼</m:t>
                            </m:r>
                          </m:e>
                          <m:sub>
                            <m:r>
                              <a:rPr lang="en-IN" b="0" i="1" smtClean="0">
                                <a:latin typeface="Cambria Math" panose="02040503050406030204" pitchFamily="18" charset="0"/>
                                <a:ea typeface="Cambria Math" panose="02040503050406030204" pitchFamily="18" charset="0"/>
                              </a:rPr>
                              <m:t>𝑑</m:t>
                            </m:r>
                          </m:sub>
                        </m:sSub>
                      </m:e>
                    </m:d>
                  </m:oMath>
                </a14:m>
                <a:r>
                  <a:rPr lang="en-IN" dirty="0" smtClean="0"/>
                  <a:t> and </a:t>
                </a:r>
                <a14:m>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𝛍</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𝐼</m:t>
                            </m:r>
                          </m:e>
                          <m:sub>
                            <m:r>
                              <a:rPr lang="en-IN" b="0" i="1" smtClean="0">
                                <a:latin typeface="Cambria Math" panose="02040503050406030204" pitchFamily="18" charset="0"/>
                                <a:ea typeface="Cambria Math" panose="02040503050406030204" pitchFamily="18" charset="0"/>
                              </a:rPr>
                              <m:t>𝑑</m:t>
                            </m:r>
                          </m:sub>
                        </m:sSub>
                      </m:e>
                    </m:d>
                  </m:oMath>
                </a14:m>
                <a:endParaRPr lang="en-IN" dirty="0" smtClean="0"/>
              </a:p>
              <a:p>
                <a:pPr lvl="2"/>
                <a:r>
                  <a:rPr lang="en-IN" dirty="0" smtClean="0"/>
                  <a:t>Each of these is called a </a:t>
                </a:r>
                <a:r>
                  <a:rPr lang="en-IN" i="0" dirty="0" smtClean="0"/>
                  <a:t>component</a:t>
                </a:r>
                <a:r>
                  <a:rPr lang="en-IN" dirty="0" smtClean="0"/>
                  <a:t> of this GMM</a:t>
                </a:r>
              </a:p>
              <a:p>
                <a:pPr lvl="2"/>
                <a:r>
                  <a:rPr lang="en-IN" dirty="0" smtClean="0"/>
                  <a:t>Covariance matrices, more than two components can also be incorporated</a:t>
                </a:r>
              </a:p>
              <a:p>
                <a:r>
                  <a:rPr lang="en-IN" dirty="0" smtClean="0"/>
                  <a:t>Since we are unsure which data point came from which component, we introduce a </a:t>
                </a:r>
                <a:r>
                  <a:rPr lang="en-IN" i="1" dirty="0" smtClean="0"/>
                  <a:t>latent variable</a:t>
                </a:r>
                <a:r>
                  <a:rPr lang="en-IN" dirty="0" smtClean="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𝑖</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1,2</m:t>
                        </m:r>
                      </m:e>
                    </m:d>
                  </m:oMath>
                </a14:m>
                <a:r>
                  <a:rPr lang="en-IN" dirty="0" smtClean="0"/>
                  <a:t> per data point to denote this</a:t>
                </a:r>
              </a:p>
              <a:p>
                <a:pPr lvl="2"/>
                <a:r>
                  <a:rPr lang="en-IN" dirty="0" smtClean="0"/>
                  <a:t>The English word “latent” means hidden or dormant or concealed</a:t>
                </a:r>
              </a:p>
              <a:p>
                <a:pPr lvl="2"/>
                <a:r>
                  <a:rPr lang="en-IN" dirty="0" smtClean="0"/>
                  <a:t>Nice name since this variable describes something that was hidden from us</a:t>
                </a:r>
              </a:p>
              <a:p>
                <a:pPr lvl="2"/>
                <a:r>
                  <a:rPr lang="en-IN" dirty="0" smtClean="0"/>
                  <a:t>These latent variables may seem similar to the one we used in (soft) k-means</a:t>
                </a:r>
              </a:p>
              <a:p>
                <a:pPr lvl="2"/>
                <a:r>
                  <a:rPr lang="en-IN" dirty="0" smtClean="0"/>
                  <a:t>Not an accident – the connections will be clear soon!</a:t>
                </a:r>
              </a:p>
              <a:p>
                <a:pPr lvl="2"/>
                <a:r>
                  <a:rPr lang="en-IN" dirty="0" smtClean="0"/>
                  <a:t>Latent variables can be discrete or continuous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4"/>
                <a:stretch>
                  <a:fillRect l="-562" t="-2545" r="-204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grpSp>
        <p:nvGrpSpPr>
          <p:cNvPr id="72" name="Group 71"/>
          <p:cNvGrpSpPr/>
          <p:nvPr/>
        </p:nvGrpSpPr>
        <p:grpSpPr>
          <a:xfrm>
            <a:off x="395052" y="806243"/>
            <a:ext cx="11316929" cy="2536723"/>
            <a:chOff x="395052" y="806243"/>
            <a:chExt cx="11316929" cy="2536723"/>
          </a:xfrm>
        </p:grpSpPr>
        <p:sp>
          <p:nvSpPr>
            <p:cNvPr id="38" name="Rectangle 37"/>
            <p:cNvSpPr/>
            <p:nvPr/>
          </p:nvSpPr>
          <p:spPr>
            <a:xfrm>
              <a:off x="395052" y="806243"/>
              <a:ext cx="11316929" cy="253672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9" name="Straight Connector 38"/>
            <p:cNvCxnSpPr/>
            <p:nvPr/>
          </p:nvCxnSpPr>
          <p:spPr>
            <a:xfrm>
              <a:off x="1117082" y="2841465"/>
              <a:ext cx="99628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Multiply 39"/>
            <p:cNvSpPr/>
            <p:nvPr/>
          </p:nvSpPr>
          <p:spPr>
            <a:xfrm>
              <a:off x="7931006" y="2710232"/>
              <a:ext cx="315350" cy="315350"/>
            </a:xfrm>
            <a:prstGeom prst="mathMultiply">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ultiply 40"/>
            <p:cNvSpPr/>
            <p:nvPr/>
          </p:nvSpPr>
          <p:spPr>
            <a:xfrm>
              <a:off x="3950609" y="2710232"/>
              <a:ext cx="315350" cy="315350"/>
            </a:xfrm>
            <a:prstGeom prst="mathMultiply">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011743" y="2953040"/>
              <a:ext cx="508432" cy="329201"/>
            </a:xfrm>
            <a:prstGeom prst="rect">
              <a:avLst/>
            </a:prstGeom>
          </p:spPr>
        </p:pic>
        <p:pic>
          <p:nvPicPr>
            <p:cNvPr id="43" name="Picture 4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7992140" y="2953040"/>
              <a:ext cx="499287" cy="329201"/>
            </a:xfrm>
            <a:prstGeom prst="rect">
              <a:avLst/>
            </a:prstGeom>
          </p:spPr>
        </p:pic>
        <p:grpSp>
          <p:nvGrpSpPr>
            <p:cNvPr id="44" name="Group 43"/>
            <p:cNvGrpSpPr/>
            <p:nvPr/>
          </p:nvGrpSpPr>
          <p:grpSpPr>
            <a:xfrm>
              <a:off x="1312376" y="880081"/>
              <a:ext cx="9572214" cy="1987826"/>
              <a:chOff x="420186" y="398765"/>
              <a:chExt cx="9572214" cy="1987826"/>
            </a:xfrm>
          </p:grpSpPr>
          <p:grpSp>
            <p:nvGrpSpPr>
              <p:cNvPr id="45" name="Group 44"/>
              <p:cNvGrpSpPr/>
              <p:nvPr/>
            </p:nvGrpSpPr>
            <p:grpSpPr>
              <a:xfrm>
                <a:off x="420186" y="398765"/>
                <a:ext cx="5586728" cy="1987826"/>
                <a:chOff x="420186" y="398765"/>
                <a:chExt cx="5586728" cy="1987826"/>
              </a:xfrm>
            </p:grpSpPr>
            <p:grpSp>
              <p:nvGrpSpPr>
                <p:cNvPr id="52" name="Group 51"/>
                <p:cNvGrpSpPr/>
                <p:nvPr/>
              </p:nvGrpSpPr>
              <p:grpSpPr>
                <a:xfrm>
                  <a:off x="420186" y="398765"/>
                  <a:ext cx="5586728" cy="1869175"/>
                  <a:chOff x="420186" y="398765"/>
                  <a:chExt cx="5586728" cy="1869175"/>
                </a:xfrm>
              </p:grpSpPr>
              <p:sp>
                <p:nvSpPr>
                  <p:cNvPr id="54" name="Freeform 53"/>
                  <p:cNvSpPr/>
                  <p:nvPr/>
                </p:nvSpPr>
                <p:spPr>
                  <a:xfrm>
                    <a:off x="439759" y="412208"/>
                    <a:ext cx="5547578" cy="1855732"/>
                  </a:xfrm>
                  <a:custGeom>
                    <a:avLst/>
                    <a:gdLst>
                      <a:gd name="connsiteX0" fmla="*/ 2757812 w 5547578"/>
                      <a:gd name="connsiteY0" fmla="*/ 0 h 1855732"/>
                      <a:gd name="connsiteX1" fmla="*/ 2773789 w 5547578"/>
                      <a:gd name="connsiteY1" fmla="*/ 2411 h 1855732"/>
                      <a:gd name="connsiteX2" fmla="*/ 2789766 w 5547578"/>
                      <a:gd name="connsiteY2" fmla="*/ 0 h 1855732"/>
                      <a:gd name="connsiteX3" fmla="*/ 2789763 w 5547578"/>
                      <a:gd name="connsiteY3" fmla="*/ 4821 h 1855732"/>
                      <a:gd name="connsiteX4" fmla="*/ 2836666 w 5547578"/>
                      <a:gd name="connsiteY4" fmla="*/ 11897 h 1855732"/>
                      <a:gd name="connsiteX5" fmla="*/ 3905369 w 5547578"/>
                      <a:gd name="connsiteY5" fmla="*/ 1243613 h 1855732"/>
                      <a:gd name="connsiteX6" fmla="*/ 5547578 w 5547578"/>
                      <a:gd name="connsiteY6" fmla="*/ 1855637 h 1855732"/>
                      <a:gd name="connsiteX7" fmla="*/ 2785533 w 5547578"/>
                      <a:gd name="connsiteY7" fmla="*/ 1855731 h 1855732"/>
                      <a:gd name="connsiteX8" fmla="*/ 2785533 w 5547578"/>
                      <a:gd name="connsiteY8" fmla="*/ 1855732 h 1855732"/>
                      <a:gd name="connsiteX9" fmla="*/ 2773789 w 5547578"/>
                      <a:gd name="connsiteY9" fmla="*/ 1855732 h 1855732"/>
                      <a:gd name="connsiteX10" fmla="*/ 2762045 w 5547578"/>
                      <a:gd name="connsiteY10" fmla="*/ 1855732 h 1855732"/>
                      <a:gd name="connsiteX11" fmla="*/ 2762045 w 5547578"/>
                      <a:gd name="connsiteY11" fmla="*/ 1855731 h 1855732"/>
                      <a:gd name="connsiteX12" fmla="*/ 0 w 5547578"/>
                      <a:gd name="connsiteY12" fmla="*/ 1855637 h 1855732"/>
                      <a:gd name="connsiteX13" fmla="*/ 1642209 w 5547578"/>
                      <a:gd name="connsiteY13" fmla="*/ 1243613 h 1855732"/>
                      <a:gd name="connsiteX14" fmla="*/ 2710913 w 5547578"/>
                      <a:gd name="connsiteY14" fmla="*/ 11897 h 1855732"/>
                      <a:gd name="connsiteX15" fmla="*/ 2757815 w 5547578"/>
                      <a:gd name="connsiteY15" fmla="*/ 4821 h 185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47578" h="1855732">
                        <a:moveTo>
                          <a:pt x="2757812" y="0"/>
                        </a:moveTo>
                        <a:lnTo>
                          <a:pt x="2773789" y="2411"/>
                        </a:lnTo>
                        <a:lnTo>
                          <a:pt x="2789766" y="0"/>
                        </a:lnTo>
                        <a:lnTo>
                          <a:pt x="2789763" y="4821"/>
                        </a:lnTo>
                        <a:lnTo>
                          <a:pt x="2836666" y="11897"/>
                        </a:lnTo>
                        <a:cubicBezTo>
                          <a:pt x="3225814" y="110275"/>
                          <a:pt x="3540906" y="775076"/>
                          <a:pt x="3905369" y="1243613"/>
                        </a:cubicBezTo>
                        <a:cubicBezTo>
                          <a:pt x="4294130" y="1743387"/>
                          <a:pt x="4647397" y="1835368"/>
                          <a:pt x="5547578" y="1855637"/>
                        </a:cubicBezTo>
                        <a:lnTo>
                          <a:pt x="2785533" y="1855731"/>
                        </a:lnTo>
                        <a:lnTo>
                          <a:pt x="2785533" y="1855732"/>
                        </a:lnTo>
                        <a:lnTo>
                          <a:pt x="2773789" y="1855732"/>
                        </a:lnTo>
                        <a:lnTo>
                          <a:pt x="2762045" y="1855732"/>
                        </a:lnTo>
                        <a:lnTo>
                          <a:pt x="2762045" y="1855731"/>
                        </a:lnTo>
                        <a:lnTo>
                          <a:pt x="0" y="1855637"/>
                        </a:lnTo>
                        <a:cubicBezTo>
                          <a:pt x="900181" y="1835368"/>
                          <a:pt x="1253448" y="1743387"/>
                          <a:pt x="1642209" y="1243613"/>
                        </a:cubicBezTo>
                        <a:cubicBezTo>
                          <a:pt x="2006673" y="775076"/>
                          <a:pt x="2321764" y="110275"/>
                          <a:pt x="2710913" y="11897"/>
                        </a:cubicBezTo>
                        <a:lnTo>
                          <a:pt x="2757815" y="4821"/>
                        </a:lnTo>
                        <a:close/>
                      </a:path>
                    </a:pathLst>
                  </a:custGeom>
                  <a:solidFill>
                    <a:srgbClr val="2ECC7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420186" y="398765"/>
                    <a:ext cx="2793364" cy="1830151"/>
                  </a:xfrm>
                  <a:custGeom>
                    <a:avLst/>
                    <a:gdLst>
                      <a:gd name="connsiteX0" fmla="*/ 9007813 w 9007813"/>
                      <a:gd name="connsiteY0" fmla="*/ 0 h 4338536"/>
                      <a:gd name="connsiteX1" fmla="*/ 0 w 9007813"/>
                      <a:gd name="connsiteY1" fmla="*/ 4338536 h 4338536"/>
                      <a:gd name="connsiteX0" fmla="*/ 9007813 w 9007813"/>
                      <a:gd name="connsiteY0" fmla="*/ 0 h 4338536"/>
                      <a:gd name="connsiteX1" fmla="*/ 0 w 9007813"/>
                      <a:gd name="connsiteY1" fmla="*/ 4338536 h 4338536"/>
                      <a:gd name="connsiteX0" fmla="*/ 9007813 w 9007813"/>
                      <a:gd name="connsiteY0" fmla="*/ 0 h 4344245"/>
                      <a:gd name="connsiteX1" fmla="*/ 0 w 9007813"/>
                      <a:gd name="connsiteY1" fmla="*/ 4338536 h 4344245"/>
                      <a:gd name="connsiteX0" fmla="*/ 9007813 w 9007813"/>
                      <a:gd name="connsiteY0" fmla="*/ 27 h 4344249"/>
                      <a:gd name="connsiteX1" fmla="*/ 0 w 9007813"/>
                      <a:gd name="connsiteY1" fmla="*/ 4338563 h 4344249"/>
                      <a:gd name="connsiteX0" fmla="*/ 9007813 w 9007813"/>
                      <a:gd name="connsiteY0" fmla="*/ 28 h 4338742"/>
                      <a:gd name="connsiteX1" fmla="*/ 0 w 9007813"/>
                      <a:gd name="connsiteY1" fmla="*/ 4338564 h 4338742"/>
                      <a:gd name="connsiteX0" fmla="*/ 7937770 w 7937770"/>
                      <a:gd name="connsiteY0" fmla="*/ 29 h 4183107"/>
                      <a:gd name="connsiteX1" fmla="*/ 0 w 7937770"/>
                      <a:gd name="connsiteY1" fmla="*/ 4182922 h 4183107"/>
                      <a:gd name="connsiteX0" fmla="*/ 7937770 w 7937770"/>
                      <a:gd name="connsiteY0" fmla="*/ 184 h 4183261"/>
                      <a:gd name="connsiteX1" fmla="*/ 0 w 7937770"/>
                      <a:gd name="connsiteY1" fmla="*/ 4183077 h 4183261"/>
                      <a:gd name="connsiteX0" fmla="*/ 7937770 w 7937770"/>
                      <a:gd name="connsiteY0" fmla="*/ 217 h 4183110"/>
                      <a:gd name="connsiteX1" fmla="*/ 0 w 7937770"/>
                      <a:gd name="connsiteY1" fmla="*/ 4183110 h 4183110"/>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292512"/>
                      <a:gd name="connsiteX1" fmla="*/ 5291845 w 7937770"/>
                      <a:gd name="connsiteY1" fmla="*/ 2859935 h 4292512"/>
                      <a:gd name="connsiteX2" fmla="*/ 0 w 7937770"/>
                      <a:gd name="connsiteY2" fmla="*/ 4182893 h 4292512"/>
                      <a:gd name="connsiteX0" fmla="*/ 7937770 w 7937770"/>
                      <a:gd name="connsiteY0" fmla="*/ 0 h 4350807"/>
                      <a:gd name="connsiteX1" fmla="*/ 5291845 w 7937770"/>
                      <a:gd name="connsiteY1" fmla="*/ 2859935 h 4350807"/>
                      <a:gd name="connsiteX2" fmla="*/ 0 w 7937770"/>
                      <a:gd name="connsiteY2" fmla="*/ 4182893 h 4350807"/>
                      <a:gd name="connsiteX0" fmla="*/ 7937770 w 7937770"/>
                      <a:gd name="connsiteY0" fmla="*/ 0 h 4337610"/>
                      <a:gd name="connsiteX1" fmla="*/ 5291845 w 7937770"/>
                      <a:gd name="connsiteY1" fmla="*/ 2859935 h 4337610"/>
                      <a:gd name="connsiteX2" fmla="*/ 0 w 7937770"/>
                      <a:gd name="connsiteY2" fmla="*/ 4182893 h 4337610"/>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6232"/>
                      <a:gd name="connsiteX1" fmla="*/ 5291845 w 7937770"/>
                      <a:gd name="connsiteY1" fmla="*/ 2859935 h 4186232"/>
                      <a:gd name="connsiteX2" fmla="*/ 0 w 7937770"/>
                      <a:gd name="connsiteY2" fmla="*/ 4182893 h 4186232"/>
                      <a:gd name="connsiteX0" fmla="*/ 7918315 w 7918315"/>
                      <a:gd name="connsiteY0" fmla="*/ 0 h 4320067"/>
                      <a:gd name="connsiteX1" fmla="*/ 5272390 w 7918315"/>
                      <a:gd name="connsiteY1" fmla="*/ 2859935 h 4320067"/>
                      <a:gd name="connsiteX2" fmla="*/ 0 w 7918315"/>
                      <a:gd name="connsiteY2" fmla="*/ 4319080 h 4320067"/>
                      <a:gd name="connsiteX0" fmla="*/ 7918315 w 7918315"/>
                      <a:gd name="connsiteY0" fmla="*/ 0 h 4320233"/>
                      <a:gd name="connsiteX1" fmla="*/ 5272390 w 7918315"/>
                      <a:gd name="connsiteY1" fmla="*/ 2859935 h 4320233"/>
                      <a:gd name="connsiteX2" fmla="*/ 0 w 7918315"/>
                      <a:gd name="connsiteY2" fmla="*/ 4319080 h 4320233"/>
                      <a:gd name="connsiteX0" fmla="*/ 7918315 w 7918315"/>
                      <a:gd name="connsiteY0" fmla="*/ 0 h 4322039"/>
                      <a:gd name="connsiteX1" fmla="*/ 4980560 w 7918315"/>
                      <a:gd name="connsiteY1" fmla="*/ 3287952 h 4322039"/>
                      <a:gd name="connsiteX2" fmla="*/ 0 w 7918315"/>
                      <a:gd name="connsiteY2" fmla="*/ 4319080 h 4322039"/>
                      <a:gd name="connsiteX0" fmla="*/ 7918315 w 7918315"/>
                      <a:gd name="connsiteY0" fmla="*/ 0 h 4327307"/>
                      <a:gd name="connsiteX1" fmla="*/ 4980560 w 7918315"/>
                      <a:gd name="connsiteY1" fmla="*/ 3287952 h 4327307"/>
                      <a:gd name="connsiteX2" fmla="*/ 0 w 7918315"/>
                      <a:gd name="connsiteY2" fmla="*/ 4319080 h 4327307"/>
                      <a:gd name="connsiteX0" fmla="*/ 6459166 w 6459166"/>
                      <a:gd name="connsiteY0" fmla="*/ 0 h 4263111"/>
                      <a:gd name="connsiteX1" fmla="*/ 3521411 w 6459166"/>
                      <a:gd name="connsiteY1" fmla="*/ 3287952 h 4263111"/>
                      <a:gd name="connsiteX2" fmla="*/ 0 w 6459166"/>
                      <a:gd name="connsiteY2" fmla="*/ 4260714 h 4263111"/>
                      <a:gd name="connsiteX0" fmla="*/ 6536987 w 6536987"/>
                      <a:gd name="connsiteY0" fmla="*/ 0 h 4282458"/>
                      <a:gd name="connsiteX1" fmla="*/ 3599232 w 6536987"/>
                      <a:gd name="connsiteY1" fmla="*/ 3287952 h 4282458"/>
                      <a:gd name="connsiteX2" fmla="*/ 0 w 6536987"/>
                      <a:gd name="connsiteY2" fmla="*/ 4280170 h 4282458"/>
                      <a:gd name="connsiteX0" fmla="*/ 6536987 w 6536987"/>
                      <a:gd name="connsiteY0" fmla="*/ 0 h 4282892"/>
                      <a:gd name="connsiteX1" fmla="*/ 3599232 w 6536987"/>
                      <a:gd name="connsiteY1" fmla="*/ 3287952 h 4282892"/>
                      <a:gd name="connsiteX2" fmla="*/ 0 w 6536987"/>
                      <a:gd name="connsiteY2" fmla="*/ 4280170 h 4282892"/>
                      <a:gd name="connsiteX0" fmla="*/ 6536987 w 6536987"/>
                      <a:gd name="connsiteY0" fmla="*/ 0 h 4284940"/>
                      <a:gd name="connsiteX1" fmla="*/ 3365769 w 6536987"/>
                      <a:gd name="connsiteY1" fmla="*/ 3424139 h 4284940"/>
                      <a:gd name="connsiteX2" fmla="*/ 0 w 6536987"/>
                      <a:gd name="connsiteY2" fmla="*/ 4280170 h 4284940"/>
                      <a:gd name="connsiteX0" fmla="*/ 6536987 w 6536987"/>
                      <a:gd name="connsiteY0" fmla="*/ 0 h 4282892"/>
                      <a:gd name="connsiteX1" fmla="*/ 3521411 w 6536987"/>
                      <a:gd name="connsiteY1" fmla="*/ 3287951 h 4282892"/>
                      <a:gd name="connsiteX2" fmla="*/ 0 w 6536987"/>
                      <a:gd name="connsiteY2" fmla="*/ 4280170 h 4282892"/>
                      <a:gd name="connsiteX0" fmla="*/ 6536987 w 6536987"/>
                      <a:gd name="connsiteY0" fmla="*/ 0 h 4282892"/>
                      <a:gd name="connsiteX1" fmla="*/ 3521411 w 6536987"/>
                      <a:gd name="connsiteY1" fmla="*/ 3287951 h 4282892"/>
                      <a:gd name="connsiteX2" fmla="*/ 0 w 6536987"/>
                      <a:gd name="connsiteY2" fmla="*/ 4280170 h 4282892"/>
                    </a:gdLst>
                    <a:ahLst/>
                    <a:cxnLst>
                      <a:cxn ang="0">
                        <a:pos x="connsiteX0" y="connsiteY0"/>
                      </a:cxn>
                      <a:cxn ang="0">
                        <a:pos x="connsiteX1" y="connsiteY1"/>
                      </a:cxn>
                      <a:cxn ang="0">
                        <a:pos x="connsiteX2" y="connsiteY2"/>
                      </a:cxn>
                    </a:cxnLst>
                    <a:rect l="l" t="t" r="r" b="b"/>
                    <a:pathLst>
                      <a:path w="6536987" h="4282892">
                        <a:moveTo>
                          <a:pt x="6536987" y="0"/>
                        </a:moveTo>
                        <a:cubicBezTo>
                          <a:pt x="5463702" y="6486"/>
                          <a:pt x="4377445" y="2516223"/>
                          <a:pt x="3521411" y="3287951"/>
                        </a:cubicBezTo>
                        <a:cubicBezTo>
                          <a:pt x="2665377" y="4059679"/>
                          <a:pt x="2555133" y="4312596"/>
                          <a:pt x="0" y="4280170"/>
                        </a:cubicBezTo>
                      </a:path>
                    </a:pathLst>
                  </a:custGeom>
                  <a:noFill/>
                  <a:ln w="76200">
                    <a:solidFill>
                      <a:srgbClr val="2ECC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55"/>
                  <p:cNvSpPr/>
                  <p:nvPr/>
                </p:nvSpPr>
                <p:spPr>
                  <a:xfrm flipH="1">
                    <a:off x="3213550" y="398765"/>
                    <a:ext cx="2793364" cy="1830151"/>
                  </a:xfrm>
                  <a:custGeom>
                    <a:avLst/>
                    <a:gdLst>
                      <a:gd name="connsiteX0" fmla="*/ 9007813 w 9007813"/>
                      <a:gd name="connsiteY0" fmla="*/ 0 h 4338536"/>
                      <a:gd name="connsiteX1" fmla="*/ 0 w 9007813"/>
                      <a:gd name="connsiteY1" fmla="*/ 4338536 h 4338536"/>
                      <a:gd name="connsiteX0" fmla="*/ 9007813 w 9007813"/>
                      <a:gd name="connsiteY0" fmla="*/ 0 h 4338536"/>
                      <a:gd name="connsiteX1" fmla="*/ 0 w 9007813"/>
                      <a:gd name="connsiteY1" fmla="*/ 4338536 h 4338536"/>
                      <a:gd name="connsiteX0" fmla="*/ 9007813 w 9007813"/>
                      <a:gd name="connsiteY0" fmla="*/ 0 h 4344245"/>
                      <a:gd name="connsiteX1" fmla="*/ 0 w 9007813"/>
                      <a:gd name="connsiteY1" fmla="*/ 4338536 h 4344245"/>
                      <a:gd name="connsiteX0" fmla="*/ 9007813 w 9007813"/>
                      <a:gd name="connsiteY0" fmla="*/ 27 h 4344249"/>
                      <a:gd name="connsiteX1" fmla="*/ 0 w 9007813"/>
                      <a:gd name="connsiteY1" fmla="*/ 4338563 h 4344249"/>
                      <a:gd name="connsiteX0" fmla="*/ 9007813 w 9007813"/>
                      <a:gd name="connsiteY0" fmla="*/ 28 h 4338742"/>
                      <a:gd name="connsiteX1" fmla="*/ 0 w 9007813"/>
                      <a:gd name="connsiteY1" fmla="*/ 4338564 h 4338742"/>
                      <a:gd name="connsiteX0" fmla="*/ 7937770 w 7937770"/>
                      <a:gd name="connsiteY0" fmla="*/ 29 h 4183107"/>
                      <a:gd name="connsiteX1" fmla="*/ 0 w 7937770"/>
                      <a:gd name="connsiteY1" fmla="*/ 4182922 h 4183107"/>
                      <a:gd name="connsiteX0" fmla="*/ 7937770 w 7937770"/>
                      <a:gd name="connsiteY0" fmla="*/ 184 h 4183261"/>
                      <a:gd name="connsiteX1" fmla="*/ 0 w 7937770"/>
                      <a:gd name="connsiteY1" fmla="*/ 4183077 h 4183261"/>
                      <a:gd name="connsiteX0" fmla="*/ 7937770 w 7937770"/>
                      <a:gd name="connsiteY0" fmla="*/ 217 h 4183110"/>
                      <a:gd name="connsiteX1" fmla="*/ 0 w 7937770"/>
                      <a:gd name="connsiteY1" fmla="*/ 4183110 h 4183110"/>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292512"/>
                      <a:gd name="connsiteX1" fmla="*/ 5291845 w 7937770"/>
                      <a:gd name="connsiteY1" fmla="*/ 2859935 h 4292512"/>
                      <a:gd name="connsiteX2" fmla="*/ 0 w 7937770"/>
                      <a:gd name="connsiteY2" fmla="*/ 4182893 h 4292512"/>
                      <a:gd name="connsiteX0" fmla="*/ 7937770 w 7937770"/>
                      <a:gd name="connsiteY0" fmla="*/ 0 h 4350807"/>
                      <a:gd name="connsiteX1" fmla="*/ 5291845 w 7937770"/>
                      <a:gd name="connsiteY1" fmla="*/ 2859935 h 4350807"/>
                      <a:gd name="connsiteX2" fmla="*/ 0 w 7937770"/>
                      <a:gd name="connsiteY2" fmla="*/ 4182893 h 4350807"/>
                      <a:gd name="connsiteX0" fmla="*/ 7937770 w 7937770"/>
                      <a:gd name="connsiteY0" fmla="*/ 0 h 4337610"/>
                      <a:gd name="connsiteX1" fmla="*/ 5291845 w 7937770"/>
                      <a:gd name="connsiteY1" fmla="*/ 2859935 h 4337610"/>
                      <a:gd name="connsiteX2" fmla="*/ 0 w 7937770"/>
                      <a:gd name="connsiteY2" fmla="*/ 4182893 h 4337610"/>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6232"/>
                      <a:gd name="connsiteX1" fmla="*/ 5291845 w 7937770"/>
                      <a:gd name="connsiteY1" fmla="*/ 2859935 h 4186232"/>
                      <a:gd name="connsiteX2" fmla="*/ 0 w 7937770"/>
                      <a:gd name="connsiteY2" fmla="*/ 4182893 h 4186232"/>
                      <a:gd name="connsiteX0" fmla="*/ 7918315 w 7918315"/>
                      <a:gd name="connsiteY0" fmla="*/ 0 h 4320067"/>
                      <a:gd name="connsiteX1" fmla="*/ 5272390 w 7918315"/>
                      <a:gd name="connsiteY1" fmla="*/ 2859935 h 4320067"/>
                      <a:gd name="connsiteX2" fmla="*/ 0 w 7918315"/>
                      <a:gd name="connsiteY2" fmla="*/ 4319080 h 4320067"/>
                      <a:gd name="connsiteX0" fmla="*/ 7918315 w 7918315"/>
                      <a:gd name="connsiteY0" fmla="*/ 0 h 4320233"/>
                      <a:gd name="connsiteX1" fmla="*/ 5272390 w 7918315"/>
                      <a:gd name="connsiteY1" fmla="*/ 2859935 h 4320233"/>
                      <a:gd name="connsiteX2" fmla="*/ 0 w 7918315"/>
                      <a:gd name="connsiteY2" fmla="*/ 4319080 h 4320233"/>
                      <a:gd name="connsiteX0" fmla="*/ 7918315 w 7918315"/>
                      <a:gd name="connsiteY0" fmla="*/ 0 h 4322039"/>
                      <a:gd name="connsiteX1" fmla="*/ 4980560 w 7918315"/>
                      <a:gd name="connsiteY1" fmla="*/ 3287952 h 4322039"/>
                      <a:gd name="connsiteX2" fmla="*/ 0 w 7918315"/>
                      <a:gd name="connsiteY2" fmla="*/ 4319080 h 4322039"/>
                      <a:gd name="connsiteX0" fmla="*/ 7918315 w 7918315"/>
                      <a:gd name="connsiteY0" fmla="*/ 0 h 4327307"/>
                      <a:gd name="connsiteX1" fmla="*/ 4980560 w 7918315"/>
                      <a:gd name="connsiteY1" fmla="*/ 3287952 h 4327307"/>
                      <a:gd name="connsiteX2" fmla="*/ 0 w 7918315"/>
                      <a:gd name="connsiteY2" fmla="*/ 4319080 h 4327307"/>
                      <a:gd name="connsiteX0" fmla="*/ 6459166 w 6459166"/>
                      <a:gd name="connsiteY0" fmla="*/ 0 h 4263111"/>
                      <a:gd name="connsiteX1" fmla="*/ 3521411 w 6459166"/>
                      <a:gd name="connsiteY1" fmla="*/ 3287952 h 4263111"/>
                      <a:gd name="connsiteX2" fmla="*/ 0 w 6459166"/>
                      <a:gd name="connsiteY2" fmla="*/ 4260714 h 4263111"/>
                      <a:gd name="connsiteX0" fmla="*/ 6536987 w 6536987"/>
                      <a:gd name="connsiteY0" fmla="*/ 0 h 4282458"/>
                      <a:gd name="connsiteX1" fmla="*/ 3599232 w 6536987"/>
                      <a:gd name="connsiteY1" fmla="*/ 3287952 h 4282458"/>
                      <a:gd name="connsiteX2" fmla="*/ 0 w 6536987"/>
                      <a:gd name="connsiteY2" fmla="*/ 4280170 h 4282458"/>
                      <a:gd name="connsiteX0" fmla="*/ 6536987 w 6536987"/>
                      <a:gd name="connsiteY0" fmla="*/ 0 h 4282892"/>
                      <a:gd name="connsiteX1" fmla="*/ 3599232 w 6536987"/>
                      <a:gd name="connsiteY1" fmla="*/ 3287952 h 4282892"/>
                      <a:gd name="connsiteX2" fmla="*/ 0 w 6536987"/>
                      <a:gd name="connsiteY2" fmla="*/ 4280170 h 4282892"/>
                      <a:gd name="connsiteX0" fmla="*/ 6536987 w 6536987"/>
                      <a:gd name="connsiteY0" fmla="*/ 0 h 4284940"/>
                      <a:gd name="connsiteX1" fmla="*/ 3365769 w 6536987"/>
                      <a:gd name="connsiteY1" fmla="*/ 3424139 h 4284940"/>
                      <a:gd name="connsiteX2" fmla="*/ 0 w 6536987"/>
                      <a:gd name="connsiteY2" fmla="*/ 4280170 h 4284940"/>
                      <a:gd name="connsiteX0" fmla="*/ 6536987 w 6536987"/>
                      <a:gd name="connsiteY0" fmla="*/ 0 h 4282892"/>
                      <a:gd name="connsiteX1" fmla="*/ 3521411 w 6536987"/>
                      <a:gd name="connsiteY1" fmla="*/ 3287951 h 4282892"/>
                      <a:gd name="connsiteX2" fmla="*/ 0 w 6536987"/>
                      <a:gd name="connsiteY2" fmla="*/ 4280170 h 4282892"/>
                      <a:gd name="connsiteX0" fmla="*/ 6536987 w 6536987"/>
                      <a:gd name="connsiteY0" fmla="*/ 0 h 4282892"/>
                      <a:gd name="connsiteX1" fmla="*/ 3521411 w 6536987"/>
                      <a:gd name="connsiteY1" fmla="*/ 3287951 h 4282892"/>
                      <a:gd name="connsiteX2" fmla="*/ 0 w 6536987"/>
                      <a:gd name="connsiteY2" fmla="*/ 4280170 h 4282892"/>
                    </a:gdLst>
                    <a:ahLst/>
                    <a:cxnLst>
                      <a:cxn ang="0">
                        <a:pos x="connsiteX0" y="connsiteY0"/>
                      </a:cxn>
                      <a:cxn ang="0">
                        <a:pos x="connsiteX1" y="connsiteY1"/>
                      </a:cxn>
                      <a:cxn ang="0">
                        <a:pos x="connsiteX2" y="connsiteY2"/>
                      </a:cxn>
                    </a:cxnLst>
                    <a:rect l="l" t="t" r="r" b="b"/>
                    <a:pathLst>
                      <a:path w="6536987" h="4282892">
                        <a:moveTo>
                          <a:pt x="6536987" y="0"/>
                        </a:moveTo>
                        <a:cubicBezTo>
                          <a:pt x="5463702" y="6486"/>
                          <a:pt x="4377445" y="2516223"/>
                          <a:pt x="3521411" y="3287951"/>
                        </a:cubicBezTo>
                        <a:cubicBezTo>
                          <a:pt x="2665377" y="4059679"/>
                          <a:pt x="2555133" y="4312596"/>
                          <a:pt x="0" y="4280170"/>
                        </a:cubicBezTo>
                      </a:path>
                    </a:pathLst>
                  </a:custGeom>
                  <a:noFill/>
                  <a:ln w="76200">
                    <a:solidFill>
                      <a:srgbClr val="2ECC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a:stCxn id="55" idx="0"/>
                </p:cNvCxnSpPr>
                <p:nvPr/>
              </p:nvCxnSpPr>
              <p:spPr>
                <a:xfrm>
                  <a:off x="3213550" y="398765"/>
                  <a:ext cx="0" cy="1987826"/>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400583" y="398765"/>
                <a:ext cx="5591817" cy="1961384"/>
                <a:chOff x="4400583" y="398765"/>
                <a:chExt cx="5591817" cy="1961384"/>
              </a:xfrm>
            </p:grpSpPr>
            <p:cxnSp>
              <p:nvCxnSpPr>
                <p:cNvPr id="47" name="Straight Connector 46"/>
                <p:cNvCxnSpPr>
                  <a:stCxn id="50" idx="0"/>
                </p:cNvCxnSpPr>
                <p:nvPr/>
              </p:nvCxnSpPr>
              <p:spPr>
                <a:xfrm>
                  <a:off x="7193947" y="398765"/>
                  <a:ext cx="0" cy="1961384"/>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4400583" y="398765"/>
                  <a:ext cx="5591817" cy="1869175"/>
                  <a:chOff x="4400583" y="398765"/>
                  <a:chExt cx="5591817" cy="1869175"/>
                </a:xfrm>
              </p:grpSpPr>
              <p:sp>
                <p:nvSpPr>
                  <p:cNvPr id="49" name="Freeform 48"/>
                  <p:cNvSpPr/>
                  <p:nvPr/>
                </p:nvSpPr>
                <p:spPr>
                  <a:xfrm>
                    <a:off x="4400583" y="398765"/>
                    <a:ext cx="2793364" cy="1830151"/>
                  </a:xfrm>
                  <a:custGeom>
                    <a:avLst/>
                    <a:gdLst>
                      <a:gd name="connsiteX0" fmla="*/ 9007813 w 9007813"/>
                      <a:gd name="connsiteY0" fmla="*/ 0 h 4338536"/>
                      <a:gd name="connsiteX1" fmla="*/ 0 w 9007813"/>
                      <a:gd name="connsiteY1" fmla="*/ 4338536 h 4338536"/>
                      <a:gd name="connsiteX0" fmla="*/ 9007813 w 9007813"/>
                      <a:gd name="connsiteY0" fmla="*/ 0 h 4338536"/>
                      <a:gd name="connsiteX1" fmla="*/ 0 w 9007813"/>
                      <a:gd name="connsiteY1" fmla="*/ 4338536 h 4338536"/>
                      <a:gd name="connsiteX0" fmla="*/ 9007813 w 9007813"/>
                      <a:gd name="connsiteY0" fmla="*/ 0 h 4344245"/>
                      <a:gd name="connsiteX1" fmla="*/ 0 w 9007813"/>
                      <a:gd name="connsiteY1" fmla="*/ 4338536 h 4344245"/>
                      <a:gd name="connsiteX0" fmla="*/ 9007813 w 9007813"/>
                      <a:gd name="connsiteY0" fmla="*/ 27 h 4344249"/>
                      <a:gd name="connsiteX1" fmla="*/ 0 w 9007813"/>
                      <a:gd name="connsiteY1" fmla="*/ 4338563 h 4344249"/>
                      <a:gd name="connsiteX0" fmla="*/ 9007813 w 9007813"/>
                      <a:gd name="connsiteY0" fmla="*/ 28 h 4338742"/>
                      <a:gd name="connsiteX1" fmla="*/ 0 w 9007813"/>
                      <a:gd name="connsiteY1" fmla="*/ 4338564 h 4338742"/>
                      <a:gd name="connsiteX0" fmla="*/ 7937770 w 7937770"/>
                      <a:gd name="connsiteY0" fmla="*/ 29 h 4183107"/>
                      <a:gd name="connsiteX1" fmla="*/ 0 w 7937770"/>
                      <a:gd name="connsiteY1" fmla="*/ 4182922 h 4183107"/>
                      <a:gd name="connsiteX0" fmla="*/ 7937770 w 7937770"/>
                      <a:gd name="connsiteY0" fmla="*/ 184 h 4183261"/>
                      <a:gd name="connsiteX1" fmla="*/ 0 w 7937770"/>
                      <a:gd name="connsiteY1" fmla="*/ 4183077 h 4183261"/>
                      <a:gd name="connsiteX0" fmla="*/ 7937770 w 7937770"/>
                      <a:gd name="connsiteY0" fmla="*/ 217 h 4183110"/>
                      <a:gd name="connsiteX1" fmla="*/ 0 w 7937770"/>
                      <a:gd name="connsiteY1" fmla="*/ 4183110 h 4183110"/>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292512"/>
                      <a:gd name="connsiteX1" fmla="*/ 5291845 w 7937770"/>
                      <a:gd name="connsiteY1" fmla="*/ 2859935 h 4292512"/>
                      <a:gd name="connsiteX2" fmla="*/ 0 w 7937770"/>
                      <a:gd name="connsiteY2" fmla="*/ 4182893 h 4292512"/>
                      <a:gd name="connsiteX0" fmla="*/ 7937770 w 7937770"/>
                      <a:gd name="connsiteY0" fmla="*/ 0 h 4350807"/>
                      <a:gd name="connsiteX1" fmla="*/ 5291845 w 7937770"/>
                      <a:gd name="connsiteY1" fmla="*/ 2859935 h 4350807"/>
                      <a:gd name="connsiteX2" fmla="*/ 0 w 7937770"/>
                      <a:gd name="connsiteY2" fmla="*/ 4182893 h 4350807"/>
                      <a:gd name="connsiteX0" fmla="*/ 7937770 w 7937770"/>
                      <a:gd name="connsiteY0" fmla="*/ 0 h 4337610"/>
                      <a:gd name="connsiteX1" fmla="*/ 5291845 w 7937770"/>
                      <a:gd name="connsiteY1" fmla="*/ 2859935 h 4337610"/>
                      <a:gd name="connsiteX2" fmla="*/ 0 w 7937770"/>
                      <a:gd name="connsiteY2" fmla="*/ 4182893 h 4337610"/>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6232"/>
                      <a:gd name="connsiteX1" fmla="*/ 5291845 w 7937770"/>
                      <a:gd name="connsiteY1" fmla="*/ 2859935 h 4186232"/>
                      <a:gd name="connsiteX2" fmla="*/ 0 w 7937770"/>
                      <a:gd name="connsiteY2" fmla="*/ 4182893 h 4186232"/>
                      <a:gd name="connsiteX0" fmla="*/ 7918315 w 7918315"/>
                      <a:gd name="connsiteY0" fmla="*/ 0 h 4320067"/>
                      <a:gd name="connsiteX1" fmla="*/ 5272390 w 7918315"/>
                      <a:gd name="connsiteY1" fmla="*/ 2859935 h 4320067"/>
                      <a:gd name="connsiteX2" fmla="*/ 0 w 7918315"/>
                      <a:gd name="connsiteY2" fmla="*/ 4319080 h 4320067"/>
                      <a:gd name="connsiteX0" fmla="*/ 7918315 w 7918315"/>
                      <a:gd name="connsiteY0" fmla="*/ 0 h 4320233"/>
                      <a:gd name="connsiteX1" fmla="*/ 5272390 w 7918315"/>
                      <a:gd name="connsiteY1" fmla="*/ 2859935 h 4320233"/>
                      <a:gd name="connsiteX2" fmla="*/ 0 w 7918315"/>
                      <a:gd name="connsiteY2" fmla="*/ 4319080 h 4320233"/>
                      <a:gd name="connsiteX0" fmla="*/ 7918315 w 7918315"/>
                      <a:gd name="connsiteY0" fmla="*/ 0 h 4322039"/>
                      <a:gd name="connsiteX1" fmla="*/ 4980560 w 7918315"/>
                      <a:gd name="connsiteY1" fmla="*/ 3287952 h 4322039"/>
                      <a:gd name="connsiteX2" fmla="*/ 0 w 7918315"/>
                      <a:gd name="connsiteY2" fmla="*/ 4319080 h 4322039"/>
                      <a:gd name="connsiteX0" fmla="*/ 7918315 w 7918315"/>
                      <a:gd name="connsiteY0" fmla="*/ 0 h 4327307"/>
                      <a:gd name="connsiteX1" fmla="*/ 4980560 w 7918315"/>
                      <a:gd name="connsiteY1" fmla="*/ 3287952 h 4327307"/>
                      <a:gd name="connsiteX2" fmla="*/ 0 w 7918315"/>
                      <a:gd name="connsiteY2" fmla="*/ 4319080 h 4327307"/>
                      <a:gd name="connsiteX0" fmla="*/ 6459166 w 6459166"/>
                      <a:gd name="connsiteY0" fmla="*/ 0 h 4263111"/>
                      <a:gd name="connsiteX1" fmla="*/ 3521411 w 6459166"/>
                      <a:gd name="connsiteY1" fmla="*/ 3287952 h 4263111"/>
                      <a:gd name="connsiteX2" fmla="*/ 0 w 6459166"/>
                      <a:gd name="connsiteY2" fmla="*/ 4260714 h 4263111"/>
                      <a:gd name="connsiteX0" fmla="*/ 6536987 w 6536987"/>
                      <a:gd name="connsiteY0" fmla="*/ 0 h 4282458"/>
                      <a:gd name="connsiteX1" fmla="*/ 3599232 w 6536987"/>
                      <a:gd name="connsiteY1" fmla="*/ 3287952 h 4282458"/>
                      <a:gd name="connsiteX2" fmla="*/ 0 w 6536987"/>
                      <a:gd name="connsiteY2" fmla="*/ 4280170 h 4282458"/>
                      <a:gd name="connsiteX0" fmla="*/ 6536987 w 6536987"/>
                      <a:gd name="connsiteY0" fmla="*/ 0 h 4282892"/>
                      <a:gd name="connsiteX1" fmla="*/ 3599232 w 6536987"/>
                      <a:gd name="connsiteY1" fmla="*/ 3287952 h 4282892"/>
                      <a:gd name="connsiteX2" fmla="*/ 0 w 6536987"/>
                      <a:gd name="connsiteY2" fmla="*/ 4280170 h 4282892"/>
                      <a:gd name="connsiteX0" fmla="*/ 6536987 w 6536987"/>
                      <a:gd name="connsiteY0" fmla="*/ 0 h 4284940"/>
                      <a:gd name="connsiteX1" fmla="*/ 3365769 w 6536987"/>
                      <a:gd name="connsiteY1" fmla="*/ 3424139 h 4284940"/>
                      <a:gd name="connsiteX2" fmla="*/ 0 w 6536987"/>
                      <a:gd name="connsiteY2" fmla="*/ 4280170 h 4284940"/>
                      <a:gd name="connsiteX0" fmla="*/ 6536987 w 6536987"/>
                      <a:gd name="connsiteY0" fmla="*/ 0 h 4282892"/>
                      <a:gd name="connsiteX1" fmla="*/ 3521411 w 6536987"/>
                      <a:gd name="connsiteY1" fmla="*/ 3287951 h 4282892"/>
                      <a:gd name="connsiteX2" fmla="*/ 0 w 6536987"/>
                      <a:gd name="connsiteY2" fmla="*/ 4280170 h 4282892"/>
                      <a:gd name="connsiteX0" fmla="*/ 6536987 w 6536987"/>
                      <a:gd name="connsiteY0" fmla="*/ 0 h 4282892"/>
                      <a:gd name="connsiteX1" fmla="*/ 3521411 w 6536987"/>
                      <a:gd name="connsiteY1" fmla="*/ 3287951 h 4282892"/>
                      <a:gd name="connsiteX2" fmla="*/ 0 w 6536987"/>
                      <a:gd name="connsiteY2" fmla="*/ 4280170 h 4282892"/>
                    </a:gdLst>
                    <a:ahLst/>
                    <a:cxnLst>
                      <a:cxn ang="0">
                        <a:pos x="connsiteX0" y="connsiteY0"/>
                      </a:cxn>
                      <a:cxn ang="0">
                        <a:pos x="connsiteX1" y="connsiteY1"/>
                      </a:cxn>
                      <a:cxn ang="0">
                        <a:pos x="connsiteX2" y="connsiteY2"/>
                      </a:cxn>
                    </a:cxnLst>
                    <a:rect l="l" t="t" r="r" b="b"/>
                    <a:pathLst>
                      <a:path w="6536987" h="4282892">
                        <a:moveTo>
                          <a:pt x="6536987" y="0"/>
                        </a:moveTo>
                        <a:cubicBezTo>
                          <a:pt x="5463702" y="6486"/>
                          <a:pt x="4377445" y="2516223"/>
                          <a:pt x="3521411" y="3287951"/>
                        </a:cubicBezTo>
                        <a:cubicBezTo>
                          <a:pt x="2665377" y="4059679"/>
                          <a:pt x="2555133" y="4312596"/>
                          <a:pt x="0" y="4280170"/>
                        </a:cubicBezTo>
                      </a:path>
                    </a:pathLst>
                  </a:cu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p:cNvSpPr/>
                  <p:nvPr/>
                </p:nvSpPr>
                <p:spPr>
                  <a:xfrm flipH="1">
                    <a:off x="7193947" y="398765"/>
                    <a:ext cx="2793364" cy="1830151"/>
                  </a:xfrm>
                  <a:custGeom>
                    <a:avLst/>
                    <a:gdLst>
                      <a:gd name="connsiteX0" fmla="*/ 9007813 w 9007813"/>
                      <a:gd name="connsiteY0" fmla="*/ 0 h 4338536"/>
                      <a:gd name="connsiteX1" fmla="*/ 0 w 9007813"/>
                      <a:gd name="connsiteY1" fmla="*/ 4338536 h 4338536"/>
                      <a:gd name="connsiteX0" fmla="*/ 9007813 w 9007813"/>
                      <a:gd name="connsiteY0" fmla="*/ 0 h 4338536"/>
                      <a:gd name="connsiteX1" fmla="*/ 0 w 9007813"/>
                      <a:gd name="connsiteY1" fmla="*/ 4338536 h 4338536"/>
                      <a:gd name="connsiteX0" fmla="*/ 9007813 w 9007813"/>
                      <a:gd name="connsiteY0" fmla="*/ 0 h 4344245"/>
                      <a:gd name="connsiteX1" fmla="*/ 0 w 9007813"/>
                      <a:gd name="connsiteY1" fmla="*/ 4338536 h 4344245"/>
                      <a:gd name="connsiteX0" fmla="*/ 9007813 w 9007813"/>
                      <a:gd name="connsiteY0" fmla="*/ 27 h 4344249"/>
                      <a:gd name="connsiteX1" fmla="*/ 0 w 9007813"/>
                      <a:gd name="connsiteY1" fmla="*/ 4338563 h 4344249"/>
                      <a:gd name="connsiteX0" fmla="*/ 9007813 w 9007813"/>
                      <a:gd name="connsiteY0" fmla="*/ 28 h 4338742"/>
                      <a:gd name="connsiteX1" fmla="*/ 0 w 9007813"/>
                      <a:gd name="connsiteY1" fmla="*/ 4338564 h 4338742"/>
                      <a:gd name="connsiteX0" fmla="*/ 7937770 w 7937770"/>
                      <a:gd name="connsiteY0" fmla="*/ 29 h 4183107"/>
                      <a:gd name="connsiteX1" fmla="*/ 0 w 7937770"/>
                      <a:gd name="connsiteY1" fmla="*/ 4182922 h 4183107"/>
                      <a:gd name="connsiteX0" fmla="*/ 7937770 w 7937770"/>
                      <a:gd name="connsiteY0" fmla="*/ 184 h 4183261"/>
                      <a:gd name="connsiteX1" fmla="*/ 0 w 7937770"/>
                      <a:gd name="connsiteY1" fmla="*/ 4183077 h 4183261"/>
                      <a:gd name="connsiteX0" fmla="*/ 7937770 w 7937770"/>
                      <a:gd name="connsiteY0" fmla="*/ 217 h 4183110"/>
                      <a:gd name="connsiteX1" fmla="*/ 0 w 7937770"/>
                      <a:gd name="connsiteY1" fmla="*/ 4183110 h 4183110"/>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292512"/>
                      <a:gd name="connsiteX1" fmla="*/ 5291845 w 7937770"/>
                      <a:gd name="connsiteY1" fmla="*/ 2859935 h 4292512"/>
                      <a:gd name="connsiteX2" fmla="*/ 0 w 7937770"/>
                      <a:gd name="connsiteY2" fmla="*/ 4182893 h 4292512"/>
                      <a:gd name="connsiteX0" fmla="*/ 7937770 w 7937770"/>
                      <a:gd name="connsiteY0" fmla="*/ 0 h 4350807"/>
                      <a:gd name="connsiteX1" fmla="*/ 5291845 w 7937770"/>
                      <a:gd name="connsiteY1" fmla="*/ 2859935 h 4350807"/>
                      <a:gd name="connsiteX2" fmla="*/ 0 w 7937770"/>
                      <a:gd name="connsiteY2" fmla="*/ 4182893 h 4350807"/>
                      <a:gd name="connsiteX0" fmla="*/ 7937770 w 7937770"/>
                      <a:gd name="connsiteY0" fmla="*/ 0 h 4337610"/>
                      <a:gd name="connsiteX1" fmla="*/ 5291845 w 7937770"/>
                      <a:gd name="connsiteY1" fmla="*/ 2859935 h 4337610"/>
                      <a:gd name="connsiteX2" fmla="*/ 0 w 7937770"/>
                      <a:gd name="connsiteY2" fmla="*/ 4182893 h 4337610"/>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2893"/>
                      <a:gd name="connsiteX1" fmla="*/ 5291845 w 7937770"/>
                      <a:gd name="connsiteY1" fmla="*/ 2859935 h 4182893"/>
                      <a:gd name="connsiteX2" fmla="*/ 0 w 7937770"/>
                      <a:gd name="connsiteY2" fmla="*/ 4182893 h 4182893"/>
                      <a:gd name="connsiteX0" fmla="*/ 7937770 w 7937770"/>
                      <a:gd name="connsiteY0" fmla="*/ 0 h 4186232"/>
                      <a:gd name="connsiteX1" fmla="*/ 5291845 w 7937770"/>
                      <a:gd name="connsiteY1" fmla="*/ 2859935 h 4186232"/>
                      <a:gd name="connsiteX2" fmla="*/ 0 w 7937770"/>
                      <a:gd name="connsiteY2" fmla="*/ 4182893 h 4186232"/>
                      <a:gd name="connsiteX0" fmla="*/ 7918315 w 7918315"/>
                      <a:gd name="connsiteY0" fmla="*/ 0 h 4320067"/>
                      <a:gd name="connsiteX1" fmla="*/ 5272390 w 7918315"/>
                      <a:gd name="connsiteY1" fmla="*/ 2859935 h 4320067"/>
                      <a:gd name="connsiteX2" fmla="*/ 0 w 7918315"/>
                      <a:gd name="connsiteY2" fmla="*/ 4319080 h 4320067"/>
                      <a:gd name="connsiteX0" fmla="*/ 7918315 w 7918315"/>
                      <a:gd name="connsiteY0" fmla="*/ 0 h 4320233"/>
                      <a:gd name="connsiteX1" fmla="*/ 5272390 w 7918315"/>
                      <a:gd name="connsiteY1" fmla="*/ 2859935 h 4320233"/>
                      <a:gd name="connsiteX2" fmla="*/ 0 w 7918315"/>
                      <a:gd name="connsiteY2" fmla="*/ 4319080 h 4320233"/>
                      <a:gd name="connsiteX0" fmla="*/ 7918315 w 7918315"/>
                      <a:gd name="connsiteY0" fmla="*/ 0 h 4322039"/>
                      <a:gd name="connsiteX1" fmla="*/ 4980560 w 7918315"/>
                      <a:gd name="connsiteY1" fmla="*/ 3287952 h 4322039"/>
                      <a:gd name="connsiteX2" fmla="*/ 0 w 7918315"/>
                      <a:gd name="connsiteY2" fmla="*/ 4319080 h 4322039"/>
                      <a:gd name="connsiteX0" fmla="*/ 7918315 w 7918315"/>
                      <a:gd name="connsiteY0" fmla="*/ 0 h 4327307"/>
                      <a:gd name="connsiteX1" fmla="*/ 4980560 w 7918315"/>
                      <a:gd name="connsiteY1" fmla="*/ 3287952 h 4327307"/>
                      <a:gd name="connsiteX2" fmla="*/ 0 w 7918315"/>
                      <a:gd name="connsiteY2" fmla="*/ 4319080 h 4327307"/>
                      <a:gd name="connsiteX0" fmla="*/ 6459166 w 6459166"/>
                      <a:gd name="connsiteY0" fmla="*/ 0 h 4263111"/>
                      <a:gd name="connsiteX1" fmla="*/ 3521411 w 6459166"/>
                      <a:gd name="connsiteY1" fmla="*/ 3287952 h 4263111"/>
                      <a:gd name="connsiteX2" fmla="*/ 0 w 6459166"/>
                      <a:gd name="connsiteY2" fmla="*/ 4260714 h 4263111"/>
                      <a:gd name="connsiteX0" fmla="*/ 6536987 w 6536987"/>
                      <a:gd name="connsiteY0" fmla="*/ 0 h 4282458"/>
                      <a:gd name="connsiteX1" fmla="*/ 3599232 w 6536987"/>
                      <a:gd name="connsiteY1" fmla="*/ 3287952 h 4282458"/>
                      <a:gd name="connsiteX2" fmla="*/ 0 w 6536987"/>
                      <a:gd name="connsiteY2" fmla="*/ 4280170 h 4282458"/>
                      <a:gd name="connsiteX0" fmla="*/ 6536987 w 6536987"/>
                      <a:gd name="connsiteY0" fmla="*/ 0 h 4282892"/>
                      <a:gd name="connsiteX1" fmla="*/ 3599232 w 6536987"/>
                      <a:gd name="connsiteY1" fmla="*/ 3287952 h 4282892"/>
                      <a:gd name="connsiteX2" fmla="*/ 0 w 6536987"/>
                      <a:gd name="connsiteY2" fmla="*/ 4280170 h 4282892"/>
                      <a:gd name="connsiteX0" fmla="*/ 6536987 w 6536987"/>
                      <a:gd name="connsiteY0" fmla="*/ 0 h 4284940"/>
                      <a:gd name="connsiteX1" fmla="*/ 3365769 w 6536987"/>
                      <a:gd name="connsiteY1" fmla="*/ 3424139 h 4284940"/>
                      <a:gd name="connsiteX2" fmla="*/ 0 w 6536987"/>
                      <a:gd name="connsiteY2" fmla="*/ 4280170 h 4284940"/>
                      <a:gd name="connsiteX0" fmla="*/ 6536987 w 6536987"/>
                      <a:gd name="connsiteY0" fmla="*/ 0 h 4282892"/>
                      <a:gd name="connsiteX1" fmla="*/ 3521411 w 6536987"/>
                      <a:gd name="connsiteY1" fmla="*/ 3287951 h 4282892"/>
                      <a:gd name="connsiteX2" fmla="*/ 0 w 6536987"/>
                      <a:gd name="connsiteY2" fmla="*/ 4280170 h 4282892"/>
                      <a:gd name="connsiteX0" fmla="*/ 6536987 w 6536987"/>
                      <a:gd name="connsiteY0" fmla="*/ 0 h 4282892"/>
                      <a:gd name="connsiteX1" fmla="*/ 3521411 w 6536987"/>
                      <a:gd name="connsiteY1" fmla="*/ 3287951 h 4282892"/>
                      <a:gd name="connsiteX2" fmla="*/ 0 w 6536987"/>
                      <a:gd name="connsiteY2" fmla="*/ 4280170 h 4282892"/>
                    </a:gdLst>
                    <a:ahLst/>
                    <a:cxnLst>
                      <a:cxn ang="0">
                        <a:pos x="connsiteX0" y="connsiteY0"/>
                      </a:cxn>
                      <a:cxn ang="0">
                        <a:pos x="connsiteX1" y="connsiteY1"/>
                      </a:cxn>
                      <a:cxn ang="0">
                        <a:pos x="connsiteX2" y="connsiteY2"/>
                      </a:cxn>
                    </a:cxnLst>
                    <a:rect l="l" t="t" r="r" b="b"/>
                    <a:pathLst>
                      <a:path w="6536987" h="4282892">
                        <a:moveTo>
                          <a:pt x="6536987" y="0"/>
                        </a:moveTo>
                        <a:cubicBezTo>
                          <a:pt x="5463702" y="6486"/>
                          <a:pt x="4377445" y="2516223"/>
                          <a:pt x="3521411" y="3287951"/>
                        </a:cubicBezTo>
                        <a:cubicBezTo>
                          <a:pt x="2665377" y="4059679"/>
                          <a:pt x="2555133" y="4312596"/>
                          <a:pt x="0" y="4280170"/>
                        </a:cubicBezTo>
                      </a:path>
                    </a:pathLst>
                  </a:cu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444822" y="412208"/>
                    <a:ext cx="5547578" cy="1855732"/>
                  </a:xfrm>
                  <a:custGeom>
                    <a:avLst/>
                    <a:gdLst>
                      <a:gd name="connsiteX0" fmla="*/ 2757812 w 5547578"/>
                      <a:gd name="connsiteY0" fmla="*/ 0 h 1855732"/>
                      <a:gd name="connsiteX1" fmla="*/ 2773789 w 5547578"/>
                      <a:gd name="connsiteY1" fmla="*/ 2411 h 1855732"/>
                      <a:gd name="connsiteX2" fmla="*/ 2789766 w 5547578"/>
                      <a:gd name="connsiteY2" fmla="*/ 0 h 1855732"/>
                      <a:gd name="connsiteX3" fmla="*/ 2789763 w 5547578"/>
                      <a:gd name="connsiteY3" fmla="*/ 4821 h 1855732"/>
                      <a:gd name="connsiteX4" fmla="*/ 2836666 w 5547578"/>
                      <a:gd name="connsiteY4" fmla="*/ 11897 h 1855732"/>
                      <a:gd name="connsiteX5" fmla="*/ 3905369 w 5547578"/>
                      <a:gd name="connsiteY5" fmla="*/ 1243613 h 1855732"/>
                      <a:gd name="connsiteX6" fmla="*/ 5547578 w 5547578"/>
                      <a:gd name="connsiteY6" fmla="*/ 1855637 h 1855732"/>
                      <a:gd name="connsiteX7" fmla="*/ 2785533 w 5547578"/>
                      <a:gd name="connsiteY7" fmla="*/ 1855731 h 1855732"/>
                      <a:gd name="connsiteX8" fmla="*/ 2785533 w 5547578"/>
                      <a:gd name="connsiteY8" fmla="*/ 1855732 h 1855732"/>
                      <a:gd name="connsiteX9" fmla="*/ 2773789 w 5547578"/>
                      <a:gd name="connsiteY9" fmla="*/ 1855732 h 1855732"/>
                      <a:gd name="connsiteX10" fmla="*/ 2762045 w 5547578"/>
                      <a:gd name="connsiteY10" fmla="*/ 1855732 h 1855732"/>
                      <a:gd name="connsiteX11" fmla="*/ 2762045 w 5547578"/>
                      <a:gd name="connsiteY11" fmla="*/ 1855731 h 1855732"/>
                      <a:gd name="connsiteX12" fmla="*/ 0 w 5547578"/>
                      <a:gd name="connsiteY12" fmla="*/ 1855637 h 1855732"/>
                      <a:gd name="connsiteX13" fmla="*/ 1642209 w 5547578"/>
                      <a:gd name="connsiteY13" fmla="*/ 1243613 h 1855732"/>
                      <a:gd name="connsiteX14" fmla="*/ 2710913 w 5547578"/>
                      <a:gd name="connsiteY14" fmla="*/ 11897 h 1855732"/>
                      <a:gd name="connsiteX15" fmla="*/ 2757815 w 5547578"/>
                      <a:gd name="connsiteY15" fmla="*/ 4821 h 185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47578" h="1855732">
                        <a:moveTo>
                          <a:pt x="2757812" y="0"/>
                        </a:moveTo>
                        <a:lnTo>
                          <a:pt x="2773789" y="2411"/>
                        </a:lnTo>
                        <a:lnTo>
                          <a:pt x="2789766" y="0"/>
                        </a:lnTo>
                        <a:lnTo>
                          <a:pt x="2789763" y="4821"/>
                        </a:lnTo>
                        <a:lnTo>
                          <a:pt x="2836666" y="11897"/>
                        </a:lnTo>
                        <a:cubicBezTo>
                          <a:pt x="3225814" y="110275"/>
                          <a:pt x="3540906" y="775076"/>
                          <a:pt x="3905369" y="1243613"/>
                        </a:cubicBezTo>
                        <a:cubicBezTo>
                          <a:pt x="4294130" y="1743387"/>
                          <a:pt x="4647397" y="1835368"/>
                          <a:pt x="5547578" y="1855637"/>
                        </a:cubicBezTo>
                        <a:lnTo>
                          <a:pt x="2785533" y="1855731"/>
                        </a:lnTo>
                        <a:lnTo>
                          <a:pt x="2785533" y="1855732"/>
                        </a:lnTo>
                        <a:lnTo>
                          <a:pt x="2773789" y="1855732"/>
                        </a:lnTo>
                        <a:lnTo>
                          <a:pt x="2762045" y="1855732"/>
                        </a:lnTo>
                        <a:lnTo>
                          <a:pt x="2762045" y="1855731"/>
                        </a:lnTo>
                        <a:lnTo>
                          <a:pt x="0" y="1855637"/>
                        </a:lnTo>
                        <a:cubicBezTo>
                          <a:pt x="900181" y="1835368"/>
                          <a:pt x="1253448" y="1743387"/>
                          <a:pt x="1642209" y="1243613"/>
                        </a:cubicBezTo>
                        <a:cubicBezTo>
                          <a:pt x="2006673" y="775076"/>
                          <a:pt x="2321764" y="110275"/>
                          <a:pt x="2710913" y="11897"/>
                        </a:cubicBezTo>
                        <a:lnTo>
                          <a:pt x="2757815" y="4821"/>
                        </a:lnTo>
                        <a:close/>
                      </a:path>
                    </a:pathLst>
                  </a:custGeom>
                  <a:solidFill>
                    <a:srgbClr val="0000F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nvGrpSpPr>
          <p:cNvPr id="73" name="Group 72"/>
          <p:cNvGrpSpPr/>
          <p:nvPr/>
        </p:nvGrpSpPr>
        <p:grpSpPr>
          <a:xfrm>
            <a:off x="1988426" y="2707938"/>
            <a:ext cx="8510145" cy="307675"/>
            <a:chOff x="1988426" y="2707938"/>
            <a:chExt cx="8510145" cy="307675"/>
          </a:xfrm>
        </p:grpSpPr>
        <p:sp>
          <p:nvSpPr>
            <p:cNvPr id="57" name="Flowchart: Connector 56"/>
            <p:cNvSpPr/>
            <p:nvPr/>
          </p:nvSpPr>
          <p:spPr>
            <a:xfrm>
              <a:off x="1988426" y="2707938"/>
              <a:ext cx="307675" cy="307675"/>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2920000" y="2707938"/>
              <a:ext cx="307675" cy="307675"/>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3433406" y="2707938"/>
              <a:ext cx="307675" cy="307675"/>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p:cNvSpPr/>
            <p:nvPr/>
          </p:nvSpPr>
          <p:spPr>
            <a:xfrm>
              <a:off x="4260621" y="2707938"/>
              <a:ext cx="307675" cy="307675"/>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5230171" y="2707938"/>
              <a:ext cx="307675" cy="307675"/>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6259876" y="2723675"/>
              <a:ext cx="291938" cy="29193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458933" y="2723675"/>
              <a:ext cx="291938" cy="29193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p:cNvSpPr/>
            <p:nvPr/>
          </p:nvSpPr>
          <p:spPr>
            <a:xfrm>
              <a:off x="7124689" y="2723675"/>
              <a:ext cx="291938" cy="29193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68"/>
            <p:cNvSpPr/>
            <p:nvPr/>
          </p:nvSpPr>
          <p:spPr>
            <a:xfrm>
              <a:off x="8588997" y="2723675"/>
              <a:ext cx="291938" cy="29193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p:cNvSpPr/>
            <p:nvPr/>
          </p:nvSpPr>
          <p:spPr>
            <a:xfrm>
              <a:off x="9063754" y="2723675"/>
              <a:ext cx="291938" cy="29193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p:cNvSpPr/>
            <p:nvPr/>
          </p:nvSpPr>
          <p:spPr>
            <a:xfrm>
              <a:off x="10206633" y="2723675"/>
              <a:ext cx="291938" cy="29193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4" name="Picture 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10876" y="1450466"/>
            <a:ext cx="1722822" cy="1722822"/>
          </a:xfrm>
          <a:prstGeom prst="rect">
            <a:avLst/>
          </a:prstGeom>
        </p:spPr>
      </p:pic>
      <mc:AlternateContent xmlns:mc="http://schemas.openxmlformats.org/markup-compatibility/2006" xmlns:a14="http://schemas.microsoft.com/office/drawing/2010/main">
        <mc:Choice Requires="a14">
          <p:sp>
            <p:nvSpPr>
              <p:cNvPr id="75" name="Rectangular Callout 74"/>
              <p:cNvSpPr/>
              <p:nvPr/>
            </p:nvSpPr>
            <p:spPr>
              <a:xfrm>
                <a:off x="1020731" y="936646"/>
                <a:ext cx="9685628" cy="2039190"/>
              </a:xfrm>
              <a:prstGeom prst="wedgeRectCallout">
                <a:avLst>
                  <a:gd name="adj1" fmla="val 57207"/>
                  <a:gd name="adj2" fmla="val 3341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This means that if someone tells us that </a:t>
                </a: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𝑧</m:t>
                        </m:r>
                      </m:e>
                      <m:sub>
                        <m:r>
                          <a:rPr lang="en-IN" sz="2400" b="0" i="1" smtClean="0">
                            <a:solidFill>
                              <a:schemeClr val="tx1"/>
                            </a:solidFill>
                            <a:latin typeface="Cambria Math" panose="02040503050406030204" pitchFamily="18" charset="0"/>
                          </a:rPr>
                          <m:t>𝑖</m:t>
                        </m:r>
                      </m:sub>
                    </m:sSub>
                    <m:r>
                      <a:rPr lang="en-IN" sz="2400" b="0" i="1" smtClean="0">
                        <a:solidFill>
                          <a:schemeClr val="tx1"/>
                        </a:solidFill>
                        <a:latin typeface="Cambria Math" panose="02040503050406030204" pitchFamily="18" charset="0"/>
                      </a:rPr>
                      <m:t>=1</m:t>
                    </m:r>
                  </m:oMath>
                </a14:m>
                <a:r>
                  <a:rPr lang="en-IN" sz="2400" dirty="0" smtClean="0">
                    <a:solidFill>
                      <a:schemeClr val="tx1"/>
                    </a:solidFill>
                    <a:latin typeface="+mj-lt"/>
                  </a:rPr>
                  <a:t> this means that the first Gaussian is responsible for that data point and consequently, the likelihood expression is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ℙ</m:t>
                    </m:r>
                    <m:d>
                      <m:dPr>
                        <m:begChr m:val="["/>
                        <m:endChr m:val="]"/>
                        <m:ctrlPr>
                          <a:rPr lang="en-IN" sz="2400" b="0" i="1" smtClean="0">
                            <a:solidFill>
                              <a:schemeClr val="tx1"/>
                            </a:solidFill>
                            <a:latin typeface="Cambria Math" panose="02040503050406030204" pitchFamily="18" charset="0"/>
                            <a:ea typeface="Cambria Math" panose="02040503050406030204" pitchFamily="18" charset="0"/>
                          </a:rPr>
                        </m:ctrlPr>
                      </m:dPr>
                      <m:e>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1" i="0" smtClean="0">
                                <a:solidFill>
                                  <a:schemeClr val="tx1"/>
                                </a:solidFill>
                                <a:latin typeface="Cambria Math" panose="02040503050406030204" pitchFamily="18" charset="0"/>
                                <a:ea typeface="Cambria Math" panose="02040503050406030204" pitchFamily="18" charset="0"/>
                              </a:rPr>
                              <m:t>𝐱</m:t>
                            </m:r>
                          </m:e>
                          <m:sup>
                            <m:r>
                              <a:rPr lang="en-IN" sz="2400" b="0" i="1" smtClean="0">
                                <a:solidFill>
                                  <a:schemeClr val="tx1"/>
                                </a:solidFill>
                                <a:latin typeface="Cambria Math" panose="02040503050406030204" pitchFamily="18" charset="0"/>
                                <a:ea typeface="Cambria Math" panose="02040503050406030204" pitchFamily="18" charset="0"/>
                              </a:rPr>
                              <m:t>𝑖</m:t>
                            </m:r>
                          </m:sup>
                        </m:sSup>
                        <m:r>
                          <a:rPr lang="en-IN" sz="2400" b="0" i="1" smtClean="0">
                            <a:solidFill>
                              <a:schemeClr val="tx1"/>
                            </a:solidFill>
                            <a:latin typeface="Cambria Math" panose="02040503050406030204" pitchFamily="18" charset="0"/>
                            <a:ea typeface="Cambria Math" panose="02040503050406030204" pitchFamily="18" charset="0"/>
                          </a:rPr>
                          <m:t> | </m:t>
                        </m:r>
                        <m:sSub>
                          <m:sSubPr>
                            <m:ctrlPr>
                              <a:rPr lang="en-IN" sz="2400" b="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𝑧</m:t>
                            </m:r>
                          </m:e>
                          <m:sub>
                            <m:r>
                              <a:rPr lang="en-IN" sz="2400" b="0" i="1" smtClean="0">
                                <a:solidFill>
                                  <a:schemeClr val="tx1"/>
                                </a:solidFill>
                                <a:latin typeface="Cambria Math" panose="02040503050406030204" pitchFamily="18" charset="0"/>
                                <a:ea typeface="Cambria Math" panose="02040503050406030204" pitchFamily="18" charset="0"/>
                              </a:rPr>
                              <m:t>𝑖</m:t>
                            </m:r>
                          </m:sub>
                        </m:sSub>
                        <m:r>
                          <a:rPr lang="en-IN" sz="2400" b="0" i="1" smtClean="0">
                            <a:solidFill>
                              <a:schemeClr val="tx1"/>
                            </a:solidFill>
                            <a:latin typeface="Cambria Math" panose="02040503050406030204" pitchFamily="18" charset="0"/>
                            <a:ea typeface="Cambria Math" panose="02040503050406030204" pitchFamily="18" charset="0"/>
                          </a:rPr>
                          <m:t>=1,</m:t>
                        </m:r>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1" i="0" smtClean="0">
                                <a:solidFill>
                                  <a:schemeClr val="tx1"/>
                                </a:solidFill>
                                <a:latin typeface="Cambria Math" panose="02040503050406030204" pitchFamily="18" charset="0"/>
                                <a:ea typeface="Cambria Math" panose="02040503050406030204" pitchFamily="18" charset="0"/>
                              </a:rPr>
                              <m:t>𝛍</m:t>
                            </m:r>
                          </m:e>
                          <m:sup>
                            <m:r>
                              <a:rPr lang="en-IN" sz="2400" b="0" i="1" smtClean="0">
                                <a:solidFill>
                                  <a:schemeClr val="tx1"/>
                                </a:solidFill>
                                <a:latin typeface="Cambria Math" panose="02040503050406030204" pitchFamily="18" charset="0"/>
                                <a:ea typeface="Cambria Math" panose="02040503050406030204" pitchFamily="18" charset="0"/>
                              </a:rPr>
                              <m:t>1</m:t>
                            </m:r>
                          </m:sup>
                        </m:sSup>
                        <m:r>
                          <a:rPr lang="en-IN" sz="2400" b="0" i="1" smtClean="0">
                            <a:solidFill>
                              <a:schemeClr val="tx1"/>
                            </a:solidFill>
                            <a:latin typeface="Cambria Math" panose="02040503050406030204" pitchFamily="18" charset="0"/>
                            <a:ea typeface="Cambria Math" panose="02040503050406030204" pitchFamily="18" charset="0"/>
                          </a:rPr>
                          <m:t>,</m:t>
                        </m:r>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1" i="0" smtClean="0">
                                <a:solidFill>
                                  <a:schemeClr val="tx1"/>
                                </a:solidFill>
                                <a:latin typeface="Cambria Math" panose="02040503050406030204" pitchFamily="18" charset="0"/>
                                <a:ea typeface="Cambria Math" panose="02040503050406030204" pitchFamily="18" charset="0"/>
                              </a:rPr>
                              <m:t>𝛍</m:t>
                            </m:r>
                          </m:e>
                          <m:sup>
                            <m:r>
                              <a:rPr lang="en-IN" sz="2400" b="0" i="1" smtClean="0">
                                <a:solidFill>
                                  <a:schemeClr val="tx1"/>
                                </a:solidFill>
                                <a:latin typeface="Cambria Math" panose="02040503050406030204" pitchFamily="18" charset="0"/>
                                <a:ea typeface="Cambria Math" panose="02040503050406030204" pitchFamily="18" charset="0"/>
                              </a:rPr>
                              <m:t>2</m:t>
                            </m:r>
                          </m:sup>
                        </m:sSup>
                      </m:e>
                    </m:d>
                    <m:r>
                      <a:rPr lang="en-IN" sz="2400" b="0" i="1" smtClean="0">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𝒩</m:t>
                    </m:r>
                    <m:d>
                      <m:dPr>
                        <m:ctrlPr>
                          <a:rPr lang="en-IN" sz="2400" b="0" i="1" smtClean="0">
                            <a:solidFill>
                              <a:schemeClr val="tx1"/>
                            </a:solidFill>
                            <a:latin typeface="Cambria Math" panose="02040503050406030204" pitchFamily="18" charset="0"/>
                            <a:ea typeface="Cambria Math" panose="02040503050406030204" pitchFamily="18" charset="0"/>
                          </a:rPr>
                        </m:ctrlPr>
                      </m:dPr>
                      <m:e>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1" i="0" smtClean="0">
                                <a:solidFill>
                                  <a:schemeClr val="tx1"/>
                                </a:solidFill>
                                <a:latin typeface="Cambria Math" panose="02040503050406030204" pitchFamily="18" charset="0"/>
                                <a:ea typeface="Cambria Math" panose="02040503050406030204" pitchFamily="18" charset="0"/>
                              </a:rPr>
                              <m:t>𝐱</m:t>
                            </m:r>
                          </m:e>
                          <m:sup>
                            <m:r>
                              <a:rPr lang="en-IN" sz="2400" b="0" i="1" smtClean="0">
                                <a:solidFill>
                                  <a:schemeClr val="tx1"/>
                                </a:solidFill>
                                <a:latin typeface="Cambria Math" panose="02040503050406030204" pitchFamily="18" charset="0"/>
                                <a:ea typeface="Cambria Math" panose="02040503050406030204" pitchFamily="18" charset="0"/>
                              </a:rPr>
                              <m:t>𝑖</m:t>
                            </m:r>
                          </m:sup>
                        </m:sSup>
                        <m:r>
                          <a:rPr lang="en-IN" sz="2400" b="0" i="1" smtClean="0">
                            <a:solidFill>
                              <a:schemeClr val="tx1"/>
                            </a:solidFill>
                            <a:latin typeface="Cambria Math" panose="02040503050406030204" pitchFamily="18" charset="0"/>
                            <a:ea typeface="Cambria Math" panose="02040503050406030204" pitchFamily="18" charset="0"/>
                          </a:rPr>
                          <m:t>;</m:t>
                        </m:r>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1" i="0" smtClean="0">
                                <a:solidFill>
                                  <a:schemeClr val="tx1"/>
                                </a:solidFill>
                                <a:latin typeface="Cambria Math" panose="02040503050406030204" pitchFamily="18" charset="0"/>
                                <a:ea typeface="Cambria Math" panose="02040503050406030204" pitchFamily="18" charset="0"/>
                              </a:rPr>
                              <m:t>𝛍</m:t>
                            </m:r>
                          </m:e>
                          <m:sup>
                            <m:r>
                              <a:rPr lang="en-IN" sz="2400" b="0" i="1" smtClean="0">
                                <a:solidFill>
                                  <a:schemeClr val="tx1"/>
                                </a:solidFill>
                                <a:latin typeface="Cambria Math" panose="02040503050406030204" pitchFamily="18" charset="0"/>
                                <a:ea typeface="Cambria Math" panose="02040503050406030204" pitchFamily="18" charset="0"/>
                              </a:rPr>
                              <m:t>1</m:t>
                            </m:r>
                          </m:sup>
                        </m:sSup>
                      </m:e>
                    </m:d>
                  </m:oMath>
                </a14:m>
                <a:r>
                  <a:rPr lang="en-IN" sz="2400" dirty="0" smtClean="0">
                    <a:solidFill>
                      <a:schemeClr val="tx1"/>
                    </a:solidFill>
                    <a:latin typeface="+mj-lt"/>
                  </a:rPr>
                  <a:t>. Similarly, </a:t>
                </a:r>
                <a:r>
                  <a:rPr lang="en-IN" sz="2400" dirty="0">
                    <a:solidFill>
                      <a:prstClr val="black"/>
                    </a:solidFill>
                    <a:latin typeface="Calibri Light" panose="020F0302020204030204"/>
                  </a:rPr>
                  <a:t>if someone tells us that </a:t>
                </a:r>
                <a14:m>
                  <m:oMath xmlns:m="http://schemas.openxmlformats.org/officeDocument/2006/math">
                    <m:sSub>
                      <m:sSubPr>
                        <m:ctrlPr>
                          <a:rPr lang="en-IN" sz="2400" i="1">
                            <a:solidFill>
                              <a:prstClr val="black"/>
                            </a:solidFill>
                            <a:latin typeface="Cambria Math" panose="02040503050406030204" pitchFamily="18" charset="0"/>
                          </a:rPr>
                        </m:ctrlPr>
                      </m:sSubPr>
                      <m:e>
                        <m:r>
                          <a:rPr lang="en-IN" sz="2400" i="1">
                            <a:solidFill>
                              <a:prstClr val="black"/>
                            </a:solidFill>
                            <a:latin typeface="Cambria Math" panose="02040503050406030204" pitchFamily="18" charset="0"/>
                          </a:rPr>
                          <m:t>𝑧</m:t>
                        </m:r>
                      </m:e>
                      <m:sub>
                        <m:r>
                          <a:rPr lang="en-IN" sz="2400" b="0" i="1" smtClean="0">
                            <a:solidFill>
                              <a:prstClr val="black"/>
                            </a:solidFill>
                            <a:latin typeface="Cambria Math" panose="02040503050406030204" pitchFamily="18" charset="0"/>
                          </a:rPr>
                          <m:t>𝑗</m:t>
                        </m:r>
                      </m:sub>
                    </m:sSub>
                    <m:r>
                      <a:rPr lang="en-IN" sz="2400" i="1">
                        <a:solidFill>
                          <a:prstClr val="black"/>
                        </a:solidFill>
                        <a:latin typeface="Cambria Math" panose="02040503050406030204" pitchFamily="18" charset="0"/>
                      </a:rPr>
                      <m:t>=</m:t>
                    </m:r>
                    <m:r>
                      <a:rPr lang="en-IN" sz="2400" b="0" i="1" smtClean="0">
                        <a:solidFill>
                          <a:prstClr val="black"/>
                        </a:solidFill>
                        <a:latin typeface="Cambria Math" panose="02040503050406030204" pitchFamily="18" charset="0"/>
                      </a:rPr>
                      <m:t>2</m:t>
                    </m:r>
                  </m:oMath>
                </a14:m>
                <a:r>
                  <a:rPr lang="en-IN" sz="2400" dirty="0">
                    <a:solidFill>
                      <a:prstClr val="black"/>
                    </a:solidFill>
                    <a:latin typeface="Calibri Light" panose="020F0302020204030204"/>
                  </a:rPr>
                  <a:t> this means that the </a:t>
                </a:r>
                <a:r>
                  <a:rPr lang="en-IN" sz="2400" dirty="0" smtClean="0">
                    <a:solidFill>
                      <a:prstClr val="black"/>
                    </a:solidFill>
                    <a:latin typeface="Calibri Light" panose="020F0302020204030204"/>
                  </a:rPr>
                  <a:t>second </a:t>
                </a:r>
                <a:r>
                  <a:rPr lang="en-IN" sz="2400" dirty="0">
                    <a:solidFill>
                      <a:prstClr val="black"/>
                    </a:solidFill>
                    <a:latin typeface="Calibri Light" panose="020F0302020204030204"/>
                  </a:rPr>
                  <a:t>Gaussian is responsible for that data point and </a:t>
                </a:r>
                <a:r>
                  <a:rPr lang="en-IN" sz="2400" dirty="0" smtClean="0">
                    <a:solidFill>
                      <a:prstClr val="black"/>
                    </a:solidFill>
                    <a:latin typeface="Calibri Light" panose="020F0302020204030204"/>
                  </a:rPr>
                  <a:t>the </a:t>
                </a:r>
                <a:r>
                  <a:rPr lang="en-IN" sz="2400" dirty="0">
                    <a:solidFill>
                      <a:prstClr val="black"/>
                    </a:solidFill>
                    <a:latin typeface="Calibri Light" panose="020F0302020204030204"/>
                  </a:rPr>
                  <a:t>likelihood expression is </a:t>
                </a:r>
                <a14:m>
                  <m:oMath xmlns:m="http://schemas.openxmlformats.org/officeDocument/2006/math">
                    <m:r>
                      <a:rPr lang="en-IN" sz="2400" i="1">
                        <a:solidFill>
                          <a:prstClr val="black"/>
                        </a:solidFill>
                        <a:latin typeface="Cambria Math" panose="02040503050406030204" pitchFamily="18" charset="0"/>
                        <a:ea typeface="Cambria Math" panose="02040503050406030204" pitchFamily="18" charset="0"/>
                      </a:rPr>
                      <m:t>ℙ</m:t>
                    </m:r>
                    <m:d>
                      <m:dPr>
                        <m:begChr m:val="["/>
                        <m:endChr m:val="]"/>
                        <m:ctrlPr>
                          <a:rPr lang="en-IN" sz="2400" i="1">
                            <a:solidFill>
                              <a:prstClr val="black"/>
                            </a:solidFill>
                            <a:latin typeface="Cambria Math" panose="02040503050406030204" pitchFamily="18" charset="0"/>
                            <a:ea typeface="Cambria Math" panose="02040503050406030204" pitchFamily="18" charset="0"/>
                          </a:rPr>
                        </m:ctrlPr>
                      </m:dPr>
                      <m:e>
                        <m:sSup>
                          <m:sSupPr>
                            <m:ctrlPr>
                              <a:rPr lang="en-IN" sz="2400" i="1">
                                <a:solidFill>
                                  <a:prstClr val="black"/>
                                </a:solidFill>
                                <a:latin typeface="Cambria Math" panose="02040503050406030204" pitchFamily="18" charset="0"/>
                                <a:ea typeface="Cambria Math" panose="02040503050406030204" pitchFamily="18" charset="0"/>
                              </a:rPr>
                            </m:ctrlPr>
                          </m:sSupPr>
                          <m:e>
                            <m:r>
                              <a:rPr lang="en-IN" sz="2400" b="1">
                                <a:solidFill>
                                  <a:prstClr val="black"/>
                                </a:solidFill>
                                <a:latin typeface="Cambria Math" panose="02040503050406030204" pitchFamily="18" charset="0"/>
                                <a:ea typeface="Cambria Math" panose="02040503050406030204" pitchFamily="18" charset="0"/>
                              </a:rPr>
                              <m:t>𝐱</m:t>
                            </m:r>
                          </m:e>
                          <m:sup>
                            <m:r>
                              <a:rPr lang="en-IN" sz="2400" b="0" i="1" smtClean="0">
                                <a:solidFill>
                                  <a:prstClr val="black"/>
                                </a:solidFill>
                                <a:latin typeface="Cambria Math" panose="02040503050406030204" pitchFamily="18" charset="0"/>
                                <a:ea typeface="Cambria Math" panose="02040503050406030204" pitchFamily="18" charset="0"/>
                              </a:rPr>
                              <m:t>𝑗</m:t>
                            </m:r>
                          </m:sup>
                        </m:sSup>
                        <m:r>
                          <a:rPr lang="en-IN" sz="2400" i="1">
                            <a:solidFill>
                              <a:prstClr val="black"/>
                            </a:solidFill>
                            <a:latin typeface="Cambria Math" panose="02040503050406030204" pitchFamily="18" charset="0"/>
                            <a:ea typeface="Cambria Math" panose="02040503050406030204" pitchFamily="18" charset="0"/>
                          </a:rPr>
                          <m:t> | </m:t>
                        </m:r>
                        <m:sSub>
                          <m:sSubPr>
                            <m:ctrlPr>
                              <a:rPr lang="en-IN" sz="2400" i="1">
                                <a:solidFill>
                                  <a:prstClr val="black"/>
                                </a:solidFill>
                                <a:latin typeface="Cambria Math" panose="02040503050406030204" pitchFamily="18" charset="0"/>
                                <a:ea typeface="Cambria Math" panose="02040503050406030204" pitchFamily="18" charset="0"/>
                              </a:rPr>
                            </m:ctrlPr>
                          </m:sSubPr>
                          <m:e>
                            <m:r>
                              <a:rPr lang="en-IN" sz="2400" i="1">
                                <a:solidFill>
                                  <a:prstClr val="black"/>
                                </a:solidFill>
                                <a:latin typeface="Cambria Math" panose="02040503050406030204" pitchFamily="18" charset="0"/>
                                <a:ea typeface="Cambria Math" panose="02040503050406030204" pitchFamily="18" charset="0"/>
                              </a:rPr>
                              <m:t>𝑧</m:t>
                            </m:r>
                          </m:e>
                          <m:sub>
                            <m:r>
                              <a:rPr lang="en-IN" sz="2400" b="0" i="1" smtClean="0">
                                <a:solidFill>
                                  <a:prstClr val="black"/>
                                </a:solidFill>
                                <a:latin typeface="Cambria Math" panose="02040503050406030204" pitchFamily="18" charset="0"/>
                                <a:ea typeface="Cambria Math" panose="02040503050406030204" pitchFamily="18" charset="0"/>
                              </a:rPr>
                              <m:t>𝑗</m:t>
                            </m:r>
                          </m:sub>
                        </m:sSub>
                        <m:r>
                          <a:rPr lang="en-IN" sz="2400" i="1">
                            <a:solidFill>
                              <a:prstClr val="black"/>
                            </a:solidFill>
                            <a:latin typeface="Cambria Math" panose="02040503050406030204" pitchFamily="18" charset="0"/>
                            <a:ea typeface="Cambria Math" panose="02040503050406030204" pitchFamily="18" charset="0"/>
                          </a:rPr>
                          <m:t>=</m:t>
                        </m:r>
                        <m:r>
                          <a:rPr lang="en-IN" sz="2400" b="0" i="1" smtClean="0">
                            <a:solidFill>
                              <a:prstClr val="black"/>
                            </a:solidFill>
                            <a:latin typeface="Cambria Math" panose="02040503050406030204" pitchFamily="18" charset="0"/>
                            <a:ea typeface="Cambria Math" panose="02040503050406030204" pitchFamily="18" charset="0"/>
                          </a:rPr>
                          <m:t>2</m:t>
                        </m:r>
                        <m:r>
                          <a:rPr lang="en-IN" sz="2400" i="1">
                            <a:solidFill>
                              <a:prstClr val="black"/>
                            </a:solidFill>
                            <a:latin typeface="Cambria Math" panose="02040503050406030204" pitchFamily="18" charset="0"/>
                            <a:ea typeface="Cambria Math" panose="02040503050406030204" pitchFamily="18" charset="0"/>
                          </a:rPr>
                          <m:t>,</m:t>
                        </m:r>
                        <m:sSup>
                          <m:sSupPr>
                            <m:ctrlPr>
                              <a:rPr lang="en-IN" sz="2400" i="1">
                                <a:solidFill>
                                  <a:prstClr val="black"/>
                                </a:solidFill>
                                <a:latin typeface="Cambria Math" panose="02040503050406030204" pitchFamily="18" charset="0"/>
                                <a:ea typeface="Cambria Math" panose="02040503050406030204" pitchFamily="18" charset="0"/>
                              </a:rPr>
                            </m:ctrlPr>
                          </m:sSupPr>
                          <m:e>
                            <m:r>
                              <a:rPr lang="en-IN" sz="2400" b="1">
                                <a:solidFill>
                                  <a:prstClr val="black"/>
                                </a:solidFill>
                                <a:latin typeface="Cambria Math" panose="02040503050406030204" pitchFamily="18" charset="0"/>
                                <a:ea typeface="Cambria Math" panose="02040503050406030204" pitchFamily="18" charset="0"/>
                              </a:rPr>
                              <m:t>𝛍</m:t>
                            </m:r>
                          </m:e>
                          <m:sup>
                            <m:r>
                              <a:rPr lang="en-IN" sz="2400" i="1">
                                <a:solidFill>
                                  <a:prstClr val="black"/>
                                </a:solidFill>
                                <a:latin typeface="Cambria Math" panose="02040503050406030204" pitchFamily="18" charset="0"/>
                                <a:ea typeface="Cambria Math" panose="02040503050406030204" pitchFamily="18" charset="0"/>
                              </a:rPr>
                              <m:t>1</m:t>
                            </m:r>
                          </m:sup>
                        </m:sSup>
                        <m:r>
                          <a:rPr lang="en-IN" sz="2400" i="1">
                            <a:solidFill>
                              <a:prstClr val="black"/>
                            </a:solidFill>
                            <a:latin typeface="Cambria Math" panose="02040503050406030204" pitchFamily="18" charset="0"/>
                            <a:ea typeface="Cambria Math" panose="02040503050406030204" pitchFamily="18" charset="0"/>
                          </a:rPr>
                          <m:t>,</m:t>
                        </m:r>
                        <m:sSup>
                          <m:sSupPr>
                            <m:ctrlPr>
                              <a:rPr lang="en-IN" sz="2400" i="1">
                                <a:solidFill>
                                  <a:prstClr val="black"/>
                                </a:solidFill>
                                <a:latin typeface="Cambria Math" panose="02040503050406030204" pitchFamily="18" charset="0"/>
                                <a:ea typeface="Cambria Math" panose="02040503050406030204" pitchFamily="18" charset="0"/>
                              </a:rPr>
                            </m:ctrlPr>
                          </m:sSupPr>
                          <m:e>
                            <m:r>
                              <a:rPr lang="en-IN" sz="2400" b="1">
                                <a:solidFill>
                                  <a:prstClr val="black"/>
                                </a:solidFill>
                                <a:latin typeface="Cambria Math" panose="02040503050406030204" pitchFamily="18" charset="0"/>
                                <a:ea typeface="Cambria Math" panose="02040503050406030204" pitchFamily="18" charset="0"/>
                              </a:rPr>
                              <m:t>𝛍</m:t>
                            </m:r>
                          </m:e>
                          <m:sup>
                            <m:r>
                              <a:rPr lang="en-IN" sz="2400" i="1">
                                <a:solidFill>
                                  <a:prstClr val="black"/>
                                </a:solidFill>
                                <a:latin typeface="Cambria Math" panose="02040503050406030204" pitchFamily="18" charset="0"/>
                                <a:ea typeface="Cambria Math" panose="02040503050406030204" pitchFamily="18" charset="0"/>
                              </a:rPr>
                              <m:t>2</m:t>
                            </m:r>
                          </m:sup>
                        </m:sSup>
                      </m:e>
                    </m:d>
                    <m:r>
                      <a:rPr lang="en-IN" sz="2400" i="1">
                        <a:solidFill>
                          <a:prstClr val="black"/>
                        </a:solidFill>
                        <a:latin typeface="Cambria Math" panose="02040503050406030204" pitchFamily="18" charset="0"/>
                        <a:ea typeface="Cambria Math" panose="02040503050406030204" pitchFamily="18" charset="0"/>
                      </a:rPr>
                      <m:t>=</m:t>
                    </m:r>
                    <m:r>
                      <a:rPr lang="en-IN" sz="2400" i="1">
                        <a:solidFill>
                          <a:prstClr val="black"/>
                        </a:solidFill>
                        <a:latin typeface="Cambria Math" panose="02040503050406030204" pitchFamily="18" charset="0"/>
                        <a:ea typeface="Cambria Math" panose="02040503050406030204" pitchFamily="18" charset="0"/>
                      </a:rPr>
                      <m:t>𝒩</m:t>
                    </m:r>
                    <m:d>
                      <m:dPr>
                        <m:ctrlPr>
                          <a:rPr lang="en-IN" sz="2400" i="1">
                            <a:solidFill>
                              <a:prstClr val="black"/>
                            </a:solidFill>
                            <a:latin typeface="Cambria Math" panose="02040503050406030204" pitchFamily="18" charset="0"/>
                            <a:ea typeface="Cambria Math" panose="02040503050406030204" pitchFamily="18" charset="0"/>
                          </a:rPr>
                        </m:ctrlPr>
                      </m:dPr>
                      <m:e>
                        <m:sSup>
                          <m:sSupPr>
                            <m:ctrlPr>
                              <a:rPr lang="en-IN" sz="2400" i="1">
                                <a:solidFill>
                                  <a:prstClr val="black"/>
                                </a:solidFill>
                                <a:latin typeface="Cambria Math" panose="02040503050406030204" pitchFamily="18" charset="0"/>
                                <a:ea typeface="Cambria Math" panose="02040503050406030204" pitchFamily="18" charset="0"/>
                              </a:rPr>
                            </m:ctrlPr>
                          </m:sSupPr>
                          <m:e>
                            <m:r>
                              <a:rPr lang="en-IN" sz="2400" b="1">
                                <a:solidFill>
                                  <a:prstClr val="black"/>
                                </a:solidFill>
                                <a:latin typeface="Cambria Math" panose="02040503050406030204" pitchFamily="18" charset="0"/>
                                <a:ea typeface="Cambria Math" panose="02040503050406030204" pitchFamily="18" charset="0"/>
                              </a:rPr>
                              <m:t>𝐱</m:t>
                            </m:r>
                          </m:e>
                          <m:sup>
                            <m:r>
                              <a:rPr lang="en-IN" sz="2400" b="0" i="1" smtClean="0">
                                <a:solidFill>
                                  <a:prstClr val="black"/>
                                </a:solidFill>
                                <a:latin typeface="Cambria Math" panose="02040503050406030204" pitchFamily="18" charset="0"/>
                                <a:ea typeface="Cambria Math" panose="02040503050406030204" pitchFamily="18" charset="0"/>
                              </a:rPr>
                              <m:t>𝑗</m:t>
                            </m:r>
                          </m:sup>
                        </m:sSup>
                        <m:r>
                          <a:rPr lang="en-IN" sz="2400" i="1">
                            <a:solidFill>
                              <a:prstClr val="black"/>
                            </a:solidFill>
                            <a:latin typeface="Cambria Math" panose="02040503050406030204" pitchFamily="18" charset="0"/>
                            <a:ea typeface="Cambria Math" panose="02040503050406030204" pitchFamily="18" charset="0"/>
                          </a:rPr>
                          <m:t>;</m:t>
                        </m:r>
                        <m:sSup>
                          <m:sSupPr>
                            <m:ctrlPr>
                              <a:rPr lang="en-IN" sz="2400" i="1">
                                <a:solidFill>
                                  <a:prstClr val="black"/>
                                </a:solidFill>
                                <a:latin typeface="Cambria Math" panose="02040503050406030204" pitchFamily="18" charset="0"/>
                                <a:ea typeface="Cambria Math" panose="02040503050406030204" pitchFamily="18" charset="0"/>
                              </a:rPr>
                            </m:ctrlPr>
                          </m:sSupPr>
                          <m:e>
                            <m:r>
                              <a:rPr lang="en-IN" sz="2400" b="1">
                                <a:solidFill>
                                  <a:prstClr val="black"/>
                                </a:solidFill>
                                <a:latin typeface="Cambria Math" panose="02040503050406030204" pitchFamily="18" charset="0"/>
                                <a:ea typeface="Cambria Math" panose="02040503050406030204" pitchFamily="18" charset="0"/>
                              </a:rPr>
                              <m:t>𝛍</m:t>
                            </m:r>
                          </m:e>
                          <m:sup>
                            <m:r>
                              <a:rPr lang="en-IN" sz="2400" b="0" i="1" smtClean="0">
                                <a:solidFill>
                                  <a:prstClr val="black"/>
                                </a:solidFill>
                                <a:latin typeface="Cambria Math" panose="02040503050406030204" pitchFamily="18" charset="0"/>
                                <a:ea typeface="Cambria Math" panose="02040503050406030204" pitchFamily="18" charset="0"/>
                              </a:rPr>
                              <m:t>2</m:t>
                            </m:r>
                          </m:sup>
                        </m:sSup>
                      </m:e>
                    </m:d>
                  </m:oMath>
                </a14:m>
                <a:r>
                  <a:rPr lang="en-IN" sz="2400" dirty="0">
                    <a:solidFill>
                      <a:prstClr val="black"/>
                    </a:solidFill>
                    <a:latin typeface="Calibri Light" panose="020F0302020204030204"/>
                  </a:rPr>
                  <a:t>.</a:t>
                </a:r>
                <a:endParaRPr lang="en-IN" sz="2400" dirty="0" smtClean="0">
                  <a:solidFill>
                    <a:schemeClr val="tx1"/>
                  </a:solidFill>
                  <a:latin typeface="+mj-lt"/>
                </a:endParaRPr>
              </a:p>
            </p:txBody>
          </p:sp>
        </mc:Choice>
        <mc:Fallback xmlns="">
          <p:sp>
            <p:nvSpPr>
              <p:cNvPr id="75" name="Rectangular Callout 74"/>
              <p:cNvSpPr>
                <a:spLocks noRot="1" noChangeAspect="1" noMove="1" noResize="1" noEditPoints="1" noAdjustHandles="1" noChangeArrowheads="1" noChangeShapeType="1" noTextEdit="1"/>
              </p:cNvSpPr>
              <p:nvPr/>
            </p:nvSpPr>
            <p:spPr>
              <a:xfrm>
                <a:off x="1020731" y="936646"/>
                <a:ext cx="9685628" cy="2039190"/>
              </a:xfrm>
              <a:prstGeom prst="wedgeRectCallout">
                <a:avLst>
                  <a:gd name="adj1" fmla="val 57207"/>
                  <a:gd name="adj2" fmla="val 33419"/>
                </a:avLst>
              </a:prstGeom>
              <a:blipFill>
                <a:blip r:embed="rId8"/>
                <a:stretch>
                  <a:fillRect l="-702" t="-1765" b="-5000"/>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407848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72"/>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4"/>
                                        </p:tgtEl>
                                        <p:attrNameLst>
                                          <p:attrName>style.visibility</p:attrName>
                                        </p:attrNameLst>
                                      </p:cBhvr>
                                      <p:to>
                                        <p:strVal val="visible"/>
                                      </p:to>
                                    </p:set>
                                  </p:childTnLst>
                                </p:cTn>
                              </p:par>
                            </p:childTnLst>
                          </p:cTn>
                        </p:par>
                        <p:par>
                          <p:cTn id="42" fill="hold">
                            <p:stCondLst>
                              <p:cond delay="0"/>
                            </p:stCondLst>
                            <p:childTnLst>
                              <p:par>
                                <p:cTn id="43" presetID="22" presetClass="entr" presetSubtype="2"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right)">
                                      <p:cBhvr>
                                        <p:cTn id="45" dur="500"/>
                                        <p:tgtEl>
                                          <p:spTgt spid="7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MLE with Latent Variables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lstStyle/>
              <a:p>
                <a:r>
                  <a:rPr lang="en-IN" dirty="0" smtClean="0"/>
                  <a:t>We wish to obtain the maximum (log) likelihood models i.e.</a:t>
                </a:r>
              </a:p>
              <a:p>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sSup>
                                  <m:sSupPr>
                                    <m:ctrlPr>
                                      <a:rPr lang="en-IN" b="0" i="1" smtClean="0">
                                        <a:latin typeface="Cambria Math" panose="02040503050406030204" pitchFamily="18" charset="0"/>
                                      </a:rPr>
                                    </m:ctrlPr>
                                  </m:sSupPr>
                                  <m:e>
                                    <m:r>
                                      <a:rPr lang="en-IN" b="1" i="0" smtClean="0">
                                        <a:latin typeface="Cambria Math" panose="02040503050406030204" pitchFamily="18" charset="0"/>
                                      </a:rPr>
                                      <m:t>𝛍</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𝛍</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lim>
                            </m:limLow>
                          </m:fName>
                          <m:e>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i="1">
                                                <a:latin typeface="Cambria Math" panose="02040503050406030204" pitchFamily="18" charset="0"/>
                                                <a:ea typeface="Cambria Math" panose="02040503050406030204" pitchFamily="18" charset="0"/>
                                              </a:rPr>
                                              <m:t>1</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i="1">
                                                <a:latin typeface="Cambria Math" panose="02040503050406030204" pitchFamily="18" charset="0"/>
                                                <a:ea typeface="Cambria Math" panose="02040503050406030204" pitchFamily="18" charset="0"/>
                                              </a:rPr>
                                              <m:t>2</m:t>
                                            </m:r>
                                          </m:sup>
                                        </m:sSup>
                                      </m:e>
                                    </m:d>
                                  </m:e>
                                </m:func>
                              </m:e>
                            </m:nary>
                          </m:e>
                        </m:func>
                      </m:e>
                    </m:func>
                  </m:oMath>
                </a14:m>
                <a:endParaRPr lang="en-IN" dirty="0" smtClean="0"/>
              </a:p>
              <a:p>
                <a:r>
                  <a:rPr lang="en-IN" dirty="0" smtClean="0"/>
                  <a:t>Since we do not know the values of latent variables, force them into the expression using the law of total probability</a:t>
                </a:r>
              </a:p>
              <a:p>
                <a:pPr lvl="2"/>
                <a:r>
                  <a:rPr lang="en-IN" dirty="0" smtClean="0"/>
                  <a:t>We did a similar thing (introduce models) in predictive posterior calculations</a:t>
                </a:r>
              </a:p>
              <a:p>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d>
                                      <m:dPr>
                                        <m:ctrlPr>
                                          <a:rPr lang="en-IN" b="0" i="1" smtClean="0">
                                            <a:latin typeface="Cambria Math" panose="02040503050406030204" pitchFamily="18" charset="0"/>
                                            <a:ea typeface="Cambria Math" panose="02040503050406030204" pitchFamily="18" charset="0"/>
                                          </a:rPr>
                                        </m:ctrlPr>
                                      </m:dPr>
                                      <m:e>
                                        <m:nary>
                                          <m:naryPr>
                                            <m:chr m:val="∑"/>
                                            <m:limLoc m:val="subSup"/>
                                            <m:supHide m:val="on"/>
                                            <m:ctrlPr>
                                              <a:rPr lang="en-IN" i="1">
                                                <a:latin typeface="Cambria Math" panose="02040503050406030204" pitchFamily="18" charset="0"/>
                                              </a:rPr>
                                            </m:ctrlPr>
                                          </m:naryPr>
                                          <m:sub>
                                            <m:r>
                                              <a:rPr lang="en-IN" b="0" i="1" smtClean="0">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1,2</m:t>
                                                </m:r>
                                              </m:e>
                                            </m:d>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i="1">
                                                        <a:latin typeface="Cambria Math" panose="02040503050406030204" pitchFamily="18" charset="0"/>
                                                        <a:ea typeface="Cambria Math" panose="02040503050406030204" pitchFamily="18" charset="0"/>
                                                      </a:rPr>
                                                      <m:t>1</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i="1">
                                                        <a:latin typeface="Cambria Math" panose="02040503050406030204" pitchFamily="18" charset="0"/>
                                                        <a:ea typeface="Cambria Math" panose="02040503050406030204" pitchFamily="18" charset="0"/>
                                                      </a:rPr>
                                                      <m:t>2</m:t>
                                                    </m:r>
                                                  </m:sup>
                                                </m:sSup>
                                              </m:e>
                                            </m:d>
                                          </m:e>
                                        </m:nary>
                                      </m:e>
                                    </m:d>
                                  </m:e>
                                </m:func>
                              </m:e>
                            </m:nary>
                          </m:e>
                        </m:func>
                      </m:e>
                    </m:func>
                  </m:oMath>
                </a14:m>
                <a:endParaRPr lang="en-IN" dirty="0" smtClean="0"/>
              </a:p>
              <a:p>
                <a:pPr lvl="2"/>
                <a:r>
                  <a:rPr lang="en-IN" dirty="0" smtClean="0"/>
                  <a:t>Very difficult optimization problem – NP-hard in general</a:t>
                </a:r>
              </a:p>
              <a:p>
                <a:pPr lvl="2"/>
                <a:r>
                  <a:rPr lang="en-IN" dirty="0" smtClean="0"/>
                  <a:t>However, two heuristics exist which work reasonably well in practice</a:t>
                </a:r>
              </a:p>
              <a:p>
                <a:pPr lvl="2"/>
                <a:r>
                  <a:rPr lang="en-IN" dirty="0" smtClean="0"/>
                  <a:t>Also theoretically sound if data is “nice” (details in a learning theory course)</a:t>
                </a: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0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spTree>
    <p:extLst>
      <p:ext uri="{BB962C8B-B14F-4D97-AF65-F5344CB8AC3E}">
        <p14:creationId xmlns:p14="http://schemas.microsoft.com/office/powerpoint/2010/main" val="326924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Heuristic 1: Alternating Optimization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Convert the original optimization problem</a:t>
                </a:r>
              </a:p>
              <a:p>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d>
                                      <m:dPr>
                                        <m:ctrlPr>
                                          <a:rPr lang="en-IN" i="1">
                                            <a:latin typeface="Cambria Math" panose="02040503050406030204" pitchFamily="18" charset="0"/>
                                            <a:ea typeface="Cambria Math" panose="02040503050406030204" pitchFamily="18" charset="0"/>
                                          </a:rPr>
                                        </m:ctrlPr>
                                      </m:dPr>
                                      <m:e>
                                        <m:nary>
                                          <m:naryPr>
                                            <m:chr m:val="∑"/>
                                            <m:limLoc m:val="subSup"/>
                                            <m:supHide m:val="on"/>
                                            <m:ctrlPr>
                                              <a:rPr lang="en-IN" i="1">
                                                <a:latin typeface="Cambria Math" panose="02040503050406030204" pitchFamily="18" charset="0"/>
                                              </a:rPr>
                                            </m:ctrlPr>
                                          </m:naryPr>
                                          <m:sub>
                                            <m:r>
                                              <a:rPr lang="en-IN" b="0" i="1" smtClean="0">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1,2</m:t>
                                                </m:r>
                                              </m:e>
                                            </m:d>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i="1">
                                                        <a:latin typeface="Cambria Math" panose="02040503050406030204" pitchFamily="18" charset="0"/>
                                                        <a:ea typeface="Cambria Math" panose="02040503050406030204" pitchFamily="18" charset="0"/>
                                                      </a:rPr>
                                                      <m:t>1</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i="1">
                                                        <a:latin typeface="Cambria Math" panose="02040503050406030204" pitchFamily="18" charset="0"/>
                                                        <a:ea typeface="Cambria Math" panose="02040503050406030204" pitchFamily="18" charset="0"/>
                                                      </a:rPr>
                                                      <m:t>2</m:t>
                                                    </m:r>
                                                  </m:sup>
                                                </m:sSup>
                                              </m:e>
                                            </m:d>
                                          </m:e>
                                        </m:nary>
                                      </m:e>
                                    </m:d>
                                  </m:e>
                                </m:func>
                              </m:e>
                            </m:nary>
                          </m:e>
                        </m:func>
                      </m:e>
                    </m:func>
                  </m:oMath>
                </a14:m>
                <a:endParaRPr lang="en-IN" dirty="0" smtClean="0"/>
              </a:p>
              <a:p>
                <a:pPr lvl="2"/>
                <a:r>
                  <a:rPr lang="en-IN" dirty="0" smtClean="0"/>
                  <a:t>to a double maximization problem (assume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i="1">
                                <a:latin typeface="Cambria Math" panose="02040503050406030204" pitchFamily="18" charset="0"/>
                                <a:ea typeface="Cambria Math" panose="02040503050406030204" pitchFamily="18" charset="0"/>
                              </a:rPr>
                              <m:t>1</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i="1">
                                <a:latin typeface="Cambria Math" panose="02040503050406030204" pitchFamily="18" charset="0"/>
                                <a:ea typeface="Cambria Math" panose="02040503050406030204" pitchFamily="18" charset="0"/>
                              </a:rPr>
                              <m:t>2</m:t>
                            </m:r>
                          </m:sup>
                        </m:sSup>
                      </m:e>
                    </m:d>
                    <m:r>
                      <a:rPr lang="en-IN" i="1">
                        <a:latin typeface="Cambria Math" panose="02040503050406030204" pitchFamily="18" charset="0"/>
                        <a:ea typeface="Cambria Math" panose="02040503050406030204" pitchFamily="18" charset="0"/>
                      </a:rPr>
                      <m:t>=</m:t>
                    </m:r>
                  </m:oMath>
                </a14:m>
                <a:r>
                  <a:rPr lang="en-IN" dirty="0"/>
                  <a:t> </a:t>
                </a:r>
                <a:r>
                  <a:rPr lang="en-IN" dirty="0" err="1" smtClean="0"/>
                  <a:t>const</a:t>
                </a:r>
                <a:r>
                  <a:rPr lang="en-IN" dirty="0" smtClean="0"/>
                  <a:t>)</a:t>
                </a:r>
              </a:p>
              <a:p>
                <a14:m>
                  <m:oMath xmlns:m="http://schemas.openxmlformats.org/officeDocument/2006/math">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arg</m:t>
                            </m:r>
                            <m:r>
                              <m:rPr>
                                <m:sty m:val="p"/>
                              </m:rPr>
                              <a:rPr lang="en-IN">
                                <a:latin typeface="Cambria Math" panose="02040503050406030204" pitchFamily="18" charset="0"/>
                              </a:rPr>
                              <m:t>max</m:t>
                            </m:r>
                          </m:e>
                          <m:lim>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lim>
                        </m:limLow>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arg</m:t>
                                </m:r>
                                <m:r>
                                  <m:rPr>
                                    <m:sty m:val="p"/>
                                  </m:rPr>
                                  <a:rPr lang="en-IN">
                                    <a:latin typeface="Cambria Math" panose="02040503050406030204" pitchFamily="18" charset="0"/>
                                  </a:rPr>
                                  <m:t>max</m:t>
                                </m:r>
                              </m:e>
                              <m:lim>
                                <m:sSub>
                                  <m:sSubPr>
                                    <m:ctrlPr>
                                      <a:rPr lang="en-IN" i="1">
                                        <a:latin typeface="Cambria Math" panose="02040503050406030204" pitchFamily="18" charset="0"/>
                                      </a:rPr>
                                    </m:ctrlPr>
                                  </m:sSubPr>
                                  <m:e>
                                    <m:r>
                                      <m:rPr>
                                        <m:brk m:alnAt="9"/>
                                      </m:rPr>
                                      <a:rPr lang="en-IN" i="1">
                                        <a:latin typeface="Cambria Math" panose="02040503050406030204" pitchFamily="18" charset="0"/>
                                      </a:rPr>
                                      <m:t>𝑧</m:t>
                                    </m:r>
                                  </m:e>
                                  <m:sub>
                                    <m:r>
                                      <m:rPr>
                                        <m:brk m:alnAt="9"/>
                                      </m:rPr>
                                      <a:rPr lang="en-IN" i="1">
                                        <a:latin typeface="Cambria Math" panose="02040503050406030204" pitchFamily="18" charset="0"/>
                                      </a:rPr>
                                      <m:t>𝑖</m:t>
                                    </m:r>
                                  </m:sub>
                                </m:sSub>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1,2</m:t>
                                    </m:r>
                                  </m:e>
                                </m:d>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i="1">
                                                <a:latin typeface="Cambria Math" panose="02040503050406030204" pitchFamily="18" charset="0"/>
                                                <a:ea typeface="Cambria Math" panose="02040503050406030204" pitchFamily="18" charset="0"/>
                                              </a:rPr>
                                              <m:t>1</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i="1">
                                                <a:latin typeface="Cambria Math" panose="02040503050406030204" pitchFamily="18" charset="0"/>
                                                <a:ea typeface="Cambria Math" panose="02040503050406030204" pitchFamily="18" charset="0"/>
                                              </a:rPr>
                                              <m:t>2</m:t>
                                            </m:r>
                                          </m:sup>
                                        </m:sSup>
                                      </m:e>
                                    </m:d>
                                  </m:e>
                                </m:func>
                              </m:e>
                            </m:nary>
                          </m:e>
                        </m:func>
                      </m:e>
                    </m:func>
                  </m:oMath>
                </a14:m>
                <a:endParaRPr lang="en-IN" dirty="0" smtClean="0"/>
              </a:p>
              <a:p>
                <a:pPr lvl="2"/>
                <a:r>
                  <a:rPr lang="en-IN" dirty="0" smtClean="0"/>
                  <a:t>In several ML problems with latent </a:t>
                </a:r>
                <a:r>
                  <a:rPr lang="en-IN" dirty="0" err="1" smtClean="0"/>
                  <a:t>vars</a:t>
                </a:r>
                <a:r>
                  <a:rPr lang="en-IN" dirty="0" smtClean="0"/>
                  <a:t>, although the above double optimization problem is (still) difficult, following two problems are easy</a:t>
                </a:r>
              </a:p>
              <a:p>
                <a:pPr lvl="2"/>
                <a:r>
                  <a:rPr lang="en-IN" b="1" dirty="0" smtClean="0"/>
                  <a:t>Step 1</a:t>
                </a:r>
                <a:r>
                  <a:rPr lang="en-IN" dirty="0" smtClean="0"/>
                  <a:t>: Fix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1</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2</m:t>
                        </m:r>
                      </m:sup>
                    </m:s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oMath>
                </a14:m>
                <a:r>
                  <a:rPr lang="en-IN" dirty="0" smtClean="0"/>
                  <a:t> and update latent variables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𝑖</m:t>
                        </m:r>
                      </m:sub>
                    </m:sSub>
                  </m:oMath>
                </a14:m>
                <a:r>
                  <a:rPr lang="en-IN" dirty="0" smtClean="0"/>
                  <a:t> to their optimal values</a:t>
                </a:r>
              </a:p>
              <a:p>
                <a:pPr lvl="2"/>
                <a14:m>
                  <m:oMath xmlns:m="http://schemas.openxmlformats.org/officeDocument/2006/math">
                    <m:func>
                      <m:funcPr>
                        <m:ctrlPr>
                          <a:rPr lang="en-IN" i="1">
                            <a:latin typeface="Cambria Math" panose="02040503050406030204" pitchFamily="18" charset="0"/>
                          </a:rPr>
                        </m:ctrlPr>
                      </m:funcPr>
                      <m:fName>
                        <m:r>
                          <m:rPr>
                            <m:sty m:val="p"/>
                          </m:rPr>
                          <a:rPr lang="en-IN" i="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sSub>
                                  <m:sSubPr>
                                    <m:ctrlPr>
                                      <a:rPr lang="en-IN" i="1">
                                        <a:latin typeface="Cambria Math" panose="02040503050406030204" pitchFamily="18" charset="0"/>
                                      </a:rPr>
                                    </m:ctrlPr>
                                  </m:sSubPr>
                                  <m:e>
                                    <m:r>
                                      <m:rPr>
                                        <m:brk m:alnAt="9"/>
                                      </m:rPr>
                                      <a:rPr lang="en-IN">
                                        <a:latin typeface="Cambria Math" panose="02040503050406030204" pitchFamily="18" charset="0"/>
                                      </a:rPr>
                                      <m:t>𝑧</m:t>
                                    </m:r>
                                  </m:e>
                                  <m:sub>
                                    <m:r>
                                      <m:rPr>
                                        <m:brk m:alnAt="9"/>
                                      </m:rPr>
                                      <a:rPr lang="en-IN">
                                        <a:latin typeface="Cambria Math" panose="02040503050406030204" pitchFamily="18" charset="0"/>
                                      </a:rPr>
                                      <m:t>𝑖</m:t>
                                    </m:r>
                                  </m:sub>
                                </m:sSub>
                                <m:r>
                                  <a:rPr lang="en-IN">
                                    <a:latin typeface="Cambria Math" panose="02040503050406030204" pitchFamily="18" charset="0"/>
                                  </a:rPr>
                                  <m:t>∈</m:t>
                                </m:r>
                                <m:d>
                                  <m:dPr>
                                    <m:begChr m:val="{"/>
                                    <m:endChr m:val="}"/>
                                    <m:ctrlPr>
                                      <a:rPr lang="en-IN" i="1">
                                        <a:latin typeface="Cambria Math" panose="02040503050406030204" pitchFamily="18" charset="0"/>
                                      </a:rPr>
                                    </m:ctrlPr>
                                  </m:dPr>
                                  <m:e>
                                    <m:r>
                                      <a:rPr lang="en-IN">
                                        <a:latin typeface="Cambria Math" panose="02040503050406030204" pitchFamily="18" charset="0"/>
                                      </a:rPr>
                                      <m:t>1,2</m:t>
                                    </m:r>
                                  </m:e>
                                </m:d>
                              </m:lim>
                            </m:limLow>
                          </m:fName>
                          <m:e>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𝑖</m:t>
                                </m:r>
                                <m:r>
                                  <a:rPr lang="en-IN">
                                    <a:latin typeface="Cambria Math" panose="02040503050406030204" pitchFamily="18" charset="0"/>
                                  </a:rPr>
                                  <m:t>=1</m:t>
                                </m:r>
                              </m:sub>
                              <m:sup>
                                <m:r>
                                  <a:rPr lang="en-IN">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a:latin typeface="Cambria Math" panose="02040503050406030204" pitchFamily="18" charset="0"/>
                                                <a:ea typeface="Cambria Math" panose="02040503050406030204" pitchFamily="18" charset="0"/>
                                              </a:rPr>
                                              <m:t>1</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a:latin typeface="Cambria Math" panose="02040503050406030204" pitchFamily="18" charset="0"/>
                                                <a:ea typeface="Cambria Math" panose="02040503050406030204" pitchFamily="18" charset="0"/>
                                              </a:rPr>
                                              <m:t>2</m:t>
                                            </m:r>
                                          </m:sup>
                                        </m:sSup>
                                      </m:e>
                                    </m:d>
                                  </m:e>
                                </m:func>
                              </m:e>
                            </m:nary>
                          </m:e>
                        </m:func>
                      </m:e>
                    </m:func>
                    <m:r>
                      <a:rPr lang="en-IN" b="0" i="1" smtClean="0">
                        <a:latin typeface="Cambria Math" panose="02040503050406030204" pitchFamily="18" charset="0"/>
                        <a:ea typeface="Cambria Math" panose="02040503050406030204" pitchFamily="18" charset="0"/>
                      </a:rPr>
                      <m:t>=</m:t>
                    </m:r>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arg</m:t>
                        </m:r>
                      </m:fName>
                      <m:e>
                        <m:func>
                          <m:funcPr>
                            <m:ctrlPr>
                              <a:rPr lang="en-IN" b="0" i="1" smtClean="0">
                                <a:latin typeface="Cambria Math" panose="02040503050406030204" pitchFamily="18" charset="0"/>
                                <a:ea typeface="Cambria Math" panose="02040503050406030204" pitchFamily="18" charset="0"/>
                              </a:rPr>
                            </m:ctrlPr>
                          </m:funcPr>
                          <m:fName>
                            <m:limLow>
                              <m:limLowPr>
                                <m:ctrlPr>
                                  <a:rPr lang="en-IN" b="0" i="1" smtClean="0">
                                    <a:latin typeface="Cambria Math" panose="02040503050406030204" pitchFamily="18" charset="0"/>
                                    <a:ea typeface="Cambria Math" panose="02040503050406030204" pitchFamily="18" charset="0"/>
                                  </a:rPr>
                                </m:ctrlPr>
                              </m:limLowPr>
                              <m:e>
                                <m:r>
                                  <m:rPr>
                                    <m:sty m:val="p"/>
                                  </m:rPr>
                                  <a:rPr lang="en-IN" b="0" i="0" smtClean="0">
                                    <a:latin typeface="Cambria Math" panose="02040503050406030204" pitchFamily="18" charset="0"/>
                                    <a:ea typeface="Cambria Math" panose="02040503050406030204" pitchFamily="18" charset="0"/>
                                  </a:rPr>
                                  <m:t>max</m:t>
                                </m:r>
                              </m:e>
                              <m:lim>
                                <m:sSub>
                                  <m:sSubPr>
                                    <m:ctrlPr>
                                      <a:rPr lang="en-IN" i="1">
                                        <a:latin typeface="Cambria Math" panose="02040503050406030204" pitchFamily="18" charset="0"/>
                                      </a:rPr>
                                    </m:ctrlPr>
                                  </m:sSubPr>
                                  <m:e>
                                    <m:r>
                                      <m:rPr>
                                        <m:brk m:alnAt="9"/>
                                      </m:rPr>
                                      <a:rPr lang="en-IN">
                                        <a:latin typeface="Cambria Math" panose="02040503050406030204" pitchFamily="18" charset="0"/>
                                      </a:rPr>
                                      <m:t>𝑧</m:t>
                                    </m:r>
                                  </m:e>
                                  <m:sub>
                                    <m:r>
                                      <m:rPr>
                                        <m:brk m:alnAt="9"/>
                                      </m:rPr>
                                      <a:rPr lang="en-IN">
                                        <a:latin typeface="Cambria Math" panose="02040503050406030204" pitchFamily="18" charset="0"/>
                                      </a:rPr>
                                      <m:t>𝑖</m:t>
                                    </m:r>
                                  </m:sub>
                                </m:sSub>
                                <m:r>
                                  <a:rPr lang="en-IN">
                                    <a:latin typeface="Cambria Math" panose="02040503050406030204" pitchFamily="18" charset="0"/>
                                  </a:rPr>
                                  <m:t>∈</m:t>
                                </m:r>
                                <m:d>
                                  <m:dPr>
                                    <m:begChr m:val="{"/>
                                    <m:endChr m:val="}"/>
                                    <m:ctrlPr>
                                      <a:rPr lang="en-IN" i="1">
                                        <a:latin typeface="Cambria Math" panose="02040503050406030204" pitchFamily="18" charset="0"/>
                                      </a:rPr>
                                    </m:ctrlPr>
                                  </m:dPr>
                                  <m:e>
                                    <m:r>
                                      <a:rPr lang="en-IN">
                                        <a:latin typeface="Cambria Math" panose="02040503050406030204" pitchFamily="18" charset="0"/>
                                      </a:rPr>
                                      <m:t>1,2</m:t>
                                    </m:r>
                                  </m:e>
                                </m:d>
                              </m:lim>
                            </m:limLow>
                          </m:fName>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a:latin typeface="Cambria Math" panose="02040503050406030204" pitchFamily="18" charset="0"/>
                                            <a:ea typeface="Cambria Math" panose="02040503050406030204" pitchFamily="18" charset="0"/>
                                          </a:rPr>
                                          <m:t>1</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a:latin typeface="Cambria Math" panose="02040503050406030204" pitchFamily="18" charset="0"/>
                                            <a:ea typeface="Cambria Math" panose="02040503050406030204" pitchFamily="18" charset="0"/>
                                          </a:rPr>
                                          <m:t>2</m:t>
                                        </m:r>
                                      </m:sup>
                                    </m:sSup>
                                  </m:e>
                                </m:d>
                              </m:e>
                            </m:func>
                          </m:e>
                        </m:func>
                      </m:e>
                    </m:func>
                  </m:oMath>
                </a14:m>
                <a:endParaRPr lang="en-IN" dirty="0" smtClean="0"/>
              </a:p>
              <a:p>
                <a:pPr lvl="2"/>
                <a:r>
                  <a:rPr lang="en-IN" b="1" dirty="0" smtClean="0"/>
                  <a:t>Step 2</a:t>
                </a:r>
                <a:r>
                  <a:rPr lang="en-IN" dirty="0" smtClean="0"/>
                  <a:t>: Fix latent variables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𝑧</m:t>
                        </m:r>
                      </m:e>
                      <m:sub>
                        <m:r>
                          <a:rPr lang="en-IN">
                            <a:latin typeface="Cambria Math" panose="02040503050406030204" pitchFamily="18" charset="0"/>
                          </a:rPr>
                          <m:t>𝑖</m:t>
                        </m:r>
                      </m:sub>
                    </m:sSub>
                  </m:oMath>
                </a14:m>
                <a:r>
                  <a:rPr lang="en-IN" dirty="0" smtClean="0"/>
                  <a:t> and update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1</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2</m:t>
                        </m:r>
                      </m:sup>
                    </m:s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oMath>
                </a14:m>
                <a:r>
                  <a:rPr lang="en-IN" dirty="0"/>
                  <a:t> to their optimal </a:t>
                </a:r>
                <a:r>
                  <a:rPr lang="en-IN" dirty="0" smtClean="0"/>
                  <a:t>values</a:t>
                </a:r>
              </a:p>
              <a:p>
                <a:pPr lvl="2"/>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1</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2</m:t>
                                    </m:r>
                                  </m:sup>
                                </m:s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𝑖</m:t>
                                </m:r>
                                <m:r>
                                  <a:rPr lang="en-IN">
                                    <a:latin typeface="Cambria Math" panose="02040503050406030204" pitchFamily="18" charset="0"/>
                                  </a:rPr>
                                  <m:t>=1</m:t>
                                </m:r>
                              </m:sub>
                              <m:sup>
                                <m:r>
                                  <a:rPr lang="en-IN">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 </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a:latin typeface="Cambria Math" panose="02040503050406030204" pitchFamily="18" charset="0"/>
                                                <a:ea typeface="Cambria Math" panose="02040503050406030204" pitchFamily="18" charset="0"/>
                                              </a:rPr>
                                              <m:t>1</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a:latin typeface="Cambria Math" panose="02040503050406030204" pitchFamily="18" charset="0"/>
                                                <a:ea typeface="Cambria Math" panose="02040503050406030204" pitchFamily="18" charset="0"/>
                                              </a:rPr>
                                              <m:t>2</m:t>
                                            </m:r>
                                          </m:sup>
                                        </m:sSup>
                                      </m:e>
                                    </m:d>
                                  </m:e>
                                </m:func>
                              </m:e>
                            </m:nary>
                          </m:e>
                        </m:func>
                      </m:e>
                    </m:func>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267136" y="574044"/>
            <a:ext cx="1832396" cy="1832396"/>
          </a:xfrm>
          <a:prstGeom prst="rect">
            <a:avLst/>
          </a:prstGeom>
        </p:spPr>
      </p:pic>
      <p:sp>
        <p:nvSpPr>
          <p:cNvPr id="6" name="Rectangular Callout 5"/>
          <p:cNvSpPr/>
          <p:nvPr/>
        </p:nvSpPr>
        <p:spPr>
          <a:xfrm>
            <a:off x="4805135" y="579923"/>
            <a:ext cx="5923824" cy="1063490"/>
          </a:xfrm>
          <a:prstGeom prst="wedgeRectCallout">
            <a:avLst>
              <a:gd name="adj1" fmla="val 57588"/>
              <a:gd name="adj2" fmla="val 5658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Keep alternating between step 1 and step 2 till you are tired or till the process has converged!</a:t>
            </a:r>
            <a:endParaRPr lang="en-IN" sz="2400" dirty="0">
              <a:solidFill>
                <a:schemeClr val="tx1"/>
              </a:solidFill>
              <a:latin typeface="+mj-lt"/>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28576" y="4526846"/>
            <a:ext cx="1722822" cy="1722822"/>
          </a:xfrm>
          <a:prstGeom prst="rect">
            <a:avLst/>
          </a:prstGeom>
        </p:spPr>
      </p:pic>
      <mc:AlternateContent xmlns:mc="http://schemas.openxmlformats.org/markup-compatibility/2006" xmlns:a14="http://schemas.microsoft.com/office/drawing/2010/main">
        <mc:Choice Requires="a14">
          <p:sp>
            <p:nvSpPr>
              <p:cNvPr id="15" name="Rectangular Callout 14"/>
              <p:cNvSpPr/>
              <p:nvPr/>
            </p:nvSpPr>
            <p:spPr>
              <a:xfrm>
                <a:off x="1877961" y="4013026"/>
                <a:ext cx="8746098" cy="2039190"/>
              </a:xfrm>
              <a:prstGeom prst="wedgeRectCallout">
                <a:avLst>
                  <a:gd name="adj1" fmla="val 57207"/>
                  <a:gd name="adj2" fmla="val 3341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 intuition behind reducing things to a double optimization is that it may be mostly the case that only one of the terms in the summation </a:t>
                </a:r>
                <a14:m>
                  <m:oMath xmlns:m="http://schemas.openxmlformats.org/officeDocument/2006/math">
                    <m:nary>
                      <m:naryPr>
                        <m:chr m:val="∑"/>
                        <m:limLoc m:val="subSup"/>
                        <m:supHide m:val="on"/>
                        <m:ctrlPr>
                          <a:rPr lang="en-IN" sz="2400" i="1">
                            <a:solidFill>
                              <a:schemeClr val="tx1"/>
                            </a:solidFill>
                            <a:latin typeface="Cambria Math" panose="02040503050406030204" pitchFamily="18" charset="0"/>
                          </a:rPr>
                        </m:ctrlPr>
                      </m:naryPr>
                      <m:sub>
                        <m:r>
                          <a:rPr lang="en-IN" sz="2400" i="1">
                            <a:solidFill>
                              <a:schemeClr val="tx1"/>
                            </a:solidFill>
                            <a:latin typeface="Cambria Math" panose="02040503050406030204" pitchFamily="18" charset="0"/>
                          </a:rPr>
                          <m:t>𝑐</m:t>
                        </m:r>
                        <m:r>
                          <a:rPr lang="en-IN" sz="2400" i="1">
                            <a:solidFill>
                              <a:schemeClr val="tx1"/>
                            </a:solidFill>
                            <a:latin typeface="Cambria Math" panose="02040503050406030204" pitchFamily="18" charset="0"/>
                          </a:rPr>
                          <m:t>∈</m:t>
                        </m:r>
                        <m:d>
                          <m:dPr>
                            <m:begChr m:val="{"/>
                            <m:endChr m:val="}"/>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1,2</m:t>
                            </m:r>
                          </m:e>
                        </m:d>
                      </m:sub>
                      <m:sup/>
                      <m:e>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b="1">
                                    <a:solidFill>
                                      <a:schemeClr val="tx1"/>
                                    </a:solidFill>
                                    <a:latin typeface="Cambria Math" panose="02040503050406030204" pitchFamily="18" charset="0"/>
                                    <a:ea typeface="Cambria Math" panose="02040503050406030204" pitchFamily="18" charset="0"/>
                                  </a:rPr>
                                  <m:t>𝐱</m:t>
                                </m:r>
                              </m:e>
                              <m:sup>
                                <m:r>
                                  <a:rPr lang="en-IN" sz="2400" i="1">
                                    <a:solidFill>
                                      <a:schemeClr val="tx1"/>
                                    </a:solidFill>
                                    <a:latin typeface="Cambria Math" panose="02040503050406030204" pitchFamily="18" charset="0"/>
                                    <a:ea typeface="Cambria Math" panose="02040503050406030204" pitchFamily="18" charset="0"/>
                                  </a:rPr>
                                  <m:t>𝑖</m:t>
                                </m:r>
                              </m:sup>
                            </m:sSup>
                            <m:r>
                              <a:rPr lang="en-IN" sz="2400" i="1">
                                <a:solidFill>
                                  <a:schemeClr val="tx1"/>
                                </a:solidFill>
                                <a:latin typeface="Cambria Math" panose="02040503050406030204" pitchFamily="18" charset="0"/>
                                <a:ea typeface="Cambria Math" panose="02040503050406030204" pitchFamily="18" charset="0"/>
                              </a:rPr>
                              <m:t>,</m:t>
                            </m:r>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𝑧</m:t>
                                </m:r>
                              </m:e>
                              <m:sub>
                                <m:r>
                                  <a:rPr lang="en-IN" sz="2400" i="1">
                                    <a:solidFill>
                                      <a:schemeClr val="tx1"/>
                                    </a:solidFill>
                                    <a:latin typeface="Cambria Math" panose="02040503050406030204" pitchFamily="18" charset="0"/>
                                    <a:ea typeface="Cambria Math" panose="02040503050406030204" pitchFamily="18" charset="0"/>
                                  </a:rPr>
                                  <m:t>𝑖</m:t>
                                </m:r>
                              </m:sub>
                            </m:sSub>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𝑐</m:t>
                            </m:r>
                            <m:r>
                              <a:rPr lang="en-IN" sz="2400" i="1">
                                <a:solidFill>
                                  <a:schemeClr val="tx1"/>
                                </a:solidFill>
                                <a:latin typeface="Cambria Math" panose="02040503050406030204" pitchFamily="18" charset="0"/>
                                <a:ea typeface="Cambria Math" panose="02040503050406030204" pitchFamily="18" charset="0"/>
                              </a:rPr>
                              <m:t> | </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b="1">
                                    <a:solidFill>
                                      <a:schemeClr val="tx1"/>
                                    </a:solidFill>
                                    <a:latin typeface="Cambria Math" panose="02040503050406030204" pitchFamily="18" charset="0"/>
                                    <a:ea typeface="Cambria Math" panose="02040503050406030204" pitchFamily="18" charset="0"/>
                                  </a:rPr>
                                  <m:t>𝛍</m:t>
                                </m:r>
                              </m:e>
                              <m:sup>
                                <m:r>
                                  <a:rPr lang="en-IN" sz="2400" i="1">
                                    <a:solidFill>
                                      <a:schemeClr val="tx1"/>
                                    </a:solidFill>
                                    <a:latin typeface="Cambria Math" panose="02040503050406030204" pitchFamily="18" charset="0"/>
                                    <a:ea typeface="Cambria Math" panose="02040503050406030204" pitchFamily="18" charset="0"/>
                                  </a:rPr>
                                  <m:t>1</m:t>
                                </m:r>
                              </m:sup>
                            </m:sSup>
                            <m:r>
                              <a:rPr lang="en-IN" sz="2400" i="1">
                                <a:solidFill>
                                  <a:schemeClr val="tx1"/>
                                </a:solidFill>
                                <a:latin typeface="Cambria Math" panose="02040503050406030204" pitchFamily="18" charset="0"/>
                                <a:ea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b="1">
                                    <a:solidFill>
                                      <a:schemeClr val="tx1"/>
                                    </a:solidFill>
                                    <a:latin typeface="Cambria Math" panose="02040503050406030204" pitchFamily="18" charset="0"/>
                                    <a:ea typeface="Cambria Math" panose="02040503050406030204" pitchFamily="18" charset="0"/>
                                  </a:rPr>
                                  <m:t>𝛍</m:t>
                                </m:r>
                              </m:e>
                              <m:sup>
                                <m:r>
                                  <a:rPr lang="en-IN" sz="2400" i="1">
                                    <a:solidFill>
                                      <a:schemeClr val="tx1"/>
                                    </a:solidFill>
                                    <a:latin typeface="Cambria Math" panose="02040503050406030204" pitchFamily="18" charset="0"/>
                                    <a:ea typeface="Cambria Math" panose="02040503050406030204" pitchFamily="18" charset="0"/>
                                  </a:rPr>
                                  <m:t>2</m:t>
                                </m:r>
                              </m:sup>
                            </m:sSup>
                          </m:e>
                        </m:d>
                      </m:e>
                    </m:nary>
                  </m:oMath>
                </a14:m>
                <a:r>
                  <a:rPr lang="en-IN" sz="2400" dirty="0" smtClean="0">
                    <a:solidFill>
                      <a:schemeClr val="tx1"/>
                    </a:solidFill>
                    <a:latin typeface="+mj-lt"/>
                  </a:rPr>
                  <a:t> will dominate and if this is the case, then approximating the sum by the largest term should be okay i.e. </a:t>
                </a:r>
                <a14:m>
                  <m:oMath xmlns:m="http://schemas.openxmlformats.org/officeDocument/2006/math">
                    <m:nary>
                      <m:naryPr>
                        <m:chr m:val="∑"/>
                        <m:limLoc m:val="subSup"/>
                        <m:supHide m:val="on"/>
                        <m:ctrlPr>
                          <a:rPr lang="en-IN" sz="2400" i="1">
                            <a:solidFill>
                              <a:schemeClr val="tx1"/>
                            </a:solidFill>
                            <a:latin typeface="Cambria Math" panose="02040503050406030204" pitchFamily="18" charset="0"/>
                          </a:rPr>
                        </m:ctrlPr>
                      </m:naryPr>
                      <m:sub>
                        <m:r>
                          <a:rPr lang="en-IN" sz="2400" i="1">
                            <a:solidFill>
                              <a:schemeClr val="tx1"/>
                            </a:solidFill>
                            <a:latin typeface="Cambria Math" panose="02040503050406030204" pitchFamily="18" charset="0"/>
                          </a:rPr>
                          <m:t>𝑐</m:t>
                        </m:r>
                        <m:r>
                          <a:rPr lang="en-IN" sz="2400" i="1">
                            <a:solidFill>
                              <a:schemeClr val="tx1"/>
                            </a:solidFill>
                            <a:latin typeface="Cambria Math" panose="02040503050406030204" pitchFamily="18" charset="0"/>
                          </a:rPr>
                          <m:t>∈</m:t>
                        </m:r>
                        <m:d>
                          <m:dPr>
                            <m:begChr m:val="{"/>
                            <m:endChr m:val="}"/>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1,2</m:t>
                            </m:r>
                          </m:e>
                        </m:d>
                      </m:sub>
                      <m:sup/>
                      <m:e>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b="1">
                                    <a:solidFill>
                                      <a:schemeClr val="tx1"/>
                                    </a:solidFill>
                                    <a:latin typeface="Cambria Math" panose="02040503050406030204" pitchFamily="18" charset="0"/>
                                    <a:ea typeface="Cambria Math" panose="02040503050406030204" pitchFamily="18" charset="0"/>
                                  </a:rPr>
                                  <m:t>𝐱</m:t>
                                </m:r>
                              </m:e>
                              <m:sup>
                                <m:r>
                                  <a:rPr lang="en-IN" sz="2400" i="1">
                                    <a:solidFill>
                                      <a:schemeClr val="tx1"/>
                                    </a:solidFill>
                                    <a:latin typeface="Cambria Math" panose="02040503050406030204" pitchFamily="18" charset="0"/>
                                    <a:ea typeface="Cambria Math" panose="02040503050406030204" pitchFamily="18" charset="0"/>
                                  </a:rPr>
                                  <m:t>𝑖</m:t>
                                </m:r>
                              </m:sup>
                            </m:sSup>
                            <m:r>
                              <a:rPr lang="en-IN" sz="2400" i="1">
                                <a:solidFill>
                                  <a:schemeClr val="tx1"/>
                                </a:solidFill>
                                <a:latin typeface="Cambria Math" panose="02040503050406030204" pitchFamily="18" charset="0"/>
                                <a:ea typeface="Cambria Math" panose="02040503050406030204" pitchFamily="18" charset="0"/>
                              </a:rPr>
                              <m:t>,</m:t>
                            </m:r>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𝑧</m:t>
                                </m:r>
                              </m:e>
                              <m:sub>
                                <m:r>
                                  <a:rPr lang="en-IN" sz="2400" i="1">
                                    <a:solidFill>
                                      <a:schemeClr val="tx1"/>
                                    </a:solidFill>
                                    <a:latin typeface="Cambria Math" panose="02040503050406030204" pitchFamily="18" charset="0"/>
                                    <a:ea typeface="Cambria Math" panose="02040503050406030204" pitchFamily="18" charset="0"/>
                                  </a:rPr>
                                  <m:t>𝑖</m:t>
                                </m:r>
                              </m:sub>
                            </m:sSub>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𝑐</m:t>
                            </m:r>
                            <m:r>
                              <a:rPr lang="en-IN" sz="2400" i="1">
                                <a:solidFill>
                                  <a:schemeClr val="tx1"/>
                                </a:solidFill>
                                <a:latin typeface="Cambria Math" panose="02040503050406030204" pitchFamily="18" charset="0"/>
                                <a:ea typeface="Cambria Math" panose="02040503050406030204" pitchFamily="18" charset="0"/>
                              </a:rPr>
                              <m:t> | </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b="1">
                                    <a:solidFill>
                                      <a:schemeClr val="tx1"/>
                                    </a:solidFill>
                                    <a:latin typeface="Cambria Math" panose="02040503050406030204" pitchFamily="18" charset="0"/>
                                    <a:ea typeface="Cambria Math" panose="02040503050406030204" pitchFamily="18" charset="0"/>
                                  </a:rPr>
                                  <m:t>𝛍</m:t>
                                </m:r>
                              </m:e>
                              <m:sup>
                                <m:r>
                                  <a:rPr lang="en-IN" sz="2400" i="1">
                                    <a:solidFill>
                                      <a:schemeClr val="tx1"/>
                                    </a:solidFill>
                                    <a:latin typeface="Cambria Math" panose="02040503050406030204" pitchFamily="18" charset="0"/>
                                    <a:ea typeface="Cambria Math" panose="02040503050406030204" pitchFamily="18" charset="0"/>
                                  </a:rPr>
                                  <m:t>1</m:t>
                                </m:r>
                              </m:sup>
                            </m:sSup>
                            <m:r>
                              <a:rPr lang="en-IN" sz="2400" i="1">
                                <a:solidFill>
                                  <a:schemeClr val="tx1"/>
                                </a:solidFill>
                                <a:latin typeface="Cambria Math" panose="02040503050406030204" pitchFamily="18" charset="0"/>
                                <a:ea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b="1">
                                    <a:solidFill>
                                      <a:schemeClr val="tx1"/>
                                    </a:solidFill>
                                    <a:latin typeface="Cambria Math" panose="02040503050406030204" pitchFamily="18" charset="0"/>
                                    <a:ea typeface="Cambria Math" panose="02040503050406030204" pitchFamily="18" charset="0"/>
                                  </a:rPr>
                                  <m:t>𝛍</m:t>
                                </m:r>
                              </m:e>
                              <m:sup>
                                <m:r>
                                  <a:rPr lang="en-IN" sz="2400" i="1">
                                    <a:solidFill>
                                      <a:schemeClr val="tx1"/>
                                    </a:solidFill>
                                    <a:latin typeface="Cambria Math" panose="02040503050406030204" pitchFamily="18" charset="0"/>
                                    <a:ea typeface="Cambria Math" panose="02040503050406030204" pitchFamily="18" charset="0"/>
                                  </a:rPr>
                                  <m:t>2</m:t>
                                </m:r>
                              </m:sup>
                            </m:sSup>
                          </m:e>
                        </m:d>
                      </m:e>
                    </m:nary>
                    <m:r>
                      <a:rPr lang="en-IN" sz="2400" b="0" i="1" smtClean="0">
                        <a:solidFill>
                          <a:schemeClr val="tx1"/>
                        </a:solidFill>
                        <a:latin typeface="Cambria Math" panose="02040503050406030204" pitchFamily="18" charset="0"/>
                        <a:ea typeface="Cambria Math" panose="02040503050406030204" pitchFamily="18" charset="0"/>
                      </a:rPr>
                      <m:t>≈</m:t>
                    </m:r>
                    <m:func>
                      <m:funcPr>
                        <m:ctrlPr>
                          <a:rPr lang="en-IN" sz="2400" b="0" i="1" smtClean="0">
                            <a:solidFill>
                              <a:schemeClr val="tx1"/>
                            </a:solidFill>
                            <a:latin typeface="Cambria Math" panose="02040503050406030204" pitchFamily="18" charset="0"/>
                            <a:ea typeface="Cambria Math" panose="02040503050406030204" pitchFamily="18" charset="0"/>
                          </a:rPr>
                        </m:ctrlPr>
                      </m:funcPr>
                      <m:fName>
                        <m:limLow>
                          <m:limLowPr>
                            <m:ctrlPr>
                              <a:rPr lang="en-IN" sz="2400" b="0" i="1" smtClean="0">
                                <a:solidFill>
                                  <a:schemeClr val="tx1"/>
                                </a:solidFill>
                                <a:latin typeface="Cambria Math" panose="02040503050406030204" pitchFamily="18" charset="0"/>
                                <a:ea typeface="Cambria Math" panose="02040503050406030204" pitchFamily="18" charset="0"/>
                              </a:rPr>
                            </m:ctrlPr>
                          </m:limLowPr>
                          <m:e>
                            <m:r>
                              <m:rPr>
                                <m:sty m:val="p"/>
                              </m:rPr>
                              <a:rPr lang="en-IN" sz="2400" b="0" i="0" smtClean="0">
                                <a:solidFill>
                                  <a:schemeClr val="tx1"/>
                                </a:solidFill>
                                <a:latin typeface="Cambria Math" panose="02040503050406030204" pitchFamily="18" charset="0"/>
                                <a:ea typeface="Cambria Math" panose="02040503050406030204" pitchFamily="18" charset="0"/>
                              </a:rPr>
                              <m:t>max</m:t>
                            </m:r>
                          </m:e>
                          <m:lim>
                            <m:r>
                              <a:rPr lang="en-IN" sz="2400" i="1">
                                <a:solidFill>
                                  <a:schemeClr val="tx1"/>
                                </a:solidFill>
                                <a:latin typeface="Cambria Math" panose="02040503050406030204" pitchFamily="18" charset="0"/>
                              </a:rPr>
                              <m:t>𝑐</m:t>
                            </m:r>
                            <m:r>
                              <a:rPr lang="en-IN" sz="2400" i="1">
                                <a:solidFill>
                                  <a:schemeClr val="tx1"/>
                                </a:solidFill>
                                <a:latin typeface="Cambria Math" panose="02040503050406030204" pitchFamily="18" charset="0"/>
                              </a:rPr>
                              <m:t>∈</m:t>
                            </m:r>
                            <m:d>
                              <m:dPr>
                                <m:begChr m:val="{"/>
                                <m:endChr m:val="}"/>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1,2</m:t>
                                </m:r>
                              </m:e>
                            </m:d>
                          </m:lim>
                        </m:limLow>
                      </m:fName>
                      <m:e>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b="1">
                                    <a:solidFill>
                                      <a:schemeClr val="tx1"/>
                                    </a:solidFill>
                                    <a:latin typeface="Cambria Math" panose="02040503050406030204" pitchFamily="18" charset="0"/>
                                    <a:ea typeface="Cambria Math" panose="02040503050406030204" pitchFamily="18" charset="0"/>
                                  </a:rPr>
                                  <m:t>𝐱</m:t>
                                </m:r>
                              </m:e>
                              <m:sup>
                                <m:r>
                                  <a:rPr lang="en-IN" sz="2400" i="1">
                                    <a:solidFill>
                                      <a:schemeClr val="tx1"/>
                                    </a:solidFill>
                                    <a:latin typeface="Cambria Math" panose="02040503050406030204" pitchFamily="18" charset="0"/>
                                    <a:ea typeface="Cambria Math" panose="02040503050406030204" pitchFamily="18" charset="0"/>
                                  </a:rPr>
                                  <m:t>𝑖</m:t>
                                </m:r>
                              </m:sup>
                            </m:sSup>
                            <m:r>
                              <a:rPr lang="en-IN" sz="2400" i="1">
                                <a:solidFill>
                                  <a:schemeClr val="tx1"/>
                                </a:solidFill>
                                <a:latin typeface="Cambria Math" panose="02040503050406030204" pitchFamily="18" charset="0"/>
                                <a:ea typeface="Cambria Math" panose="02040503050406030204" pitchFamily="18" charset="0"/>
                              </a:rPr>
                              <m:t>,</m:t>
                            </m:r>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𝑧</m:t>
                                </m:r>
                              </m:e>
                              <m:sub>
                                <m:r>
                                  <a:rPr lang="en-IN" sz="2400" i="1">
                                    <a:solidFill>
                                      <a:schemeClr val="tx1"/>
                                    </a:solidFill>
                                    <a:latin typeface="Cambria Math" panose="02040503050406030204" pitchFamily="18" charset="0"/>
                                    <a:ea typeface="Cambria Math" panose="02040503050406030204" pitchFamily="18" charset="0"/>
                                  </a:rPr>
                                  <m:t>𝑖</m:t>
                                </m:r>
                              </m:sub>
                            </m:sSub>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𝑐</m:t>
                            </m:r>
                            <m:r>
                              <a:rPr lang="en-IN" sz="2400" i="1">
                                <a:solidFill>
                                  <a:schemeClr val="tx1"/>
                                </a:solidFill>
                                <a:latin typeface="Cambria Math" panose="02040503050406030204" pitchFamily="18" charset="0"/>
                                <a:ea typeface="Cambria Math" panose="02040503050406030204" pitchFamily="18" charset="0"/>
                              </a:rPr>
                              <m:t> | </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b="1">
                                    <a:solidFill>
                                      <a:schemeClr val="tx1"/>
                                    </a:solidFill>
                                    <a:latin typeface="Cambria Math" panose="02040503050406030204" pitchFamily="18" charset="0"/>
                                    <a:ea typeface="Cambria Math" panose="02040503050406030204" pitchFamily="18" charset="0"/>
                                  </a:rPr>
                                  <m:t>𝛍</m:t>
                                </m:r>
                              </m:e>
                              <m:sup>
                                <m:r>
                                  <a:rPr lang="en-IN" sz="2400" i="1">
                                    <a:solidFill>
                                      <a:schemeClr val="tx1"/>
                                    </a:solidFill>
                                    <a:latin typeface="Cambria Math" panose="02040503050406030204" pitchFamily="18" charset="0"/>
                                    <a:ea typeface="Cambria Math" panose="02040503050406030204" pitchFamily="18" charset="0"/>
                                  </a:rPr>
                                  <m:t>1</m:t>
                                </m:r>
                              </m:sup>
                            </m:sSup>
                            <m:r>
                              <a:rPr lang="en-IN" sz="2400" i="1">
                                <a:solidFill>
                                  <a:schemeClr val="tx1"/>
                                </a:solidFill>
                                <a:latin typeface="Cambria Math" panose="02040503050406030204" pitchFamily="18" charset="0"/>
                                <a:ea typeface="Cambria Math" panose="02040503050406030204" pitchFamily="18" charset="0"/>
                              </a:rPr>
                              <m:t>,</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b="1">
                                    <a:solidFill>
                                      <a:schemeClr val="tx1"/>
                                    </a:solidFill>
                                    <a:latin typeface="Cambria Math" panose="02040503050406030204" pitchFamily="18" charset="0"/>
                                    <a:ea typeface="Cambria Math" panose="02040503050406030204" pitchFamily="18" charset="0"/>
                                  </a:rPr>
                                  <m:t>𝛍</m:t>
                                </m:r>
                              </m:e>
                              <m:sup>
                                <m:r>
                                  <a:rPr lang="en-IN" sz="2400" i="1">
                                    <a:solidFill>
                                      <a:schemeClr val="tx1"/>
                                    </a:solidFill>
                                    <a:latin typeface="Cambria Math" panose="02040503050406030204" pitchFamily="18" charset="0"/>
                                    <a:ea typeface="Cambria Math" panose="02040503050406030204" pitchFamily="18" charset="0"/>
                                  </a:rPr>
                                  <m:t>2</m:t>
                                </m:r>
                              </m:sup>
                            </m:sSup>
                          </m:e>
                        </m:d>
                      </m:e>
                    </m:func>
                  </m:oMath>
                </a14:m>
                <a:endParaRPr lang="en-IN" sz="2400" dirty="0" smtClean="0">
                  <a:solidFill>
                    <a:schemeClr val="tx1"/>
                  </a:solidFill>
                  <a:latin typeface="+mj-lt"/>
                </a:endParaRPr>
              </a:p>
            </p:txBody>
          </p:sp>
        </mc:Choice>
        <mc:Fallback xmlns="">
          <p:sp>
            <p:nvSpPr>
              <p:cNvPr id="15" name="Rectangular Callout 14"/>
              <p:cNvSpPr>
                <a:spLocks noRot="1" noChangeAspect="1" noMove="1" noResize="1" noEditPoints="1" noAdjustHandles="1" noChangeArrowheads="1" noChangeShapeType="1" noTextEdit="1"/>
              </p:cNvSpPr>
              <p:nvPr/>
            </p:nvSpPr>
            <p:spPr>
              <a:xfrm>
                <a:off x="1877961" y="4013026"/>
                <a:ext cx="8746098" cy="2039190"/>
              </a:xfrm>
              <a:prstGeom prst="wedgeRectCallout">
                <a:avLst>
                  <a:gd name="adj1" fmla="val 57207"/>
                  <a:gd name="adj2" fmla="val 33419"/>
                </a:avLst>
              </a:prstGeom>
              <a:blipFill>
                <a:blip r:embed="rId5"/>
                <a:stretch>
                  <a:fillRect l="-647" t="-2053"/>
                </a:stretch>
              </a:blipFill>
              <a:ln w="38100">
                <a:solidFill>
                  <a:schemeClr val="accent1"/>
                </a:solidFill>
              </a:ln>
            </p:spPr>
            <p:txBody>
              <a:bodyPr/>
              <a:lstStyle/>
              <a:p>
                <a:r>
                  <a:rPr lang="en-IN">
                    <a:noFill/>
                  </a:rPr>
                  <a:t> </a:t>
                </a:r>
              </a:p>
            </p:txBody>
          </p:sp>
        </mc:Fallback>
      </mc:AlternateContent>
      <p:grpSp>
        <p:nvGrpSpPr>
          <p:cNvPr id="7" name="Group 6"/>
          <p:cNvGrpSpPr/>
          <p:nvPr/>
        </p:nvGrpSpPr>
        <p:grpSpPr>
          <a:xfrm>
            <a:off x="10630926" y="4423158"/>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2"/>
          <p:cNvSpPr/>
          <p:nvPr/>
        </p:nvSpPr>
        <p:spPr>
          <a:xfrm>
            <a:off x="1756151" y="4201733"/>
            <a:ext cx="8874773" cy="1624000"/>
          </a:xfrm>
          <a:prstGeom prst="wedgeRectCallout">
            <a:avLst>
              <a:gd name="adj1" fmla="val 56396"/>
              <a:gd name="adj2" fmla="val 3833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 most important difference between the original and the new problem is that original has a </a:t>
            </a:r>
            <a:r>
              <a:rPr lang="en-IN" sz="2400" b="1" dirty="0" smtClean="0">
                <a:solidFill>
                  <a:schemeClr val="tx1"/>
                </a:solidFill>
              </a:rPr>
              <a:t>sum of log of sum </a:t>
            </a:r>
            <a:r>
              <a:rPr lang="en-IN" sz="2400" dirty="0" smtClean="0">
                <a:solidFill>
                  <a:schemeClr val="tx1"/>
                </a:solidFill>
                <a:latin typeface="+mj-lt"/>
              </a:rPr>
              <a:t>which is very difficult to optimize whereas the new problem gets rid of this and looks simply like a </a:t>
            </a:r>
            <a:r>
              <a:rPr lang="en-IN" sz="2400" b="1" dirty="0" smtClean="0">
                <a:solidFill>
                  <a:schemeClr val="tx1"/>
                </a:solidFill>
              </a:rPr>
              <a:t>MLE </a:t>
            </a:r>
            <a:r>
              <a:rPr lang="en-IN" sz="2400" dirty="0" smtClean="0">
                <a:solidFill>
                  <a:schemeClr val="tx1"/>
                </a:solidFill>
                <a:latin typeface="+mj-lt"/>
              </a:rPr>
              <a:t>problem. We know how to solve MLE problems very easily!</a:t>
            </a:r>
            <a:endParaRPr lang="en-IN" sz="2400" dirty="0">
              <a:solidFill>
                <a:schemeClr val="tx1"/>
              </a:solidFill>
              <a:latin typeface="+mj-lt"/>
            </a:endParaRPr>
          </a:p>
        </p:txBody>
      </p:sp>
    </p:spTree>
    <p:extLst>
      <p:ext uri="{BB962C8B-B14F-4D97-AF65-F5344CB8AC3E}">
        <p14:creationId xmlns:p14="http://schemas.microsoft.com/office/powerpoint/2010/main" val="346793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par>
                          <p:cTn id="23" fill="hold">
                            <p:stCondLst>
                              <p:cond delay="0"/>
                            </p:stCondLst>
                            <p:childTnLst>
                              <p:par>
                                <p:cTn id="24" presetID="22" presetClass="entr" presetSubtype="2"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par>
                          <p:cTn id="37" fill="hold">
                            <p:stCondLst>
                              <p:cond delay="0"/>
                            </p:stCondLst>
                            <p:childTnLst>
                              <p:par>
                                <p:cTn id="38" presetID="22" presetClass="entr" presetSubtype="2"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righ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par>
                          <p:cTn id="71" fill="hold">
                            <p:stCondLst>
                              <p:cond delay="0"/>
                            </p:stCondLst>
                            <p:childTnLst>
                              <p:par>
                                <p:cTn id="72" presetID="22" presetClass="entr" presetSubtype="2" fill="hold" grpId="0" nodeType="after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right)">
                                      <p:cBhvr>
                                        <p:cTn id="7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5" grpId="0" animBg="1"/>
      <p:bldP spid="15" grpId="1" animBg="1"/>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Heuristic 1 at Work</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smtClean="0"/>
                  <a:t>As discussed before, we assume a mixture of two Gaussians</a:t>
                </a:r>
              </a:p>
              <a:p>
                <a:pPr lvl="2"/>
                <a14:m>
                  <m:oMath xmlns:m="http://schemas.openxmlformats.org/officeDocument/2006/math">
                    <m:r>
                      <a:rPr lang="en-IN" i="1">
                        <a:solidFill>
                          <a:schemeClr val="tx1"/>
                        </a:solidFill>
                        <a:latin typeface="Cambria Math" panose="02040503050406030204" pitchFamily="18" charset="0"/>
                        <a:ea typeface="Cambria Math" panose="02040503050406030204" pitchFamily="18" charset="0"/>
                      </a:rPr>
                      <m:t>ℙ</m:t>
                    </m:r>
                    <m:d>
                      <m:dPr>
                        <m:begChr m:val="["/>
                        <m:endChr m:val="]"/>
                        <m:ctrlPr>
                          <a:rPr lang="en-IN" i="1">
                            <a:solidFill>
                              <a:schemeClr val="tx1"/>
                            </a:solidFill>
                            <a:latin typeface="Cambria Math" panose="02040503050406030204" pitchFamily="18" charset="0"/>
                            <a:ea typeface="Cambria Math" panose="02040503050406030204" pitchFamily="18" charset="0"/>
                          </a:rPr>
                        </m:ctrlPr>
                      </m:dPr>
                      <m:e>
                        <m:sSup>
                          <m:sSupPr>
                            <m:ctrlPr>
                              <a:rPr lang="en-IN" i="1">
                                <a:solidFill>
                                  <a:schemeClr val="tx1"/>
                                </a:solidFill>
                                <a:latin typeface="Cambria Math" panose="02040503050406030204" pitchFamily="18" charset="0"/>
                                <a:ea typeface="Cambria Math" panose="02040503050406030204" pitchFamily="18" charset="0"/>
                              </a:rPr>
                            </m:ctrlPr>
                          </m:sSupPr>
                          <m:e>
                            <m:r>
                              <a:rPr lang="en-IN" b="1">
                                <a:solidFill>
                                  <a:schemeClr val="tx1"/>
                                </a:solidFill>
                                <a:latin typeface="Cambria Math" panose="02040503050406030204" pitchFamily="18" charset="0"/>
                                <a:ea typeface="Cambria Math" panose="02040503050406030204" pitchFamily="18" charset="0"/>
                              </a:rPr>
                              <m:t>𝐱</m:t>
                            </m:r>
                          </m:e>
                          <m:sup>
                            <m:r>
                              <a:rPr lang="en-IN" i="1">
                                <a:solidFill>
                                  <a:schemeClr val="tx1"/>
                                </a:solidFill>
                                <a:latin typeface="Cambria Math" panose="02040503050406030204" pitchFamily="18" charset="0"/>
                                <a:ea typeface="Cambria Math" panose="02040503050406030204" pitchFamily="18" charset="0"/>
                              </a:rPr>
                              <m:t>𝑖</m:t>
                            </m:r>
                          </m:sup>
                        </m:sSup>
                        <m:r>
                          <a:rPr lang="en-IN" i="1">
                            <a:solidFill>
                              <a:schemeClr val="tx1"/>
                            </a:solidFill>
                            <a:latin typeface="Cambria Math" panose="02040503050406030204" pitchFamily="18" charset="0"/>
                            <a:ea typeface="Cambria Math" panose="02040503050406030204" pitchFamily="18" charset="0"/>
                          </a:rPr>
                          <m:t> | </m:t>
                        </m:r>
                        <m:sSub>
                          <m:sSubPr>
                            <m:ctrlPr>
                              <a:rPr lang="en-IN" i="1">
                                <a:solidFill>
                                  <a:schemeClr val="tx1"/>
                                </a:solidFill>
                                <a:latin typeface="Cambria Math" panose="02040503050406030204" pitchFamily="18" charset="0"/>
                                <a:ea typeface="Cambria Math" panose="02040503050406030204" pitchFamily="18" charset="0"/>
                              </a:rPr>
                            </m:ctrlPr>
                          </m:sSubPr>
                          <m:e>
                            <m:r>
                              <a:rPr lang="en-IN" i="1">
                                <a:solidFill>
                                  <a:schemeClr val="tx1"/>
                                </a:solidFill>
                                <a:latin typeface="Cambria Math" panose="02040503050406030204" pitchFamily="18" charset="0"/>
                                <a:ea typeface="Cambria Math" panose="02040503050406030204" pitchFamily="18" charset="0"/>
                              </a:rPr>
                              <m:t>𝑧</m:t>
                            </m:r>
                          </m:e>
                          <m:sub>
                            <m:r>
                              <a:rPr lang="en-IN" i="1">
                                <a:solidFill>
                                  <a:schemeClr val="tx1"/>
                                </a:solidFill>
                                <a:latin typeface="Cambria Math" panose="02040503050406030204" pitchFamily="18" charset="0"/>
                                <a:ea typeface="Cambria Math" panose="02040503050406030204" pitchFamily="18" charset="0"/>
                              </a:rPr>
                              <m:t>𝑖</m:t>
                            </m:r>
                          </m:sub>
                        </m:sSub>
                        <m:r>
                          <a:rPr lang="en-IN" i="1">
                            <a:solidFill>
                              <a:schemeClr val="tx1"/>
                            </a:solidFill>
                            <a:latin typeface="Cambria Math" panose="02040503050406030204" pitchFamily="18" charset="0"/>
                            <a:ea typeface="Cambria Math" panose="02040503050406030204" pitchFamily="18" charset="0"/>
                          </a:rPr>
                          <m:t>=1,</m:t>
                        </m:r>
                        <m:sSup>
                          <m:sSupPr>
                            <m:ctrlPr>
                              <a:rPr lang="en-IN" i="1">
                                <a:solidFill>
                                  <a:schemeClr val="tx1"/>
                                </a:solidFill>
                                <a:latin typeface="Cambria Math" panose="02040503050406030204" pitchFamily="18" charset="0"/>
                                <a:ea typeface="Cambria Math" panose="02040503050406030204" pitchFamily="18" charset="0"/>
                              </a:rPr>
                            </m:ctrlPr>
                          </m:sSupPr>
                          <m:e>
                            <m:r>
                              <a:rPr lang="en-IN" b="1">
                                <a:solidFill>
                                  <a:schemeClr val="tx1"/>
                                </a:solidFill>
                                <a:latin typeface="Cambria Math" panose="02040503050406030204" pitchFamily="18" charset="0"/>
                                <a:ea typeface="Cambria Math" panose="02040503050406030204" pitchFamily="18" charset="0"/>
                              </a:rPr>
                              <m:t>𝛍</m:t>
                            </m:r>
                          </m:e>
                          <m:sup>
                            <m:r>
                              <a:rPr lang="en-IN" i="1">
                                <a:solidFill>
                                  <a:schemeClr val="tx1"/>
                                </a:solidFill>
                                <a:latin typeface="Cambria Math" panose="02040503050406030204" pitchFamily="18" charset="0"/>
                                <a:ea typeface="Cambria Math" panose="02040503050406030204" pitchFamily="18" charset="0"/>
                              </a:rPr>
                              <m:t>1</m:t>
                            </m:r>
                          </m:sup>
                        </m:sSup>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b="1">
                                <a:solidFill>
                                  <a:schemeClr val="tx1"/>
                                </a:solidFill>
                                <a:latin typeface="Cambria Math" panose="02040503050406030204" pitchFamily="18" charset="0"/>
                                <a:ea typeface="Cambria Math" panose="02040503050406030204" pitchFamily="18" charset="0"/>
                              </a:rPr>
                              <m:t>𝛍</m:t>
                            </m:r>
                          </m:e>
                          <m:sup>
                            <m:r>
                              <a:rPr lang="en-IN" i="1">
                                <a:solidFill>
                                  <a:schemeClr val="tx1"/>
                                </a:solidFill>
                                <a:latin typeface="Cambria Math" panose="02040503050406030204" pitchFamily="18" charset="0"/>
                                <a:ea typeface="Cambria Math" panose="02040503050406030204" pitchFamily="18" charset="0"/>
                              </a:rPr>
                              <m:t>2</m:t>
                            </m:r>
                          </m:sup>
                        </m:sSup>
                      </m:e>
                    </m:d>
                    <m:r>
                      <a:rPr lang="en-IN" i="1">
                        <a:solidFill>
                          <a:schemeClr val="tx1"/>
                        </a:solidFill>
                        <a:latin typeface="Cambria Math" panose="02040503050406030204" pitchFamily="18" charset="0"/>
                        <a:ea typeface="Cambria Math" panose="02040503050406030204" pitchFamily="18" charset="0"/>
                      </a:rPr>
                      <m:t>=</m:t>
                    </m:r>
                    <m:r>
                      <a:rPr lang="en-IN" i="1">
                        <a:solidFill>
                          <a:schemeClr val="tx1"/>
                        </a:solidFill>
                        <a:latin typeface="Cambria Math" panose="02040503050406030204" pitchFamily="18" charset="0"/>
                        <a:ea typeface="Cambria Math" panose="02040503050406030204" pitchFamily="18" charset="0"/>
                      </a:rPr>
                      <m:t>𝒩</m:t>
                    </m:r>
                    <m:d>
                      <m:dPr>
                        <m:ctrlPr>
                          <a:rPr lang="en-IN" i="1">
                            <a:solidFill>
                              <a:schemeClr val="tx1"/>
                            </a:solidFill>
                            <a:latin typeface="Cambria Math" panose="02040503050406030204" pitchFamily="18" charset="0"/>
                            <a:ea typeface="Cambria Math" panose="02040503050406030204" pitchFamily="18" charset="0"/>
                          </a:rPr>
                        </m:ctrlPr>
                      </m:dPr>
                      <m:e>
                        <m:sSup>
                          <m:sSupPr>
                            <m:ctrlPr>
                              <a:rPr lang="en-IN" i="1">
                                <a:solidFill>
                                  <a:schemeClr val="tx1"/>
                                </a:solidFill>
                                <a:latin typeface="Cambria Math" panose="02040503050406030204" pitchFamily="18" charset="0"/>
                                <a:ea typeface="Cambria Math" panose="02040503050406030204" pitchFamily="18" charset="0"/>
                              </a:rPr>
                            </m:ctrlPr>
                          </m:sSupPr>
                          <m:e>
                            <m:r>
                              <a:rPr lang="en-IN" b="1">
                                <a:solidFill>
                                  <a:schemeClr val="tx1"/>
                                </a:solidFill>
                                <a:latin typeface="Cambria Math" panose="02040503050406030204" pitchFamily="18" charset="0"/>
                                <a:ea typeface="Cambria Math" panose="02040503050406030204" pitchFamily="18" charset="0"/>
                              </a:rPr>
                              <m:t>𝐱</m:t>
                            </m:r>
                          </m:e>
                          <m:sup>
                            <m:r>
                              <a:rPr lang="en-IN" i="1">
                                <a:solidFill>
                                  <a:schemeClr val="tx1"/>
                                </a:solidFill>
                                <a:latin typeface="Cambria Math" panose="02040503050406030204" pitchFamily="18" charset="0"/>
                                <a:ea typeface="Cambria Math" panose="02040503050406030204" pitchFamily="18" charset="0"/>
                              </a:rPr>
                              <m:t>𝑖</m:t>
                            </m:r>
                          </m:sup>
                        </m:sSup>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b="1">
                                <a:solidFill>
                                  <a:schemeClr val="tx1"/>
                                </a:solidFill>
                                <a:latin typeface="Cambria Math" panose="02040503050406030204" pitchFamily="18" charset="0"/>
                                <a:ea typeface="Cambria Math" panose="02040503050406030204" pitchFamily="18" charset="0"/>
                              </a:rPr>
                              <m:t>𝛍</m:t>
                            </m:r>
                          </m:e>
                          <m:sup>
                            <m:r>
                              <a:rPr lang="en-IN" i="1">
                                <a:solidFill>
                                  <a:schemeClr val="tx1"/>
                                </a:solidFill>
                                <a:latin typeface="Cambria Math" panose="02040503050406030204" pitchFamily="18" charset="0"/>
                                <a:ea typeface="Cambria Math" panose="02040503050406030204" pitchFamily="18" charset="0"/>
                              </a:rPr>
                              <m:t>1</m:t>
                            </m:r>
                          </m:sup>
                        </m:sSup>
                      </m:e>
                    </m:d>
                  </m:oMath>
                </a14:m>
                <a:r>
                  <a:rPr lang="en-IN" dirty="0">
                    <a:solidFill>
                      <a:schemeClr val="tx1"/>
                    </a:solidFill>
                  </a:rPr>
                  <a:t> </a:t>
                </a:r>
                <a:r>
                  <a:rPr lang="en-IN" dirty="0" smtClean="0">
                    <a:solidFill>
                      <a:schemeClr val="tx1"/>
                    </a:solidFill>
                  </a:rPr>
                  <a:t>and </a:t>
                </a:r>
                <a14:m>
                  <m:oMath xmlns:m="http://schemas.openxmlformats.org/officeDocument/2006/math">
                    <m:r>
                      <a:rPr lang="en-IN" i="1">
                        <a:solidFill>
                          <a:prstClr val="black"/>
                        </a:solidFill>
                        <a:latin typeface="Cambria Math" panose="02040503050406030204" pitchFamily="18" charset="0"/>
                        <a:ea typeface="Cambria Math" panose="02040503050406030204" pitchFamily="18" charset="0"/>
                      </a:rPr>
                      <m:t>ℙ</m:t>
                    </m:r>
                    <m:d>
                      <m:dPr>
                        <m:begChr m:val="["/>
                        <m:endChr m:val="]"/>
                        <m:ctrlPr>
                          <a:rPr lang="en-IN" i="1">
                            <a:solidFill>
                              <a:prstClr val="black"/>
                            </a:solidFill>
                            <a:latin typeface="Cambria Math" panose="02040503050406030204" pitchFamily="18" charset="0"/>
                            <a:ea typeface="Cambria Math" panose="02040503050406030204" pitchFamily="18" charset="0"/>
                          </a:rPr>
                        </m:ctrlPr>
                      </m:dPr>
                      <m:e>
                        <m:sSup>
                          <m:sSupPr>
                            <m:ctrlPr>
                              <a:rPr lang="en-IN" i="1">
                                <a:solidFill>
                                  <a:prstClr val="black"/>
                                </a:solidFill>
                                <a:latin typeface="Cambria Math" panose="02040503050406030204" pitchFamily="18" charset="0"/>
                                <a:ea typeface="Cambria Math" panose="02040503050406030204" pitchFamily="18" charset="0"/>
                              </a:rPr>
                            </m:ctrlPr>
                          </m:sSupPr>
                          <m:e>
                            <m:r>
                              <a:rPr lang="en-IN" b="1">
                                <a:solidFill>
                                  <a:prstClr val="black"/>
                                </a:solidFill>
                                <a:latin typeface="Cambria Math" panose="02040503050406030204" pitchFamily="18" charset="0"/>
                                <a:ea typeface="Cambria Math" panose="02040503050406030204" pitchFamily="18" charset="0"/>
                              </a:rPr>
                              <m:t>𝐱</m:t>
                            </m:r>
                          </m:e>
                          <m:sup>
                            <m:r>
                              <a:rPr lang="en-IN" i="1">
                                <a:solidFill>
                                  <a:prstClr val="black"/>
                                </a:solidFill>
                                <a:latin typeface="Cambria Math" panose="02040503050406030204" pitchFamily="18" charset="0"/>
                                <a:ea typeface="Cambria Math" panose="02040503050406030204" pitchFamily="18" charset="0"/>
                              </a:rPr>
                              <m:t>𝑗</m:t>
                            </m:r>
                          </m:sup>
                        </m:sSup>
                        <m:r>
                          <a:rPr lang="en-IN" i="1">
                            <a:solidFill>
                              <a:prstClr val="black"/>
                            </a:solidFill>
                            <a:latin typeface="Cambria Math" panose="02040503050406030204" pitchFamily="18" charset="0"/>
                            <a:ea typeface="Cambria Math" panose="02040503050406030204" pitchFamily="18" charset="0"/>
                          </a:rPr>
                          <m:t> | </m:t>
                        </m:r>
                        <m:sSub>
                          <m:sSubPr>
                            <m:ctrlPr>
                              <a:rPr lang="en-IN" i="1">
                                <a:solidFill>
                                  <a:prstClr val="black"/>
                                </a:solidFill>
                                <a:latin typeface="Cambria Math" panose="02040503050406030204" pitchFamily="18" charset="0"/>
                                <a:ea typeface="Cambria Math" panose="02040503050406030204" pitchFamily="18" charset="0"/>
                              </a:rPr>
                            </m:ctrlPr>
                          </m:sSubPr>
                          <m:e>
                            <m:r>
                              <a:rPr lang="en-IN" i="1">
                                <a:solidFill>
                                  <a:prstClr val="black"/>
                                </a:solidFill>
                                <a:latin typeface="Cambria Math" panose="02040503050406030204" pitchFamily="18" charset="0"/>
                                <a:ea typeface="Cambria Math" panose="02040503050406030204" pitchFamily="18" charset="0"/>
                              </a:rPr>
                              <m:t>𝑧</m:t>
                            </m:r>
                          </m:e>
                          <m:sub>
                            <m:r>
                              <a:rPr lang="en-IN" i="1">
                                <a:solidFill>
                                  <a:prstClr val="black"/>
                                </a:solidFill>
                                <a:latin typeface="Cambria Math" panose="02040503050406030204" pitchFamily="18" charset="0"/>
                                <a:ea typeface="Cambria Math" panose="02040503050406030204" pitchFamily="18" charset="0"/>
                              </a:rPr>
                              <m:t>𝑗</m:t>
                            </m:r>
                          </m:sub>
                        </m:sSub>
                        <m:r>
                          <a:rPr lang="en-IN" i="1">
                            <a:solidFill>
                              <a:prstClr val="black"/>
                            </a:solidFill>
                            <a:latin typeface="Cambria Math" panose="02040503050406030204" pitchFamily="18" charset="0"/>
                            <a:ea typeface="Cambria Math" panose="02040503050406030204" pitchFamily="18" charset="0"/>
                          </a:rPr>
                          <m:t>=2,</m:t>
                        </m:r>
                        <m:sSup>
                          <m:sSupPr>
                            <m:ctrlPr>
                              <a:rPr lang="en-IN" i="1">
                                <a:solidFill>
                                  <a:prstClr val="black"/>
                                </a:solidFill>
                                <a:latin typeface="Cambria Math" panose="02040503050406030204" pitchFamily="18" charset="0"/>
                                <a:ea typeface="Cambria Math" panose="02040503050406030204" pitchFamily="18" charset="0"/>
                              </a:rPr>
                            </m:ctrlPr>
                          </m:sSupPr>
                          <m:e>
                            <m:r>
                              <a:rPr lang="en-IN" b="1">
                                <a:solidFill>
                                  <a:prstClr val="black"/>
                                </a:solidFill>
                                <a:latin typeface="Cambria Math" panose="02040503050406030204" pitchFamily="18" charset="0"/>
                                <a:ea typeface="Cambria Math" panose="02040503050406030204" pitchFamily="18" charset="0"/>
                              </a:rPr>
                              <m:t>𝛍</m:t>
                            </m:r>
                          </m:e>
                          <m:sup>
                            <m:r>
                              <a:rPr lang="en-IN" i="1">
                                <a:solidFill>
                                  <a:prstClr val="black"/>
                                </a:solidFill>
                                <a:latin typeface="Cambria Math" panose="02040503050406030204" pitchFamily="18" charset="0"/>
                                <a:ea typeface="Cambria Math" panose="02040503050406030204" pitchFamily="18" charset="0"/>
                              </a:rPr>
                              <m:t>1</m:t>
                            </m:r>
                          </m:sup>
                        </m:sSup>
                        <m:r>
                          <a:rPr lang="en-IN" i="1">
                            <a:solidFill>
                              <a:prstClr val="black"/>
                            </a:solidFill>
                            <a:latin typeface="Cambria Math" panose="02040503050406030204" pitchFamily="18" charset="0"/>
                            <a:ea typeface="Cambria Math" panose="02040503050406030204" pitchFamily="18" charset="0"/>
                          </a:rPr>
                          <m:t>,</m:t>
                        </m:r>
                        <m:sSup>
                          <m:sSupPr>
                            <m:ctrlPr>
                              <a:rPr lang="en-IN" i="1">
                                <a:solidFill>
                                  <a:prstClr val="black"/>
                                </a:solidFill>
                                <a:latin typeface="Cambria Math" panose="02040503050406030204" pitchFamily="18" charset="0"/>
                                <a:ea typeface="Cambria Math" panose="02040503050406030204" pitchFamily="18" charset="0"/>
                              </a:rPr>
                            </m:ctrlPr>
                          </m:sSupPr>
                          <m:e>
                            <m:r>
                              <a:rPr lang="en-IN" b="1">
                                <a:solidFill>
                                  <a:prstClr val="black"/>
                                </a:solidFill>
                                <a:latin typeface="Cambria Math" panose="02040503050406030204" pitchFamily="18" charset="0"/>
                                <a:ea typeface="Cambria Math" panose="02040503050406030204" pitchFamily="18" charset="0"/>
                              </a:rPr>
                              <m:t>𝛍</m:t>
                            </m:r>
                          </m:e>
                          <m:sup>
                            <m:r>
                              <a:rPr lang="en-IN" i="1">
                                <a:solidFill>
                                  <a:prstClr val="black"/>
                                </a:solidFill>
                                <a:latin typeface="Cambria Math" panose="02040503050406030204" pitchFamily="18" charset="0"/>
                                <a:ea typeface="Cambria Math" panose="02040503050406030204" pitchFamily="18" charset="0"/>
                              </a:rPr>
                              <m:t>2</m:t>
                            </m:r>
                          </m:sup>
                        </m:sSup>
                      </m:e>
                    </m:d>
                    <m:r>
                      <a:rPr lang="en-IN" i="1">
                        <a:solidFill>
                          <a:prstClr val="black"/>
                        </a:solidFill>
                        <a:latin typeface="Cambria Math" panose="02040503050406030204" pitchFamily="18" charset="0"/>
                        <a:ea typeface="Cambria Math" panose="02040503050406030204" pitchFamily="18" charset="0"/>
                      </a:rPr>
                      <m:t>=</m:t>
                    </m:r>
                    <m:r>
                      <a:rPr lang="en-IN" i="1">
                        <a:solidFill>
                          <a:prstClr val="black"/>
                        </a:solidFill>
                        <a:latin typeface="Cambria Math" panose="02040503050406030204" pitchFamily="18" charset="0"/>
                        <a:ea typeface="Cambria Math" panose="02040503050406030204" pitchFamily="18" charset="0"/>
                      </a:rPr>
                      <m:t>𝒩</m:t>
                    </m:r>
                    <m:d>
                      <m:dPr>
                        <m:ctrlPr>
                          <a:rPr lang="en-IN" i="1">
                            <a:solidFill>
                              <a:prstClr val="black"/>
                            </a:solidFill>
                            <a:latin typeface="Cambria Math" panose="02040503050406030204" pitchFamily="18" charset="0"/>
                            <a:ea typeface="Cambria Math" panose="02040503050406030204" pitchFamily="18" charset="0"/>
                          </a:rPr>
                        </m:ctrlPr>
                      </m:dPr>
                      <m:e>
                        <m:sSup>
                          <m:sSupPr>
                            <m:ctrlPr>
                              <a:rPr lang="en-IN" i="1">
                                <a:solidFill>
                                  <a:prstClr val="black"/>
                                </a:solidFill>
                                <a:latin typeface="Cambria Math" panose="02040503050406030204" pitchFamily="18" charset="0"/>
                                <a:ea typeface="Cambria Math" panose="02040503050406030204" pitchFamily="18" charset="0"/>
                              </a:rPr>
                            </m:ctrlPr>
                          </m:sSupPr>
                          <m:e>
                            <m:r>
                              <a:rPr lang="en-IN" b="1">
                                <a:solidFill>
                                  <a:prstClr val="black"/>
                                </a:solidFill>
                                <a:latin typeface="Cambria Math" panose="02040503050406030204" pitchFamily="18" charset="0"/>
                                <a:ea typeface="Cambria Math" panose="02040503050406030204" pitchFamily="18" charset="0"/>
                              </a:rPr>
                              <m:t>𝐱</m:t>
                            </m:r>
                          </m:e>
                          <m:sup>
                            <m:r>
                              <a:rPr lang="en-IN" i="1">
                                <a:solidFill>
                                  <a:prstClr val="black"/>
                                </a:solidFill>
                                <a:latin typeface="Cambria Math" panose="02040503050406030204" pitchFamily="18" charset="0"/>
                                <a:ea typeface="Cambria Math" panose="02040503050406030204" pitchFamily="18" charset="0"/>
                              </a:rPr>
                              <m:t>𝑗</m:t>
                            </m:r>
                          </m:sup>
                        </m:sSup>
                        <m:r>
                          <a:rPr lang="en-IN" i="1">
                            <a:solidFill>
                              <a:prstClr val="black"/>
                            </a:solidFill>
                            <a:latin typeface="Cambria Math" panose="02040503050406030204" pitchFamily="18" charset="0"/>
                            <a:ea typeface="Cambria Math" panose="02040503050406030204" pitchFamily="18" charset="0"/>
                          </a:rPr>
                          <m:t>;</m:t>
                        </m:r>
                        <m:sSup>
                          <m:sSupPr>
                            <m:ctrlPr>
                              <a:rPr lang="en-IN" i="1">
                                <a:solidFill>
                                  <a:prstClr val="black"/>
                                </a:solidFill>
                                <a:latin typeface="Cambria Math" panose="02040503050406030204" pitchFamily="18" charset="0"/>
                                <a:ea typeface="Cambria Math" panose="02040503050406030204" pitchFamily="18" charset="0"/>
                              </a:rPr>
                            </m:ctrlPr>
                          </m:sSupPr>
                          <m:e>
                            <m:r>
                              <a:rPr lang="en-IN" b="1">
                                <a:solidFill>
                                  <a:prstClr val="black"/>
                                </a:solidFill>
                                <a:latin typeface="Cambria Math" panose="02040503050406030204" pitchFamily="18" charset="0"/>
                                <a:ea typeface="Cambria Math" panose="02040503050406030204" pitchFamily="18" charset="0"/>
                              </a:rPr>
                              <m:t>𝛍</m:t>
                            </m:r>
                          </m:e>
                          <m:sup>
                            <m:r>
                              <a:rPr lang="en-IN" i="1">
                                <a:solidFill>
                                  <a:prstClr val="black"/>
                                </a:solidFill>
                                <a:latin typeface="Cambria Math" panose="02040503050406030204" pitchFamily="18" charset="0"/>
                                <a:ea typeface="Cambria Math" panose="02040503050406030204" pitchFamily="18" charset="0"/>
                              </a:rPr>
                              <m:t>2</m:t>
                            </m:r>
                          </m:sup>
                        </m:sSup>
                      </m:e>
                    </m:d>
                  </m:oMath>
                </a14:m>
                <a:endParaRPr lang="en-IN" dirty="0" smtClean="0"/>
              </a:p>
              <a:p>
                <a:r>
                  <a:rPr lang="en-IN" dirty="0" smtClean="0"/>
                  <a:t>Step 1 becomes </a:t>
                </a:r>
              </a:p>
              <a:p>
                <a:pPr lvl="2"/>
                <a14:m>
                  <m:oMath xmlns:m="http://schemas.openxmlformats.org/officeDocument/2006/math">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arg</m:t>
                        </m:r>
                      </m:fName>
                      <m:e>
                        <m:func>
                          <m:funcPr>
                            <m:ctrlPr>
                              <a:rPr lang="en-IN" b="0" i="1" smtClean="0">
                                <a:latin typeface="Cambria Math" panose="02040503050406030204" pitchFamily="18" charset="0"/>
                                <a:ea typeface="Cambria Math" panose="02040503050406030204" pitchFamily="18" charset="0"/>
                              </a:rPr>
                            </m:ctrlPr>
                          </m:funcPr>
                          <m:fName>
                            <m:limLow>
                              <m:limLowPr>
                                <m:ctrlPr>
                                  <a:rPr lang="en-IN" b="0" i="1" smtClean="0">
                                    <a:latin typeface="Cambria Math" panose="02040503050406030204" pitchFamily="18" charset="0"/>
                                    <a:ea typeface="Cambria Math" panose="02040503050406030204" pitchFamily="18" charset="0"/>
                                  </a:rPr>
                                </m:ctrlPr>
                              </m:limLowPr>
                              <m:e>
                                <m:r>
                                  <m:rPr>
                                    <m:sty m:val="p"/>
                                  </m:rPr>
                                  <a:rPr lang="en-IN" b="0" i="0" smtClean="0">
                                    <a:latin typeface="Cambria Math" panose="02040503050406030204" pitchFamily="18" charset="0"/>
                                    <a:ea typeface="Cambria Math" panose="02040503050406030204" pitchFamily="18" charset="0"/>
                                  </a:rPr>
                                  <m:t>max</m:t>
                                </m:r>
                              </m:e>
                              <m:lim>
                                <m:sSub>
                                  <m:sSubPr>
                                    <m:ctrlPr>
                                      <a:rPr lang="en-IN" i="1">
                                        <a:latin typeface="Cambria Math" panose="02040503050406030204" pitchFamily="18" charset="0"/>
                                      </a:rPr>
                                    </m:ctrlPr>
                                  </m:sSubPr>
                                  <m:e>
                                    <m:r>
                                      <m:rPr>
                                        <m:brk m:alnAt="9"/>
                                      </m:rPr>
                                      <a:rPr lang="en-IN">
                                        <a:latin typeface="Cambria Math" panose="02040503050406030204" pitchFamily="18" charset="0"/>
                                      </a:rPr>
                                      <m:t>𝑧</m:t>
                                    </m:r>
                                  </m:e>
                                  <m:sub>
                                    <m:r>
                                      <m:rPr>
                                        <m:brk m:alnAt="9"/>
                                      </m:rPr>
                                      <a:rPr lang="en-IN">
                                        <a:latin typeface="Cambria Math" panose="02040503050406030204" pitchFamily="18" charset="0"/>
                                      </a:rPr>
                                      <m:t>𝑖</m:t>
                                    </m:r>
                                  </m:sub>
                                </m:sSub>
                                <m:r>
                                  <a:rPr lang="en-IN">
                                    <a:latin typeface="Cambria Math" panose="02040503050406030204" pitchFamily="18" charset="0"/>
                                  </a:rPr>
                                  <m:t>∈</m:t>
                                </m:r>
                                <m:d>
                                  <m:dPr>
                                    <m:begChr m:val="{"/>
                                    <m:endChr m:val="}"/>
                                    <m:ctrlPr>
                                      <a:rPr lang="en-IN" i="1">
                                        <a:latin typeface="Cambria Math" panose="02040503050406030204" pitchFamily="18" charset="0"/>
                                      </a:rPr>
                                    </m:ctrlPr>
                                  </m:dPr>
                                  <m:e>
                                    <m:r>
                                      <a:rPr lang="en-IN">
                                        <a:latin typeface="Cambria Math" panose="02040503050406030204" pitchFamily="18" charset="0"/>
                                      </a:rPr>
                                      <m:t>1,2</m:t>
                                    </m:r>
                                  </m:e>
                                </m:d>
                              </m:lim>
                            </m:limLow>
                          </m:fName>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a:latin typeface="Cambria Math" panose="02040503050406030204" pitchFamily="18" charset="0"/>
                                            <a:ea typeface="Cambria Math" panose="02040503050406030204" pitchFamily="18" charset="0"/>
                                          </a:rPr>
                                          <m:t>1</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a:latin typeface="Cambria Math" panose="02040503050406030204" pitchFamily="18" charset="0"/>
                                            <a:ea typeface="Cambria Math" panose="02040503050406030204" pitchFamily="18" charset="0"/>
                                          </a:rPr>
                                          <m:t>2</m:t>
                                        </m:r>
                                      </m:sup>
                                    </m:sSup>
                                  </m:e>
                                </m:d>
                              </m:e>
                            </m:func>
                          </m:e>
                        </m:func>
                      </m:e>
                    </m:func>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arg</m:t>
                            </m:r>
                          </m:fName>
                          <m:e>
                            <m:func>
                              <m:funcPr>
                                <m:ctrlPr>
                                  <a:rPr lang="en-IN" b="0" i="1" smtClean="0">
                                    <a:latin typeface="Cambria Math" panose="02040503050406030204" pitchFamily="18" charset="0"/>
                                    <a:ea typeface="Cambria Math" panose="02040503050406030204" pitchFamily="18" charset="0"/>
                                  </a:rPr>
                                </m:ctrlPr>
                              </m:funcPr>
                              <m:fName>
                                <m:limLow>
                                  <m:limLowPr>
                                    <m:ctrlPr>
                                      <a:rPr lang="en-IN" b="0" i="1" smtClean="0">
                                        <a:latin typeface="Cambria Math" panose="02040503050406030204" pitchFamily="18" charset="0"/>
                                        <a:ea typeface="Cambria Math" panose="02040503050406030204" pitchFamily="18" charset="0"/>
                                      </a:rPr>
                                    </m:ctrlPr>
                                  </m:limLowPr>
                                  <m:e>
                                    <m:r>
                                      <m:rPr>
                                        <m:sty m:val="p"/>
                                      </m:rPr>
                                      <a:rPr lang="en-IN" b="0" i="0" smtClean="0">
                                        <a:latin typeface="Cambria Math" panose="02040503050406030204" pitchFamily="18" charset="0"/>
                                        <a:ea typeface="Cambria Math" panose="02040503050406030204" pitchFamily="18" charset="0"/>
                                      </a:rPr>
                                      <m:t>min</m:t>
                                    </m:r>
                                  </m:e>
                                  <m:lim>
                                    <m:sSub>
                                      <m:sSubPr>
                                        <m:ctrlPr>
                                          <a:rPr lang="en-IN" i="1">
                                            <a:latin typeface="Cambria Math" panose="02040503050406030204" pitchFamily="18" charset="0"/>
                                          </a:rPr>
                                        </m:ctrlPr>
                                      </m:sSubPr>
                                      <m:e>
                                        <m:r>
                                          <m:rPr>
                                            <m:brk m:alnAt="9"/>
                                          </m:rPr>
                                          <a:rPr lang="en-IN">
                                            <a:latin typeface="Cambria Math" panose="02040503050406030204" pitchFamily="18" charset="0"/>
                                          </a:rPr>
                                          <m:t>𝑧</m:t>
                                        </m:r>
                                      </m:e>
                                      <m:sub>
                                        <m:r>
                                          <m:rPr>
                                            <m:brk m:alnAt="9"/>
                                          </m:rPr>
                                          <a:rPr lang="en-IN">
                                            <a:latin typeface="Cambria Math" panose="02040503050406030204" pitchFamily="18" charset="0"/>
                                          </a:rPr>
                                          <m:t>𝑖</m:t>
                                        </m:r>
                                      </m:sub>
                                    </m:sSub>
                                    <m:r>
                                      <a:rPr lang="en-IN">
                                        <a:latin typeface="Cambria Math" panose="02040503050406030204" pitchFamily="18" charset="0"/>
                                      </a:rPr>
                                      <m:t>∈</m:t>
                                    </m:r>
                                    <m:d>
                                      <m:dPr>
                                        <m:begChr m:val="{"/>
                                        <m:endChr m:val="}"/>
                                        <m:ctrlPr>
                                          <a:rPr lang="en-IN" i="1">
                                            <a:latin typeface="Cambria Math" panose="02040503050406030204" pitchFamily="18" charset="0"/>
                                          </a:rPr>
                                        </m:ctrlPr>
                                      </m:dPr>
                                      <m:e>
                                        <m:r>
                                          <a:rPr lang="en-IN">
                                            <a:latin typeface="Cambria Math" panose="02040503050406030204" pitchFamily="18" charset="0"/>
                                          </a:rPr>
                                          <m:t>1,2</m:t>
                                        </m:r>
                                      </m:e>
                                    </m:d>
                                  </m:lim>
                                </m:limLow>
                              </m:fName>
                              <m:e>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𝛍</m:t>
                                        </m:r>
                                      </m:e>
                                      <m: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b="0" i="1" smtClean="0">
                                                <a:latin typeface="Cambria Math" panose="02040503050406030204" pitchFamily="18" charset="0"/>
                                                <a:ea typeface="Cambria Math" panose="02040503050406030204" pitchFamily="18" charset="0"/>
                                              </a:rPr>
                                              <m:t>𝑖</m:t>
                                            </m:r>
                                          </m:sub>
                                        </m:sSub>
                                      </m:sup>
                                    </m:sSup>
                                  </m:e>
                                </m:d>
                              </m:e>
                            </m:func>
                          </m:e>
                        </m:func>
                      </m:e>
                      <m:sub>
                        <m:r>
                          <a:rPr lang="en-IN" b="0" i="1" smtClean="0">
                            <a:latin typeface="Cambria Math" panose="02040503050406030204" pitchFamily="18" charset="0"/>
                            <a:ea typeface="Cambria Math" panose="02040503050406030204" pitchFamily="18" charset="0"/>
                          </a:rPr>
                          <m:t>2</m:t>
                        </m:r>
                      </m:sub>
                      <m:sup>
                        <m:r>
                          <a:rPr lang="en-IN" b="0" i="1" smtClean="0">
                            <a:latin typeface="Cambria Math" panose="02040503050406030204" pitchFamily="18" charset="0"/>
                            <a:ea typeface="Cambria Math" panose="02040503050406030204" pitchFamily="18" charset="0"/>
                          </a:rPr>
                          <m:t>2</m:t>
                        </m:r>
                      </m:sup>
                    </m:sSubSup>
                  </m:oMath>
                </a14:m>
                <a:endParaRPr lang="en-IN" dirty="0" smtClean="0"/>
              </a:p>
              <a:p>
                <a:r>
                  <a:rPr lang="en-IN" dirty="0" smtClean="0"/>
                  <a:t>Step 2 becomes</a:t>
                </a:r>
              </a:p>
              <a:p>
                <a:pPr lvl="2"/>
                <a14:m>
                  <m:oMath xmlns:m="http://schemas.openxmlformats.org/officeDocument/2006/math">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arg</m:t>
                        </m:r>
                      </m:fName>
                      <m:e>
                        <m:func>
                          <m:funcPr>
                            <m:ctrlPr>
                              <a:rPr lang="en-IN" b="0" i="1" smtClean="0">
                                <a:latin typeface="Cambria Math" panose="02040503050406030204" pitchFamily="18" charset="0"/>
                                <a:ea typeface="Cambria Math" panose="02040503050406030204" pitchFamily="18" charset="0"/>
                              </a:rPr>
                            </m:ctrlPr>
                          </m:funcPr>
                          <m:fName>
                            <m:limLow>
                              <m:limLowPr>
                                <m:ctrlPr>
                                  <a:rPr lang="en-IN" b="0" i="1" smtClean="0">
                                    <a:latin typeface="Cambria Math" panose="02040503050406030204" pitchFamily="18" charset="0"/>
                                    <a:ea typeface="Cambria Math" panose="02040503050406030204" pitchFamily="18" charset="0"/>
                                  </a:rPr>
                                </m:ctrlPr>
                              </m:limLowPr>
                              <m:e>
                                <m:r>
                                  <m:rPr>
                                    <m:sty m:val="p"/>
                                  </m:rPr>
                                  <a:rPr lang="en-IN" b="0" i="0" smtClean="0">
                                    <a:latin typeface="Cambria Math" panose="02040503050406030204" pitchFamily="18" charset="0"/>
                                    <a:ea typeface="Cambria Math" panose="02040503050406030204" pitchFamily="18" charset="0"/>
                                  </a:rPr>
                                  <m:t>max</m:t>
                                </m:r>
                              </m:e>
                              <m:lim>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1</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2</m:t>
                                    </m:r>
                                  </m:sup>
                                </m:s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𝑖</m:t>
                                </m:r>
                                <m:r>
                                  <a:rPr lang="en-IN">
                                    <a:latin typeface="Cambria Math" panose="02040503050406030204" pitchFamily="18" charset="0"/>
                                  </a:rPr>
                                  <m:t>=1</m:t>
                                </m:r>
                              </m:sub>
                              <m:sup>
                                <m:r>
                                  <a:rPr lang="en-IN">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a:latin typeface="Cambria Math" panose="02040503050406030204" pitchFamily="18" charset="0"/>
                                                <a:ea typeface="Cambria Math" panose="02040503050406030204" pitchFamily="18" charset="0"/>
                                              </a:rPr>
                                              <m:t>1</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𝛍</m:t>
                                            </m:r>
                                          </m:e>
                                          <m:sup>
                                            <m:r>
                                              <a:rPr lang="en-IN">
                                                <a:latin typeface="Cambria Math" panose="02040503050406030204" pitchFamily="18" charset="0"/>
                                                <a:ea typeface="Cambria Math" panose="02040503050406030204" pitchFamily="18" charset="0"/>
                                              </a:rPr>
                                              <m:t>2</m:t>
                                            </m:r>
                                          </m:sup>
                                        </m:sSup>
                                      </m:e>
                                    </m:d>
                                  </m:e>
                                </m:func>
                              </m:e>
                            </m:nary>
                          </m:e>
                        </m:func>
                      </m:e>
                    </m:func>
                  </m:oMath>
                </a14:m>
                <a:endParaRPr lang="en-IN" b="0" dirty="0" smtClean="0">
                  <a:ea typeface="Cambria Math" panose="02040503050406030204" pitchFamily="18" charset="0"/>
                </a:endParaRPr>
              </a:p>
              <a:p>
                <a:pPr lvl="2"/>
                <a14:m>
                  <m:oMath xmlns:m="http://schemas.openxmlformats.org/officeDocument/2006/math">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min</m:t>
                                </m:r>
                              </m:e>
                              <m:lim>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1</m:t>
                                    </m:r>
                                  </m:sup>
                                </m:sSup>
                                <m:r>
                                  <a:rPr lang="en-IN" i="1" smtClean="0">
                                    <a:latin typeface="Cambria Math" panose="02040503050406030204" pitchFamily="18" charset="0"/>
                                  </a:rPr>
                                  <m:t> </m:t>
                                </m:r>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lim>
                            </m:limLow>
                          </m:fName>
                          <m:e>
                            <m:nary>
                              <m:naryPr>
                                <m:chr m:val="∑"/>
                                <m:limLoc m:val="subSup"/>
                                <m:supHide m:val="on"/>
                                <m:ctrlPr>
                                  <a:rPr lang="en-IN" i="1">
                                    <a:latin typeface="Cambria Math" panose="02040503050406030204" pitchFamily="18" charset="0"/>
                                  </a:rPr>
                                </m:ctrlPr>
                              </m:naryPr>
                              <m:sub>
                                <m:r>
                                  <m:rPr>
                                    <m:brk m:alnAt="1"/>
                                  </m:rPr>
                                  <a:rPr lang="en-IN" b="0" i="1" smtClean="0">
                                    <a:latin typeface="Cambria Math" panose="02040503050406030204" pitchFamily="18" charset="0"/>
                                  </a:rPr>
                                  <m:t>𝑖</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m:rPr>
                                        <m:brk m:alnAt="1"/>
                                      </m:rPr>
                                      <a:rPr lang="en-IN" b="0" i="1" smtClean="0">
                                        <a:latin typeface="Cambria Math" panose="02040503050406030204" pitchFamily="18" charset="0"/>
                                      </a:rPr>
                                      <m:t>𝑧</m:t>
                                    </m:r>
                                  </m:e>
                                  <m:sub>
                                    <m:r>
                                      <m:rPr>
                                        <m:brk m:alnAt="1"/>
                                      </m:rPr>
                                      <a:rPr lang="en-IN" b="0" i="1" smtClean="0">
                                        <a:latin typeface="Cambria Math" panose="02040503050406030204" pitchFamily="18" charset="0"/>
                                      </a:rPr>
                                      <m:t>𝑖</m:t>
                                    </m:r>
                                  </m:sub>
                                </m:sSub>
                                <m:r>
                                  <m:rPr>
                                    <m:brk m:alnAt="1"/>
                                  </m:rPr>
                                  <a:rPr lang="en-IN" b="0" i="1" smtClean="0">
                                    <a:latin typeface="Cambria Math" panose="02040503050406030204" pitchFamily="18" charset="0"/>
                                  </a:rPr>
                                  <m:t>=</m:t>
                                </m:r>
                                <m:r>
                                  <a:rPr lang="en-IN" b="0" i="1" smtClean="0">
                                    <a:latin typeface="Cambria Math" panose="02040503050406030204" pitchFamily="18" charset="0"/>
                                  </a:rPr>
                                  <m:t>1</m:t>
                                </m:r>
                              </m:sub>
                              <m:sup/>
                              <m:e>
                                <m:sSubSup>
                                  <m:sSubSupPr>
                                    <m:ctrlPr>
                                      <a:rPr lang="en-IN" b="0" i="1" smtClean="0">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𝛍</m:t>
                                            </m:r>
                                          </m:e>
                                          <m:sup>
                                            <m:r>
                                              <a:rPr lang="en-IN" b="0" i="1" smtClean="0">
                                                <a:latin typeface="Cambria Math" panose="02040503050406030204" pitchFamily="18" charset="0"/>
                                                <a:ea typeface="Cambria Math" panose="02040503050406030204" pitchFamily="18" charset="0"/>
                                              </a:rPr>
                                              <m:t>1</m:t>
                                            </m:r>
                                          </m:sup>
                                        </m:sSup>
                                      </m:e>
                                    </m:d>
                                  </m:e>
                                  <m:sub>
                                    <m:r>
                                      <a:rPr lang="en-IN" b="0" i="1" smtClean="0">
                                        <a:latin typeface="Cambria Math" panose="02040503050406030204" pitchFamily="18" charset="0"/>
                                        <a:ea typeface="Cambria Math" panose="02040503050406030204" pitchFamily="18" charset="0"/>
                                      </a:rPr>
                                      <m:t>2</m:t>
                                    </m:r>
                                  </m:sub>
                                  <m:sup>
                                    <m:r>
                                      <a:rPr lang="en-IN" b="0" i="1" smtClean="0">
                                        <a:latin typeface="Cambria Math" panose="02040503050406030204" pitchFamily="18" charset="0"/>
                                        <a:ea typeface="Cambria Math" panose="02040503050406030204" pitchFamily="18" charset="0"/>
                                      </a:rPr>
                                      <m:t>2</m:t>
                                    </m:r>
                                  </m:sup>
                                </m:sSubSup>
                              </m:e>
                            </m:nary>
                          </m:e>
                        </m:func>
                      </m:e>
                    </m:func>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min</m:t>
                                </m:r>
                              </m:e>
                              <m:lim>
                                <m:sSup>
                                  <m:sSupPr>
                                    <m:ctrlPr>
                                      <a:rPr lang="en-IN" i="1" smtClean="0">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2</m:t>
                                    </m:r>
                                  </m:sup>
                                </m:s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lim>
                            </m:limLow>
                          </m:fName>
                          <m:e>
                            <m:nary>
                              <m:naryPr>
                                <m:chr m:val="∑"/>
                                <m:limLoc m:val="subSup"/>
                                <m:supHide m:val="on"/>
                                <m:ctrlPr>
                                  <a:rPr lang="en-IN" i="1">
                                    <a:latin typeface="Cambria Math" panose="02040503050406030204" pitchFamily="18" charset="0"/>
                                  </a:rPr>
                                </m:ctrlPr>
                              </m:naryPr>
                              <m:sub>
                                <m:r>
                                  <m:rPr>
                                    <m:brk m:alnAt="1"/>
                                  </m:rPr>
                                  <a:rPr lang="en-IN">
                                    <a:latin typeface="Cambria Math" panose="02040503050406030204" pitchFamily="18" charset="0"/>
                                  </a:rPr>
                                  <m:t>𝑖</m:t>
                                </m:r>
                                <m:r>
                                  <a:rPr lang="en-IN">
                                    <a:latin typeface="Cambria Math" panose="02040503050406030204" pitchFamily="18" charset="0"/>
                                  </a:rPr>
                                  <m:t>:</m:t>
                                </m:r>
                                <m:sSub>
                                  <m:sSubPr>
                                    <m:ctrlPr>
                                      <a:rPr lang="en-IN" i="1">
                                        <a:latin typeface="Cambria Math" panose="02040503050406030204" pitchFamily="18" charset="0"/>
                                      </a:rPr>
                                    </m:ctrlPr>
                                  </m:sSubPr>
                                  <m:e>
                                    <m:r>
                                      <m:rPr>
                                        <m:brk m:alnAt="1"/>
                                      </m:rPr>
                                      <a:rPr lang="en-IN">
                                        <a:latin typeface="Cambria Math" panose="02040503050406030204" pitchFamily="18" charset="0"/>
                                      </a:rPr>
                                      <m:t>𝑧</m:t>
                                    </m:r>
                                  </m:e>
                                  <m:sub>
                                    <m:r>
                                      <m:rPr>
                                        <m:brk m:alnAt="1"/>
                                      </m:rPr>
                                      <a:rPr lang="en-IN">
                                        <a:latin typeface="Cambria Math" panose="02040503050406030204" pitchFamily="18" charset="0"/>
                                      </a:rPr>
                                      <m:t>𝑖</m:t>
                                    </m:r>
                                  </m:sub>
                                </m:sSub>
                                <m:r>
                                  <m:rPr>
                                    <m:brk m:alnAt="1"/>
                                  </m:rPr>
                                  <a:rPr lang="en-IN">
                                    <a:latin typeface="Cambria Math" panose="02040503050406030204" pitchFamily="18" charset="0"/>
                                  </a:rPr>
                                  <m:t>=</m:t>
                                </m:r>
                                <m:r>
                                  <m:rPr>
                                    <m:brk m:alnAt="1"/>
                                  </m:rPr>
                                  <a:rPr lang="en-IN" b="0" i="1" smtClean="0">
                                    <a:latin typeface="Cambria Math" panose="02040503050406030204" pitchFamily="18" charset="0"/>
                                  </a:rPr>
                                  <m:t>2</m:t>
                                </m:r>
                              </m:sub>
                              <m:sup/>
                              <m:e>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𝛍</m:t>
                                            </m:r>
                                          </m:e>
                                          <m:sup>
                                            <m:r>
                                              <a:rPr lang="en-IN" b="0" i="1" smtClean="0">
                                                <a:latin typeface="Cambria Math" panose="02040503050406030204" pitchFamily="18" charset="0"/>
                                                <a:ea typeface="Cambria Math" panose="02040503050406030204" pitchFamily="18" charset="0"/>
                                              </a:rPr>
                                              <m:t>2</m:t>
                                            </m:r>
                                          </m:sup>
                                        </m:sSup>
                                      </m:e>
                                    </m:d>
                                  </m:e>
                                  <m:sub>
                                    <m:r>
                                      <a:rPr lang="en-IN">
                                        <a:latin typeface="Cambria Math" panose="02040503050406030204" pitchFamily="18" charset="0"/>
                                        <a:ea typeface="Cambria Math" panose="02040503050406030204" pitchFamily="18" charset="0"/>
                                      </a:rPr>
                                      <m:t>2</m:t>
                                    </m:r>
                                  </m:sub>
                                  <m:sup>
                                    <m:r>
                                      <a:rPr lang="en-IN">
                                        <a:latin typeface="Cambria Math" panose="02040503050406030204" pitchFamily="18" charset="0"/>
                                        <a:ea typeface="Cambria Math" panose="02040503050406030204" pitchFamily="18" charset="0"/>
                                      </a:rPr>
                                      <m:t>2</m:t>
                                    </m:r>
                                  </m:sup>
                                </m:sSubSup>
                              </m:e>
                            </m:nary>
                          </m:e>
                        </m:func>
                      </m:e>
                    </m:func>
                  </m:oMath>
                </a14:m>
                <a:endParaRPr lang="en-IN" dirty="0" smtClean="0"/>
              </a:p>
              <a:p>
                <a:pPr lvl="2"/>
                <a:r>
                  <a:rPr lang="en-IN" dirty="0" smtClean="0"/>
                  <a:t>Thus,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1</m:t>
                        </m:r>
                      </m:sup>
                    </m:s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den>
                    </m:f>
                    <m:nary>
                      <m:naryPr>
                        <m:chr m:val="∑"/>
                        <m:limLoc m:val="subSup"/>
                        <m:supHide m:val="on"/>
                        <m:ctrlPr>
                          <a:rPr lang="en-IN" i="1">
                            <a:latin typeface="Cambria Math" panose="02040503050406030204" pitchFamily="18" charset="0"/>
                          </a:rPr>
                        </m:ctrlPr>
                      </m:naryPr>
                      <m:sub>
                        <m:r>
                          <m:rPr>
                            <m:brk m:alnAt="1"/>
                          </m:rPr>
                          <a:rPr lang="en-IN">
                            <a:latin typeface="Cambria Math" panose="02040503050406030204" pitchFamily="18" charset="0"/>
                          </a:rPr>
                          <m:t>𝑖</m:t>
                        </m:r>
                        <m:r>
                          <a:rPr lang="en-IN">
                            <a:latin typeface="Cambria Math" panose="02040503050406030204" pitchFamily="18" charset="0"/>
                          </a:rPr>
                          <m:t>:</m:t>
                        </m:r>
                        <m:sSub>
                          <m:sSubPr>
                            <m:ctrlPr>
                              <a:rPr lang="en-IN" i="1">
                                <a:latin typeface="Cambria Math" panose="02040503050406030204" pitchFamily="18" charset="0"/>
                              </a:rPr>
                            </m:ctrlPr>
                          </m:sSubPr>
                          <m:e>
                            <m:r>
                              <m:rPr>
                                <m:brk m:alnAt="1"/>
                              </m:rPr>
                              <a:rPr lang="en-IN">
                                <a:latin typeface="Cambria Math" panose="02040503050406030204" pitchFamily="18" charset="0"/>
                              </a:rPr>
                              <m:t>𝑧</m:t>
                            </m:r>
                          </m:e>
                          <m:sub>
                            <m:r>
                              <m:rPr>
                                <m:brk m:alnAt="1"/>
                              </m:rPr>
                              <a:rPr lang="en-IN">
                                <a:latin typeface="Cambria Math" panose="02040503050406030204" pitchFamily="18" charset="0"/>
                              </a:rPr>
                              <m:t>𝑖</m:t>
                            </m:r>
                          </m:sub>
                        </m:sSub>
                        <m:r>
                          <m:rPr>
                            <m:brk m:alnAt="1"/>
                          </m:rPr>
                          <a:rPr lang="en-IN">
                            <a:latin typeface="Cambria Math" panose="02040503050406030204" pitchFamily="18" charset="0"/>
                          </a:rPr>
                          <m:t>=</m:t>
                        </m:r>
                        <m:r>
                          <a:rPr lang="en-IN">
                            <a:latin typeface="Cambria Math" panose="02040503050406030204" pitchFamily="18" charset="0"/>
                          </a:rPr>
                          <m:t>1</m:t>
                        </m:r>
                      </m:sub>
                      <m:sup/>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e>
                    </m:nary>
                  </m:oMath>
                </a14:m>
                <a:r>
                  <a:rPr lang="en-IN" dirty="0" smtClean="0"/>
                  <a:t> and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b="0" i="1" smtClean="0">
                            <a:latin typeface="Cambria Math" panose="02040503050406030204" pitchFamily="18" charset="0"/>
                          </a:rPr>
                          <m:t>2</m:t>
                        </m:r>
                      </m:sup>
                    </m:sSup>
                    <m:r>
                      <a:rPr lang="en-IN">
                        <a:latin typeface="Cambria Math" panose="02040503050406030204" pitchFamily="18" charset="0"/>
                      </a:rPr>
                      <m:t>=</m:t>
                    </m:r>
                    <m:f>
                      <m:fPr>
                        <m:ctrlPr>
                          <a:rPr lang="en-IN" i="1">
                            <a:latin typeface="Cambria Math" panose="02040503050406030204" pitchFamily="18" charset="0"/>
                          </a:rPr>
                        </m:ctrlPr>
                      </m:fPr>
                      <m:num>
                        <m:r>
                          <a:rPr lang="en-IN">
                            <a:latin typeface="Cambria Math" panose="02040503050406030204" pitchFamily="18" charset="0"/>
                          </a:rPr>
                          <m:t>1</m:t>
                        </m:r>
                      </m:num>
                      <m:den>
                        <m:sSub>
                          <m:sSubPr>
                            <m:ctrlPr>
                              <a:rPr lang="en-IN" i="1">
                                <a:latin typeface="Cambria Math" panose="02040503050406030204" pitchFamily="18" charset="0"/>
                              </a:rPr>
                            </m:ctrlPr>
                          </m:sSubPr>
                          <m:e>
                            <m:r>
                              <a:rPr lang="en-IN">
                                <a:latin typeface="Cambria Math" panose="02040503050406030204" pitchFamily="18" charset="0"/>
                              </a:rPr>
                              <m:t>𝑛</m:t>
                            </m:r>
                          </m:e>
                          <m:sub>
                            <m:r>
                              <a:rPr lang="en-IN" b="0" i="1" smtClean="0">
                                <a:latin typeface="Cambria Math" panose="02040503050406030204" pitchFamily="18" charset="0"/>
                              </a:rPr>
                              <m:t>2</m:t>
                            </m:r>
                          </m:sub>
                        </m:sSub>
                      </m:den>
                    </m:f>
                    <m:nary>
                      <m:naryPr>
                        <m:chr m:val="∑"/>
                        <m:limLoc m:val="subSup"/>
                        <m:supHide m:val="on"/>
                        <m:ctrlPr>
                          <a:rPr lang="en-IN" i="1">
                            <a:latin typeface="Cambria Math" panose="02040503050406030204" pitchFamily="18" charset="0"/>
                          </a:rPr>
                        </m:ctrlPr>
                      </m:naryPr>
                      <m:sub>
                        <m:r>
                          <m:rPr>
                            <m:brk m:alnAt="1"/>
                          </m:rPr>
                          <a:rPr lang="en-IN">
                            <a:latin typeface="Cambria Math" panose="02040503050406030204" pitchFamily="18" charset="0"/>
                          </a:rPr>
                          <m:t>𝑖</m:t>
                        </m:r>
                        <m:r>
                          <a:rPr lang="en-IN">
                            <a:latin typeface="Cambria Math" panose="02040503050406030204" pitchFamily="18" charset="0"/>
                          </a:rPr>
                          <m:t>:</m:t>
                        </m:r>
                        <m:sSub>
                          <m:sSubPr>
                            <m:ctrlPr>
                              <a:rPr lang="en-IN" i="1">
                                <a:latin typeface="Cambria Math" panose="02040503050406030204" pitchFamily="18" charset="0"/>
                              </a:rPr>
                            </m:ctrlPr>
                          </m:sSubPr>
                          <m:e>
                            <m:r>
                              <m:rPr>
                                <m:brk m:alnAt="1"/>
                              </m:rPr>
                              <a:rPr lang="en-IN">
                                <a:latin typeface="Cambria Math" panose="02040503050406030204" pitchFamily="18" charset="0"/>
                              </a:rPr>
                              <m:t>𝑧</m:t>
                            </m:r>
                          </m:e>
                          <m:sub>
                            <m:r>
                              <m:rPr>
                                <m:brk m:alnAt="1"/>
                              </m:rPr>
                              <a:rPr lang="en-IN">
                                <a:latin typeface="Cambria Math" panose="02040503050406030204" pitchFamily="18" charset="0"/>
                              </a:rPr>
                              <m:t>𝑖</m:t>
                            </m:r>
                          </m:sub>
                        </m:sSub>
                        <m:r>
                          <m:rPr>
                            <m:brk m:alnAt="1"/>
                          </m:rPr>
                          <a:rPr lang="en-IN">
                            <a:latin typeface="Cambria Math" panose="02040503050406030204" pitchFamily="18" charset="0"/>
                          </a:rPr>
                          <m:t>=</m:t>
                        </m:r>
                        <m:r>
                          <m:rPr>
                            <m:brk m:alnAt="1"/>
                          </m:rPr>
                          <a:rPr lang="en-IN" b="0" i="1" smtClean="0">
                            <a:latin typeface="Cambria Math" panose="02040503050406030204" pitchFamily="18" charset="0"/>
                          </a:rPr>
                          <m:t>2</m:t>
                        </m:r>
                      </m:sub>
                      <m:sup/>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e>
                    </m:nary>
                  </m:oMath>
                </a14:m>
                <a:r>
                  <a:rPr lang="en-IN" dirty="0" smtClean="0"/>
                  <a:t> 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𝑐</m:t>
                        </m:r>
                      </m:sub>
                    </m:sSub>
                  </m:oMath>
                </a14:m>
                <a:r>
                  <a:rPr lang="en-IN" dirty="0" smtClean="0"/>
                  <a:t> is the number of data points for which we have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𝑐</m:t>
                    </m:r>
                  </m:oMath>
                </a14:m>
                <a:endParaRPr lang="en-IN" dirty="0" smtClean="0"/>
              </a:p>
              <a:p>
                <a:r>
                  <a:rPr lang="en-IN" dirty="0" smtClean="0"/>
                  <a:t>Repeat!</a:t>
                </a:r>
              </a:p>
              <a:p>
                <a:pPr lvl="1"/>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0495" y="36190"/>
            <a:ext cx="1836955" cy="1836955"/>
          </a:xfrm>
          <a:prstGeom prst="rect">
            <a:avLst/>
          </a:prstGeom>
        </p:spPr>
      </p:pic>
      <p:sp>
        <p:nvSpPr>
          <p:cNvPr id="6" name="Rectangular Callout 5"/>
          <p:cNvSpPr/>
          <p:nvPr/>
        </p:nvSpPr>
        <p:spPr>
          <a:xfrm>
            <a:off x="7604444" y="263680"/>
            <a:ext cx="3322950" cy="847943"/>
          </a:xfrm>
          <a:prstGeom prst="wedgeRectCallout">
            <a:avLst>
              <a:gd name="adj1" fmla="val 63032"/>
              <a:gd name="adj2" fmla="val 6251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Isn’t this like the k-means algorithm?</a:t>
            </a:r>
            <a:endParaRPr lang="en-IN" sz="2400" dirty="0">
              <a:solidFill>
                <a:schemeClr val="tx1"/>
              </a:solidFill>
              <a:latin typeface="+mj-lt"/>
            </a:endParaRPr>
          </a:p>
        </p:txBody>
      </p:sp>
      <p:grpSp>
        <p:nvGrpSpPr>
          <p:cNvPr id="7" name="Group 6"/>
          <p:cNvGrpSpPr/>
          <p:nvPr/>
        </p:nvGrpSpPr>
        <p:grpSpPr>
          <a:xfrm>
            <a:off x="10723392" y="2094570"/>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2"/>
          <p:cNvSpPr/>
          <p:nvPr/>
        </p:nvSpPr>
        <p:spPr>
          <a:xfrm>
            <a:off x="3276824" y="1873145"/>
            <a:ext cx="7204974" cy="1295938"/>
          </a:xfrm>
          <a:prstGeom prst="wedgeRectCallout">
            <a:avLst>
              <a:gd name="adj1" fmla="val 62286"/>
              <a:gd name="adj2" fmla="val 5668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Not just “like” – this </a:t>
            </a:r>
            <a:r>
              <a:rPr lang="en-IN" sz="2400" b="1" dirty="0" smtClean="0">
                <a:solidFill>
                  <a:schemeClr val="tx1"/>
                </a:solidFill>
              </a:rPr>
              <a:t>is</a:t>
            </a:r>
            <a:r>
              <a:rPr lang="en-IN" sz="2400" dirty="0" smtClean="0">
                <a:solidFill>
                  <a:schemeClr val="tx1"/>
                </a:solidFill>
                <a:latin typeface="+mj-lt"/>
              </a:rPr>
              <a:t> the k-means algorithm! This means that the k-means algorithm is one heuristic way to compute an MLE which is difficult to compute directly! </a:t>
            </a:r>
            <a:endParaRPr lang="en-IN" sz="2400" dirty="0">
              <a:solidFill>
                <a:schemeClr val="tx1"/>
              </a:solidFill>
              <a:latin typeface="+mj-lt"/>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17561" y="4634149"/>
            <a:ext cx="1722822" cy="1722822"/>
          </a:xfrm>
          <a:prstGeom prst="rect">
            <a:avLst/>
          </a:prstGeom>
        </p:spPr>
      </p:pic>
      <p:sp>
        <p:nvSpPr>
          <p:cNvPr id="15" name="Rectangular Callout 14"/>
          <p:cNvSpPr/>
          <p:nvPr/>
        </p:nvSpPr>
        <p:spPr>
          <a:xfrm>
            <a:off x="5928188" y="4808306"/>
            <a:ext cx="4784855" cy="1218202"/>
          </a:xfrm>
          <a:prstGeom prst="wedgeRectCallout">
            <a:avLst>
              <a:gd name="adj1" fmla="val 63824"/>
              <a:gd name="adj2" fmla="val 3252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 have a feeling that the second heuristic will also give us something we have already studied!</a:t>
            </a:r>
          </a:p>
        </p:txBody>
      </p:sp>
      <mc:AlternateContent xmlns:mc="http://schemas.openxmlformats.org/markup-compatibility/2006" xmlns:a14="http://schemas.microsoft.com/office/drawing/2010/main">
        <mc:Choice Requires="a14">
          <p:sp>
            <p:nvSpPr>
              <p:cNvPr id="16" name="Rectangular Callout 15"/>
              <p:cNvSpPr/>
              <p:nvPr/>
            </p:nvSpPr>
            <p:spPr>
              <a:xfrm>
                <a:off x="3276825" y="3259641"/>
                <a:ext cx="7204974" cy="1218202"/>
              </a:xfrm>
              <a:prstGeom prst="wedgeRectCallout">
                <a:avLst>
                  <a:gd name="adj1" fmla="val 64537"/>
                  <a:gd name="adj2" fmla="val -4843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Indeed! Notice that even here, instead of choosing just one value of the latent variables </a:t>
                </a: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𝑧</m:t>
                        </m:r>
                      </m:e>
                      <m:sub>
                        <m:r>
                          <a:rPr lang="en-IN" sz="2400" b="0" i="1" smtClean="0">
                            <a:solidFill>
                              <a:schemeClr val="tx1"/>
                            </a:solidFill>
                            <a:latin typeface="Cambria Math" panose="02040503050406030204" pitchFamily="18" charset="0"/>
                          </a:rPr>
                          <m:t>𝑖</m:t>
                        </m:r>
                      </m:sub>
                    </m:sSub>
                  </m:oMath>
                </a14:m>
                <a:r>
                  <a:rPr lang="en-IN" sz="2400" dirty="0" smtClean="0">
                    <a:solidFill>
                      <a:schemeClr val="tx1"/>
                    </a:solidFill>
                    <a:latin typeface="+mj-lt"/>
                  </a:rPr>
                  <a:t> at each time step, we can instead use a distribution over their support </a:t>
                </a:r>
                <a14:m>
                  <m:oMath xmlns:m="http://schemas.openxmlformats.org/officeDocument/2006/math">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1,2</m:t>
                        </m:r>
                      </m:e>
                    </m:d>
                  </m:oMath>
                </a14:m>
                <a:endParaRPr lang="en-IN" sz="2400" dirty="0" smtClean="0">
                  <a:solidFill>
                    <a:schemeClr val="tx1"/>
                  </a:solidFill>
                  <a:latin typeface="+mj-lt"/>
                </a:endParaRPr>
              </a:p>
            </p:txBody>
          </p:sp>
        </mc:Choice>
        <mc:Fallback xmlns="">
          <p:sp>
            <p:nvSpPr>
              <p:cNvPr id="16" name="Rectangular Callout 15"/>
              <p:cNvSpPr>
                <a:spLocks noRot="1" noChangeAspect="1" noMove="1" noResize="1" noEditPoints="1" noAdjustHandles="1" noChangeArrowheads="1" noChangeShapeType="1" noTextEdit="1"/>
              </p:cNvSpPr>
              <p:nvPr/>
            </p:nvSpPr>
            <p:spPr>
              <a:xfrm>
                <a:off x="3276825" y="3259641"/>
                <a:ext cx="7204974" cy="1218202"/>
              </a:xfrm>
              <a:prstGeom prst="wedgeRectCallout">
                <a:avLst>
                  <a:gd name="adj1" fmla="val 64537"/>
                  <a:gd name="adj2" fmla="val -48436"/>
                </a:avLst>
              </a:prstGeom>
              <a:blipFill>
                <a:blip r:embed="rId5"/>
                <a:stretch>
                  <a:fillRect l="-221" t="-1456" b="-8252"/>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67476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right)">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par>
                          <p:cTn id="59" fill="hold">
                            <p:stCondLst>
                              <p:cond delay="0"/>
                            </p:stCondLst>
                            <p:childTnLst>
                              <p:par>
                                <p:cTn id="60" presetID="22" presetClass="entr" presetSubtype="2"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right)">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3"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Probabilistic Clustering??</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5281596" cy="5746376"/>
              </a:xfrm>
            </p:spPr>
            <p:txBody>
              <a:bodyPr>
                <a:normAutofit/>
              </a:bodyPr>
              <a:lstStyle/>
              <a:p>
                <a:r>
                  <a:rPr lang="en-IN" dirty="0" smtClean="0"/>
                  <a:t>Recall the k-means algorithm: we assign every data point to the closest cluster and update</a:t>
                </a:r>
              </a:p>
              <a:p>
                <a:pPr lvl="2"/>
                <a:r>
                  <a:rPr lang="en-IN" dirty="0" smtClean="0"/>
                  <a:t>Can we instead do a “soft” assignment by using a distribution over all </a:t>
                </a:r>
                <a:r>
                  <a:rPr lang="en-IN" dirty="0" err="1" smtClean="0"/>
                  <a:t>centers</a:t>
                </a:r>
                <a:r>
                  <a:rPr lang="en-IN" dirty="0" smtClean="0"/>
                  <a:t>?</a:t>
                </a:r>
              </a:p>
              <a:p>
                <a:pPr lvl="2"/>
                <a:r>
                  <a:rPr lang="en-IN" dirty="0" smtClean="0"/>
                  <a:t>To do this properly, again need some notion of likelihood!</a:t>
                </a:r>
              </a:p>
              <a:p>
                <a:r>
                  <a:rPr lang="en-IN" dirty="0" smtClean="0"/>
                  <a:t>What is probability that blah centroid </a:t>
                </a:r>
                <a14:m>
                  <m:oMath xmlns:m="http://schemas.openxmlformats.org/officeDocument/2006/math">
                    <m:r>
                      <a:rPr lang="en-IN" b="1" i="0" smtClean="0">
                        <a:latin typeface="Cambria Math" panose="02040503050406030204" pitchFamily="18" charset="0"/>
                      </a:rPr>
                      <m:t>𝛍</m:t>
                    </m:r>
                  </m:oMath>
                </a14:m>
                <a:r>
                  <a:rPr lang="en-IN" dirty="0" smtClean="0"/>
                  <a:t> thinks blah data point </a:t>
                </a:r>
                <a14:m>
                  <m:oMath xmlns:m="http://schemas.openxmlformats.org/officeDocument/2006/math">
                    <m:r>
                      <a:rPr lang="en-IN" b="1" i="0" smtClean="0">
                        <a:latin typeface="Cambria Math" panose="02040503050406030204" pitchFamily="18" charset="0"/>
                      </a:rPr>
                      <m:t>𝐱</m:t>
                    </m:r>
                  </m:oMath>
                </a14:m>
                <a:r>
                  <a:rPr lang="en-IN" dirty="0" smtClean="0"/>
                  <a:t> belongs to its cluster?</a:t>
                </a:r>
              </a:p>
              <a:p>
                <a:r>
                  <a:rPr lang="en-IN" b="1" dirty="0" smtClean="0"/>
                  <a:t>Popular choice</a:t>
                </a:r>
                <a:r>
                  <a:rPr lang="en-IN" dirty="0" smtClean="0"/>
                  <a:t>: Gaussian!!</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5281596" cy="5746376"/>
              </a:xfrm>
              <a:blipFill>
                <a:blip r:embed="rId2"/>
                <a:stretch>
                  <a:fillRect l="-1270" t="-2545" r="-161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mc:AlternateContent xmlns:mc="http://schemas.openxmlformats.org/markup-compatibility/2006">
        <mc:Choice xmlns:a14="http://schemas.microsoft.com/office/drawing/2010/main" Requires="a14">
          <p:sp>
            <p:nvSpPr>
              <p:cNvPr id="5" name="TextBox 4"/>
              <p:cNvSpPr txBox="1"/>
              <p:nvPr/>
            </p:nvSpPr>
            <p:spPr>
              <a:xfrm>
                <a:off x="5534950" y="1111624"/>
                <a:ext cx="6318732" cy="4207498"/>
              </a:xfrm>
              <a:prstGeom prst="rect">
                <a:avLst/>
              </a:prstGeom>
              <a:solidFill>
                <a:schemeClr val="bg1"/>
              </a:solidFill>
              <a:ln w="38100">
                <a:solidFill>
                  <a:srgbClr val="7030A0"/>
                </a:solidFill>
                <a:prstDash val="dash"/>
              </a:ln>
            </p:spPr>
            <p:txBody>
              <a:bodyPr wrap="square" rtlCol="0">
                <a:spAutoFit/>
              </a:bodyPr>
              <a:lstStyle/>
              <a:p>
                <a:pPr algn="ctr"/>
                <a:r>
                  <a:rPr lang="en-IN" sz="3600" dirty="0" smtClean="0">
                    <a:latin typeface="+mj-lt"/>
                  </a:rPr>
                  <a:t>K-MEANS/LLOYD’S ALGORITHM</a:t>
                </a:r>
              </a:p>
              <a:p>
                <a:pPr marL="514350" indent="-514350">
                  <a:buFont typeface="+mj-lt"/>
                  <a:buAutoNum type="arabicPeriod"/>
                </a:pPr>
                <a:r>
                  <a:rPr lang="en-IN" sz="3200" dirty="0" smtClean="0">
                    <a:latin typeface="+mj-lt"/>
                  </a:rPr>
                  <a:t>Initialize </a:t>
                </a:r>
                <a:r>
                  <a:rPr lang="en-IN" sz="3200" dirty="0" smtClean="0">
                    <a:latin typeface="+mj-lt"/>
                  </a:rPr>
                  <a:t>centroids </a:t>
                </a:r>
                <a14:m>
                  <m:oMath xmlns:m="http://schemas.openxmlformats.org/officeDocument/2006/math">
                    <m:sSub>
                      <m:sSubPr>
                        <m:ctrlPr>
                          <a:rPr lang="en-IN" sz="3200" b="0" i="1" smtClean="0">
                            <a:latin typeface="Cambria Math" panose="02040503050406030204" pitchFamily="18" charset="0"/>
                          </a:rPr>
                        </m:ctrlPr>
                      </m:sSubPr>
                      <m:e>
                        <m:d>
                          <m:dPr>
                            <m:begChr m:val="{"/>
                            <m:endChr m:val="}"/>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r>
                                  <a:rPr lang="en-IN" sz="3200" b="1" i="1">
                                    <a:latin typeface="Cambria Math" panose="02040503050406030204" pitchFamily="18" charset="0"/>
                                  </a:rPr>
                                  <m:t>𝝁</m:t>
                                </m:r>
                              </m:e>
                              <m:sup>
                                <m:r>
                                  <a:rPr lang="en-IN" sz="3200" b="0" i="1" smtClean="0">
                                    <a:latin typeface="Cambria Math" panose="02040503050406030204" pitchFamily="18" charset="0"/>
                                  </a:rPr>
                                  <m:t>𝑐</m:t>
                                </m:r>
                              </m:sup>
                            </m:sSup>
                          </m:e>
                        </m:d>
                      </m:e>
                      <m:sub>
                        <m:r>
                          <a:rPr lang="en-IN" sz="3200" b="0" i="1" smtClean="0">
                            <a:latin typeface="Cambria Math" panose="02040503050406030204" pitchFamily="18" charset="0"/>
                          </a:rPr>
                          <m:t>𝑐</m:t>
                        </m:r>
                        <m:r>
                          <a:rPr lang="en-IN" sz="3200" b="0" i="1" smtClean="0">
                            <a:latin typeface="Cambria Math" panose="02040503050406030204" pitchFamily="18" charset="0"/>
                          </a:rPr>
                          <m:t>=1…</m:t>
                        </m:r>
                        <m:r>
                          <a:rPr lang="en-IN" sz="3200" b="0" i="1" smtClean="0">
                            <a:latin typeface="Cambria Math" panose="02040503050406030204" pitchFamily="18" charset="0"/>
                          </a:rPr>
                          <m:t>𝐶</m:t>
                        </m:r>
                      </m:sub>
                    </m:sSub>
                  </m:oMath>
                </a14:m>
                <a:endParaRPr lang="en-US" sz="3200" b="1" dirty="0" smtClean="0">
                  <a:latin typeface="+mj-lt"/>
                </a:endParaRPr>
              </a:p>
              <a:p>
                <a:pPr marL="514350" indent="-514350">
                  <a:buFont typeface="+mj-lt"/>
                  <a:buAutoNum type="arabicPeriod"/>
                </a:pPr>
                <a:r>
                  <a:rPr lang="en-IN" sz="3200" dirty="0" smtClean="0">
                    <a:latin typeface="+mj-lt"/>
                  </a:rPr>
                  <a:t>For </a:t>
                </a:r>
                <a14:m>
                  <m:oMath xmlns:m="http://schemas.openxmlformats.org/officeDocument/2006/math">
                    <m:r>
                      <a:rPr lang="en-IN" sz="3200" b="0" i="1" smtClean="0">
                        <a:latin typeface="Cambria Math" panose="02040503050406030204" pitchFamily="18" charset="0"/>
                      </a:rPr>
                      <m:t>𝑖</m:t>
                    </m:r>
                    <m:r>
                      <a:rPr lang="en-IN" sz="3200" b="0" i="1" smtClean="0">
                        <a:latin typeface="Cambria Math" panose="02040503050406030204" pitchFamily="18" charset="0"/>
                      </a:rPr>
                      <m:t>∈</m:t>
                    </m:r>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𝑛</m:t>
                        </m:r>
                      </m:e>
                    </m:d>
                  </m:oMath>
                </a14:m>
                <a:r>
                  <a:rPr lang="en-IN" sz="3200" b="0" dirty="0" smtClean="0">
                    <a:latin typeface="+mj-lt"/>
                  </a:rPr>
                  <a:t>, u</a:t>
                </a:r>
                <a:r>
                  <a:rPr lang="en-IN" sz="3200" dirty="0" smtClean="0">
                    <a:latin typeface="+mj-lt"/>
                  </a:rPr>
                  <a:t>pdate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𝑧</m:t>
                        </m:r>
                      </m:e>
                      <m:sub>
                        <m:r>
                          <a:rPr lang="en-IN" sz="3200" b="0" i="1" smtClean="0">
                            <a:latin typeface="Cambria Math" panose="02040503050406030204" pitchFamily="18" charset="0"/>
                          </a:rPr>
                          <m:t>𝑖</m:t>
                        </m:r>
                      </m:sub>
                    </m:sSub>
                  </m:oMath>
                </a14:m>
                <a:r>
                  <a:rPr lang="en-US" sz="3200" dirty="0" smtClean="0">
                    <a:latin typeface="+mj-lt"/>
                  </a:rPr>
                  <a:t> using </a:t>
                </a:r>
                <a14:m>
                  <m:oMath xmlns:m="http://schemas.openxmlformats.org/officeDocument/2006/math">
                    <m:d>
                      <m:dPr>
                        <m:begChr m:val="{"/>
                        <m:endChr m:val="}"/>
                        <m:ctrlPr>
                          <a:rPr lang="en-IN" sz="3200" b="0" i="1" smtClean="0">
                            <a:latin typeface="Cambria Math" panose="02040503050406030204" pitchFamily="18" charset="0"/>
                          </a:rPr>
                        </m:ctrlPr>
                      </m:dPr>
                      <m:e>
                        <m:sSup>
                          <m:sSupPr>
                            <m:ctrlPr>
                              <a:rPr lang="en-IN" sz="3200" b="0" i="1" smtClean="0">
                                <a:latin typeface="Cambria Math" panose="02040503050406030204" pitchFamily="18" charset="0"/>
                              </a:rPr>
                            </m:ctrlPr>
                          </m:sSupPr>
                          <m:e>
                            <m:r>
                              <a:rPr lang="en-IN" sz="3200" b="1" i="1" smtClean="0">
                                <a:latin typeface="Cambria Math" panose="02040503050406030204" pitchFamily="18" charset="0"/>
                              </a:rPr>
                              <m:t>𝝁</m:t>
                            </m:r>
                          </m:e>
                          <m:sup>
                            <m:r>
                              <a:rPr lang="en-IN" sz="3200" b="0" i="1" smtClean="0">
                                <a:latin typeface="Cambria Math" panose="02040503050406030204" pitchFamily="18" charset="0"/>
                              </a:rPr>
                              <m:t>𝑐</m:t>
                            </m:r>
                          </m:sup>
                        </m:sSup>
                      </m:e>
                    </m:d>
                  </m:oMath>
                </a14:m>
                <a:endParaRPr lang="en-IN" sz="3200" b="0" dirty="0" smtClean="0">
                  <a:latin typeface="+mj-lt"/>
                </a:endParaRPr>
              </a:p>
              <a:p>
                <a:pPr marL="971550" lvl="1" indent="-514350">
                  <a:buFont typeface="+mj-lt"/>
                  <a:buAutoNum type="arabicPeriod"/>
                </a:pPr>
                <a:r>
                  <a:rPr lang="en-IN" sz="3200" dirty="0" smtClean="0">
                    <a:latin typeface="+mj-lt"/>
                  </a:rPr>
                  <a:t>Let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𝑧</m:t>
                        </m:r>
                      </m:e>
                      <m:sub>
                        <m:r>
                          <a:rPr lang="en-IN" sz="3200" b="0" i="1" smtClean="0">
                            <a:latin typeface="Cambria Math" panose="02040503050406030204" pitchFamily="18" charset="0"/>
                          </a:rPr>
                          <m:t>𝑖</m:t>
                        </m:r>
                      </m:sub>
                    </m:sSub>
                    <m:r>
                      <a:rPr lang="en-IN" sz="3200" i="1">
                        <a:latin typeface="Cambria Math" panose="02040503050406030204" pitchFamily="18" charset="0"/>
                      </a:rPr>
                      <m:t>=</m:t>
                    </m:r>
                    <m:func>
                      <m:funcPr>
                        <m:ctrlPr>
                          <a:rPr lang="en-IN" sz="3200" i="1">
                            <a:latin typeface="Cambria Math" panose="02040503050406030204" pitchFamily="18" charset="0"/>
                          </a:rPr>
                        </m:ctrlPr>
                      </m:funcPr>
                      <m:fName>
                        <m:r>
                          <m:rPr>
                            <m:sty m:val="p"/>
                          </m:rPr>
                          <a:rPr lang="en-IN" sz="3200">
                            <a:latin typeface="Cambria Math" panose="02040503050406030204" pitchFamily="18" charset="0"/>
                          </a:rPr>
                          <m:t>arg</m:t>
                        </m:r>
                      </m:fName>
                      <m:e>
                        <m:func>
                          <m:funcPr>
                            <m:ctrlPr>
                              <a:rPr lang="en-IN" sz="3200" i="1">
                                <a:latin typeface="Cambria Math" panose="02040503050406030204" pitchFamily="18" charset="0"/>
                              </a:rPr>
                            </m:ctrlPr>
                          </m:funcPr>
                          <m:fName>
                            <m:limLow>
                              <m:limLowPr>
                                <m:ctrlPr>
                                  <a:rPr lang="en-IN" sz="3200" i="1">
                                    <a:latin typeface="Cambria Math" panose="02040503050406030204" pitchFamily="18" charset="0"/>
                                  </a:rPr>
                                </m:ctrlPr>
                              </m:limLowPr>
                              <m:e>
                                <m:r>
                                  <m:rPr>
                                    <m:sty m:val="p"/>
                                  </m:rPr>
                                  <a:rPr lang="en-IN" sz="3200">
                                    <a:latin typeface="Cambria Math" panose="02040503050406030204" pitchFamily="18" charset="0"/>
                                  </a:rPr>
                                  <m:t>min</m:t>
                                </m:r>
                              </m:e>
                              <m:lim>
                                <m:r>
                                  <a:rPr lang="en-IN" sz="3200" b="0" i="1" smtClean="0">
                                    <a:latin typeface="Cambria Math" panose="02040503050406030204" pitchFamily="18" charset="0"/>
                                  </a:rPr>
                                  <m:t>𝑐</m:t>
                                </m:r>
                              </m:lim>
                            </m:limLow>
                          </m:fName>
                          <m:e>
                            <m:r>
                              <a:rPr lang="en-IN" sz="3200" b="0" i="1" smtClean="0">
                                <a:latin typeface="Cambria Math" panose="02040503050406030204" pitchFamily="18" charset="0"/>
                              </a:rPr>
                              <m:t> </m:t>
                            </m:r>
                            <m:sSubSup>
                              <m:sSubSupPr>
                                <m:ctrlPr>
                                  <a:rPr lang="en-IN" sz="3200" i="1">
                                    <a:latin typeface="Cambria Math" panose="02040503050406030204" pitchFamily="18" charset="0"/>
                                  </a:rPr>
                                </m:ctrlPr>
                              </m:sSubSupPr>
                              <m:e>
                                <m:d>
                                  <m:dPr>
                                    <m:begChr m:val="‖"/>
                                    <m:endChr m:val="‖"/>
                                    <m:ctrlPr>
                                      <a:rPr lang="en-IN" sz="3200" i="1">
                                        <a:latin typeface="Cambria Math" panose="02040503050406030204" pitchFamily="18" charset="0"/>
                                      </a:rPr>
                                    </m:ctrlPr>
                                  </m:dPr>
                                  <m:e>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𝐱</m:t>
                                        </m:r>
                                      </m:e>
                                      <m:sup>
                                        <m:r>
                                          <a:rPr lang="en-IN" sz="3200" b="0" i="1" smtClean="0">
                                            <a:latin typeface="Cambria Math" panose="02040503050406030204" pitchFamily="18" charset="0"/>
                                          </a:rPr>
                                          <m:t>𝑖</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b="1" i="0">
                                            <a:latin typeface="Cambria Math" panose="02040503050406030204" pitchFamily="18" charset="0"/>
                                          </a:rPr>
                                          <m:t>𝛍</m:t>
                                        </m:r>
                                      </m:e>
                                      <m:sup>
                                        <m:r>
                                          <a:rPr lang="en-IN" sz="3200" b="0" i="1" smtClean="0">
                                            <a:latin typeface="Cambria Math" panose="02040503050406030204" pitchFamily="18" charset="0"/>
                                          </a:rPr>
                                          <m:t>𝑐</m:t>
                                        </m:r>
                                      </m:sup>
                                    </m:sSup>
                                  </m:e>
                                </m:d>
                              </m:e>
                              <m:sub>
                                <m:r>
                                  <a:rPr lang="en-IN" sz="3200" i="1">
                                    <a:latin typeface="Cambria Math" panose="02040503050406030204" pitchFamily="18" charset="0"/>
                                  </a:rPr>
                                  <m:t>2</m:t>
                                </m:r>
                              </m:sub>
                              <m:sup>
                                <m:r>
                                  <a:rPr lang="en-IN" sz="3200" i="1">
                                    <a:latin typeface="Cambria Math" panose="02040503050406030204" pitchFamily="18" charset="0"/>
                                  </a:rPr>
                                  <m:t>2</m:t>
                                </m:r>
                              </m:sup>
                            </m:sSubSup>
                          </m:e>
                        </m:func>
                      </m:e>
                    </m:func>
                  </m:oMath>
                </a14:m>
                <a:endParaRPr lang="en-US" sz="3200" dirty="0">
                  <a:latin typeface="+mj-lt"/>
                </a:endParaRPr>
              </a:p>
              <a:p>
                <a:pPr marL="514350" indent="-514350">
                  <a:buFont typeface="+mj-lt"/>
                  <a:buAutoNum type="arabicPeriod"/>
                </a:pPr>
                <a:r>
                  <a:rPr lang="en-IN" sz="3200" dirty="0" smtClean="0">
                    <a:latin typeface="+mj-lt"/>
                  </a:rPr>
                  <a:t>Let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𝑛</m:t>
                        </m:r>
                      </m:e>
                      <m:sub>
                        <m:r>
                          <a:rPr lang="en-IN" sz="3200" b="0" i="1" smtClean="0">
                            <a:latin typeface="Cambria Math" panose="02040503050406030204" pitchFamily="18" charset="0"/>
                          </a:rPr>
                          <m:t>𝑐</m:t>
                        </m:r>
                      </m:sub>
                    </m:sSub>
                    <m:r>
                      <a:rPr lang="en-IN" sz="3200" b="0" i="1" smtClean="0">
                        <a:latin typeface="Cambria Math" panose="02040503050406030204" pitchFamily="18" charset="0"/>
                      </a:rPr>
                      <m:t>=</m:t>
                    </m:r>
                  </m:oMath>
                </a14:m>
                <a:r>
                  <a:rPr lang="en-IN" sz="3200" dirty="0" smtClean="0">
                    <a:latin typeface="+mj-lt"/>
                  </a:rPr>
                  <a:t> # points assigned to </a:t>
                </a:r>
                <a14:m>
                  <m:oMath xmlns:m="http://schemas.openxmlformats.org/officeDocument/2006/math">
                    <m:r>
                      <a:rPr lang="en-IN" sz="3200" b="0" i="1" smtClean="0">
                        <a:latin typeface="Cambria Math" panose="02040503050406030204" pitchFamily="18" charset="0"/>
                      </a:rPr>
                      <m:t>𝑐</m:t>
                    </m:r>
                  </m:oMath>
                </a14:m>
                <a:endParaRPr lang="en-IN" sz="3200" dirty="0" smtClean="0">
                  <a:latin typeface="+mj-lt"/>
                </a:endParaRPr>
              </a:p>
              <a:p>
                <a:pPr marL="514350" indent="-514350">
                  <a:buFont typeface="+mj-lt"/>
                  <a:buAutoNum type="arabicPeriod"/>
                </a:pPr>
                <a:r>
                  <a:rPr lang="en-IN" sz="3200" dirty="0" smtClean="0">
                    <a:latin typeface="+mj-lt"/>
                  </a:rPr>
                  <a:t>Update </a:t>
                </a:r>
                <a14:m>
                  <m:oMath xmlns:m="http://schemas.openxmlformats.org/officeDocument/2006/math">
                    <m:sSup>
                      <m:sSupPr>
                        <m:ctrlPr>
                          <a:rPr lang="en-IN" sz="3200" i="1" smtClean="0">
                            <a:latin typeface="Cambria Math" panose="02040503050406030204" pitchFamily="18" charset="0"/>
                          </a:rPr>
                        </m:ctrlPr>
                      </m:sSupPr>
                      <m:e>
                        <m:r>
                          <a:rPr lang="en-IN" sz="3200" b="1" i="0" smtClean="0">
                            <a:latin typeface="Cambria Math" panose="02040503050406030204" pitchFamily="18" charset="0"/>
                          </a:rPr>
                          <m:t>𝛍</m:t>
                        </m:r>
                      </m:e>
                      <m:sup>
                        <m:r>
                          <a:rPr lang="en-IN" sz="3200" b="0" i="1" smtClean="0">
                            <a:latin typeface="Cambria Math" panose="02040503050406030204" pitchFamily="18" charset="0"/>
                          </a:rPr>
                          <m:t>𝑐</m:t>
                        </m:r>
                      </m:sup>
                    </m:sSup>
                    <m:r>
                      <a:rPr lang="en-IN" sz="3200" i="1">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m:t>
                        </m:r>
                      </m:num>
                      <m:den>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𝑛</m:t>
                            </m:r>
                          </m:e>
                          <m:sub>
                            <m:r>
                              <a:rPr lang="en-IN" sz="3200" b="0" i="1" smtClean="0">
                                <a:latin typeface="Cambria Math" panose="02040503050406030204" pitchFamily="18" charset="0"/>
                              </a:rPr>
                              <m:t>𝑐</m:t>
                            </m:r>
                          </m:sub>
                        </m:sSub>
                      </m:den>
                    </m:f>
                    <m:nary>
                      <m:naryPr>
                        <m:chr m:val="∑"/>
                        <m:supHide m:val="on"/>
                        <m:ctrlPr>
                          <a:rPr lang="en-IN" sz="3200" i="1">
                            <a:latin typeface="Cambria Math" panose="02040503050406030204" pitchFamily="18" charset="0"/>
                          </a:rPr>
                        </m:ctrlPr>
                      </m:naryPr>
                      <m:sub>
                        <m:r>
                          <a:rPr lang="en-IN" sz="3200" i="1">
                            <a:latin typeface="Cambria Math" panose="02040503050406030204" pitchFamily="18" charset="0"/>
                          </a:rPr>
                          <m:t>𝑖</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𝑧</m:t>
                            </m:r>
                          </m:e>
                          <m:sub>
                            <m:r>
                              <a:rPr lang="en-IN" sz="3200" b="0" i="1" smtClean="0">
                                <a:latin typeface="Cambria Math" panose="02040503050406030204" pitchFamily="18" charset="0"/>
                              </a:rPr>
                              <m:t>𝑖</m:t>
                            </m:r>
                          </m:sub>
                        </m:sSub>
                        <m:r>
                          <a:rPr lang="en-IN" sz="3200" b="0" i="1" smtClean="0">
                            <a:latin typeface="Cambria Math" panose="02040503050406030204" pitchFamily="18" charset="0"/>
                          </a:rPr>
                          <m:t>=</m:t>
                        </m:r>
                        <m:r>
                          <a:rPr lang="en-IN" sz="3200" b="0" i="1" smtClean="0">
                            <a:latin typeface="Cambria Math" panose="02040503050406030204" pitchFamily="18" charset="0"/>
                          </a:rPr>
                          <m:t>𝑐</m:t>
                        </m:r>
                      </m:sub>
                      <m:sup/>
                      <m:e>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𝐱</m:t>
                            </m:r>
                          </m:e>
                          <m:sup>
                            <m:r>
                              <a:rPr lang="en-IN" sz="3200" b="0" i="1" smtClean="0">
                                <a:latin typeface="Cambria Math" panose="02040503050406030204" pitchFamily="18" charset="0"/>
                              </a:rPr>
                              <m:t>𝑖</m:t>
                            </m:r>
                          </m:sup>
                        </m:sSup>
                      </m:e>
                    </m:nary>
                  </m:oMath>
                </a14:m>
                <a:endParaRPr lang="en-US" sz="3200" dirty="0">
                  <a:latin typeface="+mj-lt"/>
                </a:endParaRPr>
              </a:p>
              <a:p>
                <a:pPr marL="514350" indent="-514350">
                  <a:buFont typeface="+mj-lt"/>
                  <a:buAutoNum type="arabicPeriod"/>
                </a:pPr>
                <a:r>
                  <a:rPr lang="en-IN" sz="3200" dirty="0" smtClean="0">
                    <a:latin typeface="+mj-lt"/>
                  </a:rPr>
                  <a:t>Repeat until convergence</a:t>
                </a:r>
                <a:endParaRPr lang="en-US" sz="3200" dirty="0">
                  <a:latin typeface="+mj-lt"/>
                </a:endParaRPr>
              </a:p>
            </p:txBody>
          </p:sp>
        </mc:Choice>
        <mc:Fallback>
          <p:sp>
            <p:nvSpPr>
              <p:cNvPr id="5" name="TextBox 4"/>
              <p:cNvSpPr txBox="1">
                <a:spLocks noRot="1" noChangeAspect="1" noMove="1" noResize="1" noEditPoints="1" noAdjustHandles="1" noChangeArrowheads="1" noChangeShapeType="1" noTextEdit="1"/>
              </p:cNvSpPr>
              <p:nvPr/>
            </p:nvSpPr>
            <p:spPr>
              <a:xfrm>
                <a:off x="5534950" y="1111624"/>
                <a:ext cx="6318732" cy="4207498"/>
              </a:xfrm>
              <a:prstGeom prst="rect">
                <a:avLst/>
              </a:prstGeom>
              <a:blipFill>
                <a:blip r:embed="rId3"/>
                <a:stretch>
                  <a:fillRect l="-2301" t="-1722" b="-2009"/>
                </a:stretch>
              </a:blipFill>
              <a:ln w="38100">
                <a:solidFill>
                  <a:srgbClr val="7030A0"/>
                </a:solidFill>
                <a:prstDash val="dash"/>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419719" y="5748224"/>
                <a:ext cx="4549194"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3600" smtClean="0">
                          <a:latin typeface="Cambria Math" panose="02040503050406030204" pitchFamily="18" charset="0"/>
                          <a:ea typeface="Cambria Math" panose="02040503050406030204" pitchFamily="18" charset="0"/>
                        </a:rPr>
                        <m:t>ℙ</m:t>
                      </m:r>
                      <m:d>
                        <m:dPr>
                          <m:begChr m:val="["/>
                          <m:endChr m:val="]"/>
                          <m:ctrlPr>
                            <a:rPr lang="en-IN" sz="3600" i="1">
                              <a:latin typeface="Cambria Math" panose="02040503050406030204" pitchFamily="18" charset="0"/>
                              <a:ea typeface="Cambria Math" panose="02040503050406030204" pitchFamily="18" charset="0"/>
                            </a:rPr>
                          </m:ctrlPr>
                        </m:dPr>
                        <m:e>
                          <m:r>
                            <a:rPr lang="en-IN" sz="3600" b="1" i="0" smtClean="0">
                              <a:latin typeface="Cambria Math" panose="02040503050406030204" pitchFamily="18" charset="0"/>
                            </a:rPr>
                            <m:t>𝐱</m:t>
                          </m:r>
                          <m:r>
                            <a:rPr lang="en-IN" sz="3600" b="1">
                              <a:latin typeface="Cambria Math" panose="02040503050406030204" pitchFamily="18" charset="0"/>
                            </a:rPr>
                            <m:t> </m:t>
                          </m:r>
                          <m:r>
                            <a:rPr lang="en-IN" sz="3600">
                              <a:latin typeface="Cambria Math" panose="02040503050406030204" pitchFamily="18" charset="0"/>
                              <a:ea typeface="Cambria Math" panose="02040503050406030204" pitchFamily="18" charset="0"/>
                            </a:rPr>
                            <m:t>|</m:t>
                          </m:r>
                          <m:r>
                            <a:rPr lang="en-IN" sz="3600" b="0" i="0" smtClean="0">
                              <a:latin typeface="Cambria Math" panose="02040503050406030204" pitchFamily="18" charset="0"/>
                              <a:ea typeface="Cambria Math" panose="02040503050406030204" pitchFamily="18" charset="0"/>
                            </a:rPr>
                            <m:t> </m:t>
                          </m:r>
                          <m:r>
                            <a:rPr lang="en-IN" sz="3600" b="1">
                              <a:latin typeface="Cambria Math" panose="02040503050406030204" pitchFamily="18" charset="0"/>
                            </a:rPr>
                            <m:t>𝛍</m:t>
                          </m:r>
                        </m:e>
                      </m:d>
                      <m:r>
                        <a:rPr lang="en-IN" sz="3600">
                          <a:latin typeface="Cambria Math" panose="02040503050406030204" pitchFamily="18" charset="0"/>
                        </a:rPr>
                        <m:t>=</m:t>
                      </m:r>
                      <m:r>
                        <a:rPr lang="en-IN" sz="3600">
                          <a:latin typeface="Cambria Math" panose="02040503050406030204" pitchFamily="18" charset="0"/>
                          <a:ea typeface="Cambria Math" panose="02040503050406030204" pitchFamily="18" charset="0"/>
                        </a:rPr>
                        <m:t>𝒩</m:t>
                      </m:r>
                      <m:d>
                        <m:dPr>
                          <m:ctrlPr>
                            <a:rPr lang="en-IN" sz="3600" i="1">
                              <a:latin typeface="Cambria Math" panose="02040503050406030204" pitchFamily="18" charset="0"/>
                              <a:ea typeface="Cambria Math" panose="02040503050406030204" pitchFamily="18" charset="0"/>
                            </a:rPr>
                          </m:ctrlPr>
                        </m:dPr>
                        <m:e>
                          <m:r>
                            <a:rPr lang="en-IN" sz="3600" b="1" i="0" smtClean="0">
                              <a:latin typeface="Cambria Math" panose="02040503050406030204" pitchFamily="18" charset="0"/>
                              <a:ea typeface="Cambria Math" panose="02040503050406030204" pitchFamily="18" charset="0"/>
                            </a:rPr>
                            <m:t>𝐱</m:t>
                          </m:r>
                          <m:r>
                            <a:rPr lang="en-IN" sz="3600">
                              <a:latin typeface="Cambria Math" panose="02040503050406030204" pitchFamily="18" charset="0"/>
                              <a:ea typeface="Cambria Math" panose="02040503050406030204" pitchFamily="18" charset="0"/>
                            </a:rPr>
                            <m:t>;</m:t>
                          </m:r>
                          <m:r>
                            <a:rPr lang="en-IN" sz="3600" b="1">
                              <a:latin typeface="Cambria Math" panose="02040503050406030204" pitchFamily="18" charset="0"/>
                            </a:rPr>
                            <m:t>𝛍</m:t>
                          </m:r>
                          <m:r>
                            <a:rPr lang="en-IN" sz="3600">
                              <a:latin typeface="Cambria Math" panose="02040503050406030204" pitchFamily="18" charset="0"/>
                              <a:ea typeface="Cambria Math" panose="02040503050406030204" pitchFamily="18" charset="0"/>
                            </a:rPr>
                            <m:t>,</m:t>
                          </m:r>
                          <m:sSub>
                            <m:sSubPr>
                              <m:ctrlPr>
                                <a:rPr lang="en-IN" sz="3600" b="0" i="1" smtClean="0">
                                  <a:latin typeface="Cambria Math" panose="02040503050406030204" pitchFamily="18" charset="0"/>
                                  <a:ea typeface="Cambria Math" panose="02040503050406030204" pitchFamily="18" charset="0"/>
                                </a:rPr>
                              </m:ctrlPr>
                            </m:sSubPr>
                            <m:e>
                              <m:r>
                                <a:rPr lang="en-IN" sz="3600" b="0" i="1" smtClean="0">
                                  <a:latin typeface="Cambria Math" panose="02040503050406030204" pitchFamily="18" charset="0"/>
                                  <a:ea typeface="Cambria Math" panose="02040503050406030204" pitchFamily="18" charset="0"/>
                                </a:rPr>
                                <m:t>𝐼</m:t>
                              </m:r>
                            </m:e>
                            <m:sub>
                              <m:r>
                                <a:rPr lang="en-IN" sz="3600" b="0" i="1" smtClean="0">
                                  <a:latin typeface="Cambria Math" panose="02040503050406030204" pitchFamily="18" charset="0"/>
                                  <a:ea typeface="Cambria Math" panose="02040503050406030204" pitchFamily="18" charset="0"/>
                                </a:rPr>
                                <m:t>𝑑</m:t>
                              </m:r>
                            </m:sub>
                          </m:sSub>
                        </m:e>
                      </m:d>
                    </m:oMath>
                  </m:oMathPara>
                </a14:m>
                <a:endParaRPr lang="en-IN" sz="3600" dirty="0"/>
              </a:p>
            </p:txBody>
          </p:sp>
        </mc:Choice>
        <mc:Fallback xmlns="">
          <p:sp>
            <p:nvSpPr>
              <p:cNvPr id="6" name="Rectangle 5"/>
              <p:cNvSpPr>
                <a:spLocks noRot="1" noChangeAspect="1" noMove="1" noResize="1" noEditPoints="1" noAdjustHandles="1" noChangeArrowheads="1" noChangeShapeType="1" noTextEdit="1"/>
              </p:cNvSpPr>
              <p:nvPr/>
            </p:nvSpPr>
            <p:spPr>
              <a:xfrm>
                <a:off x="6419719" y="5748224"/>
                <a:ext cx="4549194" cy="646331"/>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79441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 k-means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3"/>
                <a:ext cx="12076299" cy="5746377"/>
              </a:xfrm>
            </p:spPr>
            <p:txBody>
              <a:bodyPr>
                <a:normAutofit/>
              </a:bodyPr>
              <a:lstStyle/>
              <a:p>
                <a:r>
                  <a:rPr lang="en-IN" dirty="0" smtClean="0"/>
                  <a:t>At every time step, every data point, instead </a:t>
                </a:r>
                <a:r>
                  <a:rPr lang="en-IN" dirty="0" smtClean="0"/>
                  <a:t>of choosing </a:t>
                </a:r>
                <a:r>
                  <a:rPr lang="en-IN" dirty="0" smtClean="0"/>
                  <a:t>just one cluster i.e. one </a:t>
                </a:r>
                <a:r>
                  <a:rPr lang="en-IN" dirty="0" smtClean="0"/>
                  <a:t>value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𝑖</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r>
                  <a:rPr lang="en-IN" dirty="0" smtClean="0"/>
                  <a:t>, </a:t>
                </a:r>
                <a:r>
                  <a:rPr lang="en-IN" dirty="0" smtClean="0"/>
                  <a:t>instead chooses a </a:t>
                </a:r>
                <a:r>
                  <a:rPr lang="en-IN" dirty="0" smtClean="0"/>
                  <a:t>distribution over </a:t>
                </a:r>
                <a:r>
                  <a:rPr lang="en-IN" dirty="0" smtClean="0"/>
                  <a:t>all clusters i.e. a dist. over all </a:t>
                </a:r>
                <a14:m>
                  <m:oMath xmlns:m="http://schemas.openxmlformats.org/officeDocument/2006/math">
                    <m:r>
                      <a:rPr lang="en-IN" b="0" i="1" smtClean="0">
                        <a:latin typeface="Cambria Math" panose="02040503050406030204" pitchFamily="18" charset="0"/>
                      </a:rPr>
                      <m:t>𝐶</m:t>
                    </m:r>
                  </m:oMath>
                </a14:m>
                <a:r>
                  <a:rPr lang="en-IN" dirty="0" smtClean="0"/>
                  <a:t> possible values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𝑖</m:t>
                        </m:r>
                      </m:sub>
                    </m:sSub>
                  </m:oMath>
                </a14:m>
                <a:r>
                  <a:rPr lang="en-IN" dirty="0" smtClean="0"/>
                  <a:t> (</a:t>
                </a:r>
                <a14:m>
                  <m:oMath xmlns:m="http://schemas.openxmlformats.org/officeDocument/2006/math">
                    <m:d>
                      <m:dPr>
                        <m:begChr m:val="{"/>
                        <m:endChr m:val="}"/>
                        <m:ctrlPr>
                          <a:rPr lang="en-IN" b="0"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1" i="0" dirty="0" smtClean="0">
                                <a:latin typeface="Cambria Math" panose="02040503050406030204" pitchFamily="18" charset="0"/>
                              </a:rPr>
                              <m:t>𝛍</m:t>
                            </m:r>
                          </m:e>
                          <m:sup>
                            <m:r>
                              <a:rPr lang="en-IN" b="0" i="1" dirty="0" smtClean="0">
                                <a:latin typeface="Cambria Math" panose="02040503050406030204" pitchFamily="18" charset="0"/>
                              </a:rPr>
                              <m:t>𝑗</m:t>
                            </m:r>
                          </m:sup>
                        </m:sSup>
                      </m:e>
                    </m:d>
                  </m:oMath>
                </a14:m>
                <a:r>
                  <a:rPr lang="en-IN" dirty="0" smtClean="0"/>
                  <a:t> denotes </a:t>
                </a:r>
                <a14:m>
                  <m:oMath xmlns:m="http://schemas.openxmlformats.org/officeDocument/2006/math">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𝛍</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𝛍</m:t>
                            </m:r>
                          </m:e>
                          <m:sup>
                            <m:r>
                              <a:rPr lang="en-IN" b="0" i="1" smtClean="0">
                                <a:latin typeface="Cambria Math" panose="02040503050406030204" pitchFamily="18" charset="0"/>
                              </a:rPr>
                              <m:t>𝐶</m:t>
                            </m:r>
                          </m:sup>
                        </m:sSup>
                      </m:e>
                    </m:d>
                  </m:oMath>
                </a14:m>
                <a:r>
                  <a:rPr lang="en-IN" dirty="0" smtClean="0"/>
                  <a:t>)</a:t>
                </a:r>
              </a:p>
              <a:p>
                <a:pPr lvl="2"/>
                <a:r>
                  <a:rPr lang="en-IN" dirty="0" smtClean="0">
                    <a:ea typeface="Cambria Math" panose="02040503050406030204" pitchFamily="18" charset="0"/>
                  </a:rPr>
                  <a:t>Use Bayes rule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m:t>
                        </m:r>
                        <m:r>
                          <a:rPr lang="en-IN" b="1">
                            <a:latin typeface="Cambria Math" panose="02040503050406030204" pitchFamily="18" charset="0"/>
                          </a:rPr>
                          <m:t> </m:t>
                        </m:r>
                        <m:r>
                          <a:rPr lang="en-IN">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rPr>
                            </m:ctrlPr>
                          </m:sSupPr>
                          <m:e>
                            <m:r>
                              <a:rPr lang="en-IN" b="1" i="0">
                                <a:latin typeface="Cambria Math" panose="02040503050406030204" pitchFamily="18" charset="0"/>
                              </a:rPr>
                              <m:t>𝐱</m:t>
                            </m:r>
                          </m:e>
                          <m:sup>
                            <m:r>
                              <a:rPr lang="en-IN" b="0" i="1" smtClean="0">
                                <a:latin typeface="Cambria Math" panose="02040503050406030204" pitchFamily="18" charset="0"/>
                              </a:rPr>
                              <m:t>𝑖</m:t>
                            </m:r>
                          </m:sup>
                        </m:sSup>
                        <m:r>
                          <a:rPr lang="en-IN" b="0" i="0" smtClean="0">
                            <a:latin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b="1" i="1" smtClean="0">
                                    <a:latin typeface="Cambria Math" panose="02040503050406030204" pitchFamily="18" charset="0"/>
                                  </a:rPr>
                                </m:ctrlPr>
                              </m:sSupPr>
                              <m:e>
                                <m:r>
                                  <a:rPr lang="en-IN" b="1">
                                    <a:latin typeface="Cambria Math" panose="02040503050406030204" pitchFamily="18" charset="0"/>
                                  </a:rPr>
                                  <m:t>𝛍</m:t>
                                </m:r>
                              </m:e>
                              <m:sup>
                                <m:r>
                                  <a:rPr lang="en-IN" b="0" i="1" smtClean="0">
                                    <a:latin typeface="Cambria Math" panose="02040503050406030204" pitchFamily="18" charset="0"/>
                                  </a:rPr>
                                  <m:t>𝑗</m:t>
                                </m:r>
                              </m:sup>
                            </m:sSup>
                          </m:e>
                        </m:d>
                      </m:e>
                    </m:d>
                    <m:r>
                      <a:rPr lang="en-IN" b="0" i="1" smtClean="0">
                        <a:latin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b="1" i="1" smtClean="0">
                                <a:latin typeface="Cambria Math" panose="02040503050406030204" pitchFamily="18" charset="0"/>
                              </a:rPr>
                            </m:ctrlPr>
                          </m:sSupPr>
                          <m:e>
                            <m:r>
                              <a:rPr lang="en-IN" b="1" i="0">
                                <a:latin typeface="Cambria Math" panose="02040503050406030204" pitchFamily="18" charset="0"/>
                              </a:rPr>
                              <m:t>𝐱</m:t>
                            </m:r>
                          </m:e>
                          <m:sup>
                            <m:r>
                              <a:rPr lang="en-IN" b="1" i="1" smtClean="0">
                                <a:latin typeface="Cambria Math" panose="02040503050406030204" pitchFamily="18" charset="0"/>
                              </a:rPr>
                              <m:t>𝒊</m:t>
                            </m:r>
                          </m:sup>
                        </m:sSup>
                        <m:r>
                          <a:rPr lang="en-IN" b="1">
                            <a:latin typeface="Cambria Math" panose="02040503050406030204" pitchFamily="18" charset="0"/>
                          </a:rPr>
                          <m:t> </m:t>
                        </m:r>
                        <m:r>
                          <a:rPr lang="en-IN">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m:t>
                        </m:r>
                        <m:r>
                          <a:rPr lang="en-IN" b="0" i="1" smtClean="0">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b="1"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𝑗</m:t>
                                </m:r>
                              </m:sup>
                            </m:sSup>
                          </m:e>
                        </m:d>
                      </m:e>
                    </m:d>
                    <m:r>
                      <a:rPr lang="en-IN" b="0" i="1" smtClean="0">
                        <a:latin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m:t>
                        </m:r>
                        <m:r>
                          <a:rPr lang="en-IN" b="0" i="1" smtClean="0">
                            <a:latin typeface="Cambria Math" panose="02040503050406030204" pitchFamily="18" charset="0"/>
                            <a:ea typeface="Cambria Math" panose="02040503050406030204" pitchFamily="18" charset="0"/>
                          </a:rPr>
                          <m:t> | </m:t>
                        </m:r>
                        <m:d>
                          <m:dPr>
                            <m:begChr m:val="{"/>
                            <m:endChr m:val="}"/>
                            <m:ctrlPr>
                              <a:rPr lang="en-IN" i="1">
                                <a:latin typeface="Cambria Math" panose="02040503050406030204" pitchFamily="18" charset="0"/>
                                <a:ea typeface="Cambria Math" panose="02040503050406030204" pitchFamily="18" charset="0"/>
                              </a:rPr>
                            </m:ctrlPr>
                          </m:dPr>
                          <m:e>
                            <m:sSup>
                              <m:sSupPr>
                                <m:ctrlPr>
                                  <a:rPr lang="en-IN" b="1"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𝑗</m:t>
                                </m:r>
                              </m:sup>
                            </m:sSup>
                          </m:e>
                        </m:d>
                      </m:e>
                    </m:d>
                  </m:oMath>
                </a14:m>
                <a:endParaRPr lang="en-IN" dirty="0" smtClean="0"/>
              </a:p>
              <a:p>
                <a:pPr lvl="2"/>
                <a:r>
                  <a:rPr lang="en-IN" dirty="0" smtClean="0"/>
                  <a:t>Since we chose Gaussian likelihoods,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a:latin typeface="Cambria Math" panose="02040503050406030204" pitchFamily="18" charset="0"/>
                            <a:ea typeface="Cambria Math" panose="02040503050406030204" pitchFamily="18" charset="0"/>
                          </a:rPr>
                        </m:ctrlPr>
                      </m:dPr>
                      <m:e>
                        <m:sSup>
                          <m:sSupPr>
                            <m:ctrlPr>
                              <a:rPr lang="en-IN" b="1">
                                <a:latin typeface="Cambria Math" panose="02040503050406030204" pitchFamily="18" charset="0"/>
                              </a:rPr>
                            </m:ctrlPr>
                          </m:sSupPr>
                          <m:e>
                            <m:r>
                              <a:rPr lang="en-IN" b="1" i="0">
                                <a:latin typeface="Cambria Math" panose="02040503050406030204" pitchFamily="18" charset="0"/>
                              </a:rPr>
                              <m:t>𝐱</m:t>
                            </m:r>
                          </m:e>
                          <m:sup>
                            <m:r>
                              <a:rPr lang="en-IN" b="1">
                                <a:latin typeface="Cambria Math" panose="02040503050406030204" pitchFamily="18" charset="0"/>
                              </a:rPr>
                              <m:t>𝒊</m:t>
                            </m:r>
                          </m:sup>
                        </m:sSup>
                        <m:r>
                          <a:rPr lang="en-IN" b="1">
                            <a:latin typeface="Cambria Math" panose="02040503050406030204" pitchFamily="18" charset="0"/>
                          </a:rPr>
                          <m:t> </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 </m:t>
                        </m:r>
                        <m:sSub>
                          <m:sSubPr>
                            <m:ctrlPr>
                              <a:rPr lang="en-IN">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𝑐</m:t>
                        </m:r>
                        <m:r>
                          <a:rPr lang="en-IN">
                            <a:latin typeface="Cambria Math" panose="02040503050406030204" pitchFamily="18" charset="0"/>
                            <a:ea typeface="Cambria Math" panose="02040503050406030204" pitchFamily="18" charset="0"/>
                          </a:rPr>
                          <m:t>,</m:t>
                        </m:r>
                        <m:d>
                          <m:dPr>
                            <m:begChr m:val="{"/>
                            <m:endChr m:val="}"/>
                            <m:ctrlPr>
                              <a:rPr lang="en-IN">
                                <a:latin typeface="Cambria Math" panose="02040503050406030204" pitchFamily="18" charset="0"/>
                                <a:ea typeface="Cambria Math" panose="02040503050406030204" pitchFamily="18" charset="0"/>
                              </a:rPr>
                            </m:ctrlPr>
                          </m:dPr>
                          <m:e>
                            <m:sSup>
                              <m:sSupPr>
                                <m:ctrlPr>
                                  <a:rPr lang="en-IN" b="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𝑗</m:t>
                                </m:r>
                              </m:sup>
                            </m:sSup>
                          </m:e>
                        </m:d>
                      </m:e>
                    </m:d>
                    <m:r>
                      <a:rPr lang="en-IN" b="0" i="1" smtClean="0">
                        <a:latin typeface="Cambria Math" panose="02040503050406030204" pitchFamily="18" charset="0"/>
                      </a:rPr>
                      <m:t>∝</m:t>
                    </m:r>
                    <m:r>
                      <a:rPr lang="en-IN">
                        <a:latin typeface="Cambria Math" panose="02040503050406030204" pitchFamily="18" charset="0"/>
                        <a:ea typeface="Cambria Math" panose="02040503050406030204" pitchFamily="18" charset="0"/>
                      </a:rPr>
                      <m:t>𝒩</m:t>
                    </m:r>
                    <m:d>
                      <m:dPr>
                        <m:ctrlPr>
                          <a:rPr lang="en-IN">
                            <a:latin typeface="Cambria Math" panose="02040503050406030204" pitchFamily="18" charset="0"/>
                            <a:ea typeface="Cambria Math" panose="02040503050406030204" pitchFamily="18" charset="0"/>
                          </a:rPr>
                        </m:ctrlPr>
                      </m:dPr>
                      <m:e>
                        <m:sSup>
                          <m:sSupPr>
                            <m:ctrlPr>
                              <a:rPr lang="en-IN">
                                <a:latin typeface="Cambria Math" panose="02040503050406030204" pitchFamily="18" charset="0"/>
                                <a:ea typeface="Cambria Math" panose="02040503050406030204" pitchFamily="18" charset="0"/>
                              </a:rPr>
                            </m:ctrlPr>
                          </m:sSupPr>
                          <m:e>
                            <m:r>
                              <a:rPr lang="en-IN" b="1" i="0">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p>
                          <m:sSupPr>
                            <m:ctrlPr>
                              <a:rPr lang="en-IN">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𝑐</m:t>
                            </m:r>
                          </m:sup>
                        </m:sSup>
                        <m:r>
                          <a:rPr lang="en-IN">
                            <a:latin typeface="Cambria Math" panose="02040503050406030204" pitchFamily="18" charset="0"/>
                            <a:ea typeface="Cambria Math" panose="02040503050406030204" pitchFamily="18" charset="0"/>
                          </a:rPr>
                          <m:t>,</m:t>
                        </m:r>
                        <m:sSub>
                          <m:sSubPr>
                            <m:ctrlPr>
                              <a:rPr lang="en-IN">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𝐼</m:t>
                            </m:r>
                          </m:e>
                          <m:sub>
                            <m:r>
                              <a:rPr lang="en-IN">
                                <a:latin typeface="Cambria Math" panose="02040503050406030204" pitchFamily="18" charset="0"/>
                                <a:ea typeface="Cambria Math" panose="02040503050406030204" pitchFamily="18" charset="0"/>
                              </a:rPr>
                              <m:t>𝑑</m:t>
                            </m:r>
                          </m:sub>
                        </m:sSub>
                      </m:e>
                    </m:d>
                  </m:oMath>
                </a14:m>
                <a:endParaRPr lang="en-IN" dirty="0" smtClean="0"/>
              </a:p>
              <a:p>
                <a:pPr lvl="2"/>
                <a:r>
                  <a:rPr lang="en-IN" dirty="0"/>
                  <a:t>For sake of simplicity, </a:t>
                </a:r>
                <a:r>
                  <a:rPr lang="en-IN" dirty="0" smtClean="0"/>
                  <a:t>we assume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m:t>
                        </m:r>
                        <m:r>
                          <a:rPr lang="en-IN">
                            <a:latin typeface="Cambria Math" panose="02040503050406030204" pitchFamily="18" charset="0"/>
                            <a:ea typeface="Cambria Math" panose="02040503050406030204" pitchFamily="18" charset="0"/>
                          </a:rPr>
                          <m:t> | </m:t>
                        </m:r>
                        <m:d>
                          <m:dPr>
                            <m:begChr m:val="{"/>
                            <m:endChr m:val="}"/>
                            <m:ctrlPr>
                              <a:rPr lang="en-IN" i="1">
                                <a:latin typeface="Cambria Math" panose="02040503050406030204" pitchFamily="18" charset="0"/>
                                <a:ea typeface="Cambria Math" panose="02040503050406030204" pitchFamily="18" charset="0"/>
                              </a:rPr>
                            </m:ctrlPr>
                          </m:dPr>
                          <m:e>
                            <m:sSup>
                              <m:sSupPr>
                                <m:ctrlPr>
                                  <a:rPr lang="en-IN" b="1"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𝑗</m:t>
                                </m:r>
                              </m:sup>
                            </m:sSup>
                          </m:e>
                        </m:d>
                      </m:e>
                    </m:d>
                    <m:r>
                      <a:rPr lang="en-IN" b="1">
                        <a:latin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m:t>
                        </m:r>
                      </m:e>
                    </m:d>
                    <m:r>
                      <a:rPr lang="en-IN" b="1">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𝐶</m:t>
                    </m:r>
                  </m:oMath>
                </a14:m>
                <a:endParaRPr lang="en-IN" dirty="0" smtClean="0"/>
              </a:p>
              <a:p>
                <a:pPr lvl="2"/>
                <a:r>
                  <a:rPr lang="en-IN" dirty="0" smtClean="0"/>
                  <a:t>i.e. assume that until we see data, all clusters are </a:t>
                </a:r>
                <a:r>
                  <a:rPr lang="en-IN" dirty="0" err="1" smtClean="0"/>
                  <a:t>equi</a:t>
                </a:r>
                <a:r>
                  <a:rPr lang="en-IN" dirty="0" smtClean="0"/>
                  <a:t>-probable</a:t>
                </a:r>
              </a:p>
              <a:p>
                <a:r>
                  <a:rPr lang="en-IN" dirty="0" smtClean="0"/>
                  <a:t>Once “</a:t>
                </a:r>
                <a:r>
                  <a:rPr lang="en-IN" dirty="0" smtClean="0"/>
                  <a:t>partial” assignments are made, proceed </a:t>
                </a:r>
                <a:r>
                  <a:rPr lang="en-IN" dirty="0" smtClean="0"/>
                  <a:t>to centroid update step</a:t>
                </a:r>
                <a:endParaRPr lang="en-IN" dirty="0" smtClean="0"/>
              </a:p>
              <a:p>
                <a:pPr lvl="2"/>
                <a:r>
                  <a:rPr lang="en-IN" dirty="0" smtClean="0"/>
                  <a:t>Pretend that </a:t>
                </a:r>
                <a14:m>
                  <m:oMath xmlns:m="http://schemas.openxmlformats.org/officeDocument/2006/math">
                    <m:sSubSup>
                      <m:sSubSupPr>
                        <m:ctrlPr>
                          <a:rPr lang="en-IN" i="1">
                            <a:latin typeface="Cambria Math" panose="02040503050406030204" pitchFamily="18" charset="0"/>
                          </a:rPr>
                        </m:ctrlPr>
                      </m:sSubSupPr>
                      <m:e>
                        <m:r>
                          <a:rPr lang="en-IN">
                            <a:latin typeface="Cambria Math" panose="02040503050406030204" pitchFamily="18" charset="0"/>
                          </a:rPr>
                          <m:t>𝜋</m:t>
                        </m:r>
                      </m:e>
                      <m:sub>
                        <m:r>
                          <a:rPr lang="en-IN" b="0" i="1" smtClean="0">
                            <a:latin typeface="Cambria Math" panose="02040503050406030204" pitchFamily="18" charset="0"/>
                          </a:rPr>
                          <m:t>𝑐</m:t>
                        </m:r>
                      </m:sub>
                      <m:sup>
                        <m:r>
                          <a:rPr lang="en-IN">
                            <a:latin typeface="Cambria Math" panose="02040503050406030204" pitchFamily="18" charset="0"/>
                          </a:rPr>
                          <m:t>𝑖</m:t>
                        </m:r>
                      </m:sup>
                    </m:sSubSup>
                  </m:oMath>
                </a14:m>
                <a:r>
                  <a:rPr lang="en-IN" dirty="0" smtClean="0"/>
                  <a:t>-</a:t>
                </a:r>
                <a:r>
                  <a:rPr lang="en-IN" dirty="0" err="1" smtClean="0"/>
                  <a:t>th</a:t>
                </a:r>
                <a:r>
                  <a:rPr lang="en-IN" dirty="0" smtClean="0"/>
                  <a:t> portion of the </a:t>
                </a:r>
                <a14:m>
                  <m:oMath xmlns:m="http://schemas.openxmlformats.org/officeDocument/2006/math">
                    <m:r>
                      <a:rPr lang="en-IN" i="1" dirty="0" smtClean="0">
                        <a:latin typeface="Cambria Math" panose="02040503050406030204" pitchFamily="18" charset="0"/>
                      </a:rPr>
                      <m:t>𝑖</m:t>
                    </m:r>
                  </m:oMath>
                </a14:m>
                <a:r>
                  <a:rPr lang="en-IN" dirty="0" err="1" smtClean="0"/>
                  <a:t>-th</a:t>
                </a:r>
                <a:r>
                  <a:rPr lang="en-IN" dirty="0" smtClean="0"/>
                  <a:t> data point went to </a:t>
                </a:r>
                <a14:m>
                  <m:oMath xmlns:m="http://schemas.openxmlformats.org/officeDocument/2006/math">
                    <m:r>
                      <a:rPr lang="en-IN" i="1" dirty="0" smtClean="0">
                        <a:latin typeface="Cambria Math" panose="02040503050406030204" pitchFamily="18" charset="0"/>
                      </a:rPr>
                      <m:t>𝑐</m:t>
                    </m:r>
                  </m:oMath>
                </a14:m>
                <a:r>
                  <a:rPr lang="en-IN" dirty="0" smtClean="0"/>
                  <a:t>-</a:t>
                </a:r>
                <a:r>
                  <a:rPr lang="en-IN" dirty="0" err="1" smtClean="0"/>
                  <a:t>th</a:t>
                </a:r>
                <a:r>
                  <a:rPr lang="en-IN" dirty="0" smtClean="0"/>
                  <a:t> cluster</a:t>
                </a:r>
              </a:p>
              <a:p>
                <a:pPr lvl="2"/>
                <a:r>
                  <a:rPr lang="en-IN" dirty="0" smtClean="0"/>
                  <a:t>“Number” of points assigned to cluster </a:t>
                </a:r>
                <a14:m>
                  <m:oMath xmlns:m="http://schemas.openxmlformats.org/officeDocument/2006/math">
                    <m:r>
                      <a:rPr lang="en-IN" i="1" dirty="0" smtClean="0">
                        <a:latin typeface="Cambria Math" panose="02040503050406030204" pitchFamily="18" charset="0"/>
                      </a:rPr>
                      <m:t>𝑐</m:t>
                    </m:r>
                  </m:oMath>
                </a14:m>
                <a:r>
                  <a:rPr lang="en-IN" dirty="0" smtClean="0"/>
                  <a:t> becomes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𝑐</m:t>
                        </m:r>
                      </m:sub>
                    </m:sSub>
                    <m:r>
                      <a:rPr lang="en-IN" b="0" i="1" smtClean="0">
                        <a:latin typeface="Cambria Math" panose="02040503050406030204" pitchFamily="18" charset="0"/>
                      </a:rPr>
                      <m:t>=</m:t>
                    </m:r>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Sup>
                          <m:sSubSupPr>
                            <m:ctrlPr>
                              <a:rPr lang="en-IN" i="1">
                                <a:latin typeface="Cambria Math" panose="02040503050406030204" pitchFamily="18" charset="0"/>
                              </a:rPr>
                            </m:ctrlPr>
                          </m:sSubSupPr>
                          <m:e>
                            <m:r>
                              <a:rPr lang="en-IN">
                                <a:latin typeface="Cambria Math" panose="02040503050406030204" pitchFamily="18" charset="0"/>
                              </a:rPr>
                              <m:t>𝜋</m:t>
                            </m:r>
                          </m:e>
                          <m:sub>
                            <m:r>
                              <a:rPr lang="en-IN">
                                <a:latin typeface="Cambria Math" panose="02040503050406030204" pitchFamily="18" charset="0"/>
                              </a:rPr>
                              <m:t>𝑐</m:t>
                            </m:r>
                          </m:sub>
                          <m:sup>
                            <m:r>
                              <a:rPr lang="en-IN">
                                <a:latin typeface="Cambria Math" panose="02040503050406030204" pitchFamily="18" charset="0"/>
                              </a:rPr>
                              <m:t>𝑖</m:t>
                            </m:r>
                          </m:sup>
                        </m:sSubSup>
                      </m:e>
                    </m:nary>
                  </m:oMath>
                </a14:m>
                <a:endParaRPr lang="en-IN" dirty="0" smtClean="0"/>
              </a:p>
              <a:p>
                <a:pPr lvl="2"/>
                <a:r>
                  <a:rPr lang="en-IN" dirty="0" smtClean="0"/>
                  <a:t>Rest of the update modified accordingly </a:t>
                </a:r>
                <a14:m>
                  <m:oMath xmlns:m="http://schemas.openxmlformats.org/officeDocument/2006/math">
                    <m:sSup>
                      <m:sSupPr>
                        <m:ctrlPr>
                          <a:rPr lang="en-IN" i="1">
                            <a:latin typeface="Cambria Math" panose="02040503050406030204" pitchFamily="18" charset="0"/>
                          </a:rPr>
                        </m:ctrlPr>
                      </m:sSupPr>
                      <m:e>
                        <m:r>
                          <a:rPr lang="en-IN" b="1" i="0">
                            <a:latin typeface="Cambria Math" panose="02040503050406030204" pitchFamily="18" charset="0"/>
                          </a:rPr>
                          <m:t>𝛍</m:t>
                        </m:r>
                      </m:e>
                      <m:sup>
                        <m:r>
                          <a:rPr lang="en-IN">
                            <a:latin typeface="Cambria Math" panose="02040503050406030204" pitchFamily="18" charset="0"/>
                          </a:rPr>
                          <m:t>𝑐</m:t>
                        </m:r>
                      </m:sup>
                    </m:sSup>
                    <m:r>
                      <a:rPr lang="en-IN">
                        <a:latin typeface="Cambria Math" panose="02040503050406030204" pitchFamily="18" charset="0"/>
                      </a:rPr>
                      <m:t>=</m:t>
                    </m:r>
                    <m:f>
                      <m:fPr>
                        <m:ctrlPr>
                          <a:rPr lang="en-IN" i="1">
                            <a:latin typeface="Cambria Math" panose="02040503050406030204" pitchFamily="18" charset="0"/>
                          </a:rPr>
                        </m:ctrlPr>
                      </m:fPr>
                      <m:num>
                        <m:r>
                          <a:rPr lang="en-IN">
                            <a:latin typeface="Cambria Math" panose="02040503050406030204" pitchFamily="18" charset="0"/>
                          </a:rPr>
                          <m:t>1</m:t>
                        </m:r>
                      </m:num>
                      <m:den>
                        <m:sSub>
                          <m:sSubPr>
                            <m:ctrlPr>
                              <a:rPr lang="en-IN" i="1">
                                <a:latin typeface="Cambria Math" panose="02040503050406030204" pitchFamily="18" charset="0"/>
                              </a:rPr>
                            </m:ctrlPr>
                          </m:sSubPr>
                          <m:e>
                            <m:r>
                              <a:rPr lang="en-IN">
                                <a:latin typeface="Cambria Math" panose="02040503050406030204" pitchFamily="18" charset="0"/>
                              </a:rPr>
                              <m:t>𝑛</m:t>
                            </m:r>
                          </m:e>
                          <m:sub>
                            <m:r>
                              <a:rPr lang="en-IN">
                                <a:latin typeface="Cambria Math" panose="02040503050406030204" pitchFamily="18" charset="0"/>
                              </a:rPr>
                              <m:t>𝑐</m:t>
                            </m:r>
                          </m:sub>
                        </m:sSub>
                      </m:den>
                    </m:f>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𝑖</m:t>
                        </m:r>
                        <m:r>
                          <a:rPr lang="en-IN">
                            <a:latin typeface="Cambria Math" panose="02040503050406030204" pitchFamily="18" charset="0"/>
                          </a:rPr>
                          <m:t>=1</m:t>
                        </m:r>
                      </m:sub>
                      <m:sup>
                        <m:r>
                          <a:rPr lang="en-IN">
                            <a:latin typeface="Cambria Math" panose="02040503050406030204" pitchFamily="18" charset="0"/>
                          </a:rPr>
                          <m:t>𝑛</m:t>
                        </m:r>
                      </m:sup>
                      <m:e>
                        <m:sSubSup>
                          <m:sSubSupPr>
                            <m:ctrlPr>
                              <a:rPr lang="en-IN" i="1">
                                <a:latin typeface="Cambria Math" panose="02040503050406030204" pitchFamily="18" charset="0"/>
                              </a:rPr>
                            </m:ctrlPr>
                          </m:sSubSupPr>
                          <m:e>
                            <m:r>
                              <a:rPr lang="en-IN">
                                <a:latin typeface="Cambria Math" panose="02040503050406030204" pitchFamily="18" charset="0"/>
                              </a:rPr>
                              <m:t>𝜋</m:t>
                            </m:r>
                          </m:e>
                          <m:sub>
                            <m:r>
                              <a:rPr lang="en-IN">
                                <a:latin typeface="Cambria Math" panose="02040503050406030204" pitchFamily="18" charset="0"/>
                              </a:rPr>
                              <m:t>𝑐</m:t>
                            </m:r>
                          </m:sub>
                          <m:sup>
                            <m:r>
                              <a:rPr lang="en-IN">
                                <a:latin typeface="Cambria Math" panose="02040503050406030204" pitchFamily="18" charset="0"/>
                              </a:rPr>
                              <m:t>𝑖</m:t>
                            </m:r>
                          </m:sup>
                        </m:sSubSup>
                        <m:r>
                          <a:rPr lang="en-IN">
                            <a:latin typeface="Cambria Math" panose="02040503050406030204" pitchFamily="18" charset="0"/>
                          </a:rPr>
                          <m:t>⋅</m:t>
                        </m:r>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𝑖</m:t>
                            </m:r>
                          </m:sup>
                        </m:sSup>
                      </m:e>
                    </m:nary>
                  </m:oMath>
                </a14:m>
                <a:endParaRPr lang="en-IN" dirty="0" smtClean="0"/>
              </a:p>
              <a:p>
                <a:pPr lvl="2"/>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3"/>
                <a:ext cx="12076299" cy="5746377"/>
              </a:xfrm>
              <a:blipFill>
                <a:blip r:embed="rId2"/>
                <a:stretch>
                  <a:fillRect l="-555" t="-2545" r="-171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6830" y="644221"/>
            <a:ext cx="1722822" cy="1722822"/>
          </a:xfrm>
          <a:prstGeom prst="rect">
            <a:avLst/>
          </a:prstGeom>
        </p:spPr>
      </p:pic>
      <mc:AlternateContent xmlns:mc="http://schemas.openxmlformats.org/markup-compatibility/2006">
        <mc:Choice xmlns:a14="http://schemas.microsoft.com/office/drawing/2010/main" Requires="a14">
          <p:sp>
            <p:nvSpPr>
              <p:cNvPr id="16" name="Rectangular Callout 15"/>
              <p:cNvSpPr/>
              <p:nvPr/>
            </p:nvSpPr>
            <p:spPr>
              <a:xfrm>
                <a:off x="3269114" y="282090"/>
                <a:ext cx="7526494" cy="1659070"/>
              </a:xfrm>
              <a:prstGeom prst="wedgeRectCallout">
                <a:avLst>
                  <a:gd name="adj1" fmla="val 58252"/>
                  <a:gd name="adj2" fmla="val 4349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We can now calculate </a:t>
                </a:r>
                <a14:m>
                  <m:oMath xmlns:m="http://schemas.openxmlformats.org/officeDocument/2006/math">
                    <m:sSubSup>
                      <m:sSubSupPr>
                        <m:ctrlPr>
                          <a:rPr lang="en-IN" sz="2400" i="1">
                            <a:solidFill>
                              <a:schemeClr val="tx1"/>
                            </a:solidFill>
                            <a:latin typeface="Cambria Math" panose="02040503050406030204" pitchFamily="18" charset="0"/>
                          </a:rPr>
                        </m:ctrlPr>
                      </m:sSubSupPr>
                      <m:e>
                        <m:r>
                          <a:rPr lang="en-IN" sz="2400" i="1">
                            <a:solidFill>
                              <a:schemeClr val="tx1"/>
                            </a:solidFill>
                            <a:latin typeface="Cambria Math" panose="02040503050406030204" pitchFamily="18" charset="0"/>
                          </a:rPr>
                          <m:t>𝜋</m:t>
                        </m:r>
                      </m:e>
                      <m:sub>
                        <m:r>
                          <a:rPr lang="en-IN" sz="2400" i="1">
                            <a:solidFill>
                              <a:schemeClr val="tx1"/>
                            </a:solidFill>
                            <a:latin typeface="Cambria Math" panose="02040503050406030204" pitchFamily="18" charset="0"/>
                          </a:rPr>
                          <m:t>𝑐</m:t>
                        </m:r>
                      </m:sub>
                      <m:sup>
                        <m:r>
                          <a:rPr lang="en-IN" sz="2400" i="1">
                            <a:solidFill>
                              <a:schemeClr val="tx1"/>
                            </a:solidFill>
                            <a:latin typeface="Cambria Math" panose="02040503050406030204" pitchFamily="18" charset="0"/>
                          </a:rPr>
                          <m:t>𝑖</m:t>
                        </m:r>
                      </m:sup>
                    </m:sSubSup>
                    <m:r>
                      <a:rPr lang="en-IN" sz="2400" i="1">
                        <a:solidFill>
                          <a:schemeClr val="tx1"/>
                        </a:solidFill>
                        <a:latin typeface="Cambria Math" panose="02040503050406030204" pitchFamily="18" charset="0"/>
                      </a:rPr>
                      <m:t>=</m:t>
                    </m:r>
                    <m:r>
                      <a:rPr lang="en-IN" sz="2400">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a:solidFill>
                                  <a:schemeClr val="tx1"/>
                                </a:solidFill>
                                <a:latin typeface="Cambria Math" panose="02040503050406030204" pitchFamily="18" charset="0"/>
                                <a:ea typeface="Cambria Math" panose="02040503050406030204" pitchFamily="18" charset="0"/>
                              </a:rPr>
                              <m:t>𝑧</m:t>
                            </m:r>
                          </m:e>
                          <m:sub>
                            <m:r>
                              <a:rPr lang="en-IN" sz="2400">
                                <a:solidFill>
                                  <a:schemeClr val="tx1"/>
                                </a:solidFill>
                                <a:latin typeface="Cambria Math" panose="02040503050406030204" pitchFamily="18" charset="0"/>
                                <a:ea typeface="Cambria Math" panose="02040503050406030204" pitchFamily="18" charset="0"/>
                              </a:rPr>
                              <m:t>𝑖</m:t>
                            </m:r>
                          </m:sub>
                        </m:sSub>
                        <m:r>
                          <a:rPr lang="en-IN" sz="2400">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𝑐</m:t>
                        </m:r>
                        <m:r>
                          <a:rPr lang="en-IN" sz="2400" b="1">
                            <a:solidFill>
                              <a:schemeClr val="tx1"/>
                            </a:solidFill>
                            <a:latin typeface="Cambria Math" panose="02040503050406030204" pitchFamily="18" charset="0"/>
                          </a:rPr>
                          <m:t> </m:t>
                        </m:r>
                        <m:r>
                          <a:rPr lang="en-IN" sz="2400">
                            <a:solidFill>
                              <a:schemeClr val="tx1"/>
                            </a:solidFill>
                            <a:latin typeface="Cambria Math" panose="02040503050406030204" pitchFamily="18" charset="0"/>
                            <a:ea typeface="Cambria Math" panose="02040503050406030204" pitchFamily="18" charset="0"/>
                          </a:rPr>
                          <m:t>| </m:t>
                        </m:r>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𝐱</m:t>
                            </m:r>
                          </m:e>
                          <m:sup>
                            <m:r>
                              <a:rPr lang="en-IN" sz="2400">
                                <a:solidFill>
                                  <a:schemeClr val="tx1"/>
                                </a:solidFill>
                                <a:latin typeface="Cambria Math" panose="02040503050406030204" pitchFamily="18" charset="0"/>
                              </a:rPr>
                              <m:t>𝑖</m:t>
                            </m:r>
                          </m:sup>
                        </m:sSup>
                        <m:r>
                          <a:rPr lang="en-IN" sz="2400">
                            <a:solidFill>
                              <a:schemeClr val="tx1"/>
                            </a:solidFill>
                            <a:latin typeface="Cambria Math" panose="02040503050406030204" pitchFamily="18" charset="0"/>
                          </a:rPr>
                          <m:t>,</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sSup>
                              <m:sSupPr>
                                <m:ctrlPr>
                                  <a:rPr lang="en-IN" sz="2400" b="1"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𝛍</m:t>
                                </m:r>
                              </m:e>
                              <m:sup>
                                <m:r>
                                  <a:rPr lang="en-IN" sz="2400">
                                    <a:solidFill>
                                      <a:schemeClr val="tx1"/>
                                    </a:solidFill>
                                    <a:latin typeface="Cambria Math" panose="02040503050406030204" pitchFamily="18" charset="0"/>
                                  </a:rPr>
                                  <m:t>𝑗</m:t>
                                </m:r>
                              </m:sup>
                            </m:sSup>
                          </m:e>
                        </m:d>
                      </m:e>
                    </m:d>
                  </m:oMath>
                </a14:m>
                <a:r>
                  <a:rPr lang="en-IN" sz="2400" dirty="0" smtClean="0">
                    <a:solidFill>
                      <a:schemeClr val="tx1"/>
                    </a:solidFill>
                    <a:latin typeface="+mj-lt"/>
                  </a:rPr>
                  <a:t> as follows: let </a:t>
                </a:r>
                <a14:m>
                  <m:oMath xmlns:m="http://schemas.openxmlformats.org/officeDocument/2006/math">
                    <m:sSubSup>
                      <m:sSubSupPr>
                        <m:ctrlPr>
                          <a:rPr lang="en-IN" sz="2400" b="0" i="1" smtClean="0">
                            <a:solidFill>
                              <a:schemeClr val="tx1"/>
                            </a:solidFill>
                            <a:latin typeface="Cambria Math" panose="02040503050406030204" pitchFamily="18" charset="0"/>
                          </a:rPr>
                        </m:ctrlPr>
                      </m:sSubSupPr>
                      <m:e>
                        <m:r>
                          <a:rPr lang="en-IN" sz="2400" b="0" i="1" smtClean="0">
                            <a:solidFill>
                              <a:schemeClr val="tx1"/>
                            </a:solidFill>
                            <a:latin typeface="Cambria Math" panose="02040503050406030204" pitchFamily="18" charset="0"/>
                          </a:rPr>
                          <m:t>𝑝</m:t>
                        </m:r>
                      </m:e>
                      <m:sub>
                        <m:r>
                          <a:rPr lang="en-IN" sz="2400" b="0" i="1" smtClean="0">
                            <a:solidFill>
                              <a:schemeClr val="tx1"/>
                            </a:solidFill>
                            <a:latin typeface="Cambria Math" panose="02040503050406030204" pitchFamily="18" charset="0"/>
                          </a:rPr>
                          <m:t>𝑐</m:t>
                        </m:r>
                      </m:sub>
                      <m:sup>
                        <m:r>
                          <a:rPr lang="en-IN" sz="2400" b="0" i="1" smtClean="0">
                            <a:solidFill>
                              <a:schemeClr val="tx1"/>
                            </a:solidFill>
                            <a:latin typeface="Cambria Math" panose="02040503050406030204" pitchFamily="18" charset="0"/>
                          </a:rPr>
                          <m:t>𝑖</m:t>
                        </m:r>
                      </m:sup>
                    </m:sSubSup>
                    <m:r>
                      <a:rPr lang="en-IN" sz="2400" b="0" i="1" smtClean="0">
                        <a:solidFill>
                          <a:schemeClr val="tx1"/>
                        </a:solidFill>
                        <a:latin typeface="Cambria Math" panose="02040503050406030204" pitchFamily="18" charset="0"/>
                      </a:rPr>
                      <m:t>=</m:t>
                    </m:r>
                    <m:r>
                      <a:rPr lang="en-IN" sz="2400">
                        <a:solidFill>
                          <a:schemeClr val="tx1"/>
                        </a:solidFill>
                        <a:latin typeface="Cambria Math" panose="02040503050406030204" pitchFamily="18" charset="0"/>
                        <a:ea typeface="Cambria Math" panose="02040503050406030204" pitchFamily="18" charset="0"/>
                      </a:rPr>
                      <m:t>𝒩</m:t>
                    </m:r>
                    <m:d>
                      <m:dPr>
                        <m:ctrlPr>
                          <a:rPr lang="en-IN" sz="2400" i="1">
                            <a:solidFill>
                              <a:schemeClr val="tx1"/>
                            </a:solidFill>
                            <a:latin typeface="Cambria Math" panose="02040503050406030204" pitchFamily="18" charset="0"/>
                            <a:ea typeface="Cambria Math" panose="02040503050406030204" pitchFamily="18" charset="0"/>
                          </a:rPr>
                        </m:ctrlPr>
                      </m:dPr>
                      <m:e>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b="1">
                                <a:solidFill>
                                  <a:schemeClr val="tx1"/>
                                </a:solidFill>
                                <a:latin typeface="Cambria Math" panose="02040503050406030204" pitchFamily="18" charset="0"/>
                                <a:ea typeface="Cambria Math" panose="02040503050406030204" pitchFamily="18" charset="0"/>
                              </a:rPr>
                              <m:t>𝐱</m:t>
                            </m:r>
                          </m:e>
                          <m:sup>
                            <m:r>
                              <a:rPr lang="en-IN" sz="2400">
                                <a:solidFill>
                                  <a:schemeClr val="tx1"/>
                                </a:solidFill>
                                <a:latin typeface="Cambria Math" panose="02040503050406030204" pitchFamily="18" charset="0"/>
                                <a:ea typeface="Cambria Math" panose="02040503050406030204" pitchFamily="18" charset="0"/>
                              </a:rPr>
                              <m:t>𝑖</m:t>
                            </m:r>
                          </m:sup>
                        </m:sSup>
                        <m:r>
                          <a:rPr lang="en-IN" sz="2400">
                            <a:solidFill>
                              <a:schemeClr val="tx1"/>
                            </a:solidFill>
                            <a:latin typeface="Cambria Math" panose="02040503050406030204" pitchFamily="18" charset="0"/>
                            <a:ea typeface="Cambria Math" panose="02040503050406030204" pitchFamily="18" charset="0"/>
                          </a:rPr>
                          <m:t>;</m:t>
                        </m:r>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𝛍</m:t>
                            </m:r>
                          </m:e>
                          <m:sup>
                            <m:r>
                              <a:rPr lang="en-IN" sz="2400">
                                <a:solidFill>
                                  <a:schemeClr val="tx1"/>
                                </a:solidFill>
                                <a:latin typeface="Cambria Math" panose="02040503050406030204" pitchFamily="18" charset="0"/>
                              </a:rPr>
                              <m:t>𝑐</m:t>
                            </m:r>
                          </m:sup>
                        </m:sSup>
                        <m:r>
                          <a:rPr lang="en-IN" sz="2400">
                            <a:solidFill>
                              <a:schemeClr val="tx1"/>
                            </a:solidFill>
                            <a:latin typeface="Cambria Math" panose="02040503050406030204" pitchFamily="18" charset="0"/>
                            <a:ea typeface="Cambria Math" panose="02040503050406030204" pitchFamily="18" charset="0"/>
                          </a:rPr>
                          <m:t>,</m:t>
                        </m:r>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a:solidFill>
                                  <a:schemeClr val="tx1"/>
                                </a:solidFill>
                                <a:latin typeface="Cambria Math" panose="02040503050406030204" pitchFamily="18" charset="0"/>
                                <a:ea typeface="Cambria Math" panose="02040503050406030204" pitchFamily="18" charset="0"/>
                              </a:rPr>
                              <m:t>𝐼</m:t>
                            </m:r>
                          </m:e>
                          <m:sub>
                            <m:r>
                              <a:rPr lang="en-IN" sz="2400">
                                <a:solidFill>
                                  <a:schemeClr val="tx1"/>
                                </a:solidFill>
                                <a:latin typeface="Cambria Math" panose="02040503050406030204" pitchFamily="18" charset="0"/>
                                <a:ea typeface="Cambria Math" panose="02040503050406030204" pitchFamily="18" charset="0"/>
                              </a:rPr>
                              <m:t>𝑑</m:t>
                            </m:r>
                          </m:sub>
                        </m:sSub>
                      </m:e>
                    </m:d>
                    <m:r>
                      <a:rPr lang="en-IN" sz="2400" b="0" i="0" smtClean="0">
                        <a:solidFill>
                          <a:schemeClr val="tx1"/>
                        </a:solidFill>
                        <a:latin typeface="Cambria Math" panose="02040503050406030204" pitchFamily="18" charset="0"/>
                        <a:ea typeface="Cambria Math" panose="02040503050406030204" pitchFamily="18" charset="0"/>
                      </a:rPr>
                      <m:t>/</m:t>
                    </m:r>
                    <m:r>
                      <m:rPr>
                        <m:sty m:val="p"/>
                      </m:rPr>
                      <a:rPr lang="en-IN" sz="2400" b="0" i="0" smtClean="0">
                        <a:solidFill>
                          <a:schemeClr val="tx1"/>
                        </a:solidFill>
                        <a:latin typeface="Cambria Math" panose="02040503050406030204" pitchFamily="18" charset="0"/>
                        <a:ea typeface="Cambria Math" panose="02040503050406030204" pitchFamily="18" charset="0"/>
                      </a:rPr>
                      <m:t>C</m:t>
                    </m:r>
                  </m:oMath>
                </a14:m>
                <a:r>
                  <a:rPr lang="en-IN" sz="2400" dirty="0" smtClean="0">
                    <a:solidFill>
                      <a:schemeClr val="tx1"/>
                    </a:solidFill>
                    <a:latin typeface="+mj-lt"/>
                  </a:rPr>
                  <a:t> and normalize to get </a:t>
                </a:r>
                <a14:m>
                  <m:oMath xmlns:m="http://schemas.openxmlformats.org/officeDocument/2006/math">
                    <m:sSubSup>
                      <m:sSubSupPr>
                        <m:ctrlPr>
                          <a:rPr lang="en-IN" sz="2400" i="1">
                            <a:solidFill>
                              <a:schemeClr val="tx1"/>
                            </a:solidFill>
                            <a:latin typeface="Cambria Math" panose="02040503050406030204" pitchFamily="18" charset="0"/>
                          </a:rPr>
                        </m:ctrlPr>
                      </m:sSubSupPr>
                      <m:e>
                        <m:r>
                          <a:rPr lang="en-IN" sz="2400" i="1">
                            <a:solidFill>
                              <a:schemeClr val="tx1"/>
                            </a:solidFill>
                            <a:latin typeface="Cambria Math" panose="02040503050406030204" pitchFamily="18" charset="0"/>
                          </a:rPr>
                          <m:t>𝜋</m:t>
                        </m:r>
                      </m:e>
                      <m:sub>
                        <m:r>
                          <a:rPr lang="en-IN" sz="2400" i="1">
                            <a:solidFill>
                              <a:schemeClr val="tx1"/>
                            </a:solidFill>
                            <a:latin typeface="Cambria Math" panose="02040503050406030204" pitchFamily="18" charset="0"/>
                          </a:rPr>
                          <m:t>𝑐</m:t>
                        </m:r>
                      </m:sub>
                      <m:sup>
                        <m:r>
                          <a:rPr lang="en-IN" sz="2400" i="1">
                            <a:solidFill>
                              <a:schemeClr val="tx1"/>
                            </a:solidFill>
                            <a:latin typeface="Cambria Math" panose="02040503050406030204" pitchFamily="18" charset="0"/>
                          </a:rPr>
                          <m:t>𝑖</m:t>
                        </m:r>
                      </m:sup>
                    </m:sSubSup>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sSubSup>
                          <m:sSubSupPr>
                            <m:ctrlPr>
                              <a:rPr lang="en-IN" sz="2400" i="1">
                                <a:solidFill>
                                  <a:schemeClr val="tx1"/>
                                </a:solidFill>
                                <a:latin typeface="Cambria Math" panose="02040503050406030204" pitchFamily="18" charset="0"/>
                              </a:rPr>
                            </m:ctrlPr>
                          </m:sSubSupPr>
                          <m:e>
                            <m:r>
                              <a:rPr lang="en-IN" sz="2400" i="1">
                                <a:solidFill>
                                  <a:schemeClr val="tx1"/>
                                </a:solidFill>
                                <a:latin typeface="Cambria Math" panose="02040503050406030204" pitchFamily="18" charset="0"/>
                              </a:rPr>
                              <m:t>𝑝</m:t>
                            </m:r>
                          </m:e>
                          <m:sub>
                            <m:r>
                              <a:rPr lang="en-IN" sz="2400" i="1">
                                <a:solidFill>
                                  <a:schemeClr val="tx1"/>
                                </a:solidFill>
                                <a:latin typeface="Cambria Math" panose="02040503050406030204" pitchFamily="18" charset="0"/>
                              </a:rPr>
                              <m:t>𝑐</m:t>
                            </m:r>
                          </m:sub>
                          <m:sup>
                            <m:r>
                              <a:rPr lang="en-IN" sz="2400" i="1">
                                <a:solidFill>
                                  <a:schemeClr val="tx1"/>
                                </a:solidFill>
                                <a:latin typeface="Cambria Math" panose="02040503050406030204" pitchFamily="18" charset="0"/>
                              </a:rPr>
                              <m:t>𝑖</m:t>
                            </m:r>
                          </m:sup>
                        </m:sSubSup>
                      </m:num>
                      <m:den>
                        <m:nary>
                          <m:naryPr>
                            <m:chr m:val="∑"/>
                            <m:limLoc m:val="subSup"/>
                            <m:ctrlPr>
                              <a:rPr lang="en-IN" sz="2400" i="1">
                                <a:solidFill>
                                  <a:schemeClr val="tx1"/>
                                </a:solidFill>
                                <a:latin typeface="Cambria Math" panose="02040503050406030204" pitchFamily="18" charset="0"/>
                              </a:rPr>
                            </m:ctrlPr>
                          </m:naryPr>
                          <m:sub>
                            <m:r>
                              <m:rPr>
                                <m:brk m:alnAt="25"/>
                              </m:rPr>
                              <a:rPr lang="en-IN" sz="2400" i="1">
                                <a:solidFill>
                                  <a:schemeClr val="tx1"/>
                                </a:solidFill>
                                <a:latin typeface="Cambria Math" panose="02040503050406030204" pitchFamily="18" charset="0"/>
                              </a:rPr>
                              <m:t>𝑐</m:t>
                            </m:r>
                            <m:r>
                              <a:rPr lang="en-IN" sz="2400" i="1">
                                <a:solidFill>
                                  <a:schemeClr val="tx1"/>
                                </a:solidFill>
                                <a:latin typeface="Cambria Math" panose="02040503050406030204" pitchFamily="18" charset="0"/>
                              </a:rPr>
                              <m:t>=1</m:t>
                            </m:r>
                          </m:sub>
                          <m:sup>
                            <m:r>
                              <a:rPr lang="en-IN" sz="2400" i="1">
                                <a:solidFill>
                                  <a:schemeClr val="tx1"/>
                                </a:solidFill>
                                <a:latin typeface="Cambria Math" panose="02040503050406030204" pitchFamily="18" charset="0"/>
                              </a:rPr>
                              <m:t>𝐶</m:t>
                            </m:r>
                          </m:sup>
                          <m:e>
                            <m:sSubSup>
                              <m:sSubSupPr>
                                <m:ctrlPr>
                                  <a:rPr lang="en-IN" sz="2400" i="1">
                                    <a:solidFill>
                                      <a:schemeClr val="tx1"/>
                                    </a:solidFill>
                                    <a:latin typeface="Cambria Math" panose="02040503050406030204" pitchFamily="18" charset="0"/>
                                  </a:rPr>
                                </m:ctrlPr>
                              </m:sSubSupPr>
                              <m:e>
                                <m:r>
                                  <a:rPr lang="en-IN" sz="2400" i="1">
                                    <a:solidFill>
                                      <a:schemeClr val="tx1"/>
                                    </a:solidFill>
                                    <a:latin typeface="Cambria Math" panose="02040503050406030204" pitchFamily="18" charset="0"/>
                                  </a:rPr>
                                  <m:t>𝑝</m:t>
                                </m:r>
                              </m:e>
                              <m:sub>
                                <m:r>
                                  <a:rPr lang="en-IN" sz="2400" i="1">
                                    <a:solidFill>
                                      <a:schemeClr val="tx1"/>
                                    </a:solidFill>
                                    <a:latin typeface="Cambria Math" panose="02040503050406030204" pitchFamily="18" charset="0"/>
                                  </a:rPr>
                                  <m:t>𝑐</m:t>
                                </m:r>
                              </m:sub>
                              <m:sup>
                                <m:r>
                                  <a:rPr lang="en-IN" sz="2400" i="1">
                                    <a:solidFill>
                                      <a:schemeClr val="tx1"/>
                                    </a:solidFill>
                                    <a:latin typeface="Cambria Math" panose="02040503050406030204" pitchFamily="18" charset="0"/>
                                  </a:rPr>
                                  <m:t>𝑖</m:t>
                                </m:r>
                              </m:sup>
                            </m:sSubSup>
                          </m:e>
                        </m:nary>
                      </m:den>
                    </m:f>
                  </m:oMath>
                </a14:m>
                <a:r>
                  <a:rPr lang="en-IN" sz="2400" dirty="0" smtClean="0">
                    <a:solidFill>
                      <a:schemeClr val="tx1"/>
                    </a:solidFill>
                    <a:latin typeface="+mj-lt"/>
                  </a:rPr>
                  <a:t>. Note that we have </a:t>
                </a:r>
                <a14:m>
                  <m:oMath xmlns:m="http://schemas.openxmlformats.org/officeDocument/2006/math">
                    <m:sSubSup>
                      <m:sSubSupPr>
                        <m:ctrlPr>
                          <a:rPr lang="en-IN" sz="2400" i="1">
                            <a:solidFill>
                              <a:schemeClr val="tx1"/>
                            </a:solidFill>
                            <a:latin typeface="Cambria Math" panose="02040503050406030204" pitchFamily="18" charset="0"/>
                          </a:rPr>
                        </m:ctrlPr>
                      </m:sSubSupPr>
                      <m:e>
                        <m:r>
                          <a:rPr lang="en-IN" sz="2400" i="1">
                            <a:solidFill>
                              <a:schemeClr val="tx1"/>
                            </a:solidFill>
                            <a:latin typeface="Cambria Math" panose="02040503050406030204" pitchFamily="18" charset="0"/>
                          </a:rPr>
                          <m:t>𝜋</m:t>
                        </m:r>
                      </m:e>
                      <m:sub>
                        <m:r>
                          <a:rPr lang="en-IN" sz="2400" i="1">
                            <a:solidFill>
                              <a:schemeClr val="tx1"/>
                            </a:solidFill>
                            <a:latin typeface="Cambria Math" panose="02040503050406030204" pitchFamily="18" charset="0"/>
                          </a:rPr>
                          <m:t>𝑐</m:t>
                        </m:r>
                      </m:sub>
                      <m:sup>
                        <m:r>
                          <a:rPr lang="en-IN" sz="2400" i="1">
                            <a:solidFill>
                              <a:schemeClr val="tx1"/>
                            </a:solidFill>
                            <a:latin typeface="Cambria Math" panose="02040503050406030204" pitchFamily="18" charset="0"/>
                          </a:rPr>
                          <m:t>𝑖</m:t>
                        </m:r>
                      </m:sup>
                    </m:sSubSup>
                    <m:r>
                      <a:rPr lang="en-IN" sz="2400" i="1">
                        <a:solidFill>
                          <a:schemeClr val="tx1"/>
                        </a:solidFill>
                        <a:latin typeface="Cambria Math" panose="02040503050406030204" pitchFamily="18" charset="0"/>
                      </a:rPr>
                      <m:t>≥0</m:t>
                    </m:r>
                  </m:oMath>
                </a14:m>
                <a:r>
                  <a:rPr lang="en-IN" sz="2400" dirty="0">
                    <a:solidFill>
                      <a:schemeClr val="tx1"/>
                    </a:solidFill>
                  </a:rPr>
                  <a:t> and </a:t>
                </a:r>
                <a14:m>
                  <m:oMath xmlns:m="http://schemas.openxmlformats.org/officeDocument/2006/math">
                    <m:nary>
                      <m:naryPr>
                        <m:chr m:val="∑"/>
                        <m:limLoc m:val="subSup"/>
                        <m:ctrlPr>
                          <a:rPr lang="en-IN" sz="2400" i="1">
                            <a:solidFill>
                              <a:schemeClr val="tx1"/>
                            </a:solidFill>
                            <a:latin typeface="Cambria Math" panose="02040503050406030204" pitchFamily="18" charset="0"/>
                          </a:rPr>
                        </m:ctrlPr>
                      </m:naryPr>
                      <m:sub>
                        <m:r>
                          <m:rPr>
                            <m:brk m:alnAt="25"/>
                          </m:rPr>
                          <a:rPr lang="en-IN" sz="2400" i="1">
                            <a:solidFill>
                              <a:schemeClr val="tx1"/>
                            </a:solidFill>
                            <a:latin typeface="Cambria Math" panose="02040503050406030204" pitchFamily="18" charset="0"/>
                          </a:rPr>
                          <m:t>𝑐</m:t>
                        </m:r>
                        <m:r>
                          <a:rPr lang="en-IN" sz="2400" i="1">
                            <a:solidFill>
                              <a:schemeClr val="tx1"/>
                            </a:solidFill>
                            <a:latin typeface="Cambria Math" panose="02040503050406030204" pitchFamily="18" charset="0"/>
                          </a:rPr>
                          <m:t>=1</m:t>
                        </m:r>
                      </m:sub>
                      <m:sup>
                        <m:r>
                          <a:rPr lang="en-IN" sz="2400" i="1">
                            <a:solidFill>
                              <a:schemeClr val="tx1"/>
                            </a:solidFill>
                            <a:latin typeface="Cambria Math" panose="02040503050406030204" pitchFamily="18" charset="0"/>
                          </a:rPr>
                          <m:t>𝐶</m:t>
                        </m:r>
                      </m:sup>
                      <m:e>
                        <m:sSubSup>
                          <m:sSubSupPr>
                            <m:ctrlPr>
                              <a:rPr lang="en-IN" sz="2400" i="1">
                                <a:solidFill>
                                  <a:schemeClr val="tx1"/>
                                </a:solidFill>
                                <a:latin typeface="Cambria Math" panose="02040503050406030204" pitchFamily="18" charset="0"/>
                              </a:rPr>
                            </m:ctrlPr>
                          </m:sSubSupPr>
                          <m:e>
                            <m:r>
                              <a:rPr lang="en-IN" sz="2400">
                                <a:solidFill>
                                  <a:schemeClr val="tx1"/>
                                </a:solidFill>
                                <a:latin typeface="Cambria Math" panose="02040503050406030204" pitchFamily="18" charset="0"/>
                              </a:rPr>
                              <m:t>𝜋</m:t>
                            </m:r>
                          </m:e>
                          <m:sub>
                            <m:r>
                              <a:rPr lang="en-IN" sz="2400" i="1">
                                <a:solidFill>
                                  <a:schemeClr val="tx1"/>
                                </a:solidFill>
                                <a:latin typeface="Cambria Math" panose="02040503050406030204" pitchFamily="18" charset="0"/>
                              </a:rPr>
                              <m:t>𝑐</m:t>
                            </m:r>
                          </m:sub>
                          <m:sup>
                            <m:r>
                              <a:rPr lang="en-IN" sz="2400">
                                <a:solidFill>
                                  <a:schemeClr val="tx1"/>
                                </a:solidFill>
                                <a:latin typeface="Cambria Math" panose="02040503050406030204" pitchFamily="18" charset="0"/>
                              </a:rPr>
                              <m:t>𝑖</m:t>
                            </m:r>
                          </m:sup>
                        </m:sSubSup>
                      </m:e>
                    </m:nary>
                    <m:r>
                      <a:rPr lang="en-IN" sz="2400" i="1">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1</m:t>
                    </m:r>
                  </m:oMath>
                </a14:m>
                <a:endParaRPr lang="en-IN" sz="2400" dirty="0">
                  <a:solidFill>
                    <a:schemeClr val="tx1"/>
                  </a:solidFill>
                </a:endParaRPr>
              </a:p>
            </p:txBody>
          </p:sp>
        </mc:Choice>
        <mc:Fallback>
          <p:sp>
            <p:nvSpPr>
              <p:cNvPr id="16" name="Rectangular Callout 15"/>
              <p:cNvSpPr>
                <a:spLocks noRot="1" noChangeAspect="1" noMove="1" noResize="1" noEditPoints="1" noAdjustHandles="1" noChangeArrowheads="1" noChangeShapeType="1" noTextEdit="1"/>
              </p:cNvSpPr>
              <p:nvPr/>
            </p:nvSpPr>
            <p:spPr>
              <a:xfrm>
                <a:off x="3269114" y="282090"/>
                <a:ext cx="7526494" cy="1659070"/>
              </a:xfrm>
              <a:prstGeom prst="wedgeRectCallout">
                <a:avLst>
                  <a:gd name="adj1" fmla="val 58252"/>
                  <a:gd name="adj2" fmla="val 43494"/>
                </a:avLst>
              </a:prstGeom>
              <a:blipFill>
                <a:blip r:embed="rId4"/>
                <a:stretch>
                  <a:fillRect l="-670" b="-49640"/>
                </a:stretch>
              </a:blipFill>
              <a:ln w="38100">
                <a:solidFill>
                  <a:schemeClr val="accent1"/>
                </a:solidFill>
              </a:ln>
            </p:spPr>
            <p:txBody>
              <a:bodyPr/>
              <a:lstStyle/>
              <a:p>
                <a:r>
                  <a:rPr lang="en-IN">
                    <a:noFill/>
                  </a:rPr>
                  <a:t> </a:t>
                </a:r>
              </a:p>
            </p:txBody>
          </p:sp>
        </mc:Fallback>
      </mc:AlternateContent>
      <p:grpSp>
        <p:nvGrpSpPr>
          <p:cNvPr id="17" name="Group 16"/>
          <p:cNvGrpSpPr/>
          <p:nvPr/>
        </p:nvGrpSpPr>
        <p:grpSpPr>
          <a:xfrm>
            <a:off x="10723393" y="2703290"/>
            <a:ext cx="1468606" cy="1238929"/>
            <a:chOff x="12383748" y="1219011"/>
            <a:chExt cx="1862104" cy="1570887"/>
          </a:xfrm>
        </p:grpSpPr>
        <p:sp>
          <p:nvSpPr>
            <p:cNvPr id="18" name="Freeform 1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1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1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Rectangular Callout 22"/>
          <p:cNvSpPr/>
          <p:nvPr/>
        </p:nvSpPr>
        <p:spPr>
          <a:xfrm>
            <a:off x="5615475" y="2674785"/>
            <a:ext cx="5069845" cy="1295938"/>
          </a:xfrm>
          <a:prstGeom prst="wedgeRectCallout">
            <a:avLst>
              <a:gd name="adj1" fmla="val 62396"/>
              <a:gd name="adj2" fmla="val 4472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mj-lt"/>
              </a:rPr>
              <a:t>A much more principled derivation of this algorithm </a:t>
            </a:r>
            <a:r>
              <a:rPr lang="en-IN" sz="2400" dirty="0" smtClean="0">
                <a:solidFill>
                  <a:schemeClr val="tx1"/>
                </a:solidFill>
                <a:latin typeface="+mj-lt"/>
              </a:rPr>
              <a:t>exists in the form of the EM algorithm which we will study soon!</a:t>
            </a:r>
            <a:endParaRPr lang="en-IN" sz="2400" dirty="0">
              <a:solidFill>
                <a:schemeClr val="tx1"/>
              </a:solidFill>
              <a:latin typeface="+mj-lt"/>
            </a:endParaRPr>
          </a:p>
        </p:txBody>
      </p:sp>
      <mc:AlternateContent xmlns:mc="http://schemas.openxmlformats.org/markup-compatibility/2006">
        <mc:Choice xmlns:a14="http://schemas.microsoft.com/office/drawing/2010/main" Requires="a14">
          <p:sp>
            <p:nvSpPr>
              <p:cNvPr id="24" name="TextBox 23"/>
              <p:cNvSpPr txBox="1"/>
              <p:nvPr/>
            </p:nvSpPr>
            <p:spPr>
              <a:xfrm>
                <a:off x="3063309" y="877818"/>
                <a:ext cx="6318732" cy="5240794"/>
              </a:xfrm>
              <a:prstGeom prst="rect">
                <a:avLst/>
              </a:prstGeom>
              <a:solidFill>
                <a:schemeClr val="bg1"/>
              </a:solidFill>
              <a:ln w="38100">
                <a:solidFill>
                  <a:srgbClr val="7030A0"/>
                </a:solidFill>
                <a:prstDash val="dash"/>
              </a:ln>
            </p:spPr>
            <p:txBody>
              <a:bodyPr wrap="square" rtlCol="0">
                <a:spAutoFit/>
              </a:bodyPr>
              <a:lstStyle/>
              <a:p>
                <a:pPr algn="ctr"/>
                <a:r>
                  <a:rPr lang="en-IN" sz="3600" dirty="0" smtClean="0">
                    <a:latin typeface="+mj-lt"/>
                  </a:rPr>
                  <a:t>SOFT K-MEANS ALGORITHM</a:t>
                </a:r>
              </a:p>
              <a:p>
                <a:pPr marL="514350" indent="-514350">
                  <a:buFont typeface="+mj-lt"/>
                  <a:buAutoNum type="arabicPeriod"/>
                </a:pPr>
                <a:r>
                  <a:rPr lang="en-IN" sz="3200" dirty="0" smtClean="0">
                    <a:latin typeface="+mj-lt"/>
                  </a:rPr>
                  <a:t>Initialize means </a:t>
                </a:r>
                <a14:m>
                  <m:oMath xmlns:m="http://schemas.openxmlformats.org/officeDocument/2006/math">
                    <m:sSub>
                      <m:sSubPr>
                        <m:ctrlPr>
                          <a:rPr lang="en-IN" sz="3200" b="0" i="1" smtClean="0">
                            <a:latin typeface="Cambria Math" panose="02040503050406030204" pitchFamily="18" charset="0"/>
                          </a:rPr>
                        </m:ctrlPr>
                      </m:sSubPr>
                      <m:e>
                        <m:d>
                          <m:dPr>
                            <m:begChr m:val="{"/>
                            <m:endChr m:val="}"/>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r>
                                  <a:rPr lang="en-IN" sz="3200" b="1" i="1">
                                    <a:latin typeface="Cambria Math" panose="02040503050406030204" pitchFamily="18" charset="0"/>
                                  </a:rPr>
                                  <m:t>𝝁</m:t>
                                </m:r>
                              </m:e>
                              <m:sup>
                                <m:r>
                                  <a:rPr lang="en-IN" sz="3200" b="0" i="1" smtClean="0">
                                    <a:latin typeface="Cambria Math" panose="02040503050406030204" pitchFamily="18" charset="0"/>
                                  </a:rPr>
                                  <m:t>𝑐</m:t>
                                </m:r>
                              </m:sup>
                            </m:sSup>
                          </m:e>
                        </m:d>
                      </m:e>
                      <m:sub>
                        <m:r>
                          <a:rPr lang="en-IN" sz="3200" b="0" i="1" smtClean="0">
                            <a:latin typeface="Cambria Math" panose="02040503050406030204" pitchFamily="18" charset="0"/>
                          </a:rPr>
                          <m:t>𝑐</m:t>
                        </m:r>
                        <m:r>
                          <a:rPr lang="en-IN" sz="3200" b="0" i="1" smtClean="0">
                            <a:latin typeface="Cambria Math" panose="02040503050406030204" pitchFamily="18" charset="0"/>
                          </a:rPr>
                          <m:t>=1…</m:t>
                        </m:r>
                        <m:r>
                          <a:rPr lang="en-IN" sz="3200" b="0" i="1" smtClean="0">
                            <a:latin typeface="Cambria Math" panose="02040503050406030204" pitchFamily="18" charset="0"/>
                          </a:rPr>
                          <m:t>𝐶</m:t>
                        </m:r>
                      </m:sub>
                    </m:sSub>
                  </m:oMath>
                </a14:m>
                <a:endParaRPr lang="en-US" sz="3200" b="1" dirty="0" smtClean="0">
                  <a:latin typeface="+mj-lt"/>
                </a:endParaRPr>
              </a:p>
              <a:p>
                <a:pPr marL="514350" indent="-514350">
                  <a:buFont typeface="+mj-lt"/>
                  <a:buAutoNum type="arabicPeriod"/>
                </a:pPr>
                <a:r>
                  <a:rPr lang="en-IN" sz="3200" dirty="0" smtClean="0">
                    <a:latin typeface="+mj-lt"/>
                  </a:rPr>
                  <a:t>For </a:t>
                </a:r>
                <a14:m>
                  <m:oMath xmlns:m="http://schemas.openxmlformats.org/officeDocument/2006/math">
                    <m:r>
                      <a:rPr lang="en-IN" sz="3200" b="0" i="1" smtClean="0">
                        <a:latin typeface="Cambria Math" panose="02040503050406030204" pitchFamily="18" charset="0"/>
                      </a:rPr>
                      <m:t>𝑖</m:t>
                    </m:r>
                    <m:r>
                      <a:rPr lang="en-IN" sz="3200" b="0" i="1" smtClean="0">
                        <a:latin typeface="Cambria Math" panose="02040503050406030204" pitchFamily="18" charset="0"/>
                      </a:rPr>
                      <m:t>∈</m:t>
                    </m:r>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𝑛</m:t>
                        </m:r>
                      </m:e>
                    </m:d>
                  </m:oMath>
                </a14:m>
                <a:r>
                  <a:rPr lang="en-IN" sz="3200" b="0" dirty="0" smtClean="0">
                    <a:latin typeface="+mj-lt"/>
                  </a:rPr>
                  <a:t>, u</a:t>
                </a:r>
                <a:r>
                  <a:rPr lang="en-IN" sz="3200" dirty="0" smtClean="0">
                    <a:latin typeface="+mj-lt"/>
                  </a:rPr>
                  <a:t>pdate </a:t>
                </a:r>
                <a14:m>
                  <m:oMath xmlns:m="http://schemas.openxmlformats.org/officeDocument/2006/math">
                    <m:sSubSup>
                      <m:sSubSupPr>
                        <m:ctrlPr>
                          <a:rPr lang="en-IN" sz="3200" b="0" i="1" smtClean="0">
                            <a:latin typeface="Cambria Math" panose="02040503050406030204" pitchFamily="18" charset="0"/>
                          </a:rPr>
                        </m:ctrlPr>
                      </m:sSubSupPr>
                      <m:e>
                        <m:r>
                          <a:rPr lang="en-IN" sz="3200" b="0" i="1" smtClean="0">
                            <a:latin typeface="Cambria Math" panose="02040503050406030204" pitchFamily="18" charset="0"/>
                          </a:rPr>
                          <m:t>𝜋</m:t>
                        </m:r>
                      </m:e>
                      <m:sub>
                        <m:r>
                          <a:rPr lang="en-IN" sz="3200" b="0" i="1" smtClean="0">
                            <a:latin typeface="Cambria Math" panose="02040503050406030204" pitchFamily="18" charset="0"/>
                          </a:rPr>
                          <m:t>𝑐</m:t>
                        </m:r>
                      </m:sub>
                      <m:sup>
                        <m:r>
                          <a:rPr lang="en-IN" sz="3200" b="0" i="1" smtClean="0">
                            <a:latin typeface="Cambria Math" panose="02040503050406030204" pitchFamily="18" charset="0"/>
                          </a:rPr>
                          <m:t>𝑖</m:t>
                        </m:r>
                      </m:sup>
                    </m:sSubSup>
                  </m:oMath>
                </a14:m>
                <a:r>
                  <a:rPr lang="en-US" sz="3200" dirty="0" smtClean="0">
                    <a:latin typeface="+mj-lt"/>
                  </a:rPr>
                  <a:t> using </a:t>
                </a:r>
                <a14:m>
                  <m:oMath xmlns:m="http://schemas.openxmlformats.org/officeDocument/2006/math">
                    <m:d>
                      <m:dPr>
                        <m:begChr m:val="{"/>
                        <m:endChr m:val="}"/>
                        <m:ctrlPr>
                          <a:rPr lang="en-IN" sz="3200" b="0" i="1" smtClean="0">
                            <a:latin typeface="Cambria Math" panose="02040503050406030204" pitchFamily="18" charset="0"/>
                          </a:rPr>
                        </m:ctrlPr>
                      </m:dPr>
                      <m:e>
                        <m:sSup>
                          <m:sSupPr>
                            <m:ctrlPr>
                              <a:rPr lang="en-IN" sz="3200" b="0" i="1" smtClean="0">
                                <a:latin typeface="Cambria Math" panose="02040503050406030204" pitchFamily="18" charset="0"/>
                              </a:rPr>
                            </m:ctrlPr>
                          </m:sSupPr>
                          <m:e>
                            <m:r>
                              <a:rPr lang="en-IN" sz="3200" b="1" i="1" smtClean="0">
                                <a:latin typeface="Cambria Math" panose="02040503050406030204" pitchFamily="18" charset="0"/>
                              </a:rPr>
                              <m:t>𝝁</m:t>
                            </m:r>
                          </m:e>
                          <m:sup>
                            <m:r>
                              <a:rPr lang="en-IN" sz="3200" b="0" i="1" smtClean="0">
                                <a:latin typeface="Cambria Math" panose="02040503050406030204" pitchFamily="18" charset="0"/>
                              </a:rPr>
                              <m:t>𝑐</m:t>
                            </m:r>
                          </m:sup>
                        </m:sSup>
                      </m:e>
                    </m:d>
                  </m:oMath>
                </a14:m>
                <a:endParaRPr lang="en-IN" sz="3200" b="0" dirty="0" smtClean="0">
                  <a:latin typeface="+mj-lt"/>
                </a:endParaRPr>
              </a:p>
              <a:p>
                <a:pPr marL="971550" lvl="1" indent="-514350">
                  <a:buFont typeface="+mj-lt"/>
                  <a:buAutoNum type="arabicPeriod"/>
                </a:pPr>
                <a:r>
                  <a:rPr lang="en-IN" sz="3200" dirty="0" smtClean="0">
                    <a:latin typeface="+mj-lt"/>
                  </a:rPr>
                  <a:t>Let </a:t>
                </a:r>
                <a14:m>
                  <m:oMath xmlns:m="http://schemas.openxmlformats.org/officeDocument/2006/math">
                    <m:sSubSup>
                      <m:sSubSupPr>
                        <m:ctrlPr>
                          <a:rPr lang="en-IN" sz="3200" b="0" i="1" smtClean="0">
                            <a:latin typeface="Cambria Math" panose="02040503050406030204" pitchFamily="18" charset="0"/>
                          </a:rPr>
                        </m:ctrlPr>
                      </m:sSubSupPr>
                      <m:e>
                        <m:r>
                          <a:rPr lang="en-IN" sz="3200" b="0" i="1" smtClean="0">
                            <a:latin typeface="Cambria Math" panose="02040503050406030204" pitchFamily="18" charset="0"/>
                          </a:rPr>
                          <m:t>𝑝</m:t>
                        </m:r>
                      </m:e>
                      <m:sub>
                        <m:r>
                          <a:rPr lang="en-IN" sz="3200" b="0" i="1" smtClean="0">
                            <a:latin typeface="Cambria Math" panose="02040503050406030204" pitchFamily="18" charset="0"/>
                          </a:rPr>
                          <m:t>𝑐</m:t>
                        </m:r>
                      </m:sub>
                      <m:sup>
                        <m:r>
                          <a:rPr lang="en-IN" sz="3200" b="0" i="1" smtClean="0">
                            <a:latin typeface="Cambria Math" panose="02040503050406030204" pitchFamily="18" charset="0"/>
                          </a:rPr>
                          <m:t>𝑖</m:t>
                        </m:r>
                      </m:sup>
                    </m:sSubSup>
                    <m:r>
                      <a:rPr lang="en-IN" sz="3200" b="0" i="1" smtClean="0">
                        <a:latin typeface="Cambria Math" panose="02040503050406030204" pitchFamily="18" charset="0"/>
                      </a:rPr>
                      <m:t>=</m:t>
                    </m:r>
                    <m:func>
                      <m:funcPr>
                        <m:ctrlPr>
                          <a:rPr lang="en-IN" sz="3200" b="0" i="1" smtClean="0">
                            <a:latin typeface="Cambria Math" panose="02040503050406030204" pitchFamily="18" charset="0"/>
                          </a:rPr>
                        </m:ctrlPr>
                      </m:funcPr>
                      <m:fName>
                        <m:r>
                          <m:rPr>
                            <m:sty m:val="p"/>
                          </m:rPr>
                          <a:rPr lang="en-IN" sz="3200" b="0" i="0" smtClean="0">
                            <a:latin typeface="Cambria Math" panose="02040503050406030204" pitchFamily="18" charset="0"/>
                          </a:rPr>
                          <m:t>exp</m:t>
                        </m:r>
                      </m:fName>
                      <m:e>
                        <m:d>
                          <m:dPr>
                            <m:ctrlPr>
                              <a:rPr lang="en-IN" sz="3200" b="0" i="1" smtClean="0">
                                <a:latin typeface="Cambria Math" panose="02040503050406030204" pitchFamily="18" charset="0"/>
                              </a:rPr>
                            </m:ctrlPr>
                          </m:dPr>
                          <m:e>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sSubSup>
                                  <m:sSubSupPr>
                                    <m:ctrlPr>
                                      <a:rPr lang="en-IN" sz="3200" i="1">
                                        <a:latin typeface="Cambria Math" panose="02040503050406030204" pitchFamily="18" charset="0"/>
                                      </a:rPr>
                                    </m:ctrlPr>
                                  </m:sSubSupPr>
                                  <m:e>
                                    <m:d>
                                      <m:dPr>
                                        <m:begChr m:val="‖"/>
                                        <m:endChr m:val="‖"/>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r>
                                              <a:rPr lang="en-IN" sz="3200" b="1">
                                                <a:latin typeface="Cambria Math" panose="02040503050406030204" pitchFamily="18" charset="0"/>
                                              </a:rPr>
                                              <m:t>𝐱</m:t>
                                            </m:r>
                                          </m:e>
                                          <m:sup>
                                            <m:r>
                                              <a:rPr lang="en-IN" sz="3200" i="1">
                                                <a:latin typeface="Cambria Math" panose="02040503050406030204" pitchFamily="18" charset="0"/>
                                              </a:rPr>
                                              <m:t>𝑖</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b="1">
                                                <a:latin typeface="Cambria Math" panose="02040503050406030204" pitchFamily="18" charset="0"/>
                                              </a:rPr>
                                              <m:t>𝛍</m:t>
                                            </m:r>
                                          </m:e>
                                          <m:sup>
                                            <m:r>
                                              <a:rPr lang="en-IN" sz="3200" i="1">
                                                <a:latin typeface="Cambria Math" panose="02040503050406030204" pitchFamily="18" charset="0"/>
                                              </a:rPr>
                                              <m:t>𝑐</m:t>
                                            </m:r>
                                          </m:sup>
                                        </m:sSup>
                                      </m:e>
                                    </m:d>
                                  </m:e>
                                  <m:sub>
                                    <m:r>
                                      <a:rPr lang="en-IN" sz="3200" i="1">
                                        <a:latin typeface="Cambria Math" panose="02040503050406030204" pitchFamily="18" charset="0"/>
                                      </a:rPr>
                                      <m:t>2</m:t>
                                    </m:r>
                                  </m:sub>
                                  <m:sup>
                                    <m:r>
                                      <a:rPr lang="en-IN" sz="3200" i="1">
                                        <a:latin typeface="Cambria Math" panose="02040503050406030204" pitchFamily="18" charset="0"/>
                                      </a:rPr>
                                      <m:t>2</m:t>
                                    </m:r>
                                  </m:sup>
                                </m:sSubSup>
                              </m:num>
                              <m:den>
                                <m:r>
                                  <a:rPr lang="en-IN" sz="3200" b="0" i="1" smtClean="0">
                                    <a:latin typeface="Cambria Math" panose="02040503050406030204" pitchFamily="18" charset="0"/>
                                  </a:rPr>
                                  <m:t>2</m:t>
                                </m:r>
                              </m:den>
                            </m:f>
                          </m:e>
                        </m:d>
                      </m:e>
                    </m:func>
                  </m:oMath>
                </a14:m>
                <a:endParaRPr lang="en-US" sz="3200" dirty="0" smtClean="0">
                  <a:latin typeface="+mj-lt"/>
                </a:endParaRPr>
              </a:p>
              <a:p>
                <a:pPr marL="971550" lvl="1" indent="-514350">
                  <a:buFont typeface="+mj-lt"/>
                  <a:buAutoNum type="arabicPeriod"/>
                </a:pPr>
                <a:r>
                  <a:rPr lang="en-US" sz="3200" dirty="0" smtClean="0">
                    <a:latin typeface="+mj-lt"/>
                  </a:rPr>
                  <a:t>Let </a:t>
                </a:r>
                <a14:m>
                  <m:oMath xmlns:m="http://schemas.openxmlformats.org/officeDocument/2006/math">
                    <m:sSubSup>
                      <m:sSubSupPr>
                        <m:ctrlPr>
                          <a:rPr lang="en-IN" sz="3200" i="1">
                            <a:latin typeface="Cambria Math" panose="02040503050406030204" pitchFamily="18" charset="0"/>
                          </a:rPr>
                        </m:ctrlPr>
                      </m:sSubSupPr>
                      <m:e>
                        <m:r>
                          <a:rPr lang="en-IN" sz="3200" i="1">
                            <a:latin typeface="Cambria Math" panose="02040503050406030204" pitchFamily="18" charset="0"/>
                          </a:rPr>
                          <m:t>𝜋</m:t>
                        </m:r>
                      </m:e>
                      <m:sub>
                        <m:r>
                          <a:rPr lang="en-IN" sz="3200" i="1">
                            <a:latin typeface="Cambria Math" panose="02040503050406030204" pitchFamily="18" charset="0"/>
                          </a:rPr>
                          <m:t>𝑐</m:t>
                        </m:r>
                      </m:sub>
                      <m:sup>
                        <m:r>
                          <a:rPr lang="en-IN" sz="3200" i="1">
                            <a:latin typeface="Cambria Math" panose="02040503050406030204" pitchFamily="18" charset="0"/>
                          </a:rPr>
                          <m:t>𝑖</m:t>
                        </m:r>
                      </m:sup>
                    </m:sSubSup>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sSubSup>
                          <m:sSubSupPr>
                            <m:ctrlPr>
                              <a:rPr lang="en-IN" sz="3200" b="0" i="1" smtClean="0">
                                <a:latin typeface="Cambria Math" panose="02040503050406030204" pitchFamily="18" charset="0"/>
                              </a:rPr>
                            </m:ctrlPr>
                          </m:sSubSupPr>
                          <m:e>
                            <m:r>
                              <a:rPr lang="en-IN" sz="3200" b="0" i="1" smtClean="0">
                                <a:latin typeface="Cambria Math" panose="02040503050406030204" pitchFamily="18" charset="0"/>
                              </a:rPr>
                              <m:t>𝑝</m:t>
                            </m:r>
                          </m:e>
                          <m:sub>
                            <m:r>
                              <a:rPr lang="en-IN" sz="3200" b="0" i="1" smtClean="0">
                                <a:latin typeface="Cambria Math" panose="02040503050406030204" pitchFamily="18" charset="0"/>
                              </a:rPr>
                              <m:t>𝑐</m:t>
                            </m:r>
                          </m:sub>
                          <m:sup>
                            <m:r>
                              <a:rPr lang="en-IN" sz="3200" b="0" i="1" smtClean="0">
                                <a:latin typeface="Cambria Math" panose="02040503050406030204" pitchFamily="18" charset="0"/>
                              </a:rPr>
                              <m:t>𝑖</m:t>
                            </m:r>
                          </m:sup>
                        </m:sSubSup>
                      </m:num>
                      <m:den>
                        <m:nary>
                          <m:naryPr>
                            <m:chr m:val="∑"/>
                            <m:limLoc m:val="subSup"/>
                            <m:ctrlPr>
                              <a:rPr lang="en-IN" sz="3200" b="0" i="1" smtClean="0">
                                <a:latin typeface="Cambria Math" panose="02040503050406030204" pitchFamily="18" charset="0"/>
                              </a:rPr>
                            </m:ctrlPr>
                          </m:naryPr>
                          <m:sub>
                            <m:r>
                              <m:rPr>
                                <m:brk m:alnAt="25"/>
                              </m:rPr>
                              <a:rPr lang="en-IN" sz="3200" b="0" i="1" smtClean="0">
                                <a:latin typeface="Cambria Math" panose="02040503050406030204" pitchFamily="18" charset="0"/>
                              </a:rPr>
                              <m:t>𝑐</m:t>
                            </m:r>
                            <m:r>
                              <a:rPr lang="en-IN" sz="3200" b="0" i="1" smtClean="0">
                                <a:latin typeface="Cambria Math" panose="02040503050406030204" pitchFamily="18" charset="0"/>
                              </a:rPr>
                              <m:t>=1</m:t>
                            </m:r>
                          </m:sub>
                          <m:sup>
                            <m:r>
                              <a:rPr lang="en-IN" sz="3200" b="0" i="1" smtClean="0">
                                <a:latin typeface="Cambria Math" panose="02040503050406030204" pitchFamily="18" charset="0"/>
                              </a:rPr>
                              <m:t>𝐶</m:t>
                            </m:r>
                          </m:sup>
                          <m:e>
                            <m:sSubSup>
                              <m:sSubSupPr>
                                <m:ctrlPr>
                                  <a:rPr lang="en-IN" sz="3200" i="1">
                                    <a:latin typeface="Cambria Math" panose="02040503050406030204" pitchFamily="18" charset="0"/>
                                  </a:rPr>
                                </m:ctrlPr>
                              </m:sSubSupPr>
                              <m:e>
                                <m:r>
                                  <a:rPr lang="en-IN" sz="3200" i="1">
                                    <a:latin typeface="Cambria Math" panose="02040503050406030204" pitchFamily="18" charset="0"/>
                                  </a:rPr>
                                  <m:t>𝑝</m:t>
                                </m:r>
                              </m:e>
                              <m:sub>
                                <m:r>
                                  <a:rPr lang="en-IN" sz="3200" i="1">
                                    <a:latin typeface="Cambria Math" panose="02040503050406030204" pitchFamily="18" charset="0"/>
                                  </a:rPr>
                                  <m:t>𝑐</m:t>
                                </m:r>
                              </m:sub>
                              <m:sup>
                                <m:r>
                                  <a:rPr lang="en-IN" sz="3200" i="1">
                                    <a:latin typeface="Cambria Math" panose="02040503050406030204" pitchFamily="18" charset="0"/>
                                  </a:rPr>
                                  <m:t>𝑖</m:t>
                                </m:r>
                              </m:sup>
                            </m:sSubSup>
                          </m:e>
                        </m:nary>
                      </m:den>
                    </m:f>
                  </m:oMath>
                </a14:m>
                <a:r>
                  <a:rPr lang="en-US" sz="3200" dirty="0" smtClean="0">
                    <a:latin typeface="+mj-lt"/>
                  </a:rPr>
                  <a:t> (normalize)</a:t>
                </a:r>
                <a:endParaRPr lang="en-US" sz="3200" dirty="0">
                  <a:latin typeface="+mj-lt"/>
                </a:endParaRPr>
              </a:p>
              <a:p>
                <a:pPr marL="514350" indent="-514350">
                  <a:buFont typeface="+mj-lt"/>
                  <a:buAutoNum type="arabicPeriod"/>
                </a:pPr>
                <a:r>
                  <a:rPr lang="en-IN" sz="3200" dirty="0" smtClean="0">
                    <a:latin typeface="+mj-lt"/>
                  </a:rPr>
                  <a:t>Let </a:t>
                </a:r>
                <a14:m>
                  <m:oMath xmlns:m="http://schemas.openxmlformats.org/officeDocument/2006/math">
                    <m:sSub>
                      <m:sSubPr>
                        <m:ctrlPr>
                          <a:rPr lang="en-IN" sz="3200" i="1">
                            <a:latin typeface="Cambria Math" panose="02040503050406030204" pitchFamily="18" charset="0"/>
                          </a:rPr>
                        </m:ctrlPr>
                      </m:sSubPr>
                      <m:e>
                        <m:r>
                          <a:rPr lang="en-IN" sz="3200" i="1">
                            <a:latin typeface="Cambria Math" panose="02040503050406030204" pitchFamily="18" charset="0"/>
                          </a:rPr>
                          <m:t>𝑛</m:t>
                        </m:r>
                      </m:e>
                      <m:sub>
                        <m:r>
                          <a:rPr lang="en-IN" sz="3200" i="1">
                            <a:latin typeface="Cambria Math" panose="02040503050406030204" pitchFamily="18" charset="0"/>
                          </a:rPr>
                          <m:t>𝑐</m:t>
                        </m:r>
                      </m:sub>
                    </m:sSub>
                    <m:r>
                      <a:rPr lang="en-IN" sz="3200" i="1">
                        <a:latin typeface="Cambria Math" panose="02040503050406030204" pitchFamily="18" charset="0"/>
                      </a:rPr>
                      <m:t>=</m:t>
                    </m:r>
                    <m:nary>
                      <m:naryPr>
                        <m:chr m:val="∑"/>
                        <m:limLoc m:val="subSup"/>
                        <m:ctrlPr>
                          <a:rPr lang="en-IN" sz="3200" i="1">
                            <a:latin typeface="Cambria Math" panose="02040503050406030204" pitchFamily="18" charset="0"/>
                          </a:rPr>
                        </m:ctrlPr>
                      </m:naryPr>
                      <m:sub>
                        <m:r>
                          <m:rPr>
                            <m:brk m:alnAt="25"/>
                          </m:rPr>
                          <a:rPr lang="en-IN" sz="3200" i="1">
                            <a:latin typeface="Cambria Math" panose="02040503050406030204" pitchFamily="18" charset="0"/>
                          </a:rPr>
                          <m:t>𝑖</m:t>
                        </m:r>
                        <m:r>
                          <a:rPr lang="en-IN" sz="3200" i="1">
                            <a:latin typeface="Cambria Math" panose="02040503050406030204" pitchFamily="18" charset="0"/>
                          </a:rPr>
                          <m:t>=1</m:t>
                        </m:r>
                      </m:sub>
                      <m:sup>
                        <m:r>
                          <a:rPr lang="en-IN" sz="3200" i="1">
                            <a:latin typeface="Cambria Math" panose="02040503050406030204" pitchFamily="18" charset="0"/>
                          </a:rPr>
                          <m:t>𝑛</m:t>
                        </m:r>
                      </m:sup>
                      <m:e>
                        <m:sSubSup>
                          <m:sSubSupPr>
                            <m:ctrlPr>
                              <a:rPr lang="en-IN" sz="3200" i="1">
                                <a:latin typeface="Cambria Math" panose="02040503050406030204" pitchFamily="18" charset="0"/>
                              </a:rPr>
                            </m:ctrlPr>
                          </m:sSubSupPr>
                          <m:e>
                            <m:r>
                              <a:rPr lang="en-IN" sz="3200">
                                <a:latin typeface="Cambria Math" panose="02040503050406030204" pitchFamily="18" charset="0"/>
                              </a:rPr>
                              <m:t>𝜋</m:t>
                            </m:r>
                          </m:e>
                          <m:sub>
                            <m:r>
                              <a:rPr lang="en-IN" sz="3200">
                                <a:latin typeface="Cambria Math" panose="02040503050406030204" pitchFamily="18" charset="0"/>
                              </a:rPr>
                              <m:t>𝑐</m:t>
                            </m:r>
                          </m:sub>
                          <m:sup>
                            <m:r>
                              <a:rPr lang="en-IN" sz="3200">
                                <a:latin typeface="Cambria Math" panose="02040503050406030204" pitchFamily="18" charset="0"/>
                              </a:rPr>
                              <m:t>𝑖</m:t>
                            </m:r>
                          </m:sup>
                        </m:sSubSup>
                      </m:e>
                    </m:nary>
                  </m:oMath>
                </a14:m>
                <a:endParaRPr lang="en-IN" sz="3200" dirty="0" smtClean="0">
                  <a:latin typeface="+mj-lt"/>
                </a:endParaRPr>
              </a:p>
              <a:p>
                <a:pPr marL="514350" indent="-514350">
                  <a:buFont typeface="+mj-lt"/>
                  <a:buAutoNum type="arabicPeriod"/>
                </a:pPr>
                <a:r>
                  <a:rPr lang="en-IN" sz="3200" dirty="0" smtClean="0">
                    <a:latin typeface="+mj-lt"/>
                  </a:rPr>
                  <a:t>Update </a:t>
                </a:r>
                <a14:m>
                  <m:oMath xmlns:m="http://schemas.openxmlformats.org/officeDocument/2006/math">
                    <m:sSup>
                      <m:sSupPr>
                        <m:ctrlPr>
                          <a:rPr lang="en-IN" sz="3200" i="1">
                            <a:latin typeface="Cambria Math" panose="02040503050406030204" pitchFamily="18" charset="0"/>
                          </a:rPr>
                        </m:ctrlPr>
                      </m:sSupPr>
                      <m:e>
                        <m:r>
                          <a:rPr lang="en-IN" sz="3200" b="1">
                            <a:latin typeface="Cambria Math" panose="02040503050406030204" pitchFamily="18" charset="0"/>
                          </a:rPr>
                          <m:t>𝛍</m:t>
                        </m:r>
                      </m:e>
                      <m:sup>
                        <m:r>
                          <a:rPr lang="en-IN" sz="3200">
                            <a:latin typeface="Cambria Math" panose="02040503050406030204" pitchFamily="18" charset="0"/>
                          </a:rPr>
                          <m:t>𝑐</m:t>
                        </m:r>
                      </m:sup>
                    </m:sSup>
                    <m:r>
                      <a:rPr lang="en-IN" sz="3200">
                        <a:latin typeface="Cambria Math" panose="02040503050406030204" pitchFamily="18" charset="0"/>
                      </a:rPr>
                      <m:t>=</m:t>
                    </m:r>
                    <m:f>
                      <m:fPr>
                        <m:ctrlPr>
                          <a:rPr lang="en-IN" sz="3200" i="1">
                            <a:latin typeface="Cambria Math" panose="02040503050406030204" pitchFamily="18" charset="0"/>
                          </a:rPr>
                        </m:ctrlPr>
                      </m:fPr>
                      <m:num>
                        <m:r>
                          <a:rPr lang="en-IN" sz="3200">
                            <a:latin typeface="Cambria Math" panose="02040503050406030204" pitchFamily="18" charset="0"/>
                          </a:rPr>
                          <m:t>1</m:t>
                        </m:r>
                      </m:num>
                      <m:den>
                        <m:sSub>
                          <m:sSubPr>
                            <m:ctrlPr>
                              <a:rPr lang="en-IN" sz="3200" i="1">
                                <a:latin typeface="Cambria Math" panose="02040503050406030204" pitchFamily="18" charset="0"/>
                              </a:rPr>
                            </m:ctrlPr>
                          </m:sSubPr>
                          <m:e>
                            <m:r>
                              <a:rPr lang="en-IN" sz="3200">
                                <a:latin typeface="Cambria Math" panose="02040503050406030204" pitchFamily="18" charset="0"/>
                              </a:rPr>
                              <m:t>𝑛</m:t>
                            </m:r>
                          </m:e>
                          <m:sub>
                            <m:r>
                              <a:rPr lang="en-IN" sz="3200">
                                <a:latin typeface="Cambria Math" panose="02040503050406030204" pitchFamily="18" charset="0"/>
                              </a:rPr>
                              <m:t>𝑐</m:t>
                            </m:r>
                          </m:sub>
                        </m:sSub>
                      </m:den>
                    </m:f>
                    <m:nary>
                      <m:naryPr>
                        <m:chr m:val="∑"/>
                        <m:limLoc m:val="subSup"/>
                        <m:ctrlPr>
                          <a:rPr lang="en-IN" sz="3200" i="1">
                            <a:latin typeface="Cambria Math" panose="02040503050406030204" pitchFamily="18" charset="0"/>
                          </a:rPr>
                        </m:ctrlPr>
                      </m:naryPr>
                      <m:sub>
                        <m:r>
                          <m:rPr>
                            <m:brk m:alnAt="25"/>
                          </m:rPr>
                          <a:rPr lang="en-IN" sz="3200">
                            <a:latin typeface="Cambria Math" panose="02040503050406030204" pitchFamily="18" charset="0"/>
                          </a:rPr>
                          <m:t>𝑖</m:t>
                        </m:r>
                        <m:r>
                          <a:rPr lang="en-IN" sz="3200">
                            <a:latin typeface="Cambria Math" panose="02040503050406030204" pitchFamily="18" charset="0"/>
                          </a:rPr>
                          <m:t>=1</m:t>
                        </m:r>
                      </m:sub>
                      <m:sup>
                        <m:r>
                          <a:rPr lang="en-IN" sz="3200">
                            <a:latin typeface="Cambria Math" panose="02040503050406030204" pitchFamily="18" charset="0"/>
                          </a:rPr>
                          <m:t>𝑛</m:t>
                        </m:r>
                      </m:sup>
                      <m:e>
                        <m:sSubSup>
                          <m:sSubSupPr>
                            <m:ctrlPr>
                              <a:rPr lang="en-IN" sz="3200" i="1">
                                <a:latin typeface="Cambria Math" panose="02040503050406030204" pitchFamily="18" charset="0"/>
                              </a:rPr>
                            </m:ctrlPr>
                          </m:sSubSupPr>
                          <m:e>
                            <m:r>
                              <a:rPr lang="en-IN" sz="3200">
                                <a:latin typeface="Cambria Math" panose="02040503050406030204" pitchFamily="18" charset="0"/>
                              </a:rPr>
                              <m:t>𝜋</m:t>
                            </m:r>
                          </m:e>
                          <m:sub>
                            <m:r>
                              <a:rPr lang="en-IN" sz="3200">
                                <a:latin typeface="Cambria Math" panose="02040503050406030204" pitchFamily="18" charset="0"/>
                              </a:rPr>
                              <m:t>𝑐</m:t>
                            </m:r>
                          </m:sub>
                          <m:sup>
                            <m:r>
                              <a:rPr lang="en-IN" sz="3200">
                                <a:latin typeface="Cambria Math" panose="02040503050406030204" pitchFamily="18" charset="0"/>
                              </a:rPr>
                              <m:t>𝑖</m:t>
                            </m:r>
                          </m:sup>
                        </m:sSubSup>
                        <m:r>
                          <a:rPr lang="en-IN" sz="3200">
                            <a:latin typeface="Cambria Math" panose="02040503050406030204" pitchFamily="18" charset="0"/>
                          </a:rPr>
                          <m:t>⋅</m:t>
                        </m:r>
                        <m:sSup>
                          <m:sSupPr>
                            <m:ctrlPr>
                              <a:rPr lang="en-IN" sz="3200" i="1">
                                <a:latin typeface="Cambria Math" panose="02040503050406030204" pitchFamily="18" charset="0"/>
                              </a:rPr>
                            </m:ctrlPr>
                          </m:sSupPr>
                          <m:e>
                            <m:r>
                              <a:rPr lang="en-IN" sz="3200" b="1">
                                <a:latin typeface="Cambria Math" panose="02040503050406030204" pitchFamily="18" charset="0"/>
                              </a:rPr>
                              <m:t>𝐱</m:t>
                            </m:r>
                          </m:e>
                          <m:sup>
                            <m:r>
                              <a:rPr lang="en-IN" sz="3200">
                                <a:latin typeface="Cambria Math" panose="02040503050406030204" pitchFamily="18" charset="0"/>
                              </a:rPr>
                              <m:t>𝑖</m:t>
                            </m:r>
                          </m:sup>
                        </m:sSup>
                      </m:e>
                    </m:nary>
                  </m:oMath>
                </a14:m>
                <a:endParaRPr lang="en-US" sz="3200" dirty="0">
                  <a:latin typeface="+mj-lt"/>
                </a:endParaRPr>
              </a:p>
              <a:p>
                <a:pPr marL="514350" indent="-514350">
                  <a:buFont typeface="+mj-lt"/>
                  <a:buAutoNum type="arabicPeriod"/>
                </a:pPr>
                <a:r>
                  <a:rPr lang="en-IN" sz="3200" dirty="0" smtClean="0">
                    <a:latin typeface="+mj-lt"/>
                  </a:rPr>
                  <a:t>Repeat until convergence</a:t>
                </a:r>
                <a:endParaRPr lang="en-US" sz="3200" dirty="0">
                  <a:latin typeface="+mj-lt"/>
                </a:endParaRPr>
              </a:p>
            </p:txBody>
          </p:sp>
        </mc:Choice>
        <mc:Fallback>
          <p:sp>
            <p:nvSpPr>
              <p:cNvPr id="24" name="TextBox 23"/>
              <p:cNvSpPr txBox="1">
                <a:spLocks noRot="1" noChangeAspect="1" noMove="1" noResize="1" noEditPoints="1" noAdjustHandles="1" noChangeArrowheads="1" noChangeShapeType="1" noTextEdit="1"/>
              </p:cNvSpPr>
              <p:nvPr/>
            </p:nvSpPr>
            <p:spPr>
              <a:xfrm>
                <a:off x="3063309" y="877818"/>
                <a:ext cx="6318732" cy="5240794"/>
              </a:xfrm>
              <a:prstGeom prst="rect">
                <a:avLst/>
              </a:prstGeom>
              <a:blipFill>
                <a:blip r:embed="rId5"/>
                <a:stretch>
                  <a:fillRect l="-2303" t="-1501" b="-2656"/>
                </a:stretch>
              </a:blipFill>
              <a:ln w="38100">
                <a:solidFill>
                  <a:srgbClr val="7030A0"/>
                </a:solidFill>
                <a:prstDash val="dash"/>
              </a:ln>
            </p:spPr>
            <p:txBody>
              <a:bodyPr/>
              <a:lstStyle/>
              <a:p>
                <a:r>
                  <a:rPr lang="en-IN">
                    <a:noFill/>
                  </a:rPr>
                  <a:t> </a:t>
                </a:r>
              </a:p>
            </p:txBody>
          </p:sp>
        </mc:Fallback>
      </mc:AlternateContent>
    </p:spTree>
    <p:extLst>
      <p:ext uri="{BB962C8B-B14F-4D97-AF65-F5344CB8AC3E}">
        <p14:creationId xmlns:p14="http://schemas.microsoft.com/office/powerpoint/2010/main" val="330384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right)">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up)">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23"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Generative Models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smtClean="0"/>
                  <a:t>So far, we looked at probability theory as a tool to express the belief of an ML algorithm that the true label is such and such</a:t>
                </a:r>
              </a:p>
              <a:p>
                <a:pPr lvl="2"/>
                <a:r>
                  <a:rPr lang="en-IN" dirty="0" smtClean="0"/>
                  <a:t>Likelihood: given model </a:t>
                </a:r>
                <a14:m>
                  <m:oMath xmlns:m="http://schemas.openxmlformats.org/officeDocument/2006/math">
                    <m:r>
                      <a:rPr lang="en-IN" b="1" i="0" smtClean="0">
                        <a:latin typeface="Cambria Math" panose="02040503050406030204" pitchFamily="18" charset="0"/>
                      </a:rPr>
                      <m:t>𝛉</m:t>
                    </m:r>
                  </m:oMath>
                </a14:m>
                <a:r>
                  <a:rPr lang="en-IN" dirty="0" smtClean="0"/>
                  <a:t> it tells us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m:t>
                        </m:r>
                        <m:r>
                          <a:rPr lang="en-IN" b="1" i="0" smtClean="0">
                            <a:latin typeface="Cambria Math" panose="02040503050406030204" pitchFamily="18" charset="0"/>
                            <a:ea typeface="Cambria Math" panose="02040503050406030204" pitchFamily="18" charset="0"/>
                          </a:rPr>
                          <m:t>𝛉</m:t>
                        </m:r>
                      </m:e>
                    </m:d>
                  </m:oMath>
                </a14:m>
                <a:endParaRPr lang="en-IN" dirty="0" smtClean="0"/>
              </a:p>
              <a:p>
                <a:r>
                  <a:rPr lang="en-IN" dirty="0" smtClean="0"/>
                  <a:t>We also looked at how to use probability theory to express our beliefs about which models are preferred by us and which are not</a:t>
                </a:r>
              </a:p>
              <a:p>
                <a:pPr lvl="2"/>
                <a:r>
                  <a:rPr lang="en-IN" dirty="0" smtClean="0"/>
                  <a:t>Prior: this just tells us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i="0">
                            <a:latin typeface="Cambria Math" panose="02040503050406030204" pitchFamily="18" charset="0"/>
                            <a:ea typeface="Cambria Math" panose="02040503050406030204" pitchFamily="18" charset="0"/>
                          </a:rPr>
                          <m:t>𝛉</m:t>
                        </m:r>
                      </m:e>
                    </m:d>
                  </m:oMath>
                </a14:m>
                <a:endParaRPr lang="en-IN" dirty="0"/>
              </a:p>
              <a:p>
                <a:r>
                  <a:rPr lang="en-IN" dirty="0" smtClean="0"/>
                  <a:t>Notice that in all of this, the data features were always considered constant and never questions as being random or flexible</a:t>
                </a:r>
              </a:p>
              <a:p>
                <a:pPr lvl="2"/>
                <a:r>
                  <a:rPr lang="en-IN" dirty="0" smtClean="0"/>
                  <a:t>Can we also talk about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𝛉</m:t>
                        </m:r>
                      </m:e>
                    </m:d>
                  </m:oMath>
                </a14:m>
                <a:r>
                  <a:rPr lang="en-IN" dirty="0" smtClean="0"/>
                  <a:t>?</a:t>
                </a:r>
              </a:p>
              <a:p>
                <a:pPr lvl="2"/>
                <a:r>
                  <a:rPr lang="en-IN" dirty="0" smtClean="0"/>
                  <a:t>Very beneficial: given label </a:t>
                </a:r>
                <a14:m>
                  <m:oMath xmlns:m="http://schemas.openxmlformats.org/officeDocument/2006/math">
                    <m:r>
                      <a:rPr lang="en-IN" b="0" i="1" smtClean="0">
                        <a:latin typeface="Cambria Math" panose="02040503050406030204" pitchFamily="18" charset="0"/>
                      </a:rPr>
                      <m:t>𝑦</m:t>
                    </m:r>
                  </m:oMath>
                </a14:m>
                <a:r>
                  <a:rPr lang="en-IN" dirty="0" smtClean="0"/>
                  <a:t>, this would allow us to generate a new </a:t>
                </a:r>
                <a14:m>
                  <m:oMath xmlns:m="http://schemas.openxmlformats.org/officeDocument/2006/math">
                    <m:r>
                      <a:rPr lang="en-IN" b="1" i="0" smtClean="0">
                        <a:latin typeface="Cambria Math" panose="02040503050406030204" pitchFamily="18" charset="0"/>
                      </a:rPr>
                      <m:t>𝐱</m:t>
                    </m:r>
                  </m:oMath>
                </a14:m>
                <a:r>
                  <a:rPr lang="en-IN" dirty="0" smtClean="0"/>
                  <a:t> from the distribution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 </m:t>
                        </m:r>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m:t>
                        </m:r>
                        <m:r>
                          <a:rPr lang="en-IN" b="1" i="0">
                            <a:latin typeface="Cambria Math" panose="02040503050406030204" pitchFamily="18" charset="0"/>
                            <a:ea typeface="Cambria Math" panose="02040503050406030204" pitchFamily="18" charset="0"/>
                          </a:rPr>
                          <m:t>𝛉</m:t>
                        </m:r>
                      </m:e>
                    </m:d>
                  </m:oMath>
                </a14:m>
                <a:r>
                  <a:rPr lang="en-IN" dirty="0" smtClean="0"/>
                  <a:t>?</a:t>
                </a:r>
              </a:p>
              <a:p>
                <a:pPr lvl="2"/>
                <a:r>
                  <a:rPr lang="en-IN" dirty="0" smtClean="0"/>
                  <a:t>Can generate new cat images, new laptop designs (GANs do this very thing!)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153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spTree>
    <p:extLst>
      <p:ext uri="{BB962C8B-B14F-4D97-AF65-F5344CB8AC3E}">
        <p14:creationId xmlns:p14="http://schemas.microsoft.com/office/powerpoint/2010/main" val="67269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Generative Algorithms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946722"/>
              </a:xfrm>
            </p:spPr>
            <p:txBody>
              <a:bodyPr>
                <a:normAutofit/>
              </a:bodyPr>
              <a:lstStyle/>
              <a:p>
                <a:r>
                  <a:rPr lang="en-IN" dirty="0" smtClean="0"/>
                  <a:t>ML </a:t>
                </a:r>
                <a:r>
                  <a:rPr lang="en-IN" dirty="0" err="1" smtClean="0"/>
                  <a:t>algos</a:t>
                </a:r>
                <a:r>
                  <a:rPr lang="en-IN" dirty="0" smtClean="0"/>
                  <a:t> that can learn dist. of the form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𝑦</m:t>
                        </m:r>
                      </m:e>
                    </m:d>
                  </m:oMath>
                </a14:m>
                <a:r>
                  <a:rPr lang="en-IN" dirty="0" smtClean="0"/>
                  <a:t> or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oMath>
                </a14:m>
                <a:r>
                  <a:rPr lang="en-IN" dirty="0" smtClean="0"/>
                  <a:t> or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𝐱</m:t>
                        </m:r>
                      </m:e>
                    </m:d>
                  </m:oMath>
                </a14:m>
                <a:endParaRPr lang="en-IN" dirty="0" smtClean="0"/>
              </a:p>
              <a:p>
                <a:r>
                  <a:rPr lang="en-IN" dirty="0" smtClean="0"/>
                  <a:t>A slightly funny bit of terminology used in machine learning</a:t>
                </a:r>
              </a:p>
              <a:p>
                <a:pPr lvl="2"/>
                <a:r>
                  <a:rPr lang="en-IN" b="1" dirty="0" smtClean="0"/>
                  <a:t>Discriminative Algorithms</a:t>
                </a:r>
                <a:r>
                  <a:rPr lang="en-IN" dirty="0" smtClean="0"/>
                  <a:t>: that only use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IN" b="1" i="0" smtClean="0">
                            <a:latin typeface="Cambria Math" panose="02040503050406030204" pitchFamily="18" charset="0"/>
                            <a:ea typeface="Cambria Math" panose="02040503050406030204" pitchFamily="18" charset="0"/>
                          </a:rPr>
                          <m:t>𝐱</m:t>
                        </m:r>
                      </m:e>
                    </m:d>
                  </m:oMath>
                </a14:m>
                <a:r>
                  <a:rPr lang="en-IN" dirty="0" smtClean="0"/>
                  <a:t> to do their stuff</a:t>
                </a:r>
              </a:p>
              <a:p>
                <a:pPr lvl="2"/>
                <a:r>
                  <a:rPr lang="en-IN" b="1" dirty="0" smtClean="0"/>
                  <a:t>Generative Algorithms</a:t>
                </a:r>
                <a:r>
                  <a:rPr lang="en-IN" dirty="0" smtClean="0"/>
                  <a:t>: that use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 | </m:t>
                        </m:r>
                        <m:r>
                          <a:rPr lang="en-IN">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i="0">
                            <a:latin typeface="Cambria Math" panose="02040503050406030204" pitchFamily="18" charset="0"/>
                            <a:ea typeface="Cambria Math" panose="02040503050406030204" pitchFamily="18" charset="0"/>
                          </a:rPr>
                          <m:t>𝐱</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oMath>
                </a14:m>
                <a:r>
                  <a:rPr lang="en-IN" dirty="0">
                    <a:ea typeface="Cambria Math" panose="02040503050406030204" pitchFamily="18" charset="0"/>
                  </a:rPr>
                  <a:t> </a:t>
                </a:r>
                <a:r>
                  <a:rPr lang="en-IN" dirty="0" smtClean="0">
                    <a:ea typeface="Cambria Math" panose="02040503050406030204" pitchFamily="18" charset="0"/>
                  </a:rPr>
                  <a:t>or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𝐱</m:t>
                        </m:r>
                      </m:e>
                    </m:d>
                  </m:oMath>
                </a14:m>
                <a:r>
                  <a:rPr lang="en-IN" dirty="0" smtClean="0"/>
                  <a:t> </a:t>
                </a:r>
                <a:r>
                  <a:rPr lang="en-IN" dirty="0" err="1" smtClean="0"/>
                  <a:t>etc</a:t>
                </a:r>
                <a:r>
                  <a:rPr lang="en-IN" dirty="0" smtClean="0"/>
                  <a:t> to do their stuff</a:t>
                </a:r>
              </a:p>
              <a:p>
                <a:r>
                  <a:rPr lang="en-IN" dirty="0" smtClean="0"/>
                  <a:t>Generative Algorithms have their advantages and disadvantages</a:t>
                </a:r>
              </a:p>
              <a:p>
                <a:pPr lvl="2"/>
                <a:r>
                  <a:rPr lang="en-IN" dirty="0" smtClean="0">
                    <a:solidFill>
                      <a:srgbClr val="FF0000"/>
                    </a:solidFill>
                  </a:rPr>
                  <a:t>More expensive</a:t>
                </a:r>
                <a:r>
                  <a:rPr lang="en-IN" dirty="0" smtClean="0"/>
                  <a:t>: slower train times, slower test times, larger models</a:t>
                </a:r>
              </a:p>
              <a:p>
                <a:pPr lvl="2"/>
                <a:r>
                  <a:rPr lang="en-IN" dirty="0" smtClean="0">
                    <a:solidFill>
                      <a:srgbClr val="FF0000"/>
                    </a:solidFill>
                  </a:rPr>
                  <a:t>An overkill</a:t>
                </a:r>
                <a:r>
                  <a:rPr lang="en-IN" dirty="0" smtClean="0"/>
                  <a:t>: often, need only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r>
                          <a:rPr lang="en-IN" b="1" i="0">
                            <a:latin typeface="Cambria Math" panose="02040503050406030204" pitchFamily="18" charset="0"/>
                            <a:ea typeface="Cambria Math" panose="02040503050406030204" pitchFamily="18" charset="0"/>
                          </a:rPr>
                          <m:t>𝐱</m:t>
                        </m:r>
                      </m:e>
                    </m:d>
                  </m:oMath>
                </a14:m>
                <a:r>
                  <a:rPr lang="en-IN" dirty="0" smtClean="0"/>
                  <a:t> to make predictions – disc. </a:t>
                </a:r>
                <a:r>
                  <a:rPr lang="en-IN" dirty="0" err="1" smtClean="0"/>
                  <a:t>algos</a:t>
                </a:r>
                <a:r>
                  <a:rPr lang="en-IN" dirty="0" smtClean="0"/>
                  <a:t> enough!</a:t>
                </a:r>
              </a:p>
              <a:p>
                <a:pPr lvl="2"/>
                <a:r>
                  <a:rPr lang="en-IN" dirty="0" smtClean="0">
                    <a:solidFill>
                      <a:srgbClr val="00B050"/>
                    </a:solidFill>
                  </a:rPr>
                  <a:t>More frugal</a:t>
                </a:r>
                <a:r>
                  <a:rPr lang="en-IN" dirty="0" smtClean="0"/>
                  <a:t>: can work even if we have very less training data (e.g. </a:t>
                </a:r>
                <a:r>
                  <a:rPr lang="en-IN" dirty="0" err="1" smtClean="0"/>
                  <a:t>RecSys</a:t>
                </a:r>
                <a:r>
                  <a:rPr lang="en-IN" dirty="0" smtClean="0"/>
                  <a:t>)</a:t>
                </a:r>
              </a:p>
              <a:p>
                <a:pPr lvl="2"/>
                <a:r>
                  <a:rPr lang="en-IN" dirty="0" smtClean="0">
                    <a:solidFill>
                      <a:srgbClr val="00B050"/>
                    </a:solidFill>
                  </a:rPr>
                  <a:t>More robust</a:t>
                </a:r>
                <a:r>
                  <a:rPr lang="en-IN" dirty="0" smtClean="0"/>
                  <a:t>: can work even if features corrupted e.g. some features missing</a:t>
                </a:r>
              </a:p>
              <a:p>
                <a:r>
                  <a:rPr lang="en-IN" dirty="0" smtClean="0"/>
                  <a:t>A recent application of generative techniques (GANs </a:t>
                </a:r>
                <a:r>
                  <a:rPr lang="en-IN" dirty="0" err="1" smtClean="0"/>
                  <a:t>etc</a:t>
                </a:r>
                <a:r>
                  <a:rPr lang="en-IN" dirty="0" smtClean="0"/>
                  <a:t>) allows us to</a:t>
                </a:r>
              </a:p>
              <a:p>
                <a:pPr lvl="2"/>
                <a:r>
                  <a:rPr lang="en-IN" dirty="0" smtClean="0"/>
                  <a:t>Generate novel examples of a certain class of data points</a:t>
                </a:r>
              </a:p>
              <a:p>
                <a:pPr lvl="2"/>
                <a:r>
                  <a:rPr lang="en-IN" dirty="0" smtClean="0"/>
                  <a:t>Generate more training examples for those classes as well!</a:t>
                </a:r>
              </a:p>
              <a:p>
                <a:pPr lvl="2"/>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946722"/>
              </a:xfrm>
              <a:blipFill>
                <a:blip r:embed="rId2"/>
                <a:stretch>
                  <a:fillRect l="-562" t="-2459" r="-15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spTree>
    <p:extLst>
      <p:ext uri="{BB962C8B-B14F-4D97-AF65-F5344CB8AC3E}">
        <p14:creationId xmlns:p14="http://schemas.microsoft.com/office/powerpoint/2010/main" val="177712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very simple generative model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smtClean="0"/>
                  <a:t>Given a few feature vectors (never mind labels for now)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𝑛</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endParaRPr lang="en-IN" dirty="0" smtClean="0"/>
              </a:p>
              <a:p>
                <a:r>
                  <a:rPr lang="en-IN" dirty="0" smtClean="0"/>
                  <a:t>We wish to learn a probability distribution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m:t>
                        </m:r>
                      </m:e>
                    </m:d>
                  </m:oMath>
                </a14:m>
                <a:r>
                  <a:rPr lang="en-IN" dirty="0" smtClean="0"/>
                  <a:t> with support over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endParaRPr lang="en-IN" dirty="0" smtClean="0"/>
              </a:p>
              <a:p>
                <a:pPr lvl="2"/>
                <a:r>
                  <a:rPr lang="en-IN" dirty="0" smtClean="0"/>
                  <a:t>This distribution should capture interesting properties about the data in a way that allows us to do things like generate similar-looking feature vectors </a:t>
                </a:r>
                <a:r>
                  <a:rPr lang="en-IN" dirty="0" err="1" smtClean="0"/>
                  <a:t>etc</a:t>
                </a:r>
                <a:endParaRPr lang="en-IN" dirty="0" smtClean="0"/>
              </a:p>
              <a:p>
                <a:r>
                  <a:rPr lang="en-IN" dirty="0" smtClean="0"/>
                  <a:t>Let us try to learn a standard Gaussian as this distribution i.e. we wish to learn </a:t>
                </a:r>
                <a14:m>
                  <m:oMath xmlns:m="http://schemas.openxmlformats.org/officeDocument/2006/math">
                    <m:r>
                      <a:rPr lang="en-IN" b="1" i="0" smtClean="0">
                        <a:latin typeface="Cambria Math" panose="02040503050406030204" pitchFamily="18" charset="0"/>
                      </a:rPr>
                      <m:t>𝛍</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r>
                  <a:rPr lang="en-IN" dirty="0" smtClean="0"/>
                  <a:t> so that the distribution </a:t>
                </a:r>
                <a14:m>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𝛍</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𝐼</m:t>
                            </m:r>
                          </m:e>
                          <m:sub>
                            <m:r>
                              <a:rPr lang="en-IN" b="0" i="1" smtClean="0">
                                <a:latin typeface="Cambria Math" panose="02040503050406030204" pitchFamily="18" charset="0"/>
                                <a:ea typeface="Cambria Math" panose="02040503050406030204" pitchFamily="18" charset="0"/>
                              </a:rPr>
                              <m:t>𝑑</m:t>
                            </m:r>
                          </m:sub>
                        </m:sSub>
                      </m:e>
                    </m:d>
                  </m:oMath>
                </a14:m>
                <a:r>
                  <a:rPr lang="en-IN" dirty="0" smtClean="0"/>
                  <a:t> explains the data well</a:t>
                </a:r>
              </a:p>
              <a:p>
                <a:pPr lvl="2"/>
                <a:r>
                  <a:rPr lang="en-IN" dirty="0" smtClean="0"/>
                  <a:t>One way is to look for a </a:t>
                </a:r>
                <a14:m>
                  <m:oMath xmlns:m="http://schemas.openxmlformats.org/officeDocument/2006/math">
                    <m:r>
                      <a:rPr lang="en-IN" b="1" i="0" smtClean="0">
                        <a:latin typeface="Cambria Math" panose="02040503050406030204" pitchFamily="18" charset="0"/>
                      </a:rPr>
                      <m:t>𝛍</m:t>
                    </m:r>
                  </m:oMath>
                </a14:m>
                <a:r>
                  <a:rPr lang="en-IN" dirty="0" smtClean="0"/>
                  <a:t> that achieves maximum likelihood i.e. MLE!!</a:t>
                </a:r>
              </a:p>
              <a:p>
                <a:pPr lvl="2"/>
                <a:r>
                  <a:rPr lang="en-IN" dirty="0" smtClean="0"/>
                  <a:t>As before, assume that our feature vectors were independently generated</a:t>
                </a:r>
              </a:p>
              <a:p>
                <a:pPr lvl="2"/>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1" i="0" smtClean="0">
                                    <a:latin typeface="Cambria Math" panose="02040503050406030204" pitchFamily="18" charset="0"/>
                                  </a:rPr>
                                  <m:t>𝛍</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lim>
                            </m:limLow>
                          </m:fName>
                          <m:e>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𝑛</m:t>
                                    </m:r>
                                  </m:sup>
                                </m:sSup>
                                <m:r>
                                  <a:rPr lang="en-IN" b="0" i="1" smtClean="0">
                                    <a:latin typeface="Cambria Math" panose="02040503050406030204" pitchFamily="18" charset="0"/>
                                  </a:rPr>
                                  <m:t> |</m:t>
                                </m:r>
                                <m:r>
                                  <a:rPr lang="en-IN" b="1" i="0" smtClean="0">
                                    <a:latin typeface="Cambria Math" panose="02040503050406030204" pitchFamily="18" charset="0"/>
                                  </a:rPr>
                                  <m:t> </m:t>
                                </m:r>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𝐼</m:t>
                                    </m:r>
                                  </m:e>
                                  <m:sub>
                                    <m:r>
                                      <a:rPr lang="en-IN" i="1">
                                        <a:latin typeface="Cambria Math" panose="02040503050406030204" pitchFamily="18" charset="0"/>
                                        <a:ea typeface="Cambria Math" panose="02040503050406030204" pitchFamily="18" charset="0"/>
                                      </a:rPr>
                                      <m:t>𝑑</m:t>
                                    </m:r>
                                  </m:sub>
                                </m:sSub>
                              </m:e>
                            </m:d>
                          </m:e>
                        </m:func>
                      </m:e>
                    </m:func>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min</m:t>
                                </m:r>
                              </m:e>
                              <m:lim>
                                <m:r>
                                  <a:rPr lang="en-IN" b="1" i="0" smtClean="0">
                                    <a:latin typeface="Cambria Math" panose="02040503050406030204" pitchFamily="18" charset="0"/>
                                  </a:rPr>
                                  <m:t>𝛍</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lim>
                            </m:limLow>
                          </m:fName>
                          <m:e>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r>
                                          <a:rPr lang="en-IN" b="1" i="0" smtClean="0">
                                            <a:latin typeface="Cambria Math" panose="02040503050406030204" pitchFamily="18" charset="0"/>
                                          </a:rPr>
                                          <m:t>𝛍</m:t>
                                        </m:r>
                                      </m:e>
                                    </m:d>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e>
                            </m:nary>
                          </m:e>
                        </m:func>
                      </m:e>
                    </m:func>
                  </m:oMath>
                </a14:m>
                <a:r>
                  <a:rPr lang="en-IN" dirty="0" smtClean="0"/>
                  <a:t> which, upon applying first order optimality, gives us </a:t>
                </a:r>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𝛍</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m:t>
                        </m:r>
                      </m:num>
                      <m:den>
                        <m:r>
                          <a:rPr lang="en-IN" b="0" i="1" dirty="0" smtClean="0">
                            <a:latin typeface="Cambria Math" panose="02040503050406030204" pitchFamily="18" charset="0"/>
                          </a:rPr>
                          <m:t>𝑛</m:t>
                        </m:r>
                      </m:den>
                    </m:f>
                    <m:nary>
                      <m:naryPr>
                        <m:chr m:val="∑"/>
                        <m:limLoc m:val="subSup"/>
                        <m:ctrlPr>
                          <a:rPr lang="en-IN" b="0" i="1" dirty="0" smtClean="0">
                            <a:latin typeface="Cambria Math" panose="02040503050406030204" pitchFamily="18" charset="0"/>
                          </a:rPr>
                        </m:ctrlPr>
                      </m:naryPr>
                      <m:sub>
                        <m:r>
                          <m:rPr>
                            <m:brk m:alnAt="25"/>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nary>
                  </m:oMath>
                </a14:m>
                <a:endParaRPr lang="en-IN" dirty="0" smtClean="0"/>
              </a:p>
              <a:p>
                <a:r>
                  <a:rPr lang="en-IN" dirty="0" smtClean="0"/>
                  <a:t>We just learnt </a:t>
                </a:r>
                <a14:m>
                  <m:oMath xmlns:m="http://schemas.openxmlformats.org/officeDocument/2006/math">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b>
                            <m:r>
                              <m:rPr>
                                <m:sty m:val="p"/>
                              </m:rPr>
                              <a:rPr lang="en-IN" dirty="0">
                                <a:latin typeface="Cambria Math" panose="02040503050406030204" pitchFamily="18" charset="0"/>
                              </a:rPr>
                              <m:t>MLE</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𝐼</m:t>
                            </m:r>
                          </m:e>
                          <m:sub>
                            <m:r>
                              <a:rPr lang="en-IN" i="1">
                                <a:latin typeface="Cambria Math" panose="02040503050406030204" pitchFamily="18" charset="0"/>
                                <a:ea typeface="Cambria Math" panose="02040503050406030204" pitchFamily="18" charset="0"/>
                              </a:rPr>
                              <m:t>𝑑</m:t>
                            </m:r>
                          </m:sub>
                        </m:sSub>
                      </m:e>
                    </m:d>
                  </m:oMath>
                </a14:m>
                <a:r>
                  <a:rPr lang="en-IN" dirty="0" smtClean="0"/>
                  <a:t> as our generating dist. for data features!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439" r="-1226" b="-95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spTree>
    <p:extLst>
      <p:ext uri="{BB962C8B-B14F-4D97-AF65-F5344CB8AC3E}">
        <p14:creationId xmlns:p14="http://schemas.microsoft.com/office/powerpoint/2010/main" val="315976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more powerful generative model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2034538" cy="5746376"/>
              </a:xfrm>
            </p:spPr>
            <p:txBody>
              <a:bodyPr>
                <a:normAutofit/>
              </a:bodyPr>
              <a:lstStyle/>
              <a:p>
                <a:r>
                  <a:rPr lang="en-IN" dirty="0" smtClean="0"/>
                  <a:t>Suppose we are not satisfied with the above simple model</a:t>
                </a:r>
              </a:p>
              <a:p>
                <a:r>
                  <a:rPr lang="en-IN" dirty="0" smtClean="0"/>
                  <a:t>Suppose we wish to instead learn </a:t>
                </a:r>
                <a14:m>
                  <m:oMath xmlns:m="http://schemas.openxmlformats.org/officeDocument/2006/math">
                    <m:r>
                      <a:rPr lang="en-IN" b="1">
                        <a:latin typeface="Cambria Math" panose="02040503050406030204" pitchFamily="18" charset="0"/>
                      </a:rPr>
                      <m:t>𝛍</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r>
                  <a:rPr lang="en-IN" dirty="0"/>
                  <a:t> </a:t>
                </a:r>
                <a:r>
                  <a:rPr lang="en-IN" dirty="0" smtClean="0"/>
                  <a:t>as well as a </a:t>
                </a:r>
                <a14:m>
                  <m:oMath xmlns:m="http://schemas.openxmlformats.org/officeDocument/2006/math">
                    <m:r>
                      <a:rPr lang="en-IN" b="0" i="1" smtClean="0">
                        <a:latin typeface="Cambria Math" panose="02040503050406030204" pitchFamily="18" charset="0"/>
                      </a:rPr>
                      <m:t>𝜎</m:t>
                    </m:r>
                    <m:r>
                      <a:rPr lang="en-IN" b="0" i="1" smtClean="0">
                        <a:latin typeface="Cambria Math" panose="02040503050406030204" pitchFamily="18" charset="0"/>
                      </a:rPr>
                      <m:t>≥0</m:t>
                    </m:r>
                  </m:oMath>
                </a14:m>
                <a:r>
                  <a:rPr lang="en-IN" dirty="0" smtClean="0"/>
                  <a:t> so </a:t>
                </a:r>
                <a:r>
                  <a:rPr lang="en-IN" dirty="0"/>
                  <a:t>that the distribution </a:t>
                </a:r>
                <a14:m>
                  <m:oMath xmlns:m="http://schemas.openxmlformats.org/officeDocument/2006/math">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𝜎</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𝐼</m:t>
                            </m:r>
                          </m:e>
                          <m:sub>
                            <m:r>
                              <a:rPr lang="en-IN" i="1">
                                <a:latin typeface="Cambria Math" panose="02040503050406030204" pitchFamily="18" charset="0"/>
                                <a:ea typeface="Cambria Math" panose="02040503050406030204" pitchFamily="18" charset="0"/>
                              </a:rPr>
                              <m:t>𝑑</m:t>
                            </m:r>
                          </m:sub>
                        </m:sSub>
                      </m:e>
                    </m:d>
                  </m:oMath>
                </a14:m>
                <a:r>
                  <a:rPr lang="en-IN" dirty="0" smtClean="0"/>
                  <a:t> explains the data well</a:t>
                </a:r>
              </a:p>
              <a:p>
                <a:r>
                  <a:rPr lang="en-IN" dirty="0" smtClean="0"/>
                  <a:t>Log likelihood function (be careful – cannot ignore any </a:t>
                </a:r>
                <a14:m>
                  <m:oMath xmlns:m="http://schemas.openxmlformats.org/officeDocument/2006/math">
                    <m:r>
                      <a:rPr lang="en-IN" b="0" i="1" smtClean="0">
                        <a:latin typeface="Cambria Math" panose="02040503050406030204" pitchFamily="18" charset="0"/>
                      </a:rPr>
                      <m:t>𝜎</m:t>
                    </m:r>
                  </m:oMath>
                </a14:m>
                <a:r>
                  <a:rPr lang="en-IN" dirty="0" smtClean="0"/>
                  <a:t> terms now)</a:t>
                </a:r>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a:latin typeface="Cambria Math" panose="02040503050406030204" pitchFamily="18" charset="0"/>
                                  </a:rPr>
                                  <m:t>𝛍</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𝜎</m:t>
                                </m:r>
                                <m:r>
                                  <a:rPr lang="en-IN" i="1">
                                    <a:latin typeface="Cambria Math" panose="02040503050406030204" pitchFamily="18" charset="0"/>
                                    <a:ea typeface="Cambria Math" panose="02040503050406030204" pitchFamily="18" charset="0"/>
                                  </a:rPr>
                                  <m:t>≥0</m:t>
                                </m:r>
                              </m:lim>
                            </m:limLow>
                          </m:fName>
                          <m:e>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𝑛</m:t>
                                        </m:r>
                                      </m:sup>
                                    </m:sSup>
                                    <m:r>
                                      <a:rPr lang="en-IN" i="1">
                                        <a:latin typeface="Cambria Math" panose="02040503050406030204" pitchFamily="18" charset="0"/>
                                      </a:rPr>
                                      <m:t> |</m:t>
                                    </m:r>
                                    <m:r>
                                      <a:rPr lang="en-IN" b="1">
                                        <a:latin typeface="Cambria Math" panose="02040503050406030204" pitchFamily="18" charset="0"/>
                                      </a:rPr>
                                      <m:t> </m:t>
                                    </m:r>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𝜎</m:t>
                                        </m:r>
                                      </m:e>
                                      <m:sup>
                                        <m:r>
                                          <a:rPr lang="en-IN" i="1">
                                            <a:latin typeface="Cambria Math" panose="02040503050406030204" pitchFamily="18" charset="0"/>
                                            <a:ea typeface="Cambria Math" panose="02040503050406030204" pitchFamily="18" charset="0"/>
                                          </a:rPr>
                                          <m:t>2</m:t>
                                        </m:r>
                                      </m:sup>
                                    </m:sSup>
                                  </m:e>
                                </m:d>
                              </m:e>
                            </m:func>
                          </m:e>
                        </m:func>
                      </m:e>
                    </m:func>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min</m:t>
                                </m:r>
                              </m:e>
                              <m:lim>
                                <m:r>
                                  <a:rPr lang="en-IN" b="1">
                                    <a:latin typeface="Cambria Math" panose="02040503050406030204" pitchFamily="18" charset="0"/>
                                  </a:rPr>
                                  <m:t>𝛍</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𝜎</m:t>
                                </m:r>
                                <m:r>
                                  <a:rPr lang="en-IN" i="1">
                                    <a:latin typeface="Cambria Math" panose="02040503050406030204" pitchFamily="18" charset="0"/>
                                    <a:ea typeface="Cambria Math" panose="02040503050406030204" pitchFamily="18" charset="0"/>
                                  </a:rPr>
                                  <m:t>≥0</m:t>
                                </m:r>
                              </m:lim>
                            </m:limLow>
                          </m:fName>
                          <m:e>
                            <m:r>
                              <a:rPr lang="en-IN" b="0" i="1" smtClean="0">
                                <a:latin typeface="Cambria Math" panose="02040503050406030204" pitchFamily="18" charset="0"/>
                                <a:ea typeface="Cambria Math" panose="02040503050406030204" pitchFamily="18" charset="0"/>
                              </a:rPr>
                              <m:t>𝑓</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𝛍</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𝜎</m:t>
                                </m:r>
                              </m:e>
                            </m:d>
                          </m:e>
                        </m:func>
                      </m:e>
                    </m:func>
                  </m:oMath>
                </a14:m>
                <a:r>
                  <a:rPr lang="en-IN" dirty="0" smtClean="0"/>
                  <a:t> where</a:t>
                </a:r>
              </a:p>
              <a:p>
                <a14:m>
                  <m:oMath xmlns:m="http://schemas.openxmlformats.org/officeDocument/2006/math">
                    <m:r>
                      <a:rPr lang="en-IN" b="0" i="1" smtClean="0">
                        <a:latin typeface="Cambria Math" panose="02040503050406030204" pitchFamily="18" charset="0"/>
                        <a:ea typeface="Cambria Math" panose="02040503050406030204" pitchFamily="18" charset="0"/>
                      </a:rPr>
                      <m:t>𝑓</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𝛍</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𝜎</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𝑑𝑛</m:t>
                    </m:r>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r>
                          <a:rPr lang="en-IN" i="1">
                            <a:latin typeface="Cambria Math" panose="02040503050406030204" pitchFamily="18" charset="0"/>
                            <a:ea typeface="Cambria Math" panose="02040503050406030204" pitchFamily="18" charset="0"/>
                          </a:rPr>
                          <m:t>𝜎</m:t>
                        </m:r>
                      </m:e>
                    </m:func>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2</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𝜎</m:t>
                            </m:r>
                          </m:e>
                          <m:sup>
                            <m:r>
                              <a:rPr lang="en-IN" i="1">
                                <a:latin typeface="Cambria Math" panose="02040503050406030204" pitchFamily="18" charset="0"/>
                                <a:ea typeface="Cambria Math" panose="02040503050406030204" pitchFamily="18" charset="0"/>
                              </a:rPr>
                              <m:t>2</m:t>
                            </m:r>
                          </m:sup>
                        </m:sSup>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e>
                          <m:sub>
                            <m:r>
                              <a:rPr lang="en-IN" i="1">
                                <a:latin typeface="Cambria Math" panose="02040503050406030204" pitchFamily="18" charset="0"/>
                              </a:rPr>
                              <m:t>2</m:t>
                            </m:r>
                          </m:sub>
                          <m:sup>
                            <m:r>
                              <a:rPr lang="en-IN" i="1">
                                <a:latin typeface="Cambria Math" panose="02040503050406030204" pitchFamily="18" charset="0"/>
                              </a:rPr>
                              <m:t>2</m:t>
                            </m:r>
                          </m:sup>
                        </m:sSubSup>
                      </m:e>
                    </m:nary>
                  </m:oMath>
                </a14:m>
                <a:endParaRPr lang="en-IN" dirty="0" smtClean="0"/>
              </a:p>
              <a:p>
                <a:pPr lvl="2"/>
                <a:r>
                  <a:rPr lang="en-IN" dirty="0" smtClean="0"/>
                  <a:t>F.O. optimality w.r.t. </a:t>
                </a:r>
                <a14:m>
                  <m:oMath xmlns:m="http://schemas.openxmlformats.org/officeDocument/2006/math">
                    <m:r>
                      <a:rPr lang="en-IN" b="1" i="0" smtClean="0">
                        <a:latin typeface="Cambria Math" panose="02040503050406030204" pitchFamily="18" charset="0"/>
                      </a:rPr>
                      <m:t>𝛍</m:t>
                    </m:r>
                  </m:oMath>
                </a14:m>
                <a:r>
                  <a:rPr lang="en-IN" dirty="0" smtClean="0"/>
                  <a:t> i.e.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𝑓</m:t>
                        </m:r>
                      </m:num>
                      <m:den>
                        <m:r>
                          <a:rPr lang="en-IN" b="0" i="1" smtClean="0">
                            <a:latin typeface="Cambria Math" panose="02040503050406030204" pitchFamily="18" charset="0"/>
                          </a:rPr>
                          <m:t>𝜕</m:t>
                        </m:r>
                        <m:r>
                          <a:rPr lang="en-IN" b="1" i="0" smtClean="0">
                            <a:latin typeface="Cambria Math" panose="02040503050406030204" pitchFamily="18" charset="0"/>
                          </a:rPr>
                          <m:t>𝛍</m:t>
                        </m:r>
                      </m:den>
                    </m:f>
                    <m:r>
                      <a:rPr lang="en-IN" b="0" i="1" smtClean="0">
                        <a:latin typeface="Cambria Math" panose="02040503050406030204" pitchFamily="18" charset="0"/>
                      </a:rPr>
                      <m:t>=</m:t>
                    </m:r>
                    <m:r>
                      <a:rPr lang="en-IN" b="1" i="0" smtClean="0">
                        <a:latin typeface="Cambria Math" panose="02040503050406030204" pitchFamily="18" charset="0"/>
                      </a:rPr>
                      <m:t>𝟎</m:t>
                    </m:r>
                  </m:oMath>
                </a14:m>
                <a:r>
                  <a:rPr lang="en-IN" dirty="0" smtClean="0"/>
                  <a:t> gives us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
                      <m:fPr>
                        <m:ctrlPr>
                          <a:rPr lang="en-IN" i="1" dirty="0">
                            <a:latin typeface="Cambria Math" panose="02040503050406030204" pitchFamily="18" charset="0"/>
                          </a:rPr>
                        </m:ctrlPr>
                      </m:fPr>
                      <m:num>
                        <m:r>
                          <a:rPr lang="en-IN" i="1" dirty="0">
                            <a:latin typeface="Cambria Math" panose="02040503050406030204" pitchFamily="18" charset="0"/>
                          </a:rPr>
                          <m:t>1</m:t>
                        </m:r>
                      </m:num>
                      <m:den>
                        <m:r>
                          <a:rPr lang="en-IN" i="1" dirty="0">
                            <a:latin typeface="Cambria Math" panose="02040503050406030204" pitchFamily="18" charset="0"/>
                          </a:rPr>
                          <m:t>𝑛</m:t>
                        </m:r>
                      </m:den>
                    </m:f>
                    <m:nary>
                      <m:naryPr>
                        <m:chr m:val="∑"/>
                        <m:limLoc m:val="subSup"/>
                        <m:ctrlPr>
                          <a:rPr lang="en-IN" i="1" dirty="0">
                            <a:latin typeface="Cambria Math" panose="02040503050406030204" pitchFamily="18" charset="0"/>
                          </a:rPr>
                        </m:ctrlPr>
                      </m:naryPr>
                      <m:sub>
                        <m:r>
                          <m:rPr>
                            <m:brk m:alnAt="25"/>
                          </m:rPr>
                          <a:rPr lang="en-IN" i="1" dirty="0">
                            <a:latin typeface="Cambria Math" panose="02040503050406030204" pitchFamily="18" charset="0"/>
                          </a:rPr>
                          <m:t>𝑖</m:t>
                        </m:r>
                        <m:r>
                          <a:rPr lang="en-IN" i="1" dirty="0">
                            <a:latin typeface="Cambria Math" panose="02040503050406030204" pitchFamily="18" charset="0"/>
                          </a:rPr>
                          <m:t>=1</m:t>
                        </m:r>
                      </m:sub>
                      <m:sup>
                        <m:r>
                          <a:rPr lang="en-IN" i="1" dirty="0">
                            <a:latin typeface="Cambria Math" panose="02040503050406030204" pitchFamily="18" charset="0"/>
                          </a:rPr>
                          <m:t>𝑛</m:t>
                        </m:r>
                      </m:sup>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nary>
                  </m:oMath>
                </a14:m>
                <a:endParaRPr lang="en-IN" dirty="0" smtClean="0"/>
              </a:p>
              <a:p>
                <a:pPr lvl="2"/>
                <a:r>
                  <a:rPr lang="en-IN" dirty="0" smtClean="0"/>
                  <a:t>F.O. optimality w.r.t </a:t>
                </a:r>
                <a14:m>
                  <m:oMath xmlns:m="http://schemas.openxmlformats.org/officeDocument/2006/math">
                    <m:r>
                      <a:rPr lang="en-IN" b="0" i="1" smtClean="0">
                        <a:latin typeface="Cambria Math" panose="02040503050406030204" pitchFamily="18" charset="0"/>
                      </a:rPr>
                      <m:t>𝜎</m:t>
                    </m:r>
                  </m:oMath>
                </a14:m>
                <a:r>
                  <a:rPr lang="en-IN" dirty="0" smtClean="0"/>
                  <a:t> i.e.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𝑓</m:t>
                        </m:r>
                      </m:num>
                      <m:den>
                        <m:r>
                          <a:rPr lang="en-IN" i="1">
                            <a:latin typeface="Cambria Math" panose="02040503050406030204" pitchFamily="18" charset="0"/>
                          </a:rPr>
                          <m:t>𝜕</m:t>
                        </m:r>
                        <m:r>
                          <a:rPr lang="en-IN" b="0" i="1" smtClean="0">
                            <a:latin typeface="Cambria Math" panose="02040503050406030204" pitchFamily="18" charset="0"/>
                          </a:rPr>
                          <m:t>𝜎</m:t>
                        </m:r>
                      </m:den>
                    </m:f>
                    <m:r>
                      <a:rPr lang="en-IN" i="1">
                        <a:latin typeface="Cambria Math" panose="02040503050406030204" pitchFamily="18" charset="0"/>
                      </a:rPr>
                      <m:t>=</m:t>
                    </m:r>
                    <m:r>
                      <a:rPr lang="en-IN" b="0" i="1">
                        <a:latin typeface="Cambria Math" panose="02040503050406030204" pitchFamily="18" charset="0"/>
                      </a:rPr>
                      <m:t>0</m:t>
                    </m:r>
                  </m:oMath>
                </a14:m>
                <a:r>
                  <a:rPr lang="en-IN" dirty="0"/>
                  <a:t> </a:t>
                </a:r>
                <a:r>
                  <a:rPr lang="en-IN" dirty="0" smtClean="0"/>
                  <a:t>gives us </a:t>
                </a:r>
                <a14:m>
                  <m:oMath xmlns:m="http://schemas.openxmlformats.org/officeDocument/2006/math">
                    <m:sSubSup>
                      <m:sSubSupPr>
                        <m:ctrlPr>
                          <a:rPr lang="en-IN" b="0" i="1" dirty="0" smtClean="0">
                            <a:latin typeface="Cambria Math" panose="02040503050406030204" pitchFamily="18" charset="0"/>
                          </a:rPr>
                        </m:ctrlPr>
                      </m:sSub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𝜎</m:t>
                            </m:r>
                          </m:e>
                        </m:acc>
                      </m:e>
                      <m:sub>
                        <m:r>
                          <m:rPr>
                            <m:sty m:val="p"/>
                          </m:rPr>
                          <a:rPr lang="en-IN" b="0" i="0" dirty="0" smtClean="0">
                            <a:latin typeface="Cambria Math" panose="02040503050406030204" pitchFamily="18" charset="0"/>
                          </a:rPr>
                          <m:t>MLE</m:t>
                        </m:r>
                      </m:sub>
                      <m:sup>
                        <m:r>
                          <a:rPr lang="en-IN" b="0" i="1" dirty="0" smtClean="0">
                            <a:latin typeface="Cambria Math" panose="02040503050406030204" pitchFamily="18" charset="0"/>
                          </a:rPr>
                          <m:t>2</m:t>
                        </m:r>
                      </m:sup>
                    </m:sSubSup>
                    <m:r>
                      <a:rPr lang="en-IN" b="0" i="1" dirty="0" smtClean="0">
                        <a:latin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𝑑𝑛</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b>
                                    <m:r>
                                      <m:rPr>
                                        <m:sty m:val="p"/>
                                      </m:rPr>
                                      <a:rPr lang="en-IN" dirty="0">
                                        <a:latin typeface="Cambria Math" panose="02040503050406030204" pitchFamily="18" charset="0"/>
                                      </a:rPr>
                                      <m:t>MLE</m:t>
                                    </m:r>
                                  </m:sub>
                                </m:sSub>
                              </m:e>
                            </m:d>
                          </m:e>
                          <m:sub>
                            <m:r>
                              <a:rPr lang="en-IN" i="1">
                                <a:latin typeface="Cambria Math" panose="02040503050406030204" pitchFamily="18" charset="0"/>
                              </a:rPr>
                              <m:t>2</m:t>
                            </m:r>
                          </m:sub>
                          <m:sup>
                            <m:r>
                              <a:rPr lang="en-IN" i="1">
                                <a:latin typeface="Cambria Math" panose="02040503050406030204" pitchFamily="18" charset="0"/>
                              </a:rPr>
                              <m:t>2</m:t>
                            </m:r>
                          </m:sup>
                        </m:sSubSup>
                      </m:e>
                    </m:nary>
                  </m:oMath>
                </a14:m>
                <a:endParaRPr lang="en-IN" dirty="0" smtClean="0"/>
              </a:p>
              <a:p>
                <a:pPr lvl="2"/>
                <a:r>
                  <a:rPr lang="en-IN" dirty="0" smtClean="0"/>
                  <a:t>Since </a:t>
                </a:r>
                <a14:m>
                  <m:oMath xmlns:m="http://schemas.openxmlformats.org/officeDocument/2006/math">
                    <m:sSubSup>
                      <m:sSubSupPr>
                        <m:ctrlPr>
                          <a:rPr lang="en-IN" i="1" dirty="0">
                            <a:latin typeface="Cambria Math" panose="02040503050406030204" pitchFamily="18" charset="0"/>
                          </a:rPr>
                        </m:ctrlPr>
                      </m:sSubSupPr>
                      <m:e>
                        <m:acc>
                          <m:accPr>
                            <m:chr m:val="̂"/>
                            <m:ctrlPr>
                              <a:rPr lang="en-IN" i="1">
                                <a:latin typeface="Cambria Math" panose="02040503050406030204" pitchFamily="18" charset="0"/>
                              </a:rPr>
                            </m:ctrlPr>
                          </m:accPr>
                          <m:e>
                            <m:r>
                              <a:rPr lang="en-IN">
                                <a:latin typeface="Cambria Math" panose="02040503050406030204" pitchFamily="18" charset="0"/>
                              </a:rPr>
                              <m:t>𝜎</m:t>
                            </m:r>
                          </m:e>
                        </m:acc>
                      </m:e>
                      <m:sub>
                        <m:r>
                          <m:rPr>
                            <m:sty m:val="p"/>
                          </m:rPr>
                          <a:rPr lang="en-IN" i="0" dirty="0">
                            <a:latin typeface="Cambria Math" panose="02040503050406030204" pitchFamily="18" charset="0"/>
                          </a:rPr>
                          <m:t>MLE</m:t>
                        </m:r>
                      </m:sub>
                      <m:sup>
                        <m:r>
                          <a:rPr lang="en-IN" dirty="0">
                            <a:latin typeface="Cambria Math" panose="02040503050406030204" pitchFamily="18" charset="0"/>
                          </a:rPr>
                          <m:t>2</m:t>
                        </m:r>
                      </m:sup>
                    </m:sSubSup>
                    <m:r>
                      <a:rPr lang="en-IN" b="0" i="1" dirty="0" smtClean="0">
                        <a:latin typeface="Cambria Math" panose="02040503050406030204" pitchFamily="18" charset="0"/>
                      </a:rPr>
                      <m:t>≥0</m:t>
                    </m:r>
                  </m:oMath>
                </a14:m>
                <a:r>
                  <a:rPr lang="en-IN" dirty="0" smtClean="0"/>
                  <a:t> this must be global opt. too!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2034538" cy="5746376"/>
              </a:xfrm>
              <a:blipFill>
                <a:blip r:embed="rId2"/>
                <a:stretch>
                  <a:fillRect l="-557" t="-2545" r="-121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grpSp>
        <p:nvGrpSpPr>
          <p:cNvPr id="5" name="Group 4"/>
          <p:cNvGrpSpPr/>
          <p:nvPr/>
        </p:nvGrpSpPr>
        <p:grpSpPr>
          <a:xfrm>
            <a:off x="10723393" y="226719"/>
            <a:ext cx="1468606" cy="1238929"/>
            <a:chOff x="12383748" y="1219011"/>
            <a:chExt cx="1862104" cy="1570887"/>
          </a:xfrm>
        </p:grpSpPr>
        <p:sp>
          <p:nvSpPr>
            <p:cNvPr id="6" name="Freeform 5"/>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6"/>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7"/>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1" name="Rectangular Callout 10"/>
              <p:cNvSpPr/>
              <p:nvPr/>
            </p:nvSpPr>
            <p:spPr>
              <a:xfrm>
                <a:off x="2536723" y="192043"/>
                <a:ext cx="8186670" cy="1295938"/>
              </a:xfrm>
              <a:prstGeom prst="wedgeRectCallout">
                <a:avLst>
                  <a:gd name="adj1" fmla="val 58905"/>
                  <a:gd name="adj2" fmla="val 4169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Recall that in general, the FO optimality technique cannot give us the optima in presence of constraints. We just got lucky in this case that the FO optima happened to satisfy the constraint </a:t>
                </a:r>
                <a14:m>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𝜎</m:t>
                    </m:r>
                    <m:r>
                      <a:rPr lang="en-IN" sz="2400" i="1">
                        <a:solidFill>
                          <a:schemeClr val="tx1"/>
                        </a:solidFill>
                        <a:latin typeface="Cambria Math" panose="02040503050406030204" pitchFamily="18" charset="0"/>
                        <a:ea typeface="Cambria Math" panose="02040503050406030204" pitchFamily="18" charset="0"/>
                      </a:rPr>
                      <m:t>≥0</m:t>
                    </m:r>
                  </m:oMath>
                </a14:m>
                <a:r>
                  <a:rPr lang="en-IN" sz="2400" dirty="0" smtClean="0">
                    <a:solidFill>
                      <a:schemeClr val="tx1"/>
                    </a:solidFill>
                    <a:latin typeface="+mj-lt"/>
                  </a:rPr>
                  <a:t>  </a:t>
                </a:r>
                <a:endParaRPr lang="en-IN" sz="2400" dirty="0">
                  <a:solidFill>
                    <a:schemeClr val="tx1"/>
                  </a:solidFill>
                  <a:latin typeface="+mj-lt"/>
                </a:endParaRPr>
              </a:p>
            </p:txBody>
          </p:sp>
        </mc:Choice>
        <mc:Fallback xmlns="">
          <p:sp>
            <p:nvSpPr>
              <p:cNvPr id="11" name="Rectangular Callout 10"/>
              <p:cNvSpPr>
                <a:spLocks noRot="1" noChangeAspect="1" noMove="1" noResize="1" noEditPoints="1" noAdjustHandles="1" noChangeArrowheads="1" noChangeShapeType="1" noTextEdit="1"/>
              </p:cNvSpPr>
              <p:nvPr/>
            </p:nvSpPr>
            <p:spPr>
              <a:xfrm>
                <a:off x="2536723" y="192043"/>
                <a:ext cx="8186670" cy="1295938"/>
              </a:xfrm>
              <a:prstGeom prst="wedgeRectCallout">
                <a:avLst>
                  <a:gd name="adj1" fmla="val 58905"/>
                  <a:gd name="adj2" fmla="val 41690"/>
                </a:avLst>
              </a:prstGeom>
              <a:blipFill>
                <a:blip r:embed="rId3"/>
                <a:stretch>
                  <a:fillRect l="-681" b="-5046"/>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89668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righ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still more powerful generative model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2034538" cy="5885077"/>
              </a:xfrm>
            </p:spPr>
            <p:txBody>
              <a:bodyPr>
                <a:normAutofit/>
              </a:bodyPr>
              <a:lstStyle/>
              <a:p>
                <a:r>
                  <a:rPr lang="en-IN" dirty="0" smtClean="0"/>
                  <a:t>Suppose we wish to instead learn </a:t>
                </a:r>
                <a14:m>
                  <m:oMath xmlns:m="http://schemas.openxmlformats.org/officeDocument/2006/math">
                    <m:r>
                      <a:rPr lang="en-IN" b="1">
                        <a:latin typeface="Cambria Math" panose="02040503050406030204" pitchFamily="18" charset="0"/>
                      </a:rPr>
                      <m:t>𝛍</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r>
                  <a:rPr lang="en-IN" dirty="0"/>
                  <a:t> </a:t>
                </a:r>
                <a:r>
                  <a:rPr lang="en-IN" dirty="0" smtClean="0"/>
                  <a:t>as well as a </a:t>
                </a:r>
                <a14:m>
                  <m:oMath xmlns:m="http://schemas.openxmlformats.org/officeDocument/2006/math">
                    <m:r>
                      <m:rPr>
                        <m:sty m:val="p"/>
                      </m:rPr>
                      <a:rPr lang="en-IN" b="0" i="0" smtClean="0">
                        <a:latin typeface="Cambria Math" panose="02040503050406030204" pitchFamily="18" charset="0"/>
                      </a:rPr>
                      <m:t>Σ</m:t>
                    </m:r>
                    <m:r>
                      <a:rPr lang="en-IN" b="0" i="1" smtClean="0">
                        <a:latin typeface="Cambria Math" panose="02040503050406030204" pitchFamily="18" charset="0"/>
                      </a:rPr>
                      <m:t>≽0</m:t>
                    </m:r>
                  </m:oMath>
                </a14:m>
                <a:r>
                  <a:rPr lang="en-IN" dirty="0" smtClean="0"/>
                  <a:t> so </a:t>
                </a:r>
                <a:r>
                  <a:rPr lang="en-IN" dirty="0"/>
                  <a:t>that the distribution </a:t>
                </a:r>
                <a14:m>
                  <m:oMath xmlns:m="http://schemas.openxmlformats.org/officeDocument/2006/math">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r>
                          <m:rPr>
                            <m:sty m:val="p"/>
                          </m:rPr>
                          <a:rPr lang="en-IN" i="0" smtClean="0">
                            <a:latin typeface="Cambria Math" panose="02040503050406030204" pitchFamily="18" charset="0"/>
                            <a:ea typeface="Cambria Math" panose="02040503050406030204" pitchFamily="18" charset="0"/>
                          </a:rPr>
                          <m:t>Σ</m:t>
                        </m:r>
                      </m:e>
                    </m:d>
                  </m:oMath>
                </a14:m>
                <a:r>
                  <a:rPr lang="en-IN" dirty="0" smtClean="0"/>
                  <a:t> explains the data well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≽0</m:t>
                    </m:r>
                  </m:oMath>
                </a14:m>
                <a:r>
                  <a:rPr lang="en-IN" dirty="0" smtClean="0"/>
                  <a:t> notation for PSD)</a:t>
                </a:r>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a:latin typeface="Cambria Math" panose="02040503050406030204" pitchFamily="18" charset="0"/>
                                  </a:rPr>
                                  <m:t>𝛍</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r>
                                  <a:rPr lang="en-IN" i="1">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rPr>
                                  <m:t>Σ</m:t>
                                </m:r>
                                <m:r>
                                  <a:rPr lang="en-IN" i="1">
                                    <a:latin typeface="Cambria Math" panose="02040503050406030204" pitchFamily="18" charset="0"/>
                                  </a:rPr>
                                  <m:t>≽0</m:t>
                                </m:r>
                              </m:lim>
                            </m:limLow>
                          </m:fName>
                          <m:e>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𝑛</m:t>
                                        </m:r>
                                      </m:sup>
                                    </m:sSup>
                                    <m:r>
                                      <a:rPr lang="en-IN" i="1">
                                        <a:latin typeface="Cambria Math" panose="02040503050406030204" pitchFamily="18" charset="0"/>
                                      </a:rPr>
                                      <m:t> |</m:t>
                                    </m:r>
                                    <m:r>
                                      <a:rPr lang="en-IN" b="1">
                                        <a:latin typeface="Cambria Math" panose="02040503050406030204" pitchFamily="18" charset="0"/>
                                      </a:rPr>
                                      <m:t> </m:t>
                                    </m:r>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Σ</m:t>
                                    </m:r>
                                  </m:e>
                                </m:d>
                              </m:e>
                            </m:func>
                          </m:e>
                        </m:func>
                      </m:e>
                    </m:func>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b="1">
                                    <a:latin typeface="Cambria Math" panose="02040503050406030204" pitchFamily="18" charset="0"/>
                                  </a:rPr>
                                  <m:t>𝛍</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r>
                                  <a:rPr lang="en-IN" i="1">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rPr>
                                  <m:t>Σ</m:t>
                                </m:r>
                                <m:r>
                                  <a:rPr lang="en-IN" i="1">
                                    <a:latin typeface="Cambria Math" panose="02040503050406030204" pitchFamily="18" charset="0"/>
                                  </a:rPr>
                                  <m:t>≽0</m:t>
                                </m:r>
                              </m:lim>
                            </m:limLow>
                          </m:fName>
                          <m:e>
                            <m:r>
                              <a:rPr lang="en-IN" i="1">
                                <a:latin typeface="Cambria Math" panose="02040503050406030204" pitchFamily="18" charset="0"/>
                                <a:ea typeface="Cambria Math" panose="02040503050406030204" pitchFamily="18" charset="0"/>
                              </a:rPr>
                              <m:t>𝑓</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Σ</m:t>
                                </m:r>
                              </m:e>
                            </m:d>
                          </m:e>
                        </m:func>
                      </m:e>
                    </m:func>
                  </m:oMath>
                </a14:m>
                <a:r>
                  <a:rPr lang="en-IN" dirty="0" smtClean="0"/>
                  <a:t>where</a:t>
                </a:r>
              </a:p>
              <a:p>
                <a14:m>
                  <m:oMath xmlns:m="http://schemas.openxmlformats.org/officeDocument/2006/math">
                    <m:r>
                      <a:rPr lang="en-IN" b="0" i="1" smtClean="0">
                        <a:latin typeface="Cambria Math" panose="02040503050406030204" pitchFamily="18" charset="0"/>
                        <a:ea typeface="Cambria Math" panose="02040503050406030204" pitchFamily="18" charset="0"/>
                      </a:rPr>
                      <m:t>𝑓</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𝛍</m:t>
                        </m:r>
                        <m:r>
                          <a:rPr lang="en-IN" b="0" i="1"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Σ</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𝑛</m:t>
                        </m:r>
                      </m:num>
                      <m:den>
                        <m:r>
                          <a:rPr lang="en-IN" b="0" i="1" smtClean="0">
                            <a:latin typeface="Cambria Math" panose="02040503050406030204" pitchFamily="18" charset="0"/>
                            <a:ea typeface="Cambria Math" panose="02040503050406030204" pitchFamily="18" charset="0"/>
                          </a:rPr>
                          <m:t>2</m:t>
                        </m:r>
                      </m:den>
                    </m:f>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ln</m:t>
                        </m:r>
                      </m:fName>
                      <m:e>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Σ</m:t>
                            </m:r>
                          </m:e>
                        </m:d>
                      </m:e>
                    </m:func>
                    <m:r>
                      <a:rPr lang="en-IN" i="1">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e>
                          <m:sup>
                            <m:r>
                              <a:rPr lang="en-IN" b="0" i="1" smtClean="0">
                                <a:latin typeface="Cambria Math" panose="02040503050406030204" pitchFamily="18" charset="0"/>
                              </a:rPr>
                              <m:t>⊤</m:t>
                            </m:r>
                          </m:sup>
                        </m:sSup>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Σ</m:t>
                            </m:r>
                          </m:e>
                          <m:sup>
                            <m:r>
                              <a:rPr lang="en-IN" b="0" i="1" smtClean="0">
                                <a:latin typeface="Cambria Math" panose="02040503050406030204" pitchFamily="18" charset="0"/>
                              </a:rPr>
                              <m:t>−1</m:t>
                            </m:r>
                          </m:sup>
                        </m:sSup>
                        <m:d>
                          <m:dPr>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e>
                    </m:nary>
                  </m:oMath>
                </a14:m>
                <a:endParaRPr lang="en-IN" dirty="0" smtClean="0"/>
              </a:p>
              <a:p>
                <a:pPr lvl="2"/>
                <a:r>
                  <a:rPr lang="en-IN" dirty="0" smtClean="0"/>
                  <a:t>F.O.O. </a:t>
                </a:r>
                <a:r>
                  <a:rPr lang="en-IN" dirty="0"/>
                  <a:t>w.r.t. </a:t>
                </a:r>
                <a14:m>
                  <m:oMath xmlns:m="http://schemas.openxmlformats.org/officeDocument/2006/math">
                    <m:r>
                      <a:rPr lang="en-IN" b="1">
                        <a:latin typeface="Cambria Math" panose="02040503050406030204" pitchFamily="18" charset="0"/>
                      </a:rPr>
                      <m:t>𝛍</m:t>
                    </m:r>
                  </m:oMath>
                </a14:m>
                <a:r>
                  <a:rPr lang="en-IN" dirty="0"/>
                  <a:t> i.e.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𝑓</m:t>
                        </m:r>
                      </m:num>
                      <m:den>
                        <m:r>
                          <a:rPr lang="en-IN" i="1">
                            <a:latin typeface="Cambria Math" panose="02040503050406030204" pitchFamily="18" charset="0"/>
                          </a:rPr>
                          <m:t>𝜕</m:t>
                        </m:r>
                        <m:r>
                          <a:rPr lang="en-IN" b="1">
                            <a:latin typeface="Cambria Math" panose="02040503050406030204" pitchFamily="18" charset="0"/>
                          </a:rPr>
                          <m:t>𝛍</m:t>
                        </m:r>
                      </m:den>
                    </m:f>
                    <m:r>
                      <a:rPr lang="en-IN" i="1">
                        <a:latin typeface="Cambria Math" panose="02040503050406030204" pitchFamily="18" charset="0"/>
                      </a:rPr>
                      <m:t>=</m:t>
                    </m:r>
                    <m:r>
                      <a:rPr lang="en-IN" b="1">
                        <a:latin typeface="Cambria Math" panose="02040503050406030204" pitchFamily="18" charset="0"/>
                      </a:rPr>
                      <m:t>𝟎</m:t>
                    </m:r>
                  </m:oMath>
                </a14:m>
                <a:r>
                  <a:rPr lang="en-IN" dirty="0"/>
                  <a:t> gives </a:t>
                </a:r>
                <a14:m>
                  <m:oMath xmlns:m="http://schemas.openxmlformats.org/officeDocument/2006/math">
                    <m:d>
                      <m:dPr>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−1</m:t>
                                    </m:r>
                                  </m:sup>
                                </m:sSup>
                              </m:e>
                            </m:d>
                          </m:e>
                          <m:sup>
                            <m:r>
                              <a:rPr lang="en-IN" b="0" i="1" smtClean="0">
                                <a:latin typeface="Cambria Math" panose="02040503050406030204" pitchFamily="18" charset="0"/>
                              </a:rPr>
                              <m:t>⊤</m:t>
                            </m:r>
                          </m:sup>
                        </m:sSup>
                      </m:e>
                    </m:d>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e>
                    </m:nary>
                    <m:r>
                      <a:rPr lang="en-IN" b="0" i="1" smtClean="0">
                        <a:latin typeface="Cambria Math" panose="02040503050406030204" pitchFamily="18" charset="0"/>
                      </a:rPr>
                      <m:t>=</m:t>
                    </m:r>
                    <m:r>
                      <a:rPr lang="en-IN" b="1" i="1" smtClean="0">
                        <a:latin typeface="Cambria Math" panose="02040503050406030204" pitchFamily="18" charset="0"/>
                      </a:rPr>
                      <m:t>𝟎</m:t>
                    </m:r>
                  </m:oMath>
                </a14:m>
                <a:endParaRPr lang="en-IN" b="1" dirty="0" smtClean="0"/>
              </a:p>
              <a:p>
                <a:r>
                  <a:rPr lang="en-IN" dirty="0" smtClean="0"/>
                  <a:t>Definitely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𝑓</m:t>
                        </m:r>
                      </m:num>
                      <m:den>
                        <m:r>
                          <a:rPr lang="en-IN" i="1">
                            <a:latin typeface="Cambria Math" panose="02040503050406030204" pitchFamily="18" charset="0"/>
                          </a:rPr>
                          <m:t>𝜕</m:t>
                        </m:r>
                        <m:r>
                          <a:rPr lang="en-IN" b="1">
                            <a:latin typeface="Cambria Math" panose="02040503050406030204" pitchFamily="18" charset="0"/>
                          </a:rPr>
                          <m:t>𝛍</m:t>
                        </m:r>
                      </m:den>
                    </m:f>
                    <m:r>
                      <a:rPr lang="en-IN" i="1">
                        <a:latin typeface="Cambria Math" panose="02040503050406030204" pitchFamily="18" charset="0"/>
                      </a:rPr>
                      <m:t>=</m:t>
                    </m:r>
                    <m:r>
                      <a:rPr lang="en-IN" b="1">
                        <a:latin typeface="Cambria Math" panose="02040503050406030204" pitchFamily="18" charset="0"/>
                      </a:rPr>
                      <m:t>𝟎</m:t>
                    </m:r>
                  </m:oMath>
                </a14:m>
                <a:r>
                  <a:rPr lang="en-IN" dirty="0"/>
                  <a:t> </a:t>
                </a:r>
                <a:r>
                  <a:rPr lang="en-IN" dirty="0" smtClean="0"/>
                  <a:t>when </a:t>
                </a:r>
                <a14:m>
                  <m:oMath xmlns:m="http://schemas.openxmlformats.org/officeDocument/2006/math">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e>
                    </m:nary>
                    <m:r>
                      <a:rPr lang="en-IN" i="1">
                        <a:latin typeface="Cambria Math" panose="02040503050406030204" pitchFamily="18" charset="0"/>
                      </a:rPr>
                      <m:t>=</m:t>
                    </m:r>
                    <m:r>
                      <a:rPr lang="en-IN" b="1" i="1">
                        <a:latin typeface="Cambria Math" panose="02040503050406030204" pitchFamily="18" charset="0"/>
                      </a:rPr>
                      <m:t>𝟎</m:t>
                    </m:r>
                  </m:oMath>
                </a14:m>
                <a:r>
                  <a:rPr lang="en-IN" dirty="0" smtClean="0"/>
                  <a:t> i.e. when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
                      <m:fPr>
                        <m:ctrlPr>
                          <a:rPr lang="en-IN" i="1" dirty="0">
                            <a:latin typeface="Cambria Math" panose="02040503050406030204" pitchFamily="18" charset="0"/>
                          </a:rPr>
                        </m:ctrlPr>
                      </m:fPr>
                      <m:num>
                        <m:r>
                          <a:rPr lang="en-IN" i="1" dirty="0">
                            <a:latin typeface="Cambria Math" panose="02040503050406030204" pitchFamily="18" charset="0"/>
                          </a:rPr>
                          <m:t>1</m:t>
                        </m:r>
                      </m:num>
                      <m:den>
                        <m:r>
                          <a:rPr lang="en-IN" i="1" dirty="0">
                            <a:latin typeface="Cambria Math" panose="02040503050406030204" pitchFamily="18" charset="0"/>
                          </a:rPr>
                          <m:t>𝑛</m:t>
                        </m:r>
                      </m:den>
                    </m:f>
                    <m:nary>
                      <m:naryPr>
                        <m:chr m:val="∑"/>
                        <m:limLoc m:val="subSup"/>
                        <m:ctrlPr>
                          <a:rPr lang="en-IN" i="1" dirty="0">
                            <a:latin typeface="Cambria Math" panose="02040503050406030204" pitchFamily="18" charset="0"/>
                          </a:rPr>
                        </m:ctrlPr>
                      </m:naryPr>
                      <m:sub>
                        <m:r>
                          <m:rPr>
                            <m:brk m:alnAt="25"/>
                          </m:rPr>
                          <a:rPr lang="en-IN" i="1" dirty="0">
                            <a:latin typeface="Cambria Math" panose="02040503050406030204" pitchFamily="18" charset="0"/>
                          </a:rPr>
                          <m:t>𝑖</m:t>
                        </m:r>
                        <m:r>
                          <a:rPr lang="en-IN" i="1" dirty="0">
                            <a:latin typeface="Cambria Math" panose="02040503050406030204" pitchFamily="18" charset="0"/>
                          </a:rPr>
                          <m:t>=1</m:t>
                        </m:r>
                      </m:sub>
                      <m:sup>
                        <m:r>
                          <a:rPr lang="en-IN" i="1" dirty="0">
                            <a:latin typeface="Cambria Math" panose="02040503050406030204" pitchFamily="18" charset="0"/>
                          </a:rPr>
                          <m:t>𝑛</m:t>
                        </m:r>
                      </m:sup>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nary>
                  </m:oMath>
                </a14:m>
                <a:endParaRPr lang="en-IN" dirty="0" smtClean="0"/>
              </a:p>
              <a:p>
                <a:pPr lvl="2"/>
                <a:r>
                  <a:rPr lang="en-IN" dirty="0" smtClean="0"/>
                  <a:t>We may have </a:t>
                </a:r>
                <a14:m>
                  <m:oMath xmlns:m="http://schemas.openxmlformats.org/officeDocument/2006/math">
                    <m:f>
                      <m:fPr>
                        <m:ctrlPr>
                          <a:rPr lang="en-IN" i="1">
                            <a:latin typeface="Cambria Math" panose="02040503050406030204" pitchFamily="18" charset="0"/>
                          </a:rPr>
                        </m:ctrlPr>
                      </m:fPr>
                      <m:num>
                        <m:r>
                          <a:rPr lang="en-IN">
                            <a:latin typeface="Cambria Math" panose="02040503050406030204" pitchFamily="18" charset="0"/>
                          </a:rPr>
                          <m:t>𝜕</m:t>
                        </m:r>
                        <m:r>
                          <a:rPr lang="en-IN">
                            <a:latin typeface="Cambria Math" panose="02040503050406030204" pitchFamily="18" charset="0"/>
                          </a:rPr>
                          <m:t>𝑓</m:t>
                        </m:r>
                      </m:num>
                      <m:den>
                        <m:r>
                          <a:rPr lang="en-IN">
                            <a:latin typeface="Cambria Math" panose="02040503050406030204" pitchFamily="18" charset="0"/>
                          </a:rPr>
                          <m:t>𝜕</m:t>
                        </m:r>
                        <m:r>
                          <a:rPr lang="en-IN" b="1">
                            <a:latin typeface="Cambria Math" panose="02040503050406030204" pitchFamily="18" charset="0"/>
                          </a:rPr>
                          <m:t>𝛍</m:t>
                        </m:r>
                      </m:den>
                    </m:f>
                    <m:r>
                      <a:rPr lang="en-IN">
                        <a:latin typeface="Cambria Math" panose="02040503050406030204" pitchFamily="18" charset="0"/>
                      </a:rPr>
                      <m:t>=</m:t>
                    </m:r>
                    <m:r>
                      <a:rPr lang="en-IN" b="1">
                        <a:latin typeface="Cambria Math" panose="02040503050406030204" pitchFamily="18" charset="0"/>
                      </a:rPr>
                      <m:t>𝟎</m:t>
                    </m:r>
                  </m:oMath>
                </a14:m>
                <a:r>
                  <a:rPr lang="en-IN" dirty="0"/>
                  <a:t> </a:t>
                </a:r>
                <a:r>
                  <a:rPr lang="en-IN" dirty="0" smtClean="0"/>
                  <a:t>in some other funny cases even when </a:t>
                </a:r>
                <a14:m>
                  <m:oMath xmlns:m="http://schemas.openxmlformats.org/officeDocument/2006/math">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𝑖</m:t>
                        </m:r>
                        <m:r>
                          <a:rPr lang="en-IN">
                            <a:latin typeface="Cambria Math" panose="02040503050406030204" pitchFamily="18" charset="0"/>
                          </a:rPr>
                          <m:t>=1</m:t>
                        </m:r>
                      </m:sub>
                      <m:sup>
                        <m:r>
                          <a:rPr lang="en-IN">
                            <a:latin typeface="Cambria Math" panose="02040503050406030204" pitchFamily="18" charset="0"/>
                          </a:rPr>
                          <m:t>𝑛</m:t>
                        </m:r>
                      </m:sup>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r>
                              <a:rPr lang="en-IN">
                                <a:latin typeface="Cambria Math" panose="02040503050406030204" pitchFamily="18" charset="0"/>
                              </a:rPr>
                              <m:t>−</m:t>
                            </m:r>
                            <m:r>
                              <a:rPr lang="en-IN" b="1">
                                <a:latin typeface="Cambria Math" panose="02040503050406030204" pitchFamily="18" charset="0"/>
                              </a:rPr>
                              <m:t>𝛍</m:t>
                            </m:r>
                          </m:e>
                        </m:d>
                      </m:e>
                    </m:nary>
                    <m:r>
                      <a:rPr lang="en-IN" b="0" i="1" smtClean="0">
                        <a:latin typeface="Cambria Math" panose="02040503050406030204" pitchFamily="18" charset="0"/>
                      </a:rPr>
                      <m:t>≠</m:t>
                    </m:r>
                    <m:r>
                      <a:rPr lang="en-IN" b="1">
                        <a:latin typeface="Cambria Math" panose="02040503050406030204" pitchFamily="18" charset="0"/>
                      </a:rPr>
                      <m:t>𝟎</m:t>
                    </m:r>
                  </m:oMath>
                </a14:m>
                <a:r>
                  <a:rPr lang="en-IN" dirty="0" smtClean="0"/>
                  <a:t> which basically means there may be multiple optima for this problem</a:t>
                </a:r>
              </a:p>
              <a:p>
                <a:r>
                  <a:rPr lang="en-IN" dirty="0"/>
                  <a:t>F.O. optimality w.r.t </a:t>
                </a:r>
                <a14:m>
                  <m:oMath xmlns:m="http://schemas.openxmlformats.org/officeDocument/2006/math">
                    <m:r>
                      <m:rPr>
                        <m:sty m:val="p"/>
                      </m:rPr>
                      <a:rPr lang="en-IN" b="0" i="0" smtClean="0">
                        <a:latin typeface="Cambria Math" panose="02040503050406030204" pitchFamily="18" charset="0"/>
                      </a:rPr>
                      <m:t>Σ</m:t>
                    </m:r>
                  </m:oMath>
                </a14:m>
                <a:r>
                  <a:rPr lang="en-IN" dirty="0"/>
                  <a:t> i.e.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𝑓</m:t>
                        </m:r>
                      </m:num>
                      <m:den>
                        <m:r>
                          <a:rPr lang="en-IN" i="1">
                            <a:latin typeface="Cambria Math" panose="02040503050406030204" pitchFamily="18" charset="0"/>
                          </a:rPr>
                          <m:t>𝜕</m:t>
                        </m:r>
                        <m:r>
                          <m:rPr>
                            <m:sty m:val="p"/>
                          </m:rPr>
                          <a:rPr lang="en-IN" b="0" i="0" smtClean="0">
                            <a:latin typeface="Cambria Math" panose="02040503050406030204" pitchFamily="18" charset="0"/>
                          </a:rPr>
                          <m:t>Σ</m:t>
                        </m:r>
                      </m:den>
                    </m:f>
                    <m:r>
                      <a:rPr lang="en-IN" i="1">
                        <a:latin typeface="Cambria Math" panose="02040503050406030204" pitchFamily="18" charset="0"/>
                      </a:rPr>
                      <m:t>=</m:t>
                    </m:r>
                    <m:sSup>
                      <m:sSupPr>
                        <m:ctrlPr>
                          <a:rPr lang="en-IN" b="0" i="1" smtClean="0">
                            <a:latin typeface="Cambria Math" panose="02040503050406030204" pitchFamily="18" charset="0"/>
                          </a:rPr>
                        </m:ctrlPr>
                      </m:sSupPr>
                      <m:e>
                        <m:r>
                          <a:rPr lang="en-IN" b="1" i="1">
                            <a:latin typeface="Cambria Math" panose="02040503050406030204" pitchFamily="18" charset="0"/>
                          </a:rPr>
                          <m:t>𝟎</m:t>
                        </m:r>
                        <m:r>
                          <a:rPr lang="en-IN" b="1" i="1" smtClean="0">
                            <a:latin typeface="Cambria Math" panose="02040503050406030204" pitchFamily="18" charset="0"/>
                          </a:rPr>
                          <m:t>𝟎</m:t>
                        </m:r>
                      </m:e>
                      <m:sup>
                        <m:r>
                          <a:rPr lang="en-IN" b="0" i="1" smtClean="0">
                            <a:latin typeface="Cambria Math" panose="02040503050406030204" pitchFamily="18" charset="0"/>
                          </a:rPr>
                          <m:t>⊤</m:t>
                        </m:r>
                      </m:sup>
                    </m:sSup>
                  </m:oMath>
                </a14:m>
                <a:r>
                  <a:rPr lang="en-IN" dirty="0" smtClean="0"/>
                  <a:t> requires more work</a:t>
                </a:r>
              </a:p>
              <a:p>
                <a:endParaRPr lang="en-IN"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2034538" cy="5885077"/>
              </a:xfrm>
              <a:blipFill>
                <a:blip r:embed="rId2"/>
                <a:stretch>
                  <a:fillRect l="-557" t="-2381" r="-912" b="-10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spTree>
    <p:extLst>
      <p:ext uri="{BB962C8B-B14F-4D97-AF65-F5344CB8AC3E}">
        <p14:creationId xmlns:p14="http://schemas.microsoft.com/office/powerpoint/2010/main" val="330643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still more powerful generative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2353037" cy="6049464"/>
              </a:xfrm>
            </p:spPr>
            <p:txBody>
              <a:bodyPr>
                <a:normAutofit/>
              </a:bodyPr>
              <a:lstStyle/>
              <a:p>
                <a:r>
                  <a:rPr lang="en-IN" dirty="0" smtClean="0"/>
                  <a:t>For </a:t>
                </a:r>
                <a:r>
                  <a:rPr lang="en-IN" dirty="0"/>
                  <a:t>a square matrix </a:t>
                </a:r>
                <a14:m>
                  <m:oMath xmlns:m="http://schemas.openxmlformats.org/officeDocument/2006/math">
                    <m:r>
                      <a:rPr lang="en-IN">
                        <a:latin typeface="Cambria Math" panose="02040503050406030204" pitchFamily="18" charset="0"/>
                      </a:rPr>
                      <m:t>𝑋</m:t>
                    </m:r>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𝑑</m:t>
                        </m:r>
                      </m:sup>
                    </m:sSup>
                  </m:oMath>
                </a14:m>
                <a:r>
                  <a:rPr lang="en-IN" dirty="0"/>
                  <a:t>, </a:t>
                </a:r>
                <a:r>
                  <a:rPr lang="en-IN" dirty="0" smtClean="0"/>
                  <a:t>its trace </a:t>
                </a:r>
                <a14:m>
                  <m:oMath xmlns:m="http://schemas.openxmlformats.org/officeDocument/2006/math">
                    <m:r>
                      <m:rPr>
                        <m:sty m:val="p"/>
                      </m:rPr>
                      <a:rPr lang="en-IN" i="0">
                        <a:latin typeface="Cambria Math" panose="02040503050406030204" pitchFamily="18" charset="0"/>
                      </a:rPr>
                      <m:t>tr</m:t>
                    </m:r>
                    <m:d>
                      <m:dPr>
                        <m:ctrlPr>
                          <a:rPr lang="en-IN" i="1">
                            <a:latin typeface="Cambria Math" panose="02040503050406030204" pitchFamily="18" charset="0"/>
                          </a:rPr>
                        </m:ctrlPr>
                      </m:dPr>
                      <m:e>
                        <m:r>
                          <a:rPr lang="en-IN">
                            <a:latin typeface="Cambria Math" panose="02040503050406030204" pitchFamily="18" charset="0"/>
                          </a:rPr>
                          <m:t>𝑋</m:t>
                        </m:r>
                      </m:e>
                    </m:d>
                    <m:r>
                      <a:rPr lang="en-IN">
                        <a:latin typeface="Cambria Math" panose="02040503050406030204" pitchFamily="18" charset="0"/>
                      </a:rPr>
                      <m:t>≜</m:t>
                    </m:r>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𝑗</m:t>
                        </m:r>
                        <m:r>
                          <a:rPr lang="en-IN">
                            <a:latin typeface="Cambria Math" panose="02040503050406030204" pitchFamily="18" charset="0"/>
                          </a:rPr>
                          <m:t>=1</m:t>
                        </m:r>
                      </m:sub>
                      <m:sup>
                        <m:r>
                          <a:rPr lang="en-IN">
                            <a:latin typeface="Cambria Math" panose="02040503050406030204" pitchFamily="18" charset="0"/>
                          </a:rPr>
                          <m:t>𝑑</m:t>
                        </m:r>
                      </m:sup>
                      <m:e>
                        <m:sSub>
                          <m:sSubPr>
                            <m:ctrlPr>
                              <a:rPr lang="en-IN" i="1">
                                <a:latin typeface="Cambria Math" panose="02040503050406030204" pitchFamily="18" charset="0"/>
                              </a:rPr>
                            </m:ctrlPr>
                          </m:sSubPr>
                          <m:e>
                            <m:r>
                              <a:rPr lang="en-IN">
                                <a:latin typeface="Cambria Math" panose="02040503050406030204" pitchFamily="18" charset="0"/>
                              </a:rPr>
                              <m:t>𝑋</m:t>
                            </m:r>
                          </m:e>
                          <m:sub>
                            <m:r>
                              <a:rPr lang="en-IN">
                                <a:latin typeface="Cambria Math" panose="02040503050406030204" pitchFamily="18" charset="0"/>
                              </a:rPr>
                              <m:t>𝑖𝑖</m:t>
                            </m:r>
                          </m:sub>
                        </m:sSub>
                      </m:e>
                    </m:nary>
                  </m:oMath>
                </a14:m>
                <a:r>
                  <a:rPr lang="en-IN" dirty="0"/>
                  <a:t> is </a:t>
                </a:r>
                <a:r>
                  <a:rPr lang="en-IN" dirty="0" smtClean="0"/>
                  <a:t>defined as the sum </a:t>
                </a:r>
                <a:r>
                  <a:rPr lang="en-IN" dirty="0"/>
                  <a:t>of </a:t>
                </a:r>
                <a:r>
                  <a:rPr lang="en-IN" dirty="0" smtClean="0"/>
                  <a:t>its diagonal </a:t>
                </a:r>
                <a:r>
                  <a:rPr lang="en-IN" dirty="0"/>
                  <a:t>elements</a:t>
                </a:r>
              </a:p>
              <a:p>
                <a:pPr lvl="2"/>
                <a:r>
                  <a:rPr lang="en-IN" b="1" dirty="0"/>
                  <a:t>Easy result</a:t>
                </a:r>
                <a:r>
                  <a:rPr lang="en-IN" dirty="0"/>
                  <a:t>: if </a:t>
                </a:r>
                <a14:m>
                  <m:oMath xmlns:m="http://schemas.openxmlformats.org/officeDocument/2006/math">
                    <m:r>
                      <a:rPr lang="en-IN" b="1" i="0">
                        <a:latin typeface="Cambria Math" panose="02040503050406030204" pitchFamily="18" charset="0"/>
                      </a:rPr>
                      <m:t>𝐚</m:t>
                    </m:r>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oMath>
                </a14:m>
                <a:r>
                  <a:rPr lang="en-IN" dirty="0"/>
                  <a:t>, then </a:t>
                </a:r>
                <a14:m>
                  <m:oMath xmlns:m="http://schemas.openxmlformats.org/officeDocument/2006/math">
                    <m:sSup>
                      <m:sSupPr>
                        <m:ctrlPr>
                          <a:rPr lang="en-IN" i="1">
                            <a:latin typeface="Cambria Math" panose="02040503050406030204" pitchFamily="18" charset="0"/>
                          </a:rPr>
                        </m:ctrlPr>
                      </m:sSupPr>
                      <m:e>
                        <m:r>
                          <a:rPr lang="en-IN" b="1" i="0">
                            <a:latin typeface="Cambria Math" panose="02040503050406030204" pitchFamily="18" charset="0"/>
                          </a:rPr>
                          <m:t>𝐚</m:t>
                        </m:r>
                      </m:e>
                      <m:sup>
                        <m:r>
                          <a:rPr lang="en-IN">
                            <a:latin typeface="Cambria Math" panose="02040503050406030204" pitchFamily="18" charset="0"/>
                          </a:rPr>
                          <m:t>⊤</m:t>
                        </m:r>
                      </m:sup>
                    </m:sSup>
                    <m:r>
                      <a:rPr lang="en-IN">
                        <a:latin typeface="Cambria Math" panose="02040503050406030204" pitchFamily="18" charset="0"/>
                      </a:rPr>
                      <m:t>𝑋</m:t>
                    </m:r>
                    <m:r>
                      <a:rPr lang="en-IN" b="1" i="0">
                        <a:latin typeface="Cambria Math" panose="02040503050406030204" pitchFamily="18" charset="0"/>
                      </a:rPr>
                      <m:t>𝐚</m:t>
                    </m:r>
                    <m:r>
                      <a:rPr lang="en-IN">
                        <a:latin typeface="Cambria Math" panose="02040503050406030204" pitchFamily="18" charset="0"/>
                      </a:rPr>
                      <m:t>=</m:t>
                    </m:r>
                    <m:r>
                      <m:rPr>
                        <m:sty m:val="p"/>
                      </m:rPr>
                      <a:rPr lang="en-IN" i="0">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𝐴</m:t>
                            </m:r>
                          </m:e>
                          <m:sup>
                            <m:r>
                              <a:rPr lang="en-IN">
                                <a:latin typeface="Cambria Math" panose="02040503050406030204" pitchFamily="18" charset="0"/>
                              </a:rPr>
                              <m:t>⊤</m:t>
                            </m:r>
                          </m:sup>
                        </m:sSup>
                        <m:r>
                          <a:rPr lang="en-IN">
                            <a:latin typeface="Cambria Math" panose="02040503050406030204" pitchFamily="18" charset="0"/>
                          </a:rPr>
                          <m:t>𝑋</m:t>
                        </m:r>
                      </m:e>
                    </m:d>
                  </m:oMath>
                </a14:m>
                <a:r>
                  <a:rPr lang="en-IN" dirty="0"/>
                  <a:t> where </a:t>
                </a:r>
                <a14:m>
                  <m:oMath xmlns:m="http://schemas.openxmlformats.org/officeDocument/2006/math">
                    <m:r>
                      <a:rPr lang="en-IN">
                        <a:latin typeface="Cambria Math" panose="02040503050406030204" pitchFamily="18" charset="0"/>
                      </a:rPr>
                      <m:t>𝐴</m:t>
                    </m:r>
                    <m:r>
                      <a:rPr lang="en-IN">
                        <a:latin typeface="Cambria Math" panose="02040503050406030204" pitchFamily="18" charset="0"/>
                      </a:rPr>
                      <m:t>=</m:t>
                    </m:r>
                    <m:r>
                      <a:rPr lang="en-IN" b="1" i="0">
                        <a:latin typeface="Cambria Math" panose="02040503050406030204" pitchFamily="18" charset="0"/>
                      </a:rPr>
                      <m:t>𝐚</m:t>
                    </m:r>
                    <m:sSup>
                      <m:sSupPr>
                        <m:ctrlPr>
                          <a:rPr lang="en-IN" i="1">
                            <a:latin typeface="Cambria Math" panose="02040503050406030204" pitchFamily="18" charset="0"/>
                          </a:rPr>
                        </m:ctrlPr>
                      </m:sSupPr>
                      <m:e>
                        <m:r>
                          <a:rPr lang="en-IN" b="1" i="0">
                            <a:latin typeface="Cambria Math" panose="02040503050406030204" pitchFamily="18" charset="0"/>
                          </a:rPr>
                          <m:t>𝐚</m:t>
                        </m:r>
                      </m:e>
                      <m:sup>
                        <m:r>
                          <a:rPr lang="en-IN">
                            <a:latin typeface="Cambria Math" panose="02040503050406030204" pitchFamily="18" charset="0"/>
                          </a:rPr>
                          <m:t>⊤</m:t>
                        </m:r>
                      </m:sup>
                    </m:s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𝑑</m:t>
                        </m:r>
                      </m:sup>
                    </m:sSup>
                  </m:oMath>
                </a14:m>
                <a:endParaRPr lang="en-IN" dirty="0"/>
              </a:p>
              <a:p>
                <a:pPr lvl="2"/>
                <a:r>
                  <a:rPr lang="en-IN" b="1" dirty="0"/>
                  <a:t>Not so easy result</a:t>
                </a:r>
                <a:r>
                  <a:rPr lang="en-IN" dirty="0"/>
                  <a:t>: if </a:t>
                </a:r>
                <a14:m>
                  <m:oMath xmlns:m="http://schemas.openxmlformats.org/officeDocument/2006/math">
                    <m:r>
                      <a:rPr lang="en-IN">
                        <a:latin typeface="Cambria Math" panose="02040503050406030204" pitchFamily="18" charset="0"/>
                      </a:rPr>
                      <m:t>𝐴</m:t>
                    </m:r>
                  </m:oMath>
                </a14:m>
                <a:r>
                  <a:rPr lang="en-IN" dirty="0"/>
                  <a:t> is a constant matrix, then </a:t>
                </a:r>
                <a14:m>
                  <m:oMath xmlns:m="http://schemas.openxmlformats.org/officeDocument/2006/math">
                    <m:f>
                      <m:fPr>
                        <m:ctrlPr>
                          <a:rPr lang="en-IN" i="1">
                            <a:latin typeface="Cambria Math" panose="02040503050406030204" pitchFamily="18" charset="0"/>
                          </a:rPr>
                        </m:ctrlPr>
                      </m:fPr>
                      <m:num>
                        <m:r>
                          <a:rPr lang="en-IN">
                            <a:latin typeface="Cambria Math" panose="02040503050406030204" pitchFamily="18" charset="0"/>
                          </a:rPr>
                          <m:t>𝜕</m:t>
                        </m:r>
                        <m:r>
                          <m:rPr>
                            <m:sty m:val="p"/>
                          </m:rPr>
                          <a:rPr lang="en-IN" i="0">
                            <a:latin typeface="Cambria Math" panose="02040503050406030204" pitchFamily="18" charset="0"/>
                          </a:rPr>
                          <m:t>tr</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𝐴</m:t>
                                </m:r>
                              </m:e>
                              <m:sup>
                                <m:r>
                                  <a:rPr lang="en-IN">
                                    <a:latin typeface="Cambria Math" panose="02040503050406030204" pitchFamily="18" charset="0"/>
                                  </a:rPr>
                                  <m:t>⊤</m:t>
                                </m:r>
                              </m:sup>
                            </m:sSup>
                            <m:r>
                              <a:rPr lang="en-IN">
                                <a:latin typeface="Cambria Math" panose="02040503050406030204" pitchFamily="18" charset="0"/>
                              </a:rPr>
                              <m:t>𝑋</m:t>
                            </m:r>
                          </m:e>
                        </m:d>
                      </m:num>
                      <m:den>
                        <m:r>
                          <a:rPr lang="en-IN">
                            <a:latin typeface="Cambria Math" panose="02040503050406030204" pitchFamily="18" charset="0"/>
                          </a:rPr>
                          <m:t>𝜕</m:t>
                        </m:r>
                        <m:r>
                          <a:rPr lang="en-IN">
                            <a:latin typeface="Cambria Math" panose="02040503050406030204" pitchFamily="18" charset="0"/>
                          </a:rPr>
                          <m:t>𝑋</m:t>
                        </m:r>
                      </m:den>
                    </m:f>
                    <m:r>
                      <a:rPr lang="en-IN">
                        <a:latin typeface="Cambria Math" panose="02040503050406030204" pitchFamily="18" charset="0"/>
                      </a:rPr>
                      <m:t>=</m:t>
                    </m:r>
                    <m:r>
                      <a:rPr lang="en-IN">
                        <a:latin typeface="Cambria Math" panose="02040503050406030204" pitchFamily="18" charset="0"/>
                      </a:rPr>
                      <m:t>𝐴</m:t>
                    </m:r>
                  </m:oMath>
                </a14:m>
                <a:endParaRPr lang="en-IN" dirty="0"/>
              </a:p>
              <a:p>
                <a:pPr lvl="2"/>
                <a:r>
                  <a:rPr lang="en-IN" b="1" dirty="0"/>
                  <a:t>Recall</a:t>
                </a:r>
                <a:r>
                  <a:rPr lang="en-IN" dirty="0"/>
                  <a:t>: dims of </a:t>
                </a:r>
                <a:r>
                  <a:rPr lang="en-IN" dirty="0" err="1"/>
                  <a:t>derivs</a:t>
                </a:r>
                <a:r>
                  <a:rPr lang="en-IN" dirty="0"/>
                  <a:t> always equal those of quantity w.r.t which </a:t>
                </a:r>
                <a:r>
                  <a:rPr lang="en-IN" dirty="0" err="1"/>
                  <a:t>deriv</a:t>
                </a:r>
                <a:r>
                  <a:rPr lang="en-IN" dirty="0"/>
                  <a:t> is </a:t>
                </a:r>
                <a:r>
                  <a:rPr lang="en-IN" dirty="0" smtClean="0"/>
                  <a:t>taken</a:t>
                </a:r>
              </a:p>
              <a:p>
                <a:r>
                  <a:rPr lang="en-IN" dirty="0" smtClean="0"/>
                  <a:t>Let us denote </a:t>
                </a:r>
                <a14:m>
                  <m:oMath xmlns:m="http://schemas.openxmlformats.org/officeDocument/2006/math">
                    <m:r>
                      <m:rPr>
                        <m:sty m:val="p"/>
                      </m:rPr>
                      <a:rPr lang="en-IN" b="0" i="0" smtClean="0">
                        <a:latin typeface="Cambria Math" panose="02040503050406030204" pitchFamily="18" charset="0"/>
                      </a:rPr>
                      <m:t>Λ</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Σ</m:t>
                        </m:r>
                      </m:e>
                      <m:sup>
                        <m:r>
                          <a:rPr lang="en-IN" b="0" i="1" smtClean="0">
                            <a:latin typeface="Cambria Math" panose="02040503050406030204" pitchFamily="18" charset="0"/>
                          </a:rPr>
                          <m:t>−1</m:t>
                        </m:r>
                      </m:sup>
                    </m:sSup>
                  </m:oMath>
                </a14:m>
                <a:r>
                  <a:rPr lang="en-IN" dirty="0" smtClean="0"/>
                  <a:t> for convenience</a:t>
                </a:r>
              </a:p>
              <a:p>
                <a:r>
                  <a:rPr lang="en-IN" b="1" dirty="0" smtClean="0"/>
                  <a:t>New expression</a:t>
                </a:r>
                <a:r>
                  <a:rPr lang="en-IN" dirty="0" smtClean="0"/>
                  <a:t>: </a:t>
                </a:r>
                <a14:m>
                  <m:oMath xmlns:m="http://schemas.openxmlformats.org/officeDocument/2006/math">
                    <m:r>
                      <a:rPr lang="en-IN" i="1" smtClean="0">
                        <a:latin typeface="Cambria Math" panose="02040503050406030204" pitchFamily="18" charset="0"/>
                        <a:ea typeface="Cambria Math" panose="02040503050406030204" pitchFamily="18" charset="0"/>
                      </a:rPr>
                      <m:t>𝑓</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rPr>
                          <m:t>Σ</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𝑛</m:t>
                        </m:r>
                      </m:num>
                      <m:den>
                        <m:r>
                          <a:rPr lang="en-IN" i="1">
                            <a:latin typeface="Cambria Math" panose="02040503050406030204" pitchFamily="18" charset="0"/>
                            <a:ea typeface="Cambria Math" panose="02040503050406030204" pitchFamily="18" charset="0"/>
                          </a:rPr>
                          <m:t>2</m:t>
                        </m:r>
                      </m:den>
                    </m:f>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d>
                          <m:dPr>
                            <m:begChr m:val="|"/>
                            <m:endChr m:val="|"/>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rPr>
                              <m:t>Σ</m:t>
                            </m:r>
                          </m:e>
                        </m:d>
                      </m:e>
                    </m:func>
                    <m:r>
                      <a:rPr lang="en-IN" i="1">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r>
                          <m:rPr>
                            <m:sty m:val="p"/>
                          </m:rPr>
                          <a:rPr lang="en-IN" b="0" i="0" smtClean="0">
                            <a:latin typeface="Cambria Math" panose="02040503050406030204" pitchFamily="18" charset="0"/>
                          </a:rPr>
                          <m:t>tr</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Λ</m:t>
                                </m:r>
                              </m:e>
                              <m:sup>
                                <m:r>
                                  <a:rPr lang="en-IN" b="0" i="1" smtClean="0">
                                    <a:latin typeface="Cambria Math" panose="02040503050406030204" pitchFamily="18" charset="0"/>
                                  </a:rPr>
                                  <m:t>⊤</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𝑆</m:t>
                                </m:r>
                              </m:e>
                              <m:sup>
                                <m:r>
                                  <a:rPr lang="en-IN" b="0" i="1" smtClean="0">
                                    <a:latin typeface="Cambria Math" panose="02040503050406030204" pitchFamily="18" charset="0"/>
                                  </a:rPr>
                                  <m:t>𝑖</m:t>
                                </m:r>
                              </m:sup>
                            </m:sSup>
                          </m:e>
                        </m:d>
                      </m:e>
                    </m:nary>
                  </m:oMath>
                </a14:m>
                <a:r>
                  <a:rPr lang="en-IN" dirty="0" smtClean="0"/>
                  <a:t> where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𝑆</m:t>
                        </m:r>
                      </m:e>
                      <m:sup>
                        <m:r>
                          <a:rPr lang="en-IN" b="0" i="1" smtClean="0">
                            <a:latin typeface="Cambria Math" panose="02040503050406030204" pitchFamily="18" charset="0"/>
                          </a:rPr>
                          <m:t>𝑖</m:t>
                        </m:r>
                      </m:sup>
                    </m:sSup>
                    <m:r>
                      <a:rPr lang="en-IN" b="0" i="1" smtClean="0">
                        <a:latin typeface="Cambria Math" panose="02040503050406030204" pitchFamily="18" charset="0"/>
                      </a:rPr>
                      <m:t>=</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sSup>
                      <m:sSupPr>
                        <m:ctrlPr>
                          <a:rPr lang="en-IN" b="1" i="1" smtClean="0">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r>
                              <a:rPr lang="en-IN" b="1">
                                <a:latin typeface="Cambria Math" panose="02040503050406030204" pitchFamily="18" charset="0"/>
                              </a:rPr>
                              <m:t>𝛍</m:t>
                            </m:r>
                          </m:e>
                        </m:d>
                      </m:e>
                      <m:sup>
                        <m:r>
                          <a:rPr lang="en-IN" b="1" i="1" smtClean="0">
                            <a:latin typeface="Cambria Math" panose="02040503050406030204" pitchFamily="18" charset="0"/>
                          </a:rPr>
                          <m:t>⊤</m:t>
                        </m:r>
                      </m:sup>
                    </m:sSup>
                  </m:oMath>
                </a14:m>
                <a:endParaRPr lang="en-IN"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2353037" cy="6049464"/>
              </a:xfrm>
              <a:blipFill>
                <a:blip r:embed="rId2"/>
                <a:stretch>
                  <a:fillRect l="-543" t="-161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Tree>
    <p:extLst>
      <p:ext uri="{BB962C8B-B14F-4D97-AF65-F5344CB8AC3E}">
        <p14:creationId xmlns:p14="http://schemas.microsoft.com/office/powerpoint/2010/main" val="95921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90.00465"/>
  <p:tag name="ORIGINALWIDTH" val="139.0072"/>
  <p:tag name="LATEXADDIN" val="\documentclass{article}&#10;\usepackage{amsmath,amssymb}&#10;\pagestyle{empty}&#10;\begin{document}&#10;&#10;\[&#10;\text{\boldmath$\mathbf{\mu}$}^{\ast,0}&#10;\]&#10;&#10;\end{document}"/>
  <p:tag name="IGUANATEXSIZE" val="24"/>
  <p:tag name="IGUANATEXCURSOR" val="119"/>
</p:tagLst>
</file>

<file path=ppt/tags/tag2.xml><?xml version="1.0" encoding="utf-8"?>
<p:tagLst xmlns:a="http://schemas.openxmlformats.org/drawingml/2006/main" xmlns:r="http://schemas.openxmlformats.org/officeDocument/2006/relationships" xmlns:p="http://schemas.openxmlformats.org/presentationml/2006/main">
  <p:tag name="ORIGINALHEIGHT" val="90.00465"/>
  <p:tag name="ORIGINALWIDTH" val="136.507"/>
  <p:tag name="LATEXADDIN" val="\documentclass{article}&#10;\usepackage{amsmath,amssymb}&#10;\pagestyle{empty}&#10;\begin{document}&#10;&#10;\[&#10;\text{\boldmath$\mathbf{\mu}$}^{\ast,1}&#10;\]&#10;&#10;\end{document}"/>
  <p:tag name="IGUANATEXSIZE" val="24"/>
  <p:tag name="IGUANATEXCURSOR" val="129"/>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1116</TotalTime>
  <Words>5122</Words>
  <Application>Microsoft Office PowerPoint</Application>
  <PresentationFormat>Widescreen</PresentationFormat>
  <Paragraphs>185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Wingdings</vt:lpstr>
      <vt:lpstr>Metropolitan</vt:lpstr>
      <vt:lpstr>Generative ML</vt:lpstr>
      <vt:lpstr>Probabilistic Clustering??</vt:lpstr>
      <vt:lpstr>Soft k-means</vt:lpstr>
      <vt:lpstr>Generative Models</vt:lpstr>
      <vt:lpstr>Generative Algorithms</vt:lpstr>
      <vt:lpstr>A very simple generative model</vt:lpstr>
      <vt:lpstr>A more powerful generative model</vt:lpstr>
      <vt:lpstr>A still more powerful generative model</vt:lpstr>
      <vt:lpstr>A still more powerful generative model</vt:lpstr>
      <vt:lpstr>A still more powerful generative model</vt:lpstr>
      <vt:lpstr>MAP, Bayesian Generative Models?</vt:lpstr>
      <vt:lpstr>Still more powerful generative model?</vt:lpstr>
      <vt:lpstr>Learning a Mixture of Two Gaussians</vt:lpstr>
      <vt:lpstr>MLE with Latent Variables</vt:lpstr>
      <vt:lpstr>Heuristic 1: Alternating Optimization</vt:lpstr>
      <vt:lpstr>Heuristic 1 at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122</cp:revision>
  <dcterms:created xsi:type="dcterms:W3CDTF">2018-07-30T05:08:11Z</dcterms:created>
  <dcterms:modified xsi:type="dcterms:W3CDTF">2020-02-14T14:56:29Z</dcterms:modified>
</cp:coreProperties>
</file>