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2/29/2020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30.png"/><Relationship Id="rId5" Type="http://schemas.openxmlformats.org/officeDocument/2006/relationships/image" Target="../media/image3.png"/><Relationship Id="rId10" Type="http://schemas.openxmlformats.org/officeDocument/2006/relationships/image" Target="../media/image32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Principal Component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Principal Component Analysis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The largest singular value (resp. eigenvalue) of a matrix is called its </a:t>
                </a:r>
                <a:r>
                  <a:rPr lang="en-IN" i="1" dirty="0" smtClean="0"/>
                  <a:t>leading</a:t>
                </a:r>
                <a:r>
                  <a:rPr lang="en-IN" dirty="0" smtClean="0"/>
                  <a:t> singular value (resp. eigenvalue)</a:t>
                </a:r>
              </a:p>
              <a:p>
                <a:pPr lvl="2"/>
                <a:r>
                  <a:rPr lang="en-IN" dirty="0" smtClean="0"/>
                  <a:t>The corresponding left/right singular vector (resp. eigenvector) is called its </a:t>
                </a:r>
                <a:r>
                  <a:rPr lang="en-IN" i="0" dirty="0" smtClean="0"/>
                  <a:t>leading</a:t>
                </a:r>
                <a:r>
                  <a:rPr lang="en-IN" dirty="0" smtClean="0"/>
                  <a:t> left/right singular vector (resp. eigenvector)</a:t>
                </a:r>
              </a:p>
              <a:p>
                <a:pPr lvl="2"/>
                <a:r>
                  <a:rPr lang="en-IN" dirty="0" smtClean="0"/>
                  <a:t>In some cases, there may be more than one singular vector with the same singular value (resp. more than one eigenvector with the same eigenvalue)</a:t>
                </a:r>
              </a:p>
              <a:p>
                <a:r>
                  <a:rPr lang="en-IN" b="1" dirty="0" smtClean="0"/>
                  <a:t>Principal Component Analysis</a:t>
                </a:r>
                <a:r>
                  <a:rPr lang="en-IN" dirty="0" smtClean="0"/>
                  <a:t>: the process of finding the top few singular values and corresponding singular vectors (left + right)</a:t>
                </a:r>
              </a:p>
              <a:p>
                <a:pPr lvl="2"/>
                <a:r>
                  <a:rPr lang="en-IN" dirty="0" smtClean="0"/>
                  <a:t>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(assume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. The case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similar) with SVD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IN" dirty="0" smtClean="0"/>
                  <a:t> both have orthonormal columns,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IN" dirty="0" smtClean="0"/>
                  <a:t> is square 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IN" dirty="0" smtClean="0"/>
                  <a:t> is not!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we dropped the last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columns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which were useless, to 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Want to find the leading triplets i.e.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21" y="184929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294544" y="123633"/>
                <a:ext cx="9311778" cy="1853392"/>
              </a:xfrm>
              <a:prstGeom prst="wedgeRectCallout">
                <a:avLst>
                  <a:gd name="adj1" fmla="val 58697"/>
                  <a:gd name="adj2" fmla="val 2077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Careful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since we have dropped some columns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need to be careful. When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was square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its columns were orthonormal as were its rows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now that we have removed some columns, whereas the remaining columns are still orthonormal, the rows are not necessarily orthonormal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but maybe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44" y="123633"/>
                <a:ext cx="9311778" cy="1853392"/>
              </a:xfrm>
              <a:prstGeom prst="wedgeRectCallout">
                <a:avLst>
                  <a:gd name="adj1" fmla="val 58697"/>
                  <a:gd name="adj2" fmla="val 20771"/>
                </a:avLst>
              </a:prstGeom>
              <a:blipFill>
                <a:blip r:embed="rId4"/>
                <a:stretch>
                  <a:fillRect l="-660" t="-3548" b="-871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Suppose we wish to find the leading right singular vector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Same as finding the leading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To find the leading left singular vector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, find leading eigenvector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Denote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and that we reorder things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≥…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Assume for sake of simplicity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This is sometimes called an </a:t>
                </a:r>
                <a:r>
                  <a:rPr lang="en-IN" i="1" dirty="0" err="1" smtClean="0"/>
                  <a:t>eigengap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or even </a:t>
                </a:r>
                <a:r>
                  <a:rPr lang="en-IN" i="1" dirty="0" smtClean="0"/>
                  <a:t>leading </a:t>
                </a:r>
                <a:r>
                  <a:rPr lang="en-IN" i="1" dirty="0" err="1" smtClean="0"/>
                  <a:t>eigengap</a:t>
                </a:r>
                <a:endParaRPr lang="en-IN" i="1" dirty="0" smtClean="0"/>
              </a:p>
              <a:p>
                <a:pPr lvl="3"/>
                <a:r>
                  <a:rPr lang="en-IN" dirty="0"/>
                  <a:t>E</a:t>
                </a:r>
                <a:r>
                  <a:rPr lang="en-IN" dirty="0" smtClean="0"/>
                  <a:t>asier to see the algorithms at work with an </a:t>
                </a:r>
                <a:r>
                  <a:rPr lang="en-IN" dirty="0" err="1" smtClean="0"/>
                  <a:t>eigengap</a:t>
                </a:r>
                <a:r>
                  <a:rPr lang="en-IN" dirty="0" smtClean="0"/>
                  <a:t> – will handle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later</a:t>
                </a:r>
              </a:p>
              <a:p>
                <a:pPr lvl="3"/>
                <a:r>
                  <a:rPr lang="en-IN" b="1" dirty="0" smtClean="0"/>
                  <a:t>Caution</a:t>
                </a:r>
                <a:r>
                  <a:rPr lang="en-IN" dirty="0" smtClean="0"/>
                  <a:t>: textbooks might write </a:t>
                </a:r>
                <a:r>
                  <a:rPr lang="en-IN" dirty="0" err="1" smtClean="0"/>
                  <a:t>eigengap</a:t>
                </a:r>
                <a:r>
                  <a:rPr lang="en-IN" dirty="0" smtClean="0"/>
                  <a:t> </a:t>
                </a:r>
                <a:r>
                  <a:rPr lang="en-IN" i="1" dirty="0" smtClean="0"/>
                  <a:t>additively</a:t>
                </a:r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–</a:t>
                </a:r>
                <a:r>
                  <a:rPr lang="en-IN" dirty="0" smtClean="0"/>
                  <a:t> same thing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Similarly, convince yourself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for any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Will use this curious fact very efficiently to find the leading </a:t>
                </a:r>
                <a:r>
                  <a:rPr lang="en-IN" dirty="0" err="1" smtClean="0"/>
                  <a:t>eigenpair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460" b="-1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Power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Note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this means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IN" dirty="0" smtClean="0"/>
                  <a:t> as well</a:t>
                </a:r>
              </a:p>
              <a:p>
                <a:pPr lvl="2"/>
                <a:r>
                  <a:rPr lang="en-IN" dirty="0" smtClean="0"/>
                  <a:t>Even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IN" dirty="0" smtClean="0"/>
                  <a:t>, with large enough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, gap blows up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&gt;10000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with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 smtClean="0"/>
                  <a:t>, the leading eigenvalue really stands out!</a:t>
                </a:r>
              </a:p>
              <a:p>
                <a:r>
                  <a:rPr lang="en-IN" dirty="0" smtClean="0"/>
                  <a:t>Let us take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let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 smtClean="0"/>
                  <a:t> represents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in terms of columns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b="0" dirty="0" smtClean="0"/>
                  <a:t> </a:t>
                </a:r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Notice that since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 smtClean="0"/>
                  <a:t> is orthonormal,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N" i="1" dirty="0" smtClean="0"/>
              </a:p>
              <a:p>
                <a:pPr lvl="2"/>
                <a:r>
                  <a:rPr lang="en-IN" dirty="0" smtClean="0"/>
                  <a:t>However, we just saw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IN" i="1" dirty="0" smtClean="0"/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IN" i="1" dirty="0" smtClean="0"/>
              </a:p>
              <a:p>
                <a:pPr lvl="2"/>
                <a:r>
                  <a:rPr lang="en-IN" dirty="0" smtClean="0"/>
                  <a:t>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i="1" dirty="0" smtClean="0"/>
                  <a:t> which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acc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06282" y="4530903"/>
                <a:ext cx="2753475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IN" sz="320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82" y="4530903"/>
                <a:ext cx="2753475" cy="59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989888" y="4492494"/>
                <a:ext cx="2753475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>
                            <a:latin typeface="Cambria Math" panose="02040503050406030204" pitchFamily="18" charset="0"/>
                          </a:rPr>
                          <m:t>&gt;1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sz="32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3200" dirty="0" smtClean="0"/>
                  <a:t> </a:t>
                </a:r>
                <a:endParaRPr lang="en-IN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888" y="4492494"/>
                <a:ext cx="2753475" cy="668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52" y="4763761"/>
            <a:ext cx="1807146" cy="18071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852" y="411269"/>
            <a:ext cx="1775788" cy="177578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620115" y="2779281"/>
            <a:ext cx="1468606" cy="1238929"/>
            <a:chOff x="12383748" y="1219011"/>
            <a:chExt cx="1862104" cy="1570887"/>
          </a:xfrm>
        </p:grpSpPr>
        <p:sp>
          <p:nvSpPr>
            <p:cNvPr id="31" name="Freeform 30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ular Callout 35"/>
              <p:cNvSpPr/>
              <p:nvPr/>
            </p:nvSpPr>
            <p:spPr>
              <a:xfrm>
                <a:off x="7493688" y="306044"/>
                <a:ext cx="2885758" cy="857662"/>
              </a:xfrm>
              <a:prstGeom prst="wedgeRectCallout">
                <a:avLst>
                  <a:gd name="adj1" fmla="val 75379"/>
                  <a:gd name="adj2" fmla="val 6833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How do I find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36" name="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88" y="306044"/>
                <a:ext cx="2885758" cy="857662"/>
              </a:xfrm>
              <a:prstGeom prst="wedgeRectCallout">
                <a:avLst>
                  <a:gd name="adj1" fmla="val 75379"/>
                  <a:gd name="adj2" fmla="val 68338"/>
                </a:avLst>
              </a:prstGeom>
              <a:blipFill>
                <a:blip r:embed="rId7"/>
                <a:stretch>
                  <a:fillRect l="-9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ular Callout 36"/>
              <p:cNvSpPr/>
              <p:nvPr/>
            </p:nvSpPr>
            <p:spPr>
              <a:xfrm>
                <a:off x="4338598" y="2292281"/>
                <a:ext cx="5914365" cy="1315308"/>
              </a:xfrm>
              <a:prstGeom prst="wedgeRectCallout">
                <a:avLst>
                  <a:gd name="adj1" fmla="val 59836"/>
                  <a:gd name="adj2" fmla="val 5859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acc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then use the fact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the eigenvalue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corresponding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7" name="Rectangular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98" y="2292281"/>
                <a:ext cx="5914365" cy="1315308"/>
              </a:xfrm>
              <a:prstGeom prst="wedgeRectCallout">
                <a:avLst>
                  <a:gd name="adj1" fmla="val 59836"/>
                  <a:gd name="adj2" fmla="val 58597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ular Callout 37"/>
              <p:cNvSpPr/>
              <p:nvPr/>
            </p:nvSpPr>
            <p:spPr>
              <a:xfrm>
                <a:off x="2835132" y="5206840"/>
                <a:ext cx="7544314" cy="1287496"/>
              </a:xfrm>
              <a:prstGeom prst="wedgeRectCallout">
                <a:avLst>
                  <a:gd name="adj1" fmla="val 64211"/>
                  <a:gd name="adj2" fmla="val 448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obtained our approximation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acc>
                      </m:e>
                      <m:sup>
                        <m: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sSub>
                          <m:sSub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 should we choose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 Will any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work? How should we choose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?</a:t>
                </a:r>
              </a:p>
            </p:txBody>
          </p:sp>
        </mc:Choice>
        <mc:Fallback xmlns="">
          <p:sp>
            <p:nvSpPr>
              <p:cNvPr id="38" name="Rectangular Callout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32" y="5206840"/>
                <a:ext cx="7544314" cy="1287496"/>
              </a:xfrm>
              <a:prstGeom prst="wedgeRectCallout">
                <a:avLst>
                  <a:gd name="adj1" fmla="val 64211"/>
                  <a:gd name="adj2" fmla="val 4485"/>
                </a:avLst>
              </a:prstGeom>
              <a:blipFill>
                <a:blip r:embed="rId9"/>
                <a:stretch>
                  <a:fillRect l="-563" b="-46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ular Callout 38"/>
              <p:cNvSpPr/>
              <p:nvPr/>
            </p:nvSpPr>
            <p:spPr>
              <a:xfrm>
                <a:off x="575671" y="3743045"/>
                <a:ext cx="9625605" cy="1315308"/>
              </a:xfrm>
              <a:prstGeom prst="wedgeRectCallout">
                <a:avLst>
                  <a:gd name="adj1" fmla="val 58752"/>
                  <a:gd name="adj2" fmla="val -4138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must be a vector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well which means we will never recover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The longer you run i.e. larger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 better the approximation you will get. </a:t>
                </a:r>
              </a:p>
            </p:txBody>
          </p:sp>
        </mc:Choice>
        <mc:Fallback xmlns="">
          <p:sp>
            <p:nvSpPr>
              <p:cNvPr id="39" name="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1" y="3743045"/>
                <a:ext cx="9625605" cy="1315308"/>
              </a:xfrm>
              <a:prstGeom prst="wedgeRectCallout">
                <a:avLst>
                  <a:gd name="adj1" fmla="val 58752"/>
                  <a:gd name="adj2" fmla="val -41387"/>
                </a:avLst>
              </a:prstGeom>
              <a:blipFill>
                <a:blip r:embed="rId10"/>
                <a:stretch>
                  <a:fillRect l="-58" b="-405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ular Callout 39"/>
              <p:cNvSpPr/>
              <p:nvPr/>
            </p:nvSpPr>
            <p:spPr>
              <a:xfrm>
                <a:off x="3081712" y="1299162"/>
                <a:ext cx="7260137" cy="857662"/>
              </a:xfrm>
              <a:prstGeom prst="wedgeRectCallout">
                <a:avLst>
                  <a:gd name="adj1" fmla="val 61511"/>
                  <a:gd name="adj2" fmla="val -2270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Hmm … this means if our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acc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not good then our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wont be good either</a:t>
                </a:r>
              </a:p>
            </p:txBody>
          </p:sp>
        </mc:Choice>
        <mc:Fallback xmlns="">
          <p:sp>
            <p:nvSpPr>
              <p:cNvPr id="40" name="Rectangular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12" y="1299162"/>
                <a:ext cx="7260137" cy="857662"/>
              </a:xfrm>
              <a:prstGeom prst="wedgeRectCallout">
                <a:avLst>
                  <a:gd name="adj1" fmla="val 61511"/>
                  <a:gd name="adj2" fmla="val -22704"/>
                </a:avLst>
              </a:prstGeom>
              <a:blipFill>
                <a:blip r:embed="rId11"/>
                <a:stretch>
                  <a:fillRect t="-2721" b="-122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31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  <p:bldP spid="27" grpId="0"/>
      <p:bldP spid="27" grpId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Power Method</a:t>
            </a:r>
            <a:endParaRPr lang="en-IN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53354" y="5506668"/>
            <a:ext cx="11600328" cy="1351332"/>
          </a:xfrm>
        </p:spPr>
        <p:txBody>
          <a:bodyPr/>
          <a:lstStyle/>
          <a:p>
            <a:pPr lvl="2"/>
            <a:r>
              <a:rPr lang="en-IN" dirty="0" smtClean="0"/>
              <a:t>In settings with no </a:t>
            </a:r>
            <a:r>
              <a:rPr lang="en-IN" dirty="0" err="1" smtClean="0"/>
              <a:t>eigengap</a:t>
            </a:r>
            <a:r>
              <a:rPr lang="en-IN" dirty="0" smtClean="0"/>
              <a:t>, it turns out that there is an entire subspace (i.e. infinitely many eigenvectors) corresponding to the largest eigenvalue</a:t>
            </a:r>
          </a:p>
          <a:p>
            <a:pPr lvl="2"/>
            <a:r>
              <a:rPr lang="en-IN" dirty="0" smtClean="0"/>
              <a:t>Power Method will return some vector in that subspace but not sure which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26211" y="1111624"/>
                <a:ext cx="9654612" cy="424000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THE POWER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Input</a:t>
                </a:r>
                <a:r>
                  <a:rPr lang="en-IN" sz="3200" dirty="0" smtClean="0">
                    <a:latin typeface="+mj-lt"/>
                  </a:rPr>
                  <a:t>: </a:t>
                </a:r>
                <a:r>
                  <a:rPr lang="en-IN" sz="3200" dirty="0">
                    <a:latin typeface="+mj-lt"/>
                  </a:rPr>
                  <a:t>s</a:t>
                </a:r>
                <a:r>
                  <a:rPr lang="en-IN" sz="3200" dirty="0" smtClean="0">
                    <a:latin typeface="+mj-lt"/>
                  </a:rPr>
                  <a:t>quare symmetric matrix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3200" dirty="0" smtClean="0">
                    <a:latin typeface="+mj-lt"/>
                  </a:rPr>
                  <a:t> randomly 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Return leading eigenvector estimate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acc>
                      </m:e>
                      <m:sup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Return leading eigenvalue estimate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6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11" y="1111624"/>
                <a:ext cx="9654612" cy="4240007"/>
              </a:xfrm>
              <a:prstGeom prst="rect">
                <a:avLst/>
              </a:prstGeom>
              <a:blipFill>
                <a:blip r:embed="rId2"/>
                <a:stretch>
                  <a:fillRect l="-1447" t="-1709" b="-2564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ular Callout 18"/>
              <p:cNvSpPr/>
              <p:nvPr/>
            </p:nvSpPr>
            <p:spPr>
              <a:xfrm>
                <a:off x="8126996" y="1354809"/>
                <a:ext cx="3711777" cy="857662"/>
              </a:xfrm>
              <a:prstGeom prst="wedgeRectCallout">
                <a:avLst>
                  <a:gd name="adj1" fmla="val -55763"/>
                  <a:gd name="adj2" fmla="val 7672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Ensures with high probability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ular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96" y="1354809"/>
                <a:ext cx="3711777" cy="857662"/>
              </a:xfrm>
              <a:prstGeom prst="wedgeRectCallout">
                <a:avLst>
                  <a:gd name="adj1" fmla="val -55763"/>
                  <a:gd name="adj2" fmla="val 76723"/>
                </a:avLst>
              </a:prstGeom>
              <a:blipFill>
                <a:blip r:embed="rId3"/>
                <a:stretch>
                  <a:fillRect t="-10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002219" y="3629091"/>
                <a:ext cx="14782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19" y="3629091"/>
                <a:ext cx="147829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ular Callout 23"/>
              <p:cNvSpPr/>
              <p:nvPr/>
            </p:nvSpPr>
            <p:spPr>
              <a:xfrm>
                <a:off x="626724" y="1354809"/>
                <a:ext cx="6914508" cy="857662"/>
              </a:xfrm>
              <a:prstGeom prst="wedgeRectCallout">
                <a:avLst>
                  <a:gd name="adj1" fmla="val -252"/>
                  <a:gd name="adj2" fmla="val 10547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time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mat-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vec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mults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instead of first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which takes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time</a:t>
                </a:r>
              </a:p>
            </p:txBody>
          </p:sp>
        </mc:Choice>
        <mc:Fallback xmlns="">
          <p:sp>
            <p:nvSpPr>
              <p:cNvPr id="24" name="Rectangular Callou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4" y="1354809"/>
                <a:ext cx="6914508" cy="857662"/>
              </a:xfrm>
              <a:prstGeom prst="wedgeRectCallout">
                <a:avLst>
                  <a:gd name="adj1" fmla="val -252"/>
                  <a:gd name="adj2" fmla="val 105474"/>
                </a:avLst>
              </a:prstGeom>
              <a:blipFill>
                <a:blip r:embed="rId5"/>
                <a:stretch>
                  <a:fillRect l="-439" t="-885" r="-26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453904" y="4102019"/>
                <a:ext cx="15466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904" y="4102019"/>
                <a:ext cx="154664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ular Callout 19"/>
          <p:cNvSpPr/>
          <p:nvPr/>
        </p:nvSpPr>
        <p:spPr>
          <a:xfrm>
            <a:off x="6024470" y="2552755"/>
            <a:ext cx="4081923" cy="857662"/>
          </a:xfrm>
          <a:prstGeom prst="wedgeRectCallout">
            <a:avLst>
              <a:gd name="adj1" fmla="val -67389"/>
              <a:gd name="adj2" fmla="val 839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Good to periodically normalize to prevent overflow errors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6024470" y="3606342"/>
            <a:ext cx="4199939" cy="857662"/>
          </a:xfrm>
          <a:prstGeom prst="wedgeRectCallout">
            <a:avLst>
              <a:gd name="adj1" fmla="val -67389"/>
              <a:gd name="adj2" fmla="val -346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Can show that doesn’t affect the working of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algo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in any way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385075" y="5442573"/>
            <a:ext cx="1468606" cy="1238929"/>
            <a:chOff x="12383748" y="1219011"/>
            <a:chExt cx="1862104" cy="1570887"/>
          </a:xfrm>
        </p:grpSpPr>
        <p:sp>
          <p:nvSpPr>
            <p:cNvPr id="27" name="Freeform 2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2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ular Callout 31"/>
              <p:cNvSpPr/>
              <p:nvPr/>
            </p:nvSpPr>
            <p:spPr>
              <a:xfrm>
                <a:off x="626724" y="5293087"/>
                <a:ext cx="9720278" cy="1315308"/>
              </a:xfrm>
              <a:prstGeom prst="wedgeRectCallout">
                <a:avLst>
                  <a:gd name="adj1" fmla="val 56771"/>
                  <a:gd name="adj2" fmla="val 5312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The Power Method is fast – guaranteed to return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at most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iterations (proof beyond CS771). To find smaller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eigenpairs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“peel” off largest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eigenpair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we have found and repeat process</a:t>
                </a:r>
              </a:p>
            </p:txBody>
          </p:sp>
        </mc:Choice>
        <mc:Fallback xmlns=""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4" y="5293087"/>
                <a:ext cx="9720278" cy="1315308"/>
              </a:xfrm>
              <a:prstGeom prst="wedgeRectCallout">
                <a:avLst>
                  <a:gd name="adj1" fmla="val 56771"/>
                  <a:gd name="adj2" fmla="val 53129"/>
                </a:avLst>
              </a:prstGeom>
              <a:blipFill>
                <a:blip r:embed="rId7"/>
                <a:stretch>
                  <a:fillRect l="-761" t="-3930" b="-78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0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19" grpId="0" animBg="1"/>
      <p:bldP spid="23" grpId="0"/>
      <p:bldP spid="24" grpId="0" animBg="1"/>
      <p:bldP spid="25" grpId="0"/>
      <p:bldP spid="20" grpId="0" animBg="1"/>
      <p:bldP spid="2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Peeling Method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4659" y="1334848"/>
                <a:ext cx="9922682" cy="416434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THE PEELING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Input</a:t>
                </a:r>
                <a:r>
                  <a:rPr lang="en-IN" sz="3200" dirty="0" smtClean="0">
                    <a:latin typeface="+mj-lt"/>
                  </a:rPr>
                  <a:t>: square symmetric matrix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3200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IN" sz="3200" b="0" i="0" smtClean="0">
                        <a:latin typeface="+mj-lt"/>
                      </a:rPr>
                      <m:t>POWER</m:t>
                    </m:r>
                    <m:r>
                      <m:rPr>
                        <m:nor/>
                      </m:rPr>
                      <a:rPr lang="en-IN" sz="3200" b="0" i="0" smtClean="0">
                        <a:latin typeface="+mj-lt"/>
                      </a:rPr>
                      <m:t>−</m:t>
                    </m:r>
                    <m:r>
                      <m:rPr>
                        <m:nor/>
                      </m:rPr>
                      <a:rPr lang="en-IN" sz="3200" b="0" i="0" smtClean="0">
                        <a:latin typeface="+mj-lt"/>
                      </a:rPr>
                      <m:t>METHOD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acc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Return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32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59" y="1334848"/>
                <a:ext cx="9922682" cy="4164345"/>
              </a:xfrm>
              <a:prstGeom prst="rect">
                <a:avLst/>
              </a:prstGeom>
              <a:blipFill>
                <a:blip r:embed="rId2"/>
                <a:stretch>
                  <a:fillRect l="-1408" t="-1887" b="-58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45834" y="5803024"/>
                <a:ext cx="107643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IN" sz="3200" b="1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IN" sz="3200" b="1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4" y="5803024"/>
                <a:ext cx="107643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26110" y="5811314"/>
            <a:ext cx="2229978" cy="6516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56088" y="5754263"/>
            <a:ext cx="2229978" cy="6516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066" y="5754263"/>
            <a:ext cx="2229978" cy="65169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ular Callout 9"/>
              <p:cNvSpPr/>
              <p:nvPr/>
            </p:nvSpPr>
            <p:spPr>
              <a:xfrm>
                <a:off x="7401055" y="4212404"/>
                <a:ext cx="4701902" cy="1178537"/>
              </a:xfrm>
              <a:prstGeom prst="wedgeRectCallout">
                <a:avLst>
                  <a:gd name="adj1" fmla="val -67389"/>
                  <a:gd name="adj2" fmla="val 8391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Some residue might still be left due to inaccurate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but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usually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small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sufficiently large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5" y="4212404"/>
                <a:ext cx="4701902" cy="1178537"/>
              </a:xfrm>
              <a:prstGeom prst="wedgeRectCallout">
                <a:avLst>
                  <a:gd name="adj1" fmla="val -67389"/>
                  <a:gd name="adj2" fmla="val 83911"/>
                </a:avLst>
              </a:prstGeom>
              <a:blipFill>
                <a:blip r:embed="rId4"/>
                <a:stretch>
                  <a:fillRect t="-3774" r="-241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ular Callout 10"/>
          <p:cNvSpPr/>
          <p:nvPr/>
        </p:nvSpPr>
        <p:spPr>
          <a:xfrm>
            <a:off x="7401055" y="3560181"/>
            <a:ext cx="2728482" cy="543971"/>
          </a:xfrm>
          <a:prstGeom prst="wedgeRectCallout">
            <a:avLst>
              <a:gd name="adj1" fmla="val -67389"/>
              <a:gd name="adj2" fmla="val 8391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“peeling” step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/>
              <p:cNvSpPr/>
              <p:nvPr/>
            </p:nvSpPr>
            <p:spPr>
              <a:xfrm>
                <a:off x="5171077" y="1786926"/>
                <a:ext cx="4768382" cy="1039473"/>
              </a:xfrm>
              <a:prstGeom prst="wedgeRectCallout">
                <a:avLst>
                  <a:gd name="adj1" fmla="val -67389"/>
                  <a:gd name="adj2" fmla="val 8391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Takes overall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to return the top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leading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eigenpairs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77" y="1786926"/>
                <a:ext cx="4768382" cy="1039473"/>
              </a:xfrm>
              <a:prstGeom prst="wedgeRectCallout">
                <a:avLst>
                  <a:gd name="adj1" fmla="val -67389"/>
                  <a:gd name="adj2" fmla="val 83911"/>
                </a:avLst>
              </a:prstGeom>
              <a:blipFill>
                <a:blip r:embed="rId5"/>
                <a:stretch>
                  <a:fillRect r="-20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ular Callout 12"/>
          <p:cNvSpPr/>
          <p:nvPr/>
        </p:nvSpPr>
        <p:spPr>
          <a:xfrm>
            <a:off x="253353" y="4221485"/>
            <a:ext cx="6647379" cy="1178537"/>
          </a:xfrm>
          <a:prstGeom prst="wedgeRectCallout">
            <a:avLst>
              <a:gd name="adj1" fmla="val 20716"/>
              <a:gd name="adj2" fmla="val 812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After leading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eigenpair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is peeled off, the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eigenpair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with the second largest eigenvalue becomes the new leading pair and Power Method can now recover this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9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</TotalTime>
  <Words>2015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Metropolitan</vt:lpstr>
      <vt:lpstr>Principal Component Analysis</vt:lpstr>
      <vt:lpstr>Principal Component Analysis</vt:lpstr>
      <vt:lpstr>Principal Component Analysis</vt:lpstr>
      <vt:lpstr>The Power Method</vt:lpstr>
      <vt:lpstr>The Power Method</vt:lpstr>
      <vt:lpstr>The Peeling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23</cp:revision>
  <dcterms:created xsi:type="dcterms:W3CDTF">2018-07-30T05:08:11Z</dcterms:created>
  <dcterms:modified xsi:type="dcterms:W3CDTF">2020-02-29T17:21:30Z</dcterms:modified>
</cp:coreProperties>
</file>