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7"/>
  </p:notesMasterIdLst>
  <p:sldIdLst>
    <p:sldId id="256" r:id="rId2"/>
    <p:sldId id="273" r:id="rId3"/>
    <p:sldId id="274" r:id="rId4"/>
    <p:sldId id="262" r:id="rId5"/>
    <p:sldId id="260" r:id="rId6"/>
    <p:sldId id="261" r:id="rId7"/>
    <p:sldId id="264" r:id="rId8"/>
    <p:sldId id="265" r:id="rId9"/>
    <p:sldId id="266" r:id="rId10"/>
    <p:sldId id="267" r:id="rId11"/>
    <p:sldId id="268" r:id="rId12"/>
    <p:sldId id="272" r:id="rId13"/>
    <p:sldId id="277" r:id="rId14"/>
    <p:sldId id="278"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3E5C-F930-41FF-A7BD-4F17EC525029}" type="datetimeFigureOut">
              <a:rPr lang="en-US" smtClean="0"/>
              <a:t>2/10/2020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7B1E-ABB1-46B6-B8A6-8D4F0CECF6C4}" type="slidenum">
              <a:rPr lang="en-US" smtClean="0"/>
              <a:t>‹#›</a:t>
            </a:fld>
            <a:endParaRPr lang="en-US"/>
          </a:p>
        </p:txBody>
      </p:sp>
    </p:spTree>
    <p:extLst>
      <p:ext uri="{BB962C8B-B14F-4D97-AF65-F5344CB8AC3E}">
        <p14:creationId xmlns:p14="http://schemas.microsoft.com/office/powerpoint/2010/main" val="225993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latin typeface="+mj-lt"/>
                <a:cs typeface="Calibri" panose="020F050202020403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t>2/10/2020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spTree>
    <p:extLst>
      <p:ext uri="{BB962C8B-B14F-4D97-AF65-F5344CB8AC3E}">
        <p14:creationId xmlns:p14="http://schemas.microsoft.com/office/powerpoint/2010/main" val="35785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94BCA7-61FF-4C69-83B4-1EE7F9C38FAE}" type="datetime1">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8397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426122-0BE0-446C-A2FF-4796182DFFAC}" type="datetime1">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72842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327D2D-9EC0-4F31-85D2-F4C48BAC2F55}" type="datetime1">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58582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rgbClr val="7030A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tx1"/>
                </a:solidFill>
                <a:latin typeface="Calibri Light" panose="020F0302020204030204" pitchFamily="34" charset="0"/>
                <a:cs typeface="Calibri Light" panose="020F03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84E5460-7712-4DAC-A337-BB4CDDFDE11E}" type="datetime1">
              <a:rPr lang="en-US" smtClean="0"/>
              <a:t>2/10/2020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
        <p:nvSpPr>
          <p:cNvPr id="7" name="Rectangle 6"/>
          <p:cNvSpPr/>
          <p:nvPr userDrawn="1"/>
        </p:nvSpPr>
        <p:spPr>
          <a:xfrm>
            <a:off x="253353" y="466165"/>
            <a:ext cx="259977" cy="594628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D96965-36E5-4BBA-B60B-6A05499492A8}" type="datetime1">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98516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5FF4975-A1F7-4E83-8D89-D5C6A414E393}" type="datetime1">
              <a:rPr lang="en-US" smtClean="0"/>
              <a:t>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17344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743C323-1D9C-4347-AB6E-A56B8A43D30E}" type="datetime1">
              <a:rPr lang="en-US" smtClean="0"/>
              <a:t>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4786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t>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84631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smtClean="0"/>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92734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2">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t>2/10/2020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250597141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8DB072C-F5A4-4FFF-AAE2-73A8228D61CF}" type="datetime1">
              <a:rPr lang="en-US" smtClean="0"/>
              <a:t>2/10/2020</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rgbClr val="7030A0">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grpSp>
        <p:nvGrpSpPr>
          <p:cNvPr id="12" name="Group 11"/>
          <p:cNvGrpSpPr/>
          <p:nvPr userDrawn="1"/>
        </p:nvGrpSpPr>
        <p:grpSpPr>
          <a:xfrm>
            <a:off x="10538010" y="5196309"/>
            <a:ext cx="1748118" cy="1661691"/>
            <a:chOff x="10538010" y="5120875"/>
            <a:chExt cx="1748118" cy="1661691"/>
          </a:xfrm>
        </p:grpSpPr>
        <p:sp>
          <p:nvSpPr>
            <p:cNvPr id="8" name="TextBox 7"/>
            <p:cNvSpPr txBox="1"/>
            <p:nvPr/>
          </p:nvSpPr>
          <p:spPr>
            <a:xfrm>
              <a:off x="10538010" y="6474789"/>
              <a:ext cx="1748118" cy="307777"/>
            </a:xfrm>
            <a:prstGeom prst="rect">
              <a:avLst/>
            </a:prstGeom>
            <a:noFill/>
          </p:spPr>
          <p:txBody>
            <a:bodyPr wrap="square" rtlCol="0">
              <a:spAutoFit/>
            </a:bodyPr>
            <a:lstStyle/>
            <a:p>
              <a:pPr algn="ctr"/>
              <a:r>
                <a:rPr lang="en-IN" sz="1400" b="0" dirty="0" smtClean="0">
                  <a:solidFill>
                    <a:srgbClr val="7030A0"/>
                  </a:solidFill>
                  <a:latin typeface="Calibri Light" panose="020F0302020204030204" pitchFamily="34" charset="0"/>
                  <a:cs typeface="Calibri Light" panose="020F0302020204030204" pitchFamily="34" charset="0"/>
                </a:rPr>
                <a:t>CS771: Intro to ML</a:t>
              </a:r>
              <a:endParaRPr lang="en-US" sz="1400" b="0" dirty="0">
                <a:solidFill>
                  <a:srgbClr val="7030A0"/>
                </a:solidFill>
                <a:latin typeface="Calibri Light" panose="020F0302020204030204" pitchFamily="34" charset="0"/>
                <a:cs typeface="Calibri Light" panose="020F0302020204030204" pitchFamily="34" charset="0"/>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8886" y="5120875"/>
              <a:ext cx="1406366" cy="1406366"/>
            </a:xfrm>
            <a:prstGeom prst="rect">
              <a:avLst/>
            </a:prstGeom>
          </p:spPr>
        </p:pic>
        <p:sp>
          <p:nvSpPr>
            <p:cNvPr id="10" name="Rectangle 9"/>
            <p:cNvSpPr/>
            <p:nvPr/>
          </p:nvSpPr>
          <p:spPr>
            <a:xfrm>
              <a:off x="10641104" y="5120875"/>
              <a:ext cx="1541929" cy="166169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98557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5400" kern="1200" spc="-120" baseline="0">
          <a:solidFill>
            <a:srgbClr val="7030A0"/>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1.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1.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8.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21.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slideLayout" Target="../slideLayouts/slideLayout2.xml"/><Relationship Id="rId7" Type="http://schemas.openxmlformats.org/officeDocument/2006/relationships/image" Target="../media/image1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00.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Probabilistic </a:t>
            </a:r>
            <a:r>
              <a:rPr lang="en-US" dirty="0" smtClean="0"/>
              <a:t>ML</a:t>
            </a:r>
            <a:endParaRPr lang="en-US" dirty="0"/>
          </a:p>
        </p:txBody>
      </p:sp>
      <p:sp>
        <p:nvSpPr>
          <p:cNvPr id="3" name="Subtitle 2"/>
          <p:cNvSpPr>
            <a:spLocks noGrp="1"/>
          </p:cNvSpPr>
          <p:nvPr>
            <p:ph type="subTitle" idx="1"/>
          </p:nvPr>
        </p:nvSpPr>
        <p:spPr/>
        <p:txBody>
          <a:bodyPr/>
          <a:lstStyle/>
          <a:p>
            <a:r>
              <a:rPr lang="en-IN" dirty="0" smtClean="0"/>
              <a:t>CS771: Introduction to Machine Learning</a:t>
            </a:r>
            <a:endParaRPr lang="en-IN" dirty="0"/>
          </a:p>
          <a:p>
            <a:r>
              <a:rPr lang="en-IN" dirty="0" err="1" smtClean="0"/>
              <a:t>Purushottam</a:t>
            </a:r>
            <a:r>
              <a:rPr lang="en-IN" dirty="0" smtClean="0"/>
              <a:t> </a:t>
            </a:r>
            <a:r>
              <a:rPr lang="en-IN" dirty="0" err="1" smtClean="0"/>
              <a:t>Kar</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1</a:t>
            </a:fld>
            <a:endParaRPr lang="en-US"/>
          </a:p>
        </p:txBody>
      </p:sp>
    </p:spTree>
    <p:extLst>
      <p:ext uri="{BB962C8B-B14F-4D97-AF65-F5344CB8AC3E}">
        <p14:creationId xmlns:p14="http://schemas.microsoft.com/office/powerpoint/2010/main" val="2783279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Probabilistic Multiclassification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5"/>
                <a:ext cx="11938646" cy="5746376"/>
              </a:xfrm>
            </p:spPr>
            <p:txBody>
              <a:bodyPr/>
              <a:lstStyle/>
              <a:p>
                <a:r>
                  <a:rPr lang="en-IN" dirty="0" smtClean="0"/>
                  <a:t>Suppose we have </a:t>
                </a:r>
                <a14:m>
                  <m:oMath xmlns:m="http://schemas.openxmlformats.org/officeDocument/2006/math">
                    <m:r>
                      <a:rPr lang="en-IN" b="0" i="1" smtClean="0">
                        <a:latin typeface="Cambria Math" panose="02040503050406030204" pitchFamily="18" charset="0"/>
                      </a:rPr>
                      <m:t>𝐶</m:t>
                    </m:r>
                  </m:oMath>
                </a14:m>
                <a:r>
                  <a:rPr lang="en-IN" dirty="0" smtClean="0"/>
                  <a:t> classes, then for every data point we would have to output a PMF over the support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𝐶</m:t>
                        </m:r>
                      </m:e>
                    </m:d>
                  </m:oMath>
                </a14:m>
                <a:endParaRPr lang="en-IN" dirty="0" smtClean="0"/>
              </a:p>
              <a:p>
                <a:pPr lvl="2"/>
                <a:r>
                  <a:rPr lang="en-IN" b="1" dirty="0" smtClean="0"/>
                  <a:t>Popular way</a:t>
                </a:r>
                <a:r>
                  <a:rPr lang="en-IN" dirty="0" smtClean="0"/>
                  <a:t>: assign a positive score to all classes and normalize so that the scores form a proper probability distribution</a:t>
                </a:r>
              </a:p>
              <a:p>
                <a:pPr lvl="2"/>
                <a:r>
                  <a:rPr lang="en-IN" b="1" dirty="0" smtClean="0"/>
                  <a:t>Common trick</a:t>
                </a:r>
                <a:r>
                  <a:rPr lang="en-IN" dirty="0" smtClean="0"/>
                  <a:t>: to convert any score to a positive score – exponentiate!!</a:t>
                </a:r>
              </a:p>
              <a:p>
                <a:r>
                  <a:rPr lang="en-IN" dirty="0" smtClean="0"/>
                  <a:t>Learn </a:t>
                </a:r>
                <a14:m>
                  <m:oMath xmlns:m="http://schemas.openxmlformats.org/officeDocument/2006/math">
                    <m:r>
                      <a:rPr lang="en-IN" b="0" i="1" smtClean="0">
                        <a:latin typeface="Cambria Math" panose="02040503050406030204" pitchFamily="18" charset="0"/>
                      </a:rPr>
                      <m:t>𝐶</m:t>
                    </m:r>
                  </m:oMath>
                </a14:m>
                <a:r>
                  <a:rPr lang="en-IN" dirty="0" smtClean="0"/>
                  <a:t> models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𝐶</m:t>
                        </m:r>
                      </m:sup>
                    </m:sSup>
                  </m:oMath>
                </a14:m>
                <a:r>
                  <a:rPr lang="en-IN" dirty="0" smtClean="0"/>
                  <a:t>, given a point </a:t>
                </a:r>
                <a14:m>
                  <m:oMath xmlns:m="http://schemas.openxmlformats.org/officeDocument/2006/math">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𝑡</m:t>
                            </m:r>
                          </m:sup>
                        </m:sSup>
                      </m:e>
                    </m:d>
                  </m:oMath>
                </a14:m>
                <a:r>
                  <a:rPr lang="en-IN" dirty="0"/>
                  <a:t>, </a:t>
                </a:r>
                <a14:m>
                  <m:oMath xmlns:m="http://schemas.openxmlformats.org/officeDocument/2006/math">
                    <m:sSup>
                      <m:sSupPr>
                        <m:ctrlPr>
                          <a:rPr lang="en-IN" b="1"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oMath>
                </a14:m>
                <a:r>
                  <a:rPr lang="en-IN" dirty="0" smtClean="0"/>
                  <a:t>,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𝑡</m:t>
                        </m:r>
                      </m:sup>
                    </m:sSup>
                    <m:r>
                      <a:rPr lang="en-IN" i="1">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𝐶</m:t>
                        </m:r>
                      </m:e>
                    </m:d>
                  </m:oMath>
                </a14:m>
                <a:endParaRPr lang="en-IN" dirty="0" smtClean="0"/>
              </a:p>
              <a:p>
                <a:pPr lvl="2"/>
                <a:r>
                  <a:rPr lang="en-IN" dirty="0" smtClean="0"/>
                  <a:t>Assign a positive score per class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𝜂</m:t>
                        </m:r>
                      </m:e>
                      <m:sub>
                        <m:r>
                          <a:rPr lang="en-IN" b="0" i="1" smtClean="0">
                            <a:latin typeface="Cambria Math" panose="02040503050406030204" pitchFamily="18" charset="0"/>
                          </a:rPr>
                          <m:t>𝑐</m:t>
                        </m:r>
                      </m:sub>
                    </m:sSub>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exp</m:t>
                        </m:r>
                      </m:fName>
                      <m:e>
                        <m:d>
                          <m:dPr>
                            <m:ctrlPr>
                              <a:rPr lang="en-IN" b="0" i="1" smtClean="0">
                                <a:latin typeface="Cambria Math" panose="02040503050406030204" pitchFamily="18" charset="0"/>
                              </a:rPr>
                            </m:ctrlPr>
                          </m:d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𝐰</m:t>
                                    </m:r>
                                  </m:e>
                                  <m:sup>
                                    <m:r>
                                      <a:rPr lang="en-IN">
                                        <a:latin typeface="Cambria Math" panose="02040503050406030204" pitchFamily="18" charset="0"/>
                                      </a:rPr>
                                      <m:t>𝑐</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b="1" i="0">
                                        <a:latin typeface="Cambria Math" panose="02040503050406030204" pitchFamily="18" charset="0"/>
                                      </a:rPr>
                                      <m:t>𝐱</m:t>
                                    </m:r>
                                  </m:e>
                                  <m:sup>
                                    <m:r>
                                      <a:rPr lang="en-IN">
                                        <a:latin typeface="Cambria Math" panose="02040503050406030204" pitchFamily="18" charset="0"/>
                                      </a:rPr>
                                      <m:t>𝑡</m:t>
                                    </m:r>
                                  </m:sup>
                                </m:sSup>
                              </m:e>
                            </m:d>
                          </m:e>
                        </m:d>
                      </m:e>
                    </m:func>
                  </m:oMath>
                </a14:m>
                <a:endParaRPr lang="en-IN" dirty="0" smtClean="0"/>
              </a:p>
              <a:p>
                <a:pPr lvl="2"/>
                <a:r>
                  <a:rPr lang="en-IN" dirty="0" smtClean="0"/>
                  <a:t>Normalize to obtain a PMF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 | </m:t>
                        </m:r>
                        <m:sSup>
                          <m:sSupPr>
                            <m:ctrlPr>
                              <a:rPr lang="en-IN" b="1" i="1" smtClean="0">
                                <a:latin typeface="Cambria Math" panose="02040503050406030204" pitchFamily="18" charset="0"/>
                                <a:ea typeface="Cambria Math" panose="02040503050406030204" pitchFamily="18" charset="0"/>
                              </a:rPr>
                            </m:ctrlPr>
                          </m:sSupPr>
                          <m:e>
                            <m:r>
                              <a:rPr lang="en-IN" b="1" i="0">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d>
                          <m:dPr>
                            <m:begChr m:val="{"/>
                            <m:endChr m:val="}"/>
                            <m:ctrlPr>
                              <a:rPr lang="en-IN" b="1"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𝐰</m:t>
                                </m:r>
                              </m:e>
                              <m:sup>
                                <m:r>
                                  <a:rPr lang="en-IN" b="0" i="1" smtClean="0">
                                    <a:latin typeface="Cambria Math" panose="02040503050406030204" pitchFamily="18" charset="0"/>
                                  </a:rPr>
                                  <m:t>𝑐</m:t>
                                </m:r>
                              </m:sup>
                            </m:sSup>
                          </m:e>
                        </m:d>
                      </m:e>
                    </m:d>
                    <m:r>
                      <a:rPr lang="en-IN" b="0" i="1" smtClean="0">
                        <a:latin typeface="Cambria Math" panose="02040503050406030204" pitchFamily="18" charset="0"/>
                        <a:ea typeface="Cambria Math" panose="02040503050406030204" pitchFamily="18" charset="0"/>
                      </a:rPr>
                      <m:t>=</m:t>
                    </m:r>
                    <m:f>
                      <m:fPr>
                        <m:type m:val="lin"/>
                        <m:ctrlPr>
                          <a:rPr lang="en-IN" b="0" i="1" smtClean="0">
                            <a:latin typeface="Cambria Math" panose="02040503050406030204" pitchFamily="18" charset="0"/>
                            <a:ea typeface="Cambria Math" panose="02040503050406030204" pitchFamily="18" charset="0"/>
                          </a:rPr>
                        </m:ctrlPr>
                      </m:fPr>
                      <m:num>
                        <m:sSub>
                          <m:sSubPr>
                            <m:ctrlPr>
                              <a:rPr lang="en-IN" i="1" smtClean="0">
                                <a:latin typeface="Cambria Math" panose="02040503050406030204" pitchFamily="18" charset="0"/>
                              </a:rPr>
                            </m:ctrlPr>
                          </m:sSubPr>
                          <m:e>
                            <m:r>
                              <a:rPr lang="en-IN">
                                <a:latin typeface="Cambria Math" panose="02040503050406030204" pitchFamily="18" charset="0"/>
                              </a:rPr>
                              <m:t>𝜂</m:t>
                            </m:r>
                          </m:e>
                          <m:sub>
                            <m:r>
                              <a:rPr lang="en-IN" b="0" i="1" smtClean="0">
                                <a:latin typeface="Cambria Math" panose="02040503050406030204" pitchFamily="18" charset="0"/>
                              </a:rPr>
                              <m:t>𝑦</m:t>
                            </m:r>
                          </m:sub>
                        </m:sSub>
                      </m:num>
                      <m:den>
                        <m:nary>
                          <m:naryPr>
                            <m:chr m:val="∑"/>
                            <m:limLoc m:val="subSup"/>
                            <m:ctrlPr>
                              <a:rPr lang="en-IN" b="0" i="1" smtClean="0">
                                <a:latin typeface="Cambria Math" panose="02040503050406030204" pitchFamily="18" charset="0"/>
                                <a:ea typeface="Cambria Math" panose="02040503050406030204" pitchFamily="18" charset="0"/>
                              </a:rPr>
                            </m:ctrlPr>
                          </m:naryPr>
                          <m:sub>
                            <m:r>
                              <m:rPr>
                                <m:brk m:alnAt="25"/>
                              </m:rPr>
                              <a:rPr lang="en-IN" b="0" i="1" smtClean="0">
                                <a:latin typeface="Cambria Math" panose="02040503050406030204" pitchFamily="18" charset="0"/>
                                <a:ea typeface="Cambria Math" panose="02040503050406030204" pitchFamily="18" charset="0"/>
                              </a:rPr>
                              <m:t>𝑐</m:t>
                            </m:r>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𝐶</m:t>
                            </m:r>
                          </m:sup>
                          <m:e>
                            <m:sSub>
                              <m:sSubPr>
                                <m:ctrlPr>
                                  <a:rPr lang="en-IN" i="1">
                                    <a:latin typeface="Cambria Math" panose="02040503050406030204" pitchFamily="18" charset="0"/>
                                  </a:rPr>
                                </m:ctrlPr>
                              </m:sSubPr>
                              <m:e>
                                <m:r>
                                  <a:rPr lang="en-IN">
                                    <a:latin typeface="Cambria Math" panose="02040503050406030204" pitchFamily="18" charset="0"/>
                                  </a:rPr>
                                  <m:t>𝜂</m:t>
                                </m:r>
                              </m:e>
                              <m:sub>
                                <m:r>
                                  <a:rPr lang="en-IN">
                                    <a:latin typeface="Cambria Math" panose="02040503050406030204" pitchFamily="18" charset="0"/>
                                  </a:rPr>
                                  <m:t>𝑐</m:t>
                                </m:r>
                              </m:sub>
                            </m:sSub>
                          </m:e>
                        </m:nary>
                      </m:den>
                    </m:f>
                  </m:oMath>
                </a14:m>
                <a:r>
                  <a:rPr lang="en-IN" dirty="0" smtClean="0"/>
                  <a:t> for any </a:t>
                </a:r>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𝐶</m:t>
                        </m:r>
                      </m:e>
                    </m:d>
                  </m:oMath>
                </a14:m>
                <a:endParaRPr lang="en-IN" dirty="0" smtClean="0"/>
              </a:p>
              <a:p>
                <a:r>
                  <a:rPr lang="en-IN" dirty="0" smtClean="0"/>
                  <a:t>Likelihood in this case is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 | </m:t>
                        </m:r>
                        <m:sSup>
                          <m:sSupPr>
                            <m:ctrlPr>
                              <a:rPr lang="en-IN" b="0"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d>
                          <m:dPr>
                            <m:begChr m:val="{"/>
                            <m:endChr m:val="}"/>
                            <m:ctrlPr>
                              <a:rPr lang="en-IN" b="1"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𝑐</m:t>
                                </m:r>
                              </m:sup>
                            </m:sSup>
                          </m:e>
                        </m:d>
                      </m:e>
                    </m:d>
                    <m:r>
                      <a:rPr lang="en-IN" b="1" i="1" smtClean="0">
                        <a:latin typeface="Cambria Math" panose="02040503050406030204" pitchFamily="18" charset="0"/>
                      </a:rPr>
                      <m:t>=</m:t>
                    </m:r>
                    <m:f>
                      <m:fPr>
                        <m:type m:val="lin"/>
                        <m:ctrlPr>
                          <a:rPr lang="en-IN" i="1">
                            <a:latin typeface="Cambria Math" panose="02040503050406030204" pitchFamily="18" charset="0"/>
                            <a:ea typeface="Cambria Math" panose="02040503050406030204" pitchFamily="18" charset="0"/>
                          </a:rPr>
                        </m:ctrlPr>
                      </m:fPr>
                      <m:num>
                        <m:sSub>
                          <m:sSubPr>
                            <m:ctrlPr>
                              <a:rPr lang="en-IN" i="1">
                                <a:latin typeface="Cambria Math" panose="02040503050406030204" pitchFamily="18" charset="0"/>
                              </a:rPr>
                            </m:ctrlPr>
                          </m:sSubPr>
                          <m:e>
                            <m:r>
                              <a:rPr lang="en-IN">
                                <a:latin typeface="Cambria Math" panose="02040503050406030204" pitchFamily="18" charset="0"/>
                              </a:rPr>
                              <m:t>𝜂</m:t>
                            </m:r>
                          </m:e>
                          <m:sub>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sub>
                        </m:sSub>
                      </m:num>
                      <m:den>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𝐶</m:t>
                            </m:r>
                          </m:sup>
                          <m:e>
                            <m:sSub>
                              <m:sSubPr>
                                <m:ctrlPr>
                                  <a:rPr lang="en-IN" i="1">
                                    <a:latin typeface="Cambria Math" panose="02040503050406030204" pitchFamily="18" charset="0"/>
                                  </a:rPr>
                                </m:ctrlPr>
                              </m:sSubPr>
                              <m:e>
                                <m:r>
                                  <a:rPr lang="en-IN" i="1">
                                    <a:latin typeface="Cambria Math" panose="02040503050406030204" pitchFamily="18" charset="0"/>
                                  </a:rPr>
                                  <m:t>𝜂</m:t>
                                </m:r>
                              </m:e>
                              <m:sub>
                                <m:r>
                                  <a:rPr lang="en-IN" i="1">
                                    <a:latin typeface="Cambria Math" panose="02040503050406030204" pitchFamily="18" charset="0"/>
                                  </a:rPr>
                                  <m:t>𝑐</m:t>
                                </m:r>
                              </m:sub>
                            </m:sSub>
                          </m:e>
                        </m:nary>
                      </m:den>
                    </m:f>
                  </m:oMath>
                </a14:m>
                <a:endParaRPr lang="en-IN" dirty="0" smtClean="0"/>
              </a:p>
              <a:p>
                <a:r>
                  <a:rPr lang="en-IN" dirty="0" smtClean="0"/>
                  <a:t>Log-likelihood in this case is </a:t>
                </a:r>
                <a14:m>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d>
                          <m:dPr>
                            <m:ctrlPr>
                              <a:rPr lang="en-IN" b="0" i="1" smtClean="0">
                                <a:latin typeface="Cambria Math" panose="02040503050406030204" pitchFamily="18" charset="0"/>
                              </a:rPr>
                            </m:ctrlPr>
                          </m:dPr>
                          <m:e>
                            <m:f>
                              <m:fPr>
                                <m:type m:val="lin"/>
                                <m:ctrlPr>
                                  <a:rPr lang="en-IN" i="1">
                                    <a:latin typeface="Cambria Math" panose="02040503050406030204" pitchFamily="18" charset="0"/>
                                    <a:ea typeface="Cambria Math" panose="02040503050406030204" pitchFamily="18" charset="0"/>
                                  </a:rPr>
                                </m:ctrlPr>
                              </m:fPr>
                              <m:num>
                                <m:sSub>
                                  <m:sSubPr>
                                    <m:ctrlPr>
                                      <a:rPr lang="en-IN" i="1">
                                        <a:latin typeface="Cambria Math" panose="02040503050406030204" pitchFamily="18" charset="0"/>
                                      </a:rPr>
                                    </m:ctrlPr>
                                  </m:sSubPr>
                                  <m:e>
                                    <m:r>
                                      <a:rPr lang="en-IN">
                                        <a:latin typeface="Cambria Math" panose="02040503050406030204" pitchFamily="18" charset="0"/>
                                      </a:rPr>
                                      <m:t>𝜂</m:t>
                                    </m:r>
                                  </m:e>
                                  <m:sub>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sub>
                                </m:sSub>
                              </m:num>
                              <m:den>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𝐶</m:t>
                                    </m:r>
                                  </m:sup>
                                  <m:e>
                                    <m:sSub>
                                      <m:sSubPr>
                                        <m:ctrlPr>
                                          <a:rPr lang="en-IN" i="1">
                                            <a:latin typeface="Cambria Math" panose="02040503050406030204" pitchFamily="18" charset="0"/>
                                          </a:rPr>
                                        </m:ctrlPr>
                                      </m:sSubPr>
                                      <m:e>
                                        <m:r>
                                          <a:rPr lang="en-IN" i="1">
                                            <a:latin typeface="Cambria Math" panose="02040503050406030204" pitchFamily="18" charset="0"/>
                                          </a:rPr>
                                          <m:t>𝜂</m:t>
                                        </m:r>
                                      </m:e>
                                      <m:sub>
                                        <m:r>
                                          <a:rPr lang="en-IN" i="1">
                                            <a:latin typeface="Cambria Math" panose="02040503050406030204" pitchFamily="18" charset="0"/>
                                          </a:rPr>
                                          <m:t>𝑐</m:t>
                                        </m:r>
                                      </m:sub>
                                    </m:sSub>
                                  </m:e>
                                </m:nary>
                              </m:den>
                            </m:f>
                          </m:e>
                        </m:d>
                      </m:e>
                    </m:func>
                  </m:oMath>
                </a14:m>
                <a:endParaRPr lang="en-IN" dirty="0" smtClean="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5"/>
                <a:ext cx="11938646" cy="5746376"/>
              </a:xfrm>
              <a:blipFill>
                <a:blip r:embed="rId2"/>
                <a:stretch>
                  <a:fillRect l="-562" t="-2545" r="-178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59603" y="0"/>
            <a:ext cx="1832397" cy="1832397"/>
          </a:xfrm>
          <a:prstGeom prst="rect">
            <a:avLst/>
          </a:prstGeom>
        </p:spPr>
      </p:pic>
      <mc:AlternateContent xmlns:mc="http://schemas.openxmlformats.org/markup-compatibility/2006" xmlns:a14="http://schemas.microsoft.com/office/drawing/2010/main">
        <mc:Choice Requires="a14">
          <p:sp>
            <p:nvSpPr>
              <p:cNvPr id="6" name="Rectangular Callout 5"/>
              <p:cNvSpPr/>
              <p:nvPr/>
            </p:nvSpPr>
            <p:spPr>
              <a:xfrm>
                <a:off x="1808252" y="36190"/>
                <a:ext cx="8348524" cy="1199297"/>
              </a:xfrm>
              <a:prstGeom prst="wedgeRectCallout">
                <a:avLst>
                  <a:gd name="adj1" fmla="val 59019"/>
                  <a:gd name="adj2" fmla="val 5299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Just as we had the Bernoulli distributions over the support </a:t>
                </a:r>
                <a14:m>
                  <m:oMath xmlns:m="http://schemas.openxmlformats.org/officeDocument/2006/math">
                    <m:d>
                      <m:dPr>
                        <m:begChr m:val="{"/>
                        <m:endChr m:val="}"/>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0,1</m:t>
                        </m:r>
                      </m:e>
                    </m:d>
                  </m:oMath>
                </a14:m>
                <a:r>
                  <a:rPr lang="en-IN" sz="2400" dirty="0" smtClean="0">
                    <a:solidFill>
                      <a:schemeClr val="tx1"/>
                    </a:solidFill>
                    <a:latin typeface="+mj-lt"/>
                  </a:rPr>
                  <a:t>, if the support instead has </a:t>
                </a:r>
                <a14:m>
                  <m:oMath xmlns:m="http://schemas.openxmlformats.org/officeDocument/2006/math">
                    <m:r>
                      <a:rPr lang="en-IN" sz="2400" b="0" i="1" smtClean="0">
                        <a:solidFill>
                          <a:schemeClr val="tx1"/>
                        </a:solidFill>
                        <a:latin typeface="Cambria Math" panose="02040503050406030204" pitchFamily="18" charset="0"/>
                      </a:rPr>
                      <m:t>𝐶</m:t>
                    </m:r>
                    <m:r>
                      <a:rPr lang="en-IN" sz="2400" b="0" i="1" smtClean="0">
                        <a:solidFill>
                          <a:schemeClr val="tx1"/>
                        </a:solidFill>
                        <a:latin typeface="Cambria Math" panose="02040503050406030204" pitchFamily="18" charset="0"/>
                      </a:rPr>
                      <m:t>&gt;2</m:t>
                    </m:r>
                  </m:oMath>
                </a14:m>
                <a:r>
                  <a:rPr lang="en-IN" sz="2400" dirty="0" smtClean="0">
                    <a:solidFill>
                      <a:schemeClr val="tx1"/>
                    </a:solidFill>
                    <a:latin typeface="+mj-lt"/>
                  </a:rPr>
                  <a:t> elements, then the distributions are called either </a:t>
                </a:r>
                <a:r>
                  <a:rPr lang="en-IN" sz="2400" i="1" dirty="0" smtClean="0">
                    <a:solidFill>
                      <a:schemeClr val="tx1"/>
                    </a:solidFill>
                    <a:latin typeface="+mj-lt"/>
                  </a:rPr>
                  <a:t>Multinoulli distributions </a:t>
                </a:r>
                <a:r>
                  <a:rPr lang="en-IN" sz="2400" dirty="0" smtClean="0">
                    <a:solidFill>
                      <a:schemeClr val="tx1"/>
                    </a:solidFill>
                    <a:latin typeface="+mj-lt"/>
                  </a:rPr>
                  <a:t>or </a:t>
                </a:r>
                <a:r>
                  <a:rPr lang="en-IN" sz="2400" i="1" dirty="0" smtClean="0">
                    <a:solidFill>
                      <a:schemeClr val="tx1"/>
                    </a:solidFill>
                    <a:latin typeface="+mj-lt"/>
                  </a:rPr>
                  <a:t>Categorical distributions</a:t>
                </a:r>
                <a:endParaRPr lang="en-IN" sz="2400" dirty="0">
                  <a:solidFill>
                    <a:schemeClr val="tx1"/>
                  </a:solidFill>
                  <a:latin typeface="+mj-lt"/>
                </a:endParaRPr>
              </a:p>
            </p:txBody>
          </p:sp>
        </mc:Choice>
        <mc:Fallback xmlns="">
          <p:sp>
            <p:nvSpPr>
              <p:cNvPr id="6" name="Rectangular Callout 5"/>
              <p:cNvSpPr>
                <a:spLocks noRot="1" noChangeAspect="1" noMove="1" noResize="1" noEditPoints="1" noAdjustHandles="1" noChangeArrowheads="1" noChangeShapeType="1" noTextEdit="1"/>
              </p:cNvSpPr>
              <p:nvPr/>
            </p:nvSpPr>
            <p:spPr>
              <a:xfrm>
                <a:off x="1808252" y="36190"/>
                <a:ext cx="8348524" cy="1199297"/>
              </a:xfrm>
              <a:prstGeom prst="wedgeRectCallout">
                <a:avLst>
                  <a:gd name="adj1" fmla="val 59019"/>
                  <a:gd name="adj2" fmla="val 52993"/>
                </a:avLst>
              </a:prstGeom>
              <a:blipFill>
                <a:blip r:embed="rId4"/>
                <a:stretch>
                  <a:fillRect l="-867" t="-1914" b="-6220"/>
                </a:stretch>
              </a:blipFill>
              <a:ln w="38100">
                <a:solidFill>
                  <a:schemeClr val="accent1"/>
                </a:solidFill>
              </a:ln>
            </p:spPr>
            <p:txBody>
              <a:bodyPr/>
              <a:lstStyle/>
              <a:p>
                <a:r>
                  <a:rPr lang="en-IN">
                    <a:noFill/>
                  </a:rPr>
                  <a:t> </a:t>
                </a:r>
              </a:p>
            </p:txBody>
          </p:sp>
        </mc:Fallback>
      </mc:AlternateContent>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0359603" y="1868588"/>
            <a:ext cx="1832396" cy="1832396"/>
          </a:xfrm>
          <a:prstGeom prst="rect">
            <a:avLst/>
          </a:prstGeom>
        </p:spPr>
      </p:pic>
      <mc:AlternateContent xmlns:mc="http://schemas.openxmlformats.org/markup-compatibility/2006" xmlns:a14="http://schemas.microsoft.com/office/drawing/2010/main">
        <mc:Choice Requires="a14">
          <p:sp>
            <p:nvSpPr>
              <p:cNvPr id="9" name="Rectangular Callout 8"/>
              <p:cNvSpPr/>
              <p:nvPr/>
            </p:nvSpPr>
            <p:spPr>
              <a:xfrm>
                <a:off x="5743254" y="1705208"/>
                <a:ext cx="5081342" cy="1199297"/>
              </a:xfrm>
              <a:prstGeom prst="wedgeRectCallout">
                <a:avLst>
                  <a:gd name="adj1" fmla="val 59019"/>
                  <a:gd name="adj2" fmla="val 5299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To specify a multinoulli distribution over </a:t>
                </a:r>
                <a14:m>
                  <m:oMath xmlns:m="http://schemas.openxmlformats.org/officeDocument/2006/math">
                    <m:r>
                      <a:rPr lang="en-IN" sz="2400" b="0" i="1" smtClean="0">
                        <a:solidFill>
                          <a:schemeClr val="tx1"/>
                        </a:solidFill>
                        <a:latin typeface="Cambria Math" panose="02040503050406030204" pitchFamily="18" charset="0"/>
                      </a:rPr>
                      <m:t>𝐶</m:t>
                    </m:r>
                  </m:oMath>
                </a14:m>
                <a:r>
                  <a:rPr lang="en-IN" sz="2400" dirty="0" smtClean="0">
                    <a:solidFill>
                      <a:schemeClr val="tx1"/>
                    </a:solidFill>
                    <a:latin typeface="+mj-lt"/>
                  </a:rPr>
                  <a:t> labels, we need to specify </a:t>
                </a:r>
                <a14:m>
                  <m:oMath xmlns:m="http://schemas.openxmlformats.org/officeDocument/2006/math">
                    <m:r>
                      <a:rPr lang="en-IN" sz="2400" b="0" i="1" smtClean="0">
                        <a:solidFill>
                          <a:schemeClr val="tx1"/>
                        </a:solidFill>
                        <a:latin typeface="Cambria Math" panose="02040503050406030204" pitchFamily="18" charset="0"/>
                      </a:rPr>
                      <m:t>𝐶</m:t>
                    </m:r>
                  </m:oMath>
                </a14:m>
                <a:r>
                  <a:rPr lang="en-IN" sz="2400" dirty="0" smtClean="0">
                    <a:solidFill>
                      <a:schemeClr val="tx1"/>
                    </a:solidFill>
                    <a:latin typeface="+mj-lt"/>
                  </a:rPr>
                  <a:t> non-negative numbers that add up to one</a:t>
                </a:r>
                <a:endParaRPr lang="en-IN" sz="2400" dirty="0">
                  <a:solidFill>
                    <a:schemeClr val="tx1"/>
                  </a:solidFill>
                  <a:latin typeface="+mj-lt"/>
                </a:endParaRPr>
              </a:p>
            </p:txBody>
          </p:sp>
        </mc:Choice>
        <mc:Fallback xmlns="">
          <p:sp>
            <p:nvSpPr>
              <p:cNvPr id="9" name="Rectangular Callout 8"/>
              <p:cNvSpPr>
                <a:spLocks noRot="1" noChangeAspect="1" noMove="1" noResize="1" noEditPoints="1" noAdjustHandles="1" noChangeArrowheads="1" noChangeShapeType="1" noTextEdit="1"/>
              </p:cNvSpPr>
              <p:nvPr/>
            </p:nvSpPr>
            <p:spPr>
              <a:xfrm>
                <a:off x="5743254" y="1705208"/>
                <a:ext cx="5081342" cy="1199297"/>
              </a:xfrm>
              <a:prstGeom prst="wedgeRectCallout">
                <a:avLst>
                  <a:gd name="adj1" fmla="val 59019"/>
                  <a:gd name="adj2" fmla="val 52993"/>
                </a:avLst>
              </a:prstGeom>
              <a:blipFill>
                <a:blip r:embed="rId6"/>
                <a:stretch>
                  <a:fillRect l="-1201" t="-1923" b="-6731"/>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40409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righ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par>
                          <p:cTn id="47" fill="hold">
                            <p:stCondLst>
                              <p:cond delay="0"/>
                            </p:stCondLst>
                            <p:childTnLst>
                              <p:par>
                                <p:cTn id="48" presetID="22" presetClass="entr" presetSubtype="2"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right)">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Softmax</a:t>
            </a:r>
            <a:r>
              <a:rPr lang="en-IN" dirty="0" smtClean="0"/>
              <a:t> Regression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r>
                  <a:rPr lang="en-IN" dirty="0" smtClean="0"/>
                  <a:t>If we now want to learn the MLE, we would have to find</a:t>
                </a:r>
              </a:p>
              <a:p>
                <a14:m>
                  <m:oMath xmlns:m="http://schemas.openxmlformats.org/officeDocument/2006/math">
                    <m:d>
                      <m:dPr>
                        <m:begChr m:val="{"/>
                        <m:endChr m:val="}"/>
                        <m:ctrlPr>
                          <a:rPr lang="en-IN" b="0" i="1" dirty="0" smtClean="0">
                            <a:latin typeface="Cambria Math" panose="02040503050406030204" pitchFamily="18" charset="0"/>
                          </a:rPr>
                        </m:ctrlPr>
                      </m:dPr>
                      <m:e>
                        <m:sSubSup>
                          <m:sSubSupPr>
                            <m:ctrlPr>
                              <a:rPr lang="en-IN" b="0" i="1" dirty="0" smtClean="0">
                                <a:latin typeface="Cambria Math" panose="02040503050406030204" pitchFamily="18" charset="0"/>
                              </a:rPr>
                            </m:ctrlPr>
                          </m:sSubSupPr>
                          <m:e>
                            <m:acc>
                              <m:accPr>
                                <m:chr m:val="̂"/>
                                <m:ctrlPr>
                                  <a:rPr lang="en-IN" i="1">
                                    <a:latin typeface="Cambria Math" panose="02040503050406030204" pitchFamily="18" charset="0"/>
                                  </a:rPr>
                                </m:ctrlPr>
                              </m:accPr>
                              <m:e>
                                <m:r>
                                  <a:rPr lang="en-IN" b="1">
                                    <a:latin typeface="Cambria Math" panose="02040503050406030204" pitchFamily="18" charset="0"/>
                                  </a:rPr>
                                  <m:t>𝐰</m:t>
                                </m:r>
                              </m:e>
                            </m:acc>
                          </m:e>
                          <m:sub>
                            <m:r>
                              <m:rPr>
                                <m:sty m:val="p"/>
                              </m:rPr>
                              <a:rPr lang="en-IN" dirty="0">
                                <a:latin typeface="Cambria Math" panose="02040503050406030204" pitchFamily="18" charset="0"/>
                              </a:rPr>
                              <m:t>MLE</m:t>
                            </m:r>
                          </m:sub>
                          <m:sup>
                            <m:r>
                              <a:rPr lang="en-IN" b="0" i="1" dirty="0" smtClean="0">
                                <a:latin typeface="Cambria Math" panose="02040503050406030204" pitchFamily="18" charset="0"/>
                              </a:rPr>
                              <m:t>1</m:t>
                            </m:r>
                          </m:sup>
                        </m:sSubSup>
                        <m:r>
                          <a:rPr lang="en-IN" b="0" i="1" dirty="0" smtClean="0">
                            <a:latin typeface="Cambria Math" panose="02040503050406030204" pitchFamily="18" charset="0"/>
                          </a:rPr>
                          <m:t>,…,</m:t>
                        </m:r>
                        <m:sSubSup>
                          <m:sSubSupPr>
                            <m:ctrlPr>
                              <a:rPr lang="en-IN" i="1" dirty="0">
                                <a:latin typeface="Cambria Math" panose="02040503050406030204" pitchFamily="18" charset="0"/>
                              </a:rPr>
                            </m:ctrlPr>
                          </m:sSubSupPr>
                          <m:e>
                            <m:acc>
                              <m:accPr>
                                <m:chr m:val="̂"/>
                                <m:ctrlPr>
                                  <a:rPr lang="en-IN" i="1">
                                    <a:latin typeface="Cambria Math" panose="02040503050406030204" pitchFamily="18" charset="0"/>
                                  </a:rPr>
                                </m:ctrlPr>
                              </m:accPr>
                              <m:e>
                                <m:r>
                                  <a:rPr lang="en-IN" b="1">
                                    <a:latin typeface="Cambria Math" panose="02040503050406030204" pitchFamily="18" charset="0"/>
                                  </a:rPr>
                                  <m:t>𝐰</m:t>
                                </m:r>
                              </m:e>
                            </m:acc>
                          </m:e>
                          <m:sub>
                            <m:r>
                              <m:rPr>
                                <m:sty m:val="p"/>
                              </m:rPr>
                              <a:rPr lang="en-IN" dirty="0">
                                <a:latin typeface="Cambria Math" panose="02040503050406030204" pitchFamily="18" charset="0"/>
                              </a:rPr>
                              <m:t>MLE</m:t>
                            </m:r>
                          </m:sub>
                          <m:sup>
                            <m:r>
                              <a:rPr lang="en-IN" b="0" i="1" dirty="0" smtClean="0">
                                <a:latin typeface="Cambria Math" panose="02040503050406030204" pitchFamily="18" charset="0"/>
                              </a:rPr>
                              <m:t>𝐶</m:t>
                            </m:r>
                          </m:sup>
                        </m:sSubSup>
                      </m:e>
                    </m:d>
                    <m:r>
                      <a:rPr lang="en-IN" i="1" dirty="0">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dirty="0">
                                    <a:latin typeface="Cambria Math" panose="02040503050406030204" pitchFamily="18" charset="0"/>
                                  </a:rPr>
                                  <m:t>max</m:t>
                                </m:r>
                              </m:e>
                              <m:lim>
                                <m:sSup>
                                  <m:sSupPr>
                                    <m:ctrlPr>
                                      <a:rPr lang="en-IN" b="1" i="1" dirty="0" smtClean="0">
                                        <a:latin typeface="Cambria Math" panose="02040503050406030204" pitchFamily="18" charset="0"/>
                                      </a:rPr>
                                    </m:ctrlPr>
                                  </m:sSupPr>
                                  <m:e>
                                    <m:r>
                                      <a:rPr lang="en-IN" b="1" dirty="0">
                                        <a:latin typeface="Cambria Math" panose="02040503050406030204" pitchFamily="18" charset="0"/>
                                      </a:rPr>
                                      <m:t>𝐰</m:t>
                                    </m:r>
                                  </m:e>
                                  <m:sup>
                                    <m:r>
                                      <a:rPr lang="en-IN" b="0" i="0" dirty="0" smtClean="0">
                                        <a:latin typeface="Cambria Math" panose="02040503050406030204" pitchFamily="18" charset="0"/>
                                      </a:rPr>
                                      <m:t>1</m:t>
                                    </m:r>
                                  </m:sup>
                                </m:sSup>
                                <m:r>
                                  <a:rPr lang="en-IN" b="1" i="0" dirty="0" smtClean="0">
                                    <a:latin typeface="Cambria Math" panose="02040503050406030204" pitchFamily="18" charset="0"/>
                                  </a:rPr>
                                  <m:t>,…,</m:t>
                                </m:r>
                                <m:sSup>
                                  <m:sSupPr>
                                    <m:ctrlPr>
                                      <a:rPr lang="en-IN" b="1" i="1" dirty="0" smtClean="0">
                                        <a:latin typeface="Cambria Math" panose="02040503050406030204" pitchFamily="18" charset="0"/>
                                      </a:rPr>
                                    </m:ctrlPr>
                                  </m:sSupPr>
                                  <m:e>
                                    <m:r>
                                      <a:rPr lang="en-IN" b="1" i="0" dirty="0" smtClean="0">
                                        <a:latin typeface="Cambria Math" panose="02040503050406030204" pitchFamily="18" charset="0"/>
                                      </a:rPr>
                                      <m:t>𝐰</m:t>
                                    </m:r>
                                  </m:e>
                                  <m:sup>
                                    <m:r>
                                      <a:rPr lang="en-IN" b="0" i="1" dirty="0" smtClean="0">
                                        <a:latin typeface="Cambria Math" panose="02040503050406030204" pitchFamily="18" charset="0"/>
                                      </a:rPr>
                                      <m:t>𝐶</m:t>
                                    </m:r>
                                  </m:sup>
                                </m:sSup>
                                <m:r>
                                  <a:rPr lang="en-IN" i="1" dirty="0">
                                    <a:latin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ℝ</m:t>
                                    </m:r>
                                  </m:e>
                                  <m:sup>
                                    <m:r>
                                      <a:rPr lang="en-IN" i="1" dirty="0">
                                        <a:latin typeface="Cambria Math" panose="02040503050406030204" pitchFamily="18" charset="0"/>
                                        <a:ea typeface="Cambria Math" panose="02040503050406030204" pitchFamily="18" charset="0"/>
                                      </a:rPr>
                                      <m:t>𝑑</m:t>
                                    </m:r>
                                  </m:sup>
                                </m:sSup>
                              </m:lim>
                            </m:limLow>
                          </m:fName>
                          <m:e>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𝑛</m:t>
                                </m:r>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 </m:t>
                                    </m:r>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e>
                            </m:nary>
                          </m:e>
                        </m:func>
                      </m:e>
                    </m:func>
                  </m:oMath>
                </a14:m>
                <a:endParaRPr lang="en-IN" dirty="0" smtClean="0"/>
              </a:p>
              <a:p>
                <a14:m>
                  <m:oMath xmlns:m="http://schemas.openxmlformats.org/officeDocument/2006/math">
                    <m:r>
                      <a:rPr lang="en-IN" b="0" i="1" smtClean="0">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dirty="0">
                                    <a:latin typeface="Cambria Math" panose="02040503050406030204" pitchFamily="18" charset="0"/>
                                  </a:rPr>
                                  <m:t>max</m:t>
                                </m:r>
                              </m:e>
                              <m:lim>
                                <m:sSup>
                                  <m:sSupPr>
                                    <m:ctrlPr>
                                      <a:rPr lang="en-IN" b="1" i="1" dirty="0">
                                        <a:latin typeface="Cambria Math" panose="02040503050406030204" pitchFamily="18" charset="0"/>
                                      </a:rPr>
                                    </m:ctrlPr>
                                  </m:sSupPr>
                                  <m:e>
                                    <m:r>
                                      <a:rPr lang="en-IN" b="1" dirty="0">
                                        <a:latin typeface="Cambria Math" panose="02040503050406030204" pitchFamily="18" charset="0"/>
                                      </a:rPr>
                                      <m:t>𝐰</m:t>
                                    </m:r>
                                  </m:e>
                                  <m:sup>
                                    <m:r>
                                      <a:rPr lang="en-IN" dirty="0">
                                        <a:latin typeface="Cambria Math" panose="02040503050406030204" pitchFamily="18" charset="0"/>
                                      </a:rPr>
                                      <m:t>1</m:t>
                                    </m:r>
                                  </m:sup>
                                </m:sSup>
                                <m:r>
                                  <a:rPr lang="en-IN" b="1" dirty="0">
                                    <a:latin typeface="Cambria Math" panose="02040503050406030204" pitchFamily="18" charset="0"/>
                                  </a:rPr>
                                  <m:t>,…,</m:t>
                                </m:r>
                                <m:sSup>
                                  <m:sSupPr>
                                    <m:ctrlPr>
                                      <a:rPr lang="en-IN" b="1" i="1" dirty="0">
                                        <a:latin typeface="Cambria Math" panose="02040503050406030204" pitchFamily="18" charset="0"/>
                                      </a:rPr>
                                    </m:ctrlPr>
                                  </m:sSupPr>
                                  <m:e>
                                    <m:r>
                                      <a:rPr lang="en-IN" b="1" dirty="0">
                                        <a:latin typeface="Cambria Math" panose="02040503050406030204" pitchFamily="18" charset="0"/>
                                      </a:rPr>
                                      <m:t>𝐰</m:t>
                                    </m:r>
                                  </m:e>
                                  <m:sup>
                                    <m:r>
                                      <a:rPr lang="en-IN" i="1" dirty="0">
                                        <a:latin typeface="Cambria Math" panose="02040503050406030204" pitchFamily="18" charset="0"/>
                                      </a:rPr>
                                      <m:t>𝐶</m:t>
                                    </m:r>
                                  </m:sup>
                                </m:sSup>
                                <m:r>
                                  <a:rPr lang="en-IN" i="1" dirty="0">
                                    <a:latin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ℝ</m:t>
                                    </m:r>
                                  </m:e>
                                  <m:sup>
                                    <m:r>
                                      <a:rPr lang="en-IN" i="1" dirty="0">
                                        <a:latin typeface="Cambria Math" panose="02040503050406030204" pitchFamily="18" charset="0"/>
                                        <a:ea typeface="Cambria Math" panose="02040503050406030204" pitchFamily="18" charset="0"/>
                                      </a:rPr>
                                      <m:t>𝑑</m:t>
                                    </m:r>
                                  </m:sup>
                                </m:sSup>
                              </m:lim>
                            </m:limLow>
                          </m:fName>
                          <m:e>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𝑛</m:t>
                                </m:r>
                              </m:sup>
                              <m:e>
                                <m:f>
                                  <m:fPr>
                                    <m:type m:val="lin"/>
                                    <m:ctrlPr>
                                      <a:rPr lang="en-IN" i="1">
                                        <a:latin typeface="Cambria Math" panose="02040503050406030204" pitchFamily="18" charset="0"/>
                                        <a:ea typeface="Cambria Math" panose="02040503050406030204" pitchFamily="18" charset="0"/>
                                      </a:rPr>
                                    </m:ctrlPr>
                                  </m:fPr>
                                  <m:num>
                                    <m:sSubSup>
                                      <m:sSubSupPr>
                                        <m:ctrlPr>
                                          <a:rPr lang="en-IN" b="0" i="1" smtClean="0">
                                            <a:latin typeface="Cambria Math" panose="02040503050406030204" pitchFamily="18" charset="0"/>
                                          </a:rPr>
                                        </m:ctrlPr>
                                      </m:sSubSupPr>
                                      <m:e>
                                        <m:r>
                                          <a:rPr lang="en-IN">
                                            <a:latin typeface="Cambria Math" panose="02040503050406030204" pitchFamily="18" charset="0"/>
                                          </a:rPr>
                                          <m:t>𝜂</m:t>
                                        </m:r>
                                      </m:e>
                                      <m:sub>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𝑡</m:t>
                                            </m:r>
                                          </m:sup>
                                        </m:sSup>
                                      </m:sub>
                                      <m:sup>
                                        <m:r>
                                          <a:rPr lang="en-IN" b="0" i="1" smtClean="0">
                                            <a:latin typeface="Cambria Math" panose="02040503050406030204" pitchFamily="18" charset="0"/>
                                          </a:rPr>
                                          <m:t>𝑖</m:t>
                                        </m:r>
                                      </m:sup>
                                    </m:sSubSup>
                                  </m:num>
                                  <m:den>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𝐶</m:t>
                                        </m:r>
                                      </m:sup>
                                      <m:e>
                                        <m:sSubSup>
                                          <m:sSubSupPr>
                                            <m:ctrlPr>
                                              <a:rPr lang="en-IN" b="0" i="1" smtClean="0">
                                                <a:latin typeface="Cambria Math" panose="02040503050406030204" pitchFamily="18" charset="0"/>
                                              </a:rPr>
                                            </m:ctrlPr>
                                          </m:sSubSupPr>
                                          <m:e>
                                            <m:r>
                                              <a:rPr lang="en-IN" i="1">
                                                <a:latin typeface="Cambria Math" panose="02040503050406030204" pitchFamily="18" charset="0"/>
                                              </a:rPr>
                                              <m:t>𝜂</m:t>
                                            </m:r>
                                          </m:e>
                                          <m:sub>
                                            <m:r>
                                              <a:rPr lang="en-IN" i="1">
                                                <a:latin typeface="Cambria Math" panose="02040503050406030204" pitchFamily="18" charset="0"/>
                                              </a:rPr>
                                              <m:t>𝑐</m:t>
                                            </m:r>
                                          </m:sub>
                                          <m:sup>
                                            <m:r>
                                              <a:rPr lang="en-IN" b="0" i="1" smtClean="0">
                                                <a:latin typeface="Cambria Math" panose="02040503050406030204" pitchFamily="18" charset="0"/>
                                              </a:rPr>
                                              <m:t>𝑖</m:t>
                                            </m:r>
                                          </m:sup>
                                        </m:sSubSup>
                                      </m:e>
                                    </m:nary>
                                  </m:den>
                                </m:f>
                              </m:e>
                            </m:nary>
                          </m:e>
                        </m:func>
                      </m:e>
                    </m:func>
                  </m:oMath>
                </a14:m>
                <a:r>
                  <a:rPr lang="en-IN" dirty="0" smtClean="0"/>
                  <a:t> where </a:t>
                </a:r>
                <a14:m>
                  <m:oMath xmlns:m="http://schemas.openxmlformats.org/officeDocument/2006/math">
                    <m:sSubSup>
                      <m:sSubSupPr>
                        <m:ctrlPr>
                          <a:rPr lang="en-IN" i="1">
                            <a:latin typeface="Cambria Math" panose="02040503050406030204" pitchFamily="18" charset="0"/>
                          </a:rPr>
                        </m:ctrlPr>
                      </m:sSubSupPr>
                      <m:e>
                        <m:r>
                          <a:rPr lang="en-IN" i="1">
                            <a:latin typeface="Cambria Math" panose="02040503050406030204" pitchFamily="18" charset="0"/>
                          </a:rPr>
                          <m:t>𝜂</m:t>
                        </m:r>
                      </m:e>
                      <m:sub>
                        <m:r>
                          <a:rPr lang="en-IN" i="1">
                            <a:latin typeface="Cambria Math" panose="02040503050406030204" pitchFamily="18" charset="0"/>
                          </a:rPr>
                          <m:t>𝑐</m:t>
                        </m:r>
                      </m:sub>
                      <m:sup>
                        <m:r>
                          <a:rPr lang="en-IN" i="1">
                            <a:latin typeface="Cambria Math" panose="02040503050406030204" pitchFamily="18" charset="0"/>
                          </a:rPr>
                          <m:t>𝑖</m:t>
                        </m:r>
                      </m:sup>
                    </m:sSubSup>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exp</m:t>
                        </m:r>
                      </m:fName>
                      <m:e>
                        <m:d>
                          <m:dPr>
                            <m:ctrlPr>
                              <a:rPr lang="en-IN" i="1">
                                <a:latin typeface="Cambria Math" panose="02040503050406030204" pitchFamily="18" charset="0"/>
                              </a:rPr>
                            </m:ctrlPr>
                          </m:d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a:latin typeface="Cambria Math" panose="02040503050406030204" pitchFamily="18" charset="0"/>
                                      </a:rPr>
                                      <m:t>𝑐</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𝑖</m:t>
                                    </m:r>
                                  </m:sup>
                                </m:sSup>
                              </m:e>
                            </m:d>
                          </m:e>
                        </m:d>
                      </m:e>
                    </m:func>
                  </m:oMath>
                </a14:m>
                <a:endParaRPr lang="en-IN" dirty="0" smtClean="0"/>
              </a:p>
              <a:p>
                <a:r>
                  <a:rPr lang="en-IN" dirty="0" smtClean="0"/>
                  <a:t>Using the negative log-likelihood for numerical stability</a:t>
                </a:r>
              </a:p>
              <a:p>
                <a14:m>
                  <m:oMath xmlns:m="http://schemas.openxmlformats.org/officeDocument/2006/math">
                    <m:r>
                      <a:rPr lang="en-IN" i="1">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b="0" i="0" dirty="0" smtClean="0">
                                    <a:latin typeface="Cambria Math" panose="02040503050406030204" pitchFamily="18" charset="0"/>
                                  </a:rPr>
                                  <m:t>min</m:t>
                                </m:r>
                              </m:e>
                              <m:lim>
                                <m:sSup>
                                  <m:sSupPr>
                                    <m:ctrlPr>
                                      <a:rPr lang="en-IN" b="1" i="1" dirty="0">
                                        <a:latin typeface="Cambria Math" panose="02040503050406030204" pitchFamily="18" charset="0"/>
                                      </a:rPr>
                                    </m:ctrlPr>
                                  </m:sSupPr>
                                  <m:e>
                                    <m:r>
                                      <a:rPr lang="en-IN" b="1" dirty="0">
                                        <a:latin typeface="Cambria Math" panose="02040503050406030204" pitchFamily="18" charset="0"/>
                                      </a:rPr>
                                      <m:t>𝐰</m:t>
                                    </m:r>
                                  </m:e>
                                  <m:sup>
                                    <m:r>
                                      <a:rPr lang="en-IN" dirty="0">
                                        <a:latin typeface="Cambria Math" panose="02040503050406030204" pitchFamily="18" charset="0"/>
                                      </a:rPr>
                                      <m:t>1</m:t>
                                    </m:r>
                                  </m:sup>
                                </m:sSup>
                                <m:r>
                                  <a:rPr lang="en-IN" b="1" dirty="0">
                                    <a:latin typeface="Cambria Math" panose="02040503050406030204" pitchFamily="18" charset="0"/>
                                  </a:rPr>
                                  <m:t>,…,</m:t>
                                </m:r>
                                <m:sSup>
                                  <m:sSupPr>
                                    <m:ctrlPr>
                                      <a:rPr lang="en-IN" b="1" i="1" dirty="0">
                                        <a:latin typeface="Cambria Math" panose="02040503050406030204" pitchFamily="18" charset="0"/>
                                      </a:rPr>
                                    </m:ctrlPr>
                                  </m:sSupPr>
                                  <m:e>
                                    <m:r>
                                      <a:rPr lang="en-IN" b="1" dirty="0">
                                        <a:latin typeface="Cambria Math" panose="02040503050406030204" pitchFamily="18" charset="0"/>
                                      </a:rPr>
                                      <m:t>𝐰</m:t>
                                    </m:r>
                                  </m:e>
                                  <m:sup>
                                    <m:r>
                                      <a:rPr lang="en-IN" i="1" dirty="0">
                                        <a:latin typeface="Cambria Math" panose="02040503050406030204" pitchFamily="18" charset="0"/>
                                      </a:rPr>
                                      <m:t>𝐶</m:t>
                                    </m:r>
                                  </m:sup>
                                </m:sSup>
                                <m:r>
                                  <a:rPr lang="en-IN" i="1" dirty="0">
                                    <a:latin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ℝ</m:t>
                                    </m:r>
                                  </m:e>
                                  <m:sup>
                                    <m:r>
                                      <a:rPr lang="en-IN" i="1" dirty="0">
                                        <a:latin typeface="Cambria Math" panose="02040503050406030204" pitchFamily="18" charset="0"/>
                                        <a:ea typeface="Cambria Math" panose="02040503050406030204" pitchFamily="18" charset="0"/>
                                      </a:rPr>
                                      <m:t>𝑑</m:t>
                                    </m:r>
                                  </m:sup>
                                </m:sSup>
                              </m:lim>
                            </m:limLow>
                          </m:fName>
                          <m:e>
                            <m:nary>
                              <m:naryPr>
                                <m:chr m:val="∑"/>
                                <m:limLoc m:val="subSup"/>
                                <m:ctrlPr>
                                  <a:rPr lang="en-IN" i="1" dirty="0" smtClean="0">
                                    <a:latin typeface="Cambria Math" panose="02040503050406030204" pitchFamily="18" charset="0"/>
                                    <a:ea typeface="Cambria Math" panose="02040503050406030204" pitchFamily="18" charset="0"/>
                                  </a:rPr>
                                </m:ctrlPr>
                              </m:naryPr>
                              <m:sub>
                                <m:r>
                                  <m:rPr>
                                    <m:brk m:alnAt="25"/>
                                  </m:rPr>
                                  <a:rPr lang="en-IN" b="0" i="1" dirty="0" smtClean="0">
                                    <a:latin typeface="Cambria Math" panose="02040503050406030204" pitchFamily="18" charset="0"/>
                                    <a:ea typeface="Cambria Math" panose="02040503050406030204" pitchFamily="18" charset="0"/>
                                  </a:rPr>
                                  <m:t>𝑖</m:t>
                                </m:r>
                                <m:r>
                                  <a:rPr lang="en-IN" b="0" i="1" dirty="0" smtClean="0">
                                    <a:latin typeface="Cambria Math" panose="02040503050406030204" pitchFamily="18" charset="0"/>
                                    <a:ea typeface="Cambria Math" panose="02040503050406030204" pitchFamily="18" charset="0"/>
                                  </a:rPr>
                                  <m:t>=1</m:t>
                                </m:r>
                              </m:sub>
                              <m:sup>
                                <m:r>
                                  <a:rPr lang="en-IN" b="0" i="1" dirty="0" smtClean="0">
                                    <a:latin typeface="Cambria Math" panose="02040503050406030204" pitchFamily="18" charset="0"/>
                                    <a:ea typeface="Cambria Math" panose="02040503050406030204" pitchFamily="18" charset="0"/>
                                  </a:rPr>
                                  <m:t>𝑛</m:t>
                                </m:r>
                              </m:sup>
                              <m:e>
                                <m:r>
                                  <a:rPr lang="en-IN" i="1">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ln</m:t>
                                    </m:r>
                                  </m:fName>
                                  <m:e>
                                    <m:d>
                                      <m:dPr>
                                        <m:ctrlPr>
                                          <a:rPr lang="en-IN" i="1">
                                            <a:latin typeface="Cambria Math" panose="02040503050406030204" pitchFamily="18" charset="0"/>
                                            <a:ea typeface="Cambria Math" panose="02040503050406030204" pitchFamily="18" charset="0"/>
                                          </a:rPr>
                                        </m:ctrlPr>
                                      </m:dPr>
                                      <m:e>
                                        <m:f>
                                          <m:fPr>
                                            <m:type m:val="lin"/>
                                            <m:ctrlPr>
                                              <a:rPr lang="en-IN" i="1">
                                                <a:latin typeface="Cambria Math" panose="02040503050406030204" pitchFamily="18" charset="0"/>
                                                <a:ea typeface="Cambria Math" panose="02040503050406030204" pitchFamily="18" charset="0"/>
                                              </a:rPr>
                                            </m:ctrlPr>
                                          </m:fPr>
                                          <m:num>
                                            <m:sSubSup>
                                              <m:sSubSupPr>
                                                <m:ctrlPr>
                                                  <a:rPr lang="en-IN" i="1">
                                                    <a:latin typeface="Cambria Math" panose="02040503050406030204" pitchFamily="18" charset="0"/>
                                                  </a:rPr>
                                                </m:ctrlPr>
                                              </m:sSubSupPr>
                                              <m:e>
                                                <m:r>
                                                  <a:rPr lang="en-IN">
                                                    <a:latin typeface="Cambria Math" panose="02040503050406030204" pitchFamily="18" charset="0"/>
                                                  </a:rPr>
                                                  <m:t>𝜂</m:t>
                                                </m:r>
                                              </m:e>
                                              <m:sub>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𝑡</m:t>
                                                    </m:r>
                                                  </m:sup>
                                                </m:sSup>
                                              </m:sub>
                                              <m:sup>
                                                <m:r>
                                                  <a:rPr lang="en-IN" i="1">
                                                    <a:latin typeface="Cambria Math" panose="02040503050406030204" pitchFamily="18" charset="0"/>
                                                  </a:rPr>
                                                  <m:t>𝑖</m:t>
                                                </m:r>
                                              </m:sup>
                                            </m:sSubSup>
                                          </m:num>
                                          <m:den>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𝐶</m:t>
                                                </m:r>
                                              </m:sup>
                                              <m:e>
                                                <m:sSubSup>
                                                  <m:sSubSupPr>
                                                    <m:ctrlPr>
                                                      <a:rPr lang="en-IN" i="1">
                                                        <a:latin typeface="Cambria Math" panose="02040503050406030204" pitchFamily="18" charset="0"/>
                                                      </a:rPr>
                                                    </m:ctrlPr>
                                                  </m:sSubSupPr>
                                                  <m:e>
                                                    <m:r>
                                                      <a:rPr lang="en-IN" i="1">
                                                        <a:latin typeface="Cambria Math" panose="02040503050406030204" pitchFamily="18" charset="0"/>
                                                      </a:rPr>
                                                      <m:t>𝜂</m:t>
                                                    </m:r>
                                                  </m:e>
                                                  <m:sub>
                                                    <m:r>
                                                      <a:rPr lang="en-IN" i="1">
                                                        <a:latin typeface="Cambria Math" panose="02040503050406030204" pitchFamily="18" charset="0"/>
                                                      </a:rPr>
                                                      <m:t>𝑐</m:t>
                                                    </m:r>
                                                  </m:sub>
                                                  <m:sup>
                                                    <m:r>
                                                      <a:rPr lang="en-IN" i="1">
                                                        <a:latin typeface="Cambria Math" panose="02040503050406030204" pitchFamily="18" charset="0"/>
                                                      </a:rPr>
                                                      <m:t>𝑖</m:t>
                                                    </m:r>
                                                  </m:sup>
                                                </m:sSubSup>
                                              </m:e>
                                            </m:nary>
                                          </m:den>
                                        </m:f>
                                      </m:e>
                                    </m:d>
                                  </m:e>
                                </m:func>
                              </m:e>
                            </m:nary>
                          </m:e>
                        </m:func>
                      </m:e>
                    </m:func>
                  </m:oMath>
                </a14:m>
                <a:endParaRPr lang="en-IN" dirty="0" smtClean="0"/>
              </a:p>
              <a:p>
                <a:r>
                  <a:rPr lang="en-IN" b="1" dirty="0" smtClean="0"/>
                  <a:t>Note</a:t>
                </a:r>
                <a:r>
                  <a:rPr lang="en-IN" dirty="0" smtClean="0"/>
                  <a:t>: this is nothing but the </a:t>
                </a:r>
                <a:r>
                  <a:rPr lang="en-IN" dirty="0" err="1" smtClean="0"/>
                  <a:t>softmax</a:t>
                </a:r>
                <a:r>
                  <a:rPr lang="en-IN" dirty="0" smtClean="0"/>
                  <a:t> loss function we saw earlier, also known as the </a:t>
                </a:r>
                <a:r>
                  <a:rPr lang="en-IN" i="1" dirty="0" smtClean="0"/>
                  <a:t>cross entropy loss function</a:t>
                </a:r>
                <a:endParaRPr lang="en-IN" dirty="0" smtClean="0"/>
              </a:p>
              <a:p>
                <a:pPr lvl="2"/>
                <a:r>
                  <a:rPr lang="en-IN" b="1" i="1" dirty="0" smtClean="0"/>
                  <a:t>Reason for the name</a:t>
                </a:r>
                <a:r>
                  <a:rPr lang="en-IN" i="1" dirty="0" smtClean="0"/>
                  <a:t>: it corresponds to something known as the </a:t>
                </a:r>
                <a:r>
                  <a:rPr lang="en-IN" i="0" dirty="0" smtClean="0"/>
                  <a:t>cross entropy</a:t>
                </a:r>
                <a:r>
                  <a:rPr lang="en-IN" dirty="0" smtClean="0"/>
                  <a:t> between the PMF given by the model and the true label of the data point</a:t>
                </a:r>
                <a:endParaRPr lang="en-IN" i="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p:grpSp>
        <p:nvGrpSpPr>
          <p:cNvPr id="17" name="Group 16"/>
          <p:cNvGrpSpPr/>
          <p:nvPr/>
        </p:nvGrpSpPr>
        <p:grpSpPr>
          <a:xfrm>
            <a:off x="10544011" y="2501668"/>
            <a:ext cx="1468606" cy="1238929"/>
            <a:chOff x="12383748" y="1219011"/>
            <a:chExt cx="1862104" cy="1570887"/>
          </a:xfrm>
        </p:grpSpPr>
        <p:sp>
          <p:nvSpPr>
            <p:cNvPr id="18" name="Freeform 1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1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reeform 1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Rectangular Callout 22"/>
          <p:cNvSpPr/>
          <p:nvPr/>
        </p:nvSpPr>
        <p:spPr>
          <a:xfrm>
            <a:off x="3450520" y="2351721"/>
            <a:ext cx="6914676" cy="1242053"/>
          </a:xfrm>
          <a:prstGeom prst="wedgeRectCallout">
            <a:avLst>
              <a:gd name="adj1" fmla="val 61194"/>
              <a:gd name="adj2" fmla="val 5642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It should be noted that this is not the only way to do probabilistic multiclassification. It is just that this way is simple to understand, implement and hence popular</a:t>
            </a:r>
            <a:endParaRPr lang="en-IN" sz="2400" dirty="0">
              <a:solidFill>
                <a:schemeClr val="tx1"/>
              </a:solidFill>
              <a:latin typeface="+mj-lt"/>
            </a:endParaRP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643" y="760344"/>
            <a:ext cx="1741324" cy="1741324"/>
          </a:xfrm>
          <a:prstGeom prst="rect">
            <a:avLst/>
          </a:prstGeom>
        </p:spPr>
      </p:pic>
      <mc:AlternateContent xmlns:mc="http://schemas.openxmlformats.org/markup-compatibility/2006" xmlns:a14="http://schemas.microsoft.com/office/drawing/2010/main">
        <mc:Choice Requires="a14">
          <p:sp>
            <p:nvSpPr>
              <p:cNvPr id="25" name="Rectangular Callout 24"/>
              <p:cNvSpPr/>
              <p:nvPr/>
            </p:nvSpPr>
            <p:spPr>
              <a:xfrm>
                <a:off x="1947776" y="336084"/>
                <a:ext cx="9669203" cy="1745191"/>
              </a:xfrm>
              <a:prstGeom prst="wedgeRectCallout">
                <a:avLst>
                  <a:gd name="adj1" fmla="val -55485"/>
                  <a:gd name="adj2" fmla="val 3836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 may find other ways to assign a PMF over </a:t>
                </a:r>
                <a14:m>
                  <m:oMath xmlns:m="http://schemas.openxmlformats.org/officeDocument/2006/math">
                    <m:d>
                      <m:dPr>
                        <m:begChr m:val="["/>
                        <m:endChr m:val="]"/>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𝐶</m:t>
                        </m:r>
                      </m:e>
                    </m:d>
                  </m:oMath>
                </a14:m>
                <a:r>
                  <a:rPr lang="en-IN" sz="2400" dirty="0" smtClean="0">
                    <a:solidFill>
                      <a:schemeClr val="tx1"/>
                    </a:solidFill>
                    <a:latin typeface="+mj-lt"/>
                  </a:rPr>
                  <a:t> to each data point by choosing some function other than </a:t>
                </a:r>
                <a14:m>
                  <m:oMath xmlns:m="http://schemas.openxmlformats.org/officeDocument/2006/math">
                    <m:func>
                      <m:funcPr>
                        <m:ctrlPr>
                          <a:rPr lang="en-IN" sz="2400" b="0" i="1" smtClean="0">
                            <a:solidFill>
                              <a:schemeClr val="tx1"/>
                            </a:solidFill>
                            <a:latin typeface="Cambria Math" panose="02040503050406030204" pitchFamily="18" charset="0"/>
                          </a:rPr>
                        </m:ctrlPr>
                      </m:funcPr>
                      <m:fName>
                        <m:r>
                          <m:rPr>
                            <m:sty m:val="p"/>
                          </m:rPr>
                          <a:rPr lang="en-IN" sz="2400" b="0" i="0" smtClean="0">
                            <a:solidFill>
                              <a:schemeClr val="tx1"/>
                            </a:solidFill>
                            <a:latin typeface="Cambria Math" panose="02040503050406030204" pitchFamily="18" charset="0"/>
                          </a:rPr>
                          <m:t>exp</m:t>
                        </m:r>
                      </m:fName>
                      <m:e>
                        <m:d>
                          <m:dPr>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m:t>
                            </m:r>
                          </m:e>
                        </m:d>
                      </m:e>
                    </m:func>
                  </m:oMath>
                </a14:m>
                <a:r>
                  <a:rPr lang="en-IN" sz="2400" dirty="0" smtClean="0">
                    <a:solidFill>
                      <a:schemeClr val="tx1"/>
                    </a:solidFill>
                    <a:latin typeface="+mj-lt"/>
                  </a:rPr>
                  <a:t> e.g. </a:t>
                </a:r>
                <a:r>
                  <a:rPr lang="en-IN" sz="2400" dirty="0" err="1" smtClean="0">
                    <a:solidFill>
                      <a:schemeClr val="tx1"/>
                    </a:solidFill>
                    <a:latin typeface="+mj-lt"/>
                  </a:rPr>
                  <a:t>ReLU</a:t>
                </a:r>
                <a:r>
                  <a:rPr lang="en-IN" sz="2400" dirty="0" smtClean="0">
                    <a:solidFill>
                      <a:schemeClr val="tx1"/>
                    </a:solidFill>
                    <a:latin typeface="+mj-lt"/>
                  </a:rPr>
                  <a:t> </a:t>
                </a:r>
                <a14:m>
                  <m:oMath xmlns:m="http://schemas.openxmlformats.org/officeDocument/2006/math">
                    <m:sSub>
                      <m:sSubPr>
                        <m:ctrlPr>
                          <a:rPr lang="en-IN" sz="2400" b="0" i="1" smtClean="0">
                            <a:solidFill>
                              <a:schemeClr val="tx1"/>
                            </a:solidFill>
                            <a:latin typeface="Cambria Math" panose="02040503050406030204" pitchFamily="18" charset="0"/>
                          </a:rPr>
                        </m:ctrlPr>
                      </m:sSubPr>
                      <m:e>
                        <m:d>
                          <m:dPr>
                            <m:begChr m:val="["/>
                            <m:endChr m:val="]"/>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𝑡</m:t>
                            </m:r>
                          </m:e>
                        </m:d>
                      </m:e>
                      <m:sub>
                        <m:r>
                          <a:rPr lang="en-IN" sz="2400" b="0" i="1" smtClean="0">
                            <a:solidFill>
                              <a:schemeClr val="tx1"/>
                            </a:solidFill>
                            <a:latin typeface="Cambria Math" panose="02040503050406030204" pitchFamily="18" charset="0"/>
                          </a:rPr>
                          <m:t>+</m:t>
                        </m:r>
                      </m:sub>
                    </m:sSub>
                  </m:oMath>
                </a14:m>
                <a:r>
                  <a:rPr lang="en-IN" sz="2400" dirty="0" smtClean="0">
                    <a:solidFill>
                      <a:schemeClr val="tx1"/>
                    </a:solidFill>
                    <a:latin typeface="+mj-lt"/>
                  </a:rPr>
                  <a:t> to assign positive scores i.e. let </a:t>
                </a:r>
                <a14:m>
                  <m:oMath xmlns:m="http://schemas.openxmlformats.org/officeDocument/2006/math">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𝜂</m:t>
                        </m:r>
                      </m:e>
                      <m:sub>
                        <m:r>
                          <a:rPr lang="en-IN" sz="2400" i="1">
                            <a:solidFill>
                              <a:schemeClr val="tx1"/>
                            </a:solidFill>
                            <a:latin typeface="Cambria Math" panose="02040503050406030204" pitchFamily="18" charset="0"/>
                          </a:rPr>
                          <m:t>𝑐</m:t>
                        </m:r>
                      </m:sub>
                    </m:sSub>
                    <m:r>
                      <a:rPr lang="en-IN" sz="2400" i="1">
                        <a:solidFill>
                          <a:schemeClr val="tx1"/>
                        </a:solidFill>
                        <a:latin typeface="Cambria Math" panose="02040503050406030204" pitchFamily="18" charset="0"/>
                      </a:rPr>
                      <m:t>=</m:t>
                    </m:r>
                    <m:sSub>
                      <m:sSubPr>
                        <m:ctrlPr>
                          <a:rPr lang="en-IN" sz="2400" b="0" i="1" smtClean="0">
                            <a:solidFill>
                              <a:schemeClr val="tx1"/>
                            </a:solidFill>
                            <a:latin typeface="Cambria Math" panose="02040503050406030204" pitchFamily="18" charset="0"/>
                          </a:rPr>
                        </m:ctrlPr>
                      </m:sSubPr>
                      <m:e>
                        <m:d>
                          <m:dPr>
                            <m:begChr m:val="["/>
                            <m:endChr m:val="]"/>
                            <m:ctrlPr>
                              <a:rPr lang="en-IN" sz="2400" b="0" i="1" smtClean="0">
                                <a:solidFill>
                                  <a:schemeClr val="tx1"/>
                                </a:solidFill>
                                <a:latin typeface="Cambria Math" panose="02040503050406030204" pitchFamily="18" charset="0"/>
                              </a:rPr>
                            </m:ctrlPr>
                          </m:dPr>
                          <m:e>
                            <m:d>
                              <m:dPr>
                                <m:begChr m:val="⟨"/>
                                <m:endChr m:val="⟩"/>
                                <m:ctrlPr>
                                  <a:rPr lang="en-IN" sz="2400" i="1">
                                    <a:solidFill>
                                      <a:schemeClr val="tx1"/>
                                    </a:solidFill>
                                    <a:latin typeface="Cambria Math" panose="02040503050406030204" pitchFamily="18" charset="0"/>
                                  </a:rPr>
                                </m:ctrlPr>
                              </m:dPr>
                              <m:e>
                                <m:sSup>
                                  <m:sSupPr>
                                    <m:ctrlPr>
                                      <a:rPr lang="en-IN" sz="2400"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𝐰</m:t>
                                    </m:r>
                                  </m:e>
                                  <m:sup>
                                    <m:r>
                                      <a:rPr lang="en-IN" sz="2400">
                                        <a:solidFill>
                                          <a:schemeClr val="tx1"/>
                                        </a:solidFill>
                                        <a:latin typeface="Cambria Math" panose="02040503050406030204" pitchFamily="18" charset="0"/>
                                      </a:rPr>
                                      <m:t>𝑐</m:t>
                                    </m:r>
                                  </m:sup>
                                </m:sSup>
                                <m:r>
                                  <a:rPr lang="en-IN" sz="2400">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𝐱</m:t>
                                    </m:r>
                                  </m:e>
                                  <m:sup>
                                    <m:r>
                                      <a:rPr lang="en-IN" sz="2400">
                                        <a:solidFill>
                                          <a:schemeClr val="tx1"/>
                                        </a:solidFill>
                                        <a:latin typeface="Cambria Math" panose="02040503050406030204" pitchFamily="18" charset="0"/>
                                      </a:rPr>
                                      <m:t>𝑡</m:t>
                                    </m:r>
                                  </m:sup>
                                </m:sSup>
                              </m:e>
                            </m:d>
                          </m:e>
                        </m:d>
                      </m:e>
                      <m:sub>
                        <m:r>
                          <a:rPr lang="en-IN" sz="2400" b="0" i="1" smtClean="0">
                            <a:solidFill>
                              <a:schemeClr val="tx1"/>
                            </a:solidFill>
                            <a:latin typeface="Cambria Math" panose="02040503050406030204" pitchFamily="18" charset="0"/>
                          </a:rPr>
                          <m:t>+</m:t>
                        </m:r>
                      </m:sub>
                    </m:sSub>
                  </m:oMath>
                </a14:m>
                <a:r>
                  <a:rPr lang="en-IN" sz="2400" dirty="0" smtClean="0">
                    <a:solidFill>
                      <a:schemeClr val="tx1"/>
                    </a:solidFill>
                    <a:latin typeface="+mj-lt"/>
                  </a:rPr>
                  <a:t> , let </a:t>
                </a:r>
                <a14:m>
                  <m:oMath xmlns:m="http://schemas.openxmlformats.org/officeDocument/2006/math">
                    <m:r>
                      <a:rPr lang="en-IN" sz="2400">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a:solidFill>
                              <a:schemeClr val="tx1"/>
                            </a:solidFill>
                            <a:latin typeface="Cambria Math" panose="02040503050406030204" pitchFamily="18" charset="0"/>
                            <a:ea typeface="Cambria Math" panose="02040503050406030204" pitchFamily="18" charset="0"/>
                          </a:rPr>
                          <m:t> </m:t>
                        </m:r>
                        <m:r>
                          <a:rPr lang="en-IN" sz="2400">
                            <a:solidFill>
                              <a:schemeClr val="tx1"/>
                            </a:solidFill>
                            <a:latin typeface="Cambria Math" panose="02040503050406030204" pitchFamily="18" charset="0"/>
                            <a:ea typeface="Cambria Math" panose="02040503050406030204" pitchFamily="18" charset="0"/>
                          </a:rPr>
                          <m:t>𝑦</m:t>
                        </m:r>
                        <m:r>
                          <a:rPr lang="en-IN" sz="2400">
                            <a:solidFill>
                              <a:schemeClr val="tx1"/>
                            </a:solidFill>
                            <a:latin typeface="Cambria Math" panose="02040503050406030204" pitchFamily="18" charset="0"/>
                            <a:ea typeface="Cambria Math" panose="02040503050406030204" pitchFamily="18" charset="0"/>
                          </a:rPr>
                          <m:t> | </m:t>
                        </m:r>
                        <m:sSup>
                          <m:sSupPr>
                            <m:ctrlPr>
                              <a:rPr lang="en-IN" sz="2400" b="1" i="1">
                                <a:solidFill>
                                  <a:schemeClr val="tx1"/>
                                </a:solidFill>
                                <a:latin typeface="Cambria Math" panose="02040503050406030204" pitchFamily="18" charset="0"/>
                                <a:ea typeface="Cambria Math" panose="02040503050406030204" pitchFamily="18" charset="0"/>
                              </a:rPr>
                            </m:ctrlPr>
                          </m:sSupPr>
                          <m:e>
                            <m:r>
                              <a:rPr lang="en-IN" sz="2400" b="1">
                                <a:solidFill>
                                  <a:schemeClr val="tx1"/>
                                </a:solidFill>
                                <a:latin typeface="Cambria Math" panose="02040503050406030204" pitchFamily="18" charset="0"/>
                                <a:ea typeface="Cambria Math" panose="02040503050406030204" pitchFamily="18" charset="0"/>
                              </a:rPr>
                              <m:t>𝐱</m:t>
                            </m:r>
                          </m:e>
                          <m:sup>
                            <m:r>
                              <a:rPr lang="en-IN" sz="2400" i="1">
                                <a:solidFill>
                                  <a:schemeClr val="tx1"/>
                                </a:solidFill>
                                <a:latin typeface="Cambria Math" panose="02040503050406030204" pitchFamily="18" charset="0"/>
                                <a:ea typeface="Cambria Math" panose="02040503050406030204" pitchFamily="18" charset="0"/>
                              </a:rPr>
                              <m:t>𝑡</m:t>
                            </m:r>
                          </m:sup>
                        </m:sSup>
                        <m:r>
                          <a:rPr lang="en-IN" sz="2400">
                            <a:solidFill>
                              <a:schemeClr val="tx1"/>
                            </a:solidFill>
                            <a:latin typeface="Cambria Math" panose="02040503050406030204" pitchFamily="18" charset="0"/>
                            <a:ea typeface="Cambria Math" panose="02040503050406030204" pitchFamily="18" charset="0"/>
                          </a:rPr>
                          <m:t>,</m:t>
                        </m:r>
                        <m:d>
                          <m:dPr>
                            <m:begChr m:val="{"/>
                            <m:endChr m:val="}"/>
                            <m:ctrlPr>
                              <a:rPr lang="en-IN" sz="2400" b="1" i="1">
                                <a:solidFill>
                                  <a:schemeClr val="tx1"/>
                                </a:solidFill>
                                <a:latin typeface="Cambria Math" panose="02040503050406030204" pitchFamily="18" charset="0"/>
                                <a:ea typeface="Cambria Math" panose="02040503050406030204" pitchFamily="18" charset="0"/>
                              </a:rPr>
                            </m:ctrlPr>
                          </m:dPr>
                          <m:e>
                            <m:sSup>
                              <m:sSupPr>
                                <m:ctrlPr>
                                  <a:rPr lang="en-IN" sz="2400"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𝐰</m:t>
                                </m:r>
                              </m:e>
                              <m:sup>
                                <m:r>
                                  <a:rPr lang="en-IN" sz="2400" i="1">
                                    <a:solidFill>
                                      <a:schemeClr val="tx1"/>
                                    </a:solidFill>
                                    <a:latin typeface="Cambria Math" panose="02040503050406030204" pitchFamily="18" charset="0"/>
                                  </a:rPr>
                                  <m:t>𝑐</m:t>
                                </m:r>
                              </m:sup>
                            </m:sSup>
                          </m:e>
                        </m:d>
                      </m:e>
                    </m:d>
                    <m:r>
                      <a:rPr lang="en-IN" sz="2400" i="1">
                        <a:solidFill>
                          <a:schemeClr val="tx1"/>
                        </a:solidFill>
                        <a:latin typeface="Cambria Math" panose="02040503050406030204" pitchFamily="18" charset="0"/>
                        <a:ea typeface="Cambria Math" panose="02040503050406030204" pitchFamily="18" charset="0"/>
                      </a:rPr>
                      <m:t>=</m:t>
                    </m:r>
                    <m:f>
                      <m:fPr>
                        <m:type m:val="lin"/>
                        <m:ctrlPr>
                          <a:rPr lang="en-IN" sz="2400" i="1">
                            <a:solidFill>
                              <a:schemeClr val="tx1"/>
                            </a:solidFill>
                            <a:latin typeface="Cambria Math" panose="02040503050406030204" pitchFamily="18" charset="0"/>
                            <a:ea typeface="Cambria Math" panose="02040503050406030204" pitchFamily="18" charset="0"/>
                          </a:rPr>
                        </m:ctrlPr>
                      </m:fPr>
                      <m:num>
                        <m:sSub>
                          <m:sSubPr>
                            <m:ctrlPr>
                              <a:rPr lang="en-IN" sz="2400" i="1">
                                <a:solidFill>
                                  <a:schemeClr val="tx1"/>
                                </a:solidFill>
                                <a:latin typeface="Cambria Math" panose="02040503050406030204" pitchFamily="18" charset="0"/>
                              </a:rPr>
                            </m:ctrlPr>
                          </m:sSubPr>
                          <m:e>
                            <m:r>
                              <a:rPr lang="en-IN" sz="2400">
                                <a:solidFill>
                                  <a:schemeClr val="tx1"/>
                                </a:solidFill>
                                <a:latin typeface="Cambria Math" panose="02040503050406030204" pitchFamily="18" charset="0"/>
                              </a:rPr>
                              <m:t>𝜂</m:t>
                            </m:r>
                          </m:e>
                          <m:sub>
                            <m:r>
                              <a:rPr lang="en-IN" sz="2400" i="1">
                                <a:solidFill>
                                  <a:schemeClr val="tx1"/>
                                </a:solidFill>
                                <a:latin typeface="Cambria Math" panose="02040503050406030204" pitchFamily="18" charset="0"/>
                              </a:rPr>
                              <m:t>𝑦</m:t>
                            </m:r>
                          </m:sub>
                        </m:sSub>
                      </m:num>
                      <m:den>
                        <m:nary>
                          <m:naryPr>
                            <m:chr m:val="∑"/>
                            <m:limLoc m:val="subSup"/>
                            <m:ctrlPr>
                              <a:rPr lang="en-IN" sz="2400" i="1">
                                <a:solidFill>
                                  <a:schemeClr val="tx1"/>
                                </a:solidFill>
                                <a:latin typeface="Cambria Math" panose="02040503050406030204" pitchFamily="18" charset="0"/>
                                <a:ea typeface="Cambria Math" panose="02040503050406030204" pitchFamily="18" charset="0"/>
                              </a:rPr>
                            </m:ctrlPr>
                          </m:naryPr>
                          <m:sub>
                            <m:r>
                              <m:rPr>
                                <m:brk m:alnAt="25"/>
                              </m:rPr>
                              <a:rPr lang="en-IN" sz="2400" i="1">
                                <a:solidFill>
                                  <a:schemeClr val="tx1"/>
                                </a:solidFill>
                                <a:latin typeface="Cambria Math" panose="02040503050406030204" pitchFamily="18" charset="0"/>
                                <a:ea typeface="Cambria Math" panose="02040503050406030204" pitchFamily="18" charset="0"/>
                              </a:rPr>
                              <m:t>𝑐</m:t>
                            </m:r>
                            <m:r>
                              <a:rPr lang="en-IN" sz="2400" i="1">
                                <a:solidFill>
                                  <a:schemeClr val="tx1"/>
                                </a:solidFill>
                                <a:latin typeface="Cambria Math" panose="02040503050406030204" pitchFamily="18" charset="0"/>
                                <a:ea typeface="Cambria Math" panose="02040503050406030204" pitchFamily="18" charset="0"/>
                              </a:rPr>
                              <m:t>=1</m:t>
                            </m:r>
                          </m:sub>
                          <m:sup>
                            <m:r>
                              <a:rPr lang="en-IN" sz="2400" i="1">
                                <a:solidFill>
                                  <a:schemeClr val="tx1"/>
                                </a:solidFill>
                                <a:latin typeface="Cambria Math" panose="02040503050406030204" pitchFamily="18" charset="0"/>
                                <a:ea typeface="Cambria Math" panose="02040503050406030204" pitchFamily="18" charset="0"/>
                              </a:rPr>
                              <m:t>𝐶</m:t>
                            </m:r>
                          </m:sup>
                          <m:e>
                            <m:sSub>
                              <m:sSubPr>
                                <m:ctrlPr>
                                  <a:rPr lang="en-IN" sz="2400" i="1">
                                    <a:solidFill>
                                      <a:schemeClr val="tx1"/>
                                    </a:solidFill>
                                    <a:latin typeface="Cambria Math" panose="02040503050406030204" pitchFamily="18" charset="0"/>
                                  </a:rPr>
                                </m:ctrlPr>
                              </m:sSubPr>
                              <m:e>
                                <m:r>
                                  <a:rPr lang="en-IN" sz="2400">
                                    <a:solidFill>
                                      <a:schemeClr val="tx1"/>
                                    </a:solidFill>
                                    <a:latin typeface="Cambria Math" panose="02040503050406030204" pitchFamily="18" charset="0"/>
                                  </a:rPr>
                                  <m:t>𝜂</m:t>
                                </m:r>
                              </m:e>
                              <m:sub>
                                <m:r>
                                  <a:rPr lang="en-IN" sz="2400">
                                    <a:solidFill>
                                      <a:schemeClr val="tx1"/>
                                    </a:solidFill>
                                    <a:latin typeface="Cambria Math" panose="02040503050406030204" pitchFamily="18" charset="0"/>
                                  </a:rPr>
                                  <m:t>𝑐</m:t>
                                </m:r>
                              </m:sub>
                            </m:sSub>
                          </m:e>
                        </m:nary>
                      </m:den>
                    </m:f>
                  </m:oMath>
                </a14:m>
                <a:r>
                  <a:rPr lang="en-IN" sz="2400" dirty="0" smtClean="0">
                    <a:solidFill>
                      <a:schemeClr val="tx1"/>
                    </a:solidFill>
                    <a:latin typeface="+mj-lt"/>
                  </a:rPr>
                  <a:t> and then proceed to obtain an MLE. Something similar to this is indeed used in deep learning</a:t>
                </a:r>
                <a:endParaRPr lang="en-IN" sz="2400" dirty="0">
                  <a:solidFill>
                    <a:schemeClr val="tx1"/>
                  </a:solidFill>
                  <a:latin typeface="+mj-lt"/>
                </a:endParaRPr>
              </a:p>
            </p:txBody>
          </p:sp>
        </mc:Choice>
        <mc:Fallback xmlns="">
          <p:sp>
            <p:nvSpPr>
              <p:cNvPr id="25" name="Rectangular Callout 24"/>
              <p:cNvSpPr>
                <a:spLocks noRot="1" noChangeAspect="1" noMove="1" noResize="1" noEditPoints="1" noAdjustHandles="1" noChangeArrowheads="1" noChangeShapeType="1" noTextEdit="1"/>
              </p:cNvSpPr>
              <p:nvPr/>
            </p:nvSpPr>
            <p:spPr>
              <a:xfrm>
                <a:off x="1947776" y="336084"/>
                <a:ext cx="9669203" cy="1745191"/>
              </a:xfrm>
              <a:prstGeom prst="wedgeRectCallout">
                <a:avLst>
                  <a:gd name="adj1" fmla="val -55485"/>
                  <a:gd name="adj2" fmla="val 38369"/>
                </a:avLst>
              </a:prstGeom>
              <a:blipFill>
                <a:blip r:embed="rId4"/>
                <a:stretch>
                  <a:fillRect r="-1370" b="-2740"/>
                </a:stretch>
              </a:blipFill>
              <a:ln w="38100">
                <a:solidFill>
                  <a:schemeClr val="accent1"/>
                </a:solidFill>
              </a:ln>
            </p:spPr>
            <p:txBody>
              <a:bodyPr/>
              <a:lstStyle/>
              <a:p>
                <a:r>
                  <a:rPr lang="en-IN">
                    <a:noFill/>
                  </a:rPr>
                  <a:t> </a:t>
                </a:r>
              </a:p>
            </p:txBody>
          </p:sp>
        </mc:Fallback>
      </mc:AlternateContent>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9145" y="5135178"/>
            <a:ext cx="1722822" cy="1722822"/>
          </a:xfrm>
          <a:prstGeom prst="rect">
            <a:avLst/>
          </a:prstGeom>
        </p:spPr>
      </p:pic>
      <p:sp>
        <p:nvSpPr>
          <p:cNvPr id="27" name="Rectangular Callout 26"/>
          <p:cNvSpPr/>
          <p:nvPr/>
        </p:nvSpPr>
        <p:spPr>
          <a:xfrm>
            <a:off x="1947776" y="5273051"/>
            <a:ext cx="8862536" cy="1220672"/>
          </a:xfrm>
          <a:prstGeom prst="wedgeRectCallout">
            <a:avLst>
              <a:gd name="adj1" fmla="val -56018"/>
              <a:gd name="adj2" fmla="val 3056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 could do also </a:t>
            </a:r>
            <a:r>
              <a:rPr lang="en-IN" sz="2400" dirty="0" err="1" smtClean="0">
                <a:solidFill>
                  <a:schemeClr val="tx1"/>
                </a:solidFill>
                <a:latin typeface="+mj-lt"/>
              </a:rPr>
              <a:t>kNN</a:t>
            </a:r>
            <a:r>
              <a:rPr lang="en-IN" sz="2400" dirty="0" smtClean="0">
                <a:solidFill>
                  <a:schemeClr val="tx1"/>
                </a:solidFill>
                <a:latin typeface="+mj-lt"/>
              </a:rPr>
              <a:t> or DT and invoke the “probability as proportions” interpretation to assign a test data point to a PMF that simply gives the proportion of each label in the neighbourhood/leaf of that data point!!</a:t>
            </a:r>
            <a:endParaRPr lang="en-IN" sz="2400" dirty="0">
              <a:solidFill>
                <a:schemeClr val="tx1"/>
              </a:solidFill>
              <a:latin typeface="+mj-lt"/>
            </a:endParaRPr>
          </a:p>
        </p:txBody>
      </p:sp>
      <p:sp>
        <p:nvSpPr>
          <p:cNvPr id="28" name="Rectangular Callout 27"/>
          <p:cNvSpPr/>
          <p:nvPr/>
        </p:nvSpPr>
        <p:spPr>
          <a:xfrm>
            <a:off x="3450520" y="3690830"/>
            <a:ext cx="6914109" cy="1242053"/>
          </a:xfrm>
          <a:prstGeom prst="wedgeRectCallout">
            <a:avLst>
              <a:gd name="adj1" fmla="val 63327"/>
              <a:gd name="adj2" fmla="val -4615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However, be warned that generating a PMF using DT/</a:t>
            </a:r>
            <a:r>
              <a:rPr lang="en-IN" sz="2400" dirty="0" err="1" smtClean="0">
                <a:solidFill>
                  <a:schemeClr val="tx1"/>
                </a:solidFill>
                <a:latin typeface="+mj-lt"/>
              </a:rPr>
              <a:t>kNN</a:t>
            </a:r>
            <a:r>
              <a:rPr lang="en-IN" sz="2400" dirty="0" smtClean="0">
                <a:solidFill>
                  <a:schemeClr val="tx1"/>
                </a:solidFill>
                <a:latin typeface="+mj-lt"/>
              </a:rPr>
              <a:t> need not necessarily be an MLE since we have not explicitly maximized any likelihood function here</a:t>
            </a:r>
            <a:endParaRPr lang="en-IN" sz="2400" dirty="0">
              <a:solidFill>
                <a:schemeClr val="tx1"/>
              </a:solidFill>
              <a:latin typeface="+mj-lt"/>
            </a:endParaRPr>
          </a:p>
        </p:txBody>
      </p:sp>
    </p:spTree>
    <p:extLst>
      <p:ext uri="{BB962C8B-B14F-4D97-AF65-F5344CB8AC3E}">
        <p14:creationId xmlns:p14="http://schemas.microsoft.com/office/powerpoint/2010/main" val="163844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par>
                          <p:cTn id="35" fill="hold">
                            <p:stCondLst>
                              <p:cond delay="0"/>
                            </p:stCondLst>
                            <p:childTnLst>
                              <p:par>
                                <p:cTn id="36" presetID="22" presetClass="entr" presetSubtype="2"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right)">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par>
                          <p:cTn id="43" fill="hold">
                            <p:stCondLst>
                              <p:cond delay="0"/>
                            </p:stCondLst>
                            <p:childTnLst>
                              <p:par>
                                <p:cTn id="44" presetID="22" presetClass="entr" presetSubtype="8"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left)">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par>
                          <p:cTn id="51" fill="hold">
                            <p:stCondLst>
                              <p:cond delay="0"/>
                            </p:stCondLst>
                            <p:childTnLst>
                              <p:par>
                                <p:cTn id="52" presetID="22" presetClass="entr" presetSubtype="8" fill="hold" grpId="0" nodeType="after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right)">
                                      <p:cBhvr>
                                        <p:cTn id="5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animBg="1"/>
      <p:bldP spid="25"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General Recipe for MLE Algorithms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r>
                  <a:rPr lang="en-IN" dirty="0" smtClean="0"/>
                  <a:t>Given a problem with label set </a:t>
                </a:r>
                <a14:m>
                  <m:oMath xmlns:m="http://schemas.openxmlformats.org/officeDocument/2006/math">
                    <m:r>
                      <a:rPr lang="en-IN" i="1" smtClean="0">
                        <a:latin typeface="Cambria Math" panose="02040503050406030204" pitchFamily="18" charset="0"/>
                        <a:ea typeface="Cambria Math" panose="02040503050406030204" pitchFamily="18" charset="0"/>
                      </a:rPr>
                      <m:t>𝒴</m:t>
                    </m:r>
                  </m:oMath>
                </a14:m>
                <a:r>
                  <a:rPr lang="en-IN" dirty="0" smtClean="0"/>
                  <a:t>, find a way to map data features </a:t>
                </a:r>
                <a14:m>
                  <m:oMath xmlns:m="http://schemas.openxmlformats.org/officeDocument/2006/math">
                    <m:r>
                      <a:rPr lang="en-IN" b="1" i="0" smtClean="0">
                        <a:latin typeface="Cambria Math" panose="02040503050406030204" pitchFamily="18" charset="0"/>
                      </a:rPr>
                      <m:t>𝐱</m:t>
                    </m:r>
                  </m:oMath>
                </a14:m>
                <a:r>
                  <a:rPr lang="en-IN" dirty="0" smtClean="0"/>
                  <a:t> to PMFs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ea typeface="Cambria Math" panose="02040503050406030204" pitchFamily="18" charset="0"/>
                          </a:rPr>
                          <m:t>𝐦</m:t>
                        </m:r>
                      </m:e>
                    </m:d>
                  </m:oMath>
                </a14:m>
                <a:r>
                  <a:rPr lang="en-IN" dirty="0" smtClean="0"/>
                  <a:t> with support </a:t>
                </a:r>
                <a14:m>
                  <m:oMath xmlns:m="http://schemas.openxmlformats.org/officeDocument/2006/math">
                    <m:r>
                      <a:rPr lang="en-IN" i="1" smtClean="0">
                        <a:latin typeface="Cambria Math" panose="02040503050406030204" pitchFamily="18" charset="0"/>
                        <a:ea typeface="Cambria Math" panose="02040503050406030204" pitchFamily="18" charset="0"/>
                      </a:rPr>
                      <m:t>𝒴</m:t>
                    </m:r>
                  </m:oMath>
                </a14:m>
                <a:endParaRPr lang="en-IN" dirty="0" smtClean="0"/>
              </a:p>
              <a:p>
                <a:pPr lvl="2"/>
                <a:r>
                  <a:rPr lang="en-IN" dirty="0" smtClean="0"/>
                  <a:t>The notation </a:t>
                </a:r>
                <a14:m>
                  <m:oMath xmlns:m="http://schemas.openxmlformats.org/officeDocument/2006/math">
                    <m:r>
                      <a:rPr lang="en-IN" b="1" i="0" smtClean="0">
                        <a:latin typeface="Cambria Math" panose="02040503050406030204" pitchFamily="18" charset="0"/>
                      </a:rPr>
                      <m:t>𝐦</m:t>
                    </m:r>
                  </m:oMath>
                </a14:m>
                <a:r>
                  <a:rPr lang="en-IN" dirty="0" smtClean="0"/>
                  <a:t> captures parameters in the model (e.g. vectors, bias terms)</a:t>
                </a:r>
              </a:p>
              <a:p>
                <a:pPr lvl="2"/>
                <a:r>
                  <a:rPr lang="en-IN" dirty="0" smtClean="0"/>
                  <a:t>For binary classification, </a:t>
                </a:r>
                <a14:m>
                  <m:oMath xmlns:m="http://schemas.openxmlformats.org/officeDocument/2006/math">
                    <m:r>
                      <a:rPr lang="en-IN" i="1" smtClean="0">
                        <a:latin typeface="Cambria Math" panose="02040503050406030204" pitchFamily="18" charset="0"/>
                        <a:ea typeface="Cambria Math" panose="02040503050406030204" pitchFamily="18" charset="0"/>
                      </a:rPr>
                      <m:t>𝒴</m:t>
                    </m:r>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−1,1</m:t>
                        </m:r>
                      </m:e>
                    </m:d>
                  </m:oMath>
                </a14:m>
                <a:r>
                  <a:rPr lang="en-IN" dirty="0" smtClean="0"/>
                  <a:t> and </a:t>
                </a:r>
                <a14:m>
                  <m:oMath xmlns:m="http://schemas.openxmlformats.org/officeDocument/2006/math">
                    <m:r>
                      <a:rPr lang="en-IN" b="1" i="0" smtClean="0">
                        <a:latin typeface="Cambria Math" panose="02040503050406030204" pitchFamily="18" charset="0"/>
                      </a:rPr>
                      <m:t>𝐦</m:t>
                    </m:r>
                    <m:r>
                      <a:rPr lang="en-IN" b="0" i="1" smtClean="0">
                        <a:latin typeface="Cambria Math" panose="02040503050406030204" pitchFamily="18" charset="0"/>
                      </a:rPr>
                      <m:t>=</m:t>
                    </m:r>
                    <m:r>
                      <a:rPr lang="en-IN" b="1" i="0" smtClean="0">
                        <a:latin typeface="Cambria Math" panose="02040503050406030204" pitchFamily="18" charset="0"/>
                      </a:rPr>
                      <m:t>𝐰</m:t>
                    </m:r>
                  </m:oMath>
                </a14:m>
                <a:endParaRPr lang="en-IN" b="1" i="0" dirty="0" smtClean="0"/>
              </a:p>
              <a:p>
                <a:pPr lvl="2"/>
                <a:r>
                  <a:rPr lang="en-IN" dirty="0" smtClean="0"/>
                  <a:t>For multiclassification,</a:t>
                </a:r>
                <a14:m>
                  <m:oMath xmlns:m="http://schemas.openxmlformats.org/officeDocument/2006/math">
                    <m:r>
                      <a:rPr lang="en-IN" i="1" smtClean="0">
                        <a:latin typeface="Cambria Math" panose="02040503050406030204" pitchFamily="18" charset="0"/>
                        <a:ea typeface="Cambria Math" panose="02040503050406030204" pitchFamily="18" charset="0"/>
                      </a:rPr>
                      <m:t>𝒴</m:t>
                    </m:r>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𝐶</m:t>
                        </m:r>
                      </m:e>
                    </m:d>
                  </m:oMath>
                </a14:m>
                <a:r>
                  <a:rPr lang="en-IN" dirty="0" smtClean="0"/>
                  <a:t> and </a:t>
                </a:r>
                <a14:m>
                  <m:oMath xmlns:m="http://schemas.openxmlformats.org/officeDocument/2006/math">
                    <m:r>
                      <a:rPr lang="en-IN" b="1" i="0" smtClean="0">
                        <a:latin typeface="Cambria Math" panose="02040503050406030204" pitchFamily="18" charset="0"/>
                      </a:rPr>
                      <m:t>𝐦</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𝐶</m:t>
                            </m:r>
                          </m:sup>
                        </m:sSup>
                      </m:e>
                    </m:d>
                  </m:oMath>
                </a14:m>
                <a:endParaRPr lang="en-IN" dirty="0" smtClean="0"/>
              </a:p>
              <a:p>
                <a:r>
                  <a:rPr lang="en-IN" dirty="0" smtClean="0"/>
                  <a:t>The function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𝐱</m:t>
                        </m:r>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𝐦</m:t>
                        </m:r>
                      </m:e>
                    </m:d>
                  </m:oMath>
                </a14:m>
                <a:r>
                  <a:rPr lang="en-IN" dirty="0" smtClean="0"/>
                  <a:t> is often called the </a:t>
                </a:r>
                <a:r>
                  <a:rPr lang="en-IN" i="1" dirty="0" smtClean="0"/>
                  <a:t>likelihood function</a:t>
                </a:r>
              </a:p>
              <a:p>
                <a:r>
                  <a:rPr lang="en-IN" dirty="0"/>
                  <a:t>The function </a:t>
                </a:r>
                <a14:m>
                  <m:oMath xmlns:m="http://schemas.openxmlformats.org/officeDocument/2006/math">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𝐱</m:t>
                            </m:r>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𝐦</m:t>
                            </m:r>
                          </m:e>
                        </m:d>
                      </m:e>
                    </m:func>
                  </m:oMath>
                </a14:m>
                <a:r>
                  <a:rPr lang="en-IN" dirty="0" smtClean="0"/>
                  <a:t> called </a:t>
                </a:r>
                <a:r>
                  <a:rPr lang="en-IN" i="1" dirty="0" smtClean="0"/>
                  <a:t>negative log likelihood function</a:t>
                </a:r>
                <a:endParaRPr lang="en-IN" dirty="0" smtClean="0"/>
              </a:p>
              <a:p>
                <a:r>
                  <a:rPr lang="en-IN" dirty="0" smtClean="0"/>
                  <a:t>Given data </a:t>
                </a:r>
                <a14:m>
                  <m:oMath xmlns:m="http://schemas.openxmlformats.org/officeDocument/2006/math">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e>
                      <m:sub>
                        <m: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sSubSup>
                  </m:oMath>
                </a14:m>
                <a:r>
                  <a:rPr lang="en-IN" dirty="0" smtClean="0"/>
                  <a:t>, find the model parameters that maximize likelihood function i.e. think that the training labels are very likely</a:t>
                </a:r>
                <a:br>
                  <a:rPr lang="en-IN" dirty="0" smtClean="0"/>
                </a:br>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1" i="0" smtClean="0">
                                <a:latin typeface="Cambria Math" panose="02040503050406030204" pitchFamily="18" charset="0"/>
                              </a:rPr>
                              <m:t>𝐦</m:t>
                            </m:r>
                          </m:e>
                        </m:acc>
                      </m:e>
                      <m:sub>
                        <m:r>
                          <m:rPr>
                            <m:sty m:val="p"/>
                          </m:rPr>
                          <a:rPr lang="en-IN" b="0" i="0" dirty="0" smtClean="0">
                            <a:latin typeface="Cambria Math" panose="02040503050406030204" pitchFamily="18" charset="0"/>
                          </a:rPr>
                          <m:t>MLE</m:t>
                        </m:r>
                      </m:sub>
                    </m:sSub>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arg</m:t>
                        </m:r>
                      </m:fName>
                      <m:e>
                        <m:func>
                          <m:funcPr>
                            <m:ctrlPr>
                              <a:rPr lang="en-IN" b="0" i="1" dirty="0" smtClean="0">
                                <a:latin typeface="Cambria Math" panose="02040503050406030204" pitchFamily="18" charset="0"/>
                              </a:rPr>
                            </m:ctrlPr>
                          </m:funcPr>
                          <m:fName>
                            <m:limLow>
                              <m:limLowPr>
                                <m:ctrlPr>
                                  <a:rPr lang="en-IN" b="0" i="1" dirty="0" smtClean="0">
                                    <a:latin typeface="Cambria Math" panose="02040503050406030204" pitchFamily="18" charset="0"/>
                                  </a:rPr>
                                </m:ctrlPr>
                              </m:limLowPr>
                              <m:e>
                                <m:r>
                                  <m:rPr>
                                    <m:sty m:val="p"/>
                                  </m:rPr>
                                  <a:rPr lang="en-IN" b="0" i="0" dirty="0" smtClean="0">
                                    <a:latin typeface="Cambria Math" panose="02040503050406030204" pitchFamily="18" charset="0"/>
                                  </a:rPr>
                                  <m:t>min</m:t>
                                </m:r>
                              </m:e>
                              <m:lim>
                                <m:r>
                                  <a:rPr lang="en-IN" b="1" i="0" dirty="0" smtClean="0">
                                    <a:latin typeface="Cambria Math" panose="02040503050406030204" pitchFamily="18" charset="0"/>
                                  </a:rPr>
                                  <m:t>𝐦</m:t>
                                </m:r>
                              </m:lim>
                            </m:limLow>
                          </m:fName>
                          <m:e>
                            <m:r>
                              <a:rPr lang="en-IN" b="0" i="1" dirty="0" smtClean="0">
                                <a:latin typeface="Cambria Math" panose="02040503050406030204" pitchFamily="18" charset="0"/>
                              </a:rPr>
                              <m:t> </m:t>
                            </m:r>
                            <m:nary>
                              <m:naryPr>
                                <m:chr m:val="∑"/>
                                <m:limLoc m:val="subSup"/>
                                <m:ctrlPr>
                                  <a:rPr lang="en-IN" b="0" i="1" dirty="0" smtClean="0">
                                    <a:latin typeface="Cambria Math" panose="02040503050406030204" pitchFamily="18" charset="0"/>
                                  </a:rPr>
                                </m:ctrlPr>
                              </m:naryPr>
                              <m:sub>
                                <m:r>
                                  <m:rPr>
                                    <m:brk m:alnAt="25"/>
                                  </m:rPr>
                                  <a:rPr lang="en-IN" b="0" i="1" dirty="0" smtClean="0">
                                    <a:latin typeface="Cambria Math" panose="02040503050406030204" pitchFamily="18" charset="0"/>
                                  </a:rPr>
                                  <m:t>𝑖</m:t>
                                </m:r>
                                <m:r>
                                  <a:rPr lang="en-IN" b="0" i="1" dirty="0" smtClean="0">
                                    <a:latin typeface="Cambria Math" panose="02040503050406030204" pitchFamily="18" charset="0"/>
                                  </a:rPr>
                                  <m:t>=1</m:t>
                                </m:r>
                              </m:sub>
                              <m:sup>
                                <m:r>
                                  <a:rPr lang="en-IN" b="0" i="1" dirty="0" smtClean="0">
                                    <a:latin typeface="Cambria Math" panose="02040503050406030204" pitchFamily="18" charset="0"/>
                                  </a:rPr>
                                  <m:t>𝑛</m:t>
                                </m:r>
                              </m:sup>
                              <m:e>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𝑖</m:t>
                                            </m:r>
                                          </m:sup>
                                        </m:sSup>
                                        <m:r>
                                          <a:rPr lang="en-IN" b="0" i="1"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 </m:t>
                                        </m:r>
                                        <m:sSup>
                                          <m:sSupPr>
                                            <m:ctrlPr>
                                              <a:rPr lang="en-IN" b="1"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𝐦</m:t>
                                        </m:r>
                                      </m:e>
                                    </m:d>
                                  </m:e>
                                </m:func>
                              </m:e>
                            </m:nary>
                          </m:e>
                        </m:func>
                      </m:e>
                    </m:func>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20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a:p>
        </p:txBody>
      </p:sp>
    </p:spTree>
    <p:extLst>
      <p:ext uri="{BB962C8B-B14F-4D97-AF65-F5344CB8AC3E}">
        <p14:creationId xmlns:p14="http://schemas.microsoft.com/office/powerpoint/2010/main" val="147206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Probabilistic Regression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lstStyle/>
              <a:p>
                <a:r>
                  <a:rPr lang="en-IN" dirty="0" smtClean="0"/>
                  <a:t>In order to perform probabilistic regression I have to assign a label distribution over all </a:t>
                </a:r>
                <a14:m>
                  <m:oMath xmlns:m="http://schemas.openxmlformats.org/officeDocument/2006/math">
                    <m:r>
                      <a:rPr lang="en-IN" i="1" smtClean="0">
                        <a:latin typeface="Cambria Math" panose="02040503050406030204" pitchFamily="18" charset="0"/>
                        <a:ea typeface="Cambria Math" panose="02040503050406030204" pitchFamily="18" charset="0"/>
                      </a:rPr>
                      <m:t>ℝ</m:t>
                    </m:r>
                  </m:oMath>
                </a14:m>
                <a:r>
                  <a:rPr lang="en-IN" dirty="0" smtClean="0"/>
                  <a:t> for every data point </a:t>
                </a:r>
                <a14:m>
                  <m:oMath xmlns:m="http://schemas.openxmlformats.org/officeDocument/2006/math">
                    <m:r>
                      <a:rPr lang="en-IN" b="1" i="0" smtClean="0">
                        <a:latin typeface="Cambria Math" panose="02040503050406030204" pitchFamily="18" charset="0"/>
                      </a:rPr>
                      <m:t>𝐱</m:t>
                    </m:r>
                  </m:oMath>
                </a14:m>
                <a:r>
                  <a:rPr lang="en-IN" b="1" dirty="0" smtClean="0"/>
                  <a:t> </a:t>
                </a:r>
                <a:r>
                  <a:rPr lang="en-IN" dirty="0" smtClean="0"/>
                  <a:t>using a PDF</a:t>
                </a:r>
              </a:p>
              <a:p>
                <a:r>
                  <a:rPr lang="en-IN" dirty="0" smtClean="0"/>
                  <a:t>Suppose I decide to do that using a Gaussian distribution – need to decide on a mean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𝜇</m:t>
                        </m:r>
                      </m:e>
                      <m:sub>
                        <m:r>
                          <a:rPr lang="en-IN" b="1" i="0" smtClean="0">
                            <a:latin typeface="Cambria Math" panose="02040503050406030204" pitchFamily="18" charset="0"/>
                          </a:rPr>
                          <m:t>𝐱</m:t>
                        </m:r>
                      </m:sub>
                    </m:sSub>
                  </m:oMath>
                </a14:m>
                <a:r>
                  <a:rPr lang="en-IN" dirty="0" smtClean="0"/>
                  <a:t> and a variance </a:t>
                </a:r>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1" i="0" smtClean="0">
                            <a:latin typeface="Cambria Math" panose="02040503050406030204" pitchFamily="18" charset="0"/>
                          </a:rPr>
                          <m:t>𝐱</m:t>
                        </m:r>
                      </m:sub>
                      <m:sup>
                        <m:r>
                          <a:rPr lang="en-IN" b="0" i="1" smtClean="0">
                            <a:latin typeface="Cambria Math" panose="02040503050406030204" pitchFamily="18" charset="0"/>
                          </a:rPr>
                          <m:t>2</m:t>
                        </m:r>
                      </m:sup>
                    </m:sSubSup>
                    <m:r>
                      <a:rPr lang="en-IN" b="0" i="1" smtClean="0">
                        <a:latin typeface="Cambria Math" panose="02040503050406030204" pitchFamily="18" charset="0"/>
                      </a:rPr>
                      <m:t>&gt;0</m:t>
                    </m:r>
                  </m:oMath>
                </a14:m>
                <a:endParaRPr lang="en-IN" dirty="0" smtClean="0"/>
              </a:p>
              <a:p>
                <a:r>
                  <a:rPr lang="en-IN" b="1" dirty="0" smtClean="0"/>
                  <a:t>Popular choice</a:t>
                </a:r>
                <a:r>
                  <a:rPr lang="en-IN" dirty="0" smtClean="0"/>
                  <a:t>: Let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𝜇</m:t>
                        </m:r>
                      </m:e>
                      <m:sub>
                        <m:r>
                          <a:rPr lang="en-IN" b="1" i="0" smtClean="0">
                            <a:latin typeface="Cambria Math" panose="02040503050406030204" pitchFamily="18" charset="0"/>
                          </a:rPr>
                          <m:t>𝐱</m:t>
                        </m:r>
                      </m:sub>
                    </m:sSub>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r>
                      <a:rPr lang="en-IN" b="1" i="0" smtClean="0">
                        <a:latin typeface="Cambria Math" panose="02040503050406030204" pitchFamily="18" charset="0"/>
                      </a:rPr>
                      <m:t>𝐱</m:t>
                    </m:r>
                  </m:oMath>
                </a14:m>
                <a:r>
                  <a:rPr lang="en-IN" dirty="0" smtClean="0"/>
                  <a:t> and </a:t>
                </a:r>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1" i="0" smtClean="0">
                            <a:latin typeface="Cambria Math" panose="02040503050406030204" pitchFamily="18" charset="0"/>
                          </a:rPr>
                          <m:t>𝐱</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oMath>
                </a14:m>
                <a:r>
                  <a:rPr lang="en-IN" dirty="0" smtClean="0"/>
                  <a:t> i.e. </a:t>
                </a:r>
                <a14:m>
                  <m:oMath xmlns:m="http://schemas.openxmlformats.org/officeDocument/2006/math">
                    <m:r>
                      <a:rPr lang="en-IN"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r>
                          <a:rPr lang="en-IN" b="1">
                            <a:latin typeface="Cambria Math" panose="02040503050406030204" pitchFamily="18" charset="0"/>
                          </a:rPr>
                          <m:t>𝐱</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e>
                    </m:d>
                  </m:oMath>
                </a14:m>
                <a:endParaRPr lang="en-IN" dirty="0" smtClean="0"/>
              </a:p>
              <a:p>
                <a:pPr lvl="2"/>
                <a:r>
                  <a:rPr lang="en-IN" dirty="0" smtClean="0"/>
                  <a:t>We can also choose a different </a:t>
                </a:r>
                <a14:m>
                  <m:oMath xmlns:m="http://schemas.openxmlformats.org/officeDocument/2006/math">
                    <m:r>
                      <a:rPr lang="en-IN" b="0" i="1" smtClean="0">
                        <a:latin typeface="Cambria Math" panose="02040503050406030204" pitchFamily="18" charset="0"/>
                      </a:rPr>
                      <m:t>𝜎</m:t>
                    </m:r>
                  </m:oMath>
                </a14:m>
                <a:r>
                  <a:rPr lang="en-IN" dirty="0" smtClean="0"/>
                  <a:t> for every data point – more complicated</a:t>
                </a:r>
              </a:p>
              <a:p>
                <a:r>
                  <a:rPr lang="en-IN" dirty="0" smtClean="0"/>
                  <a:t>Likelihood function w.r.t a data point </a:t>
                </a:r>
                <a14:m>
                  <m:oMath xmlns:m="http://schemas.openxmlformats.org/officeDocument/2006/math">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𝑖</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e>
                    </m:d>
                  </m:oMath>
                </a14:m>
                <a:r>
                  <a:rPr lang="en-IN" dirty="0" smtClean="0"/>
                  <a:t> then becomes</a:t>
                </a:r>
                <a:br>
                  <a:rPr lang="en-IN" dirty="0" smtClean="0"/>
                </a:br>
                <a14:m>
                  <m:oMath xmlns:m="http://schemas.openxmlformats.org/officeDocument/2006/math">
                    <m:r>
                      <a:rPr lang="en-IN" sz="2800" i="1">
                        <a:latin typeface="Cambria Math" panose="02040503050406030204" pitchFamily="18" charset="0"/>
                        <a:ea typeface="Cambria Math" panose="02040503050406030204" pitchFamily="18" charset="0"/>
                      </a:rPr>
                      <m:t>𝒩</m:t>
                    </m:r>
                    <m:d>
                      <m:dPr>
                        <m:ctrlPr>
                          <a:rPr lang="en-IN" sz="2800" i="1">
                            <a:latin typeface="Cambria Math" panose="02040503050406030204" pitchFamily="18" charset="0"/>
                            <a:ea typeface="Cambria Math" panose="02040503050406030204" pitchFamily="18" charset="0"/>
                          </a:rPr>
                        </m:ctrlPr>
                      </m:dPr>
                      <m:e>
                        <m:sSup>
                          <m:sSupPr>
                            <m:ctrlPr>
                              <a:rPr lang="en-IN" sz="2800" b="0" i="1" smtClean="0">
                                <a:latin typeface="Cambria Math" panose="02040503050406030204" pitchFamily="18" charset="0"/>
                                <a:ea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𝑦</m:t>
                            </m:r>
                          </m:e>
                          <m:sup>
                            <m:r>
                              <a:rPr lang="en-IN" sz="2800" b="0" i="1" smtClean="0">
                                <a:latin typeface="Cambria Math" panose="02040503050406030204" pitchFamily="18" charset="0"/>
                                <a:ea typeface="Cambria Math" panose="02040503050406030204" pitchFamily="18" charset="0"/>
                              </a:rPr>
                              <m:t>𝑖</m:t>
                            </m:r>
                          </m:sup>
                        </m:sSup>
                        <m:r>
                          <a:rPr lang="en-IN" sz="2800" b="0" i="1" smtClean="0">
                            <a:latin typeface="Cambria Math" panose="02040503050406030204" pitchFamily="18" charset="0"/>
                            <a:ea typeface="Cambria Math" panose="02040503050406030204" pitchFamily="18" charset="0"/>
                          </a:rPr>
                          <m:t> </m:t>
                        </m:r>
                        <m:r>
                          <a:rPr lang="en-IN" sz="2800" i="1">
                            <a:latin typeface="Cambria Math" panose="02040503050406030204" pitchFamily="18" charset="0"/>
                            <a:ea typeface="Cambria Math" panose="02040503050406030204" pitchFamily="18" charset="0"/>
                          </a:rPr>
                          <m:t>| </m:t>
                        </m:r>
                        <m:sSup>
                          <m:sSupPr>
                            <m:ctrlPr>
                              <a:rPr lang="en-IN" sz="2800" i="1">
                                <a:latin typeface="Cambria Math" panose="02040503050406030204" pitchFamily="18" charset="0"/>
                              </a:rPr>
                            </m:ctrlPr>
                          </m:sSupPr>
                          <m:e>
                            <m:r>
                              <a:rPr lang="en-IN" sz="2800" b="1">
                                <a:latin typeface="Cambria Math" panose="02040503050406030204" pitchFamily="18" charset="0"/>
                              </a:rPr>
                              <m:t>𝐰</m:t>
                            </m:r>
                          </m:e>
                          <m:sup>
                            <m:r>
                              <a:rPr lang="en-IN" sz="2800" i="1">
                                <a:latin typeface="Cambria Math" panose="02040503050406030204" pitchFamily="18" charset="0"/>
                              </a:rPr>
                              <m:t>⊤</m:t>
                            </m:r>
                          </m:sup>
                        </m:sSup>
                        <m:sSup>
                          <m:sSupPr>
                            <m:ctrlPr>
                              <a:rPr lang="en-IN" sz="2800" b="1" i="1" smtClean="0">
                                <a:latin typeface="Cambria Math" panose="02040503050406030204" pitchFamily="18" charset="0"/>
                              </a:rPr>
                            </m:ctrlPr>
                          </m:sSupPr>
                          <m:e>
                            <m:r>
                              <a:rPr lang="en-IN" sz="2800" b="1">
                                <a:latin typeface="Cambria Math" panose="02040503050406030204" pitchFamily="18" charset="0"/>
                              </a:rPr>
                              <m:t>𝐱</m:t>
                            </m:r>
                          </m:e>
                          <m:sup>
                            <m:r>
                              <a:rPr lang="en-IN" sz="2800" b="0" i="1" smtClean="0">
                                <a:latin typeface="Cambria Math" panose="02040503050406030204" pitchFamily="18" charset="0"/>
                              </a:rPr>
                              <m:t>𝑖</m:t>
                            </m:r>
                          </m:sup>
                        </m:sSup>
                        <m:r>
                          <a:rPr lang="en-IN" sz="2800" i="1">
                            <a:latin typeface="Cambria Math" panose="02040503050406030204" pitchFamily="18" charset="0"/>
                          </a:rPr>
                          <m:t>,</m:t>
                        </m:r>
                        <m:sSup>
                          <m:sSupPr>
                            <m:ctrlPr>
                              <a:rPr lang="en-IN" sz="2800" i="1">
                                <a:latin typeface="Cambria Math" panose="02040503050406030204" pitchFamily="18" charset="0"/>
                              </a:rPr>
                            </m:ctrlPr>
                          </m:sSupPr>
                          <m:e>
                            <m:r>
                              <a:rPr lang="en-IN" sz="2800" i="1">
                                <a:latin typeface="Cambria Math" panose="02040503050406030204" pitchFamily="18" charset="0"/>
                              </a:rPr>
                              <m:t>𝜎</m:t>
                            </m:r>
                          </m:e>
                          <m:sup>
                            <m:r>
                              <a:rPr lang="en-IN" sz="2800" i="1">
                                <a:latin typeface="Cambria Math" panose="02040503050406030204" pitchFamily="18" charset="0"/>
                              </a:rPr>
                              <m:t>2</m:t>
                            </m:r>
                          </m:sup>
                        </m:sSup>
                      </m:e>
                    </m:d>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ad>
                          <m:radPr>
                            <m:degHide m:val="on"/>
                            <m:ctrlPr>
                              <a:rPr lang="en-IN" sz="2800" b="0" i="1" smtClean="0">
                                <a:latin typeface="Cambria Math" panose="02040503050406030204" pitchFamily="18" charset="0"/>
                              </a:rPr>
                            </m:ctrlPr>
                          </m:radPr>
                          <m:deg/>
                          <m:e>
                            <m:r>
                              <a:rPr lang="en-IN" sz="2800" b="0" i="1" smtClean="0">
                                <a:latin typeface="Cambria Math" panose="02040503050406030204" pitchFamily="18" charset="0"/>
                              </a:rPr>
                              <m:t>2</m:t>
                            </m:r>
                            <m:r>
                              <a:rPr lang="en-IN" sz="2800" b="0" i="1" smtClean="0">
                                <a:latin typeface="Cambria Math" panose="02040503050406030204" pitchFamily="18" charset="0"/>
                              </a:rPr>
                              <m:t>𝜋</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𝜎</m:t>
                                </m:r>
                              </m:e>
                              <m:sup>
                                <m:r>
                                  <a:rPr lang="en-IN" sz="2800" b="0" i="1" smtClean="0">
                                    <a:latin typeface="Cambria Math" panose="02040503050406030204" pitchFamily="18" charset="0"/>
                                  </a:rPr>
                                  <m:t>2</m:t>
                                </m:r>
                              </m:sup>
                            </m:sSup>
                          </m:e>
                        </m:rad>
                      </m:den>
                    </m:f>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exp</m:t>
                        </m:r>
                      </m:fName>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d>
                                  <m:dPr>
                                    <m:ctrlPr>
                                      <a:rPr lang="en-IN" sz="2800" i="1">
                                        <a:latin typeface="Cambria Math" panose="02040503050406030204" pitchFamily="18" charset="0"/>
                                      </a:rPr>
                                    </m:ctrlPr>
                                  </m:dPr>
                                  <m:e>
                                    <m:sSup>
                                      <m:sSupPr>
                                        <m:ctrlPr>
                                          <a:rPr lang="en-IN" sz="2800" i="1">
                                            <a:latin typeface="Cambria Math" panose="02040503050406030204" pitchFamily="18" charset="0"/>
                                          </a:rPr>
                                        </m:ctrlPr>
                                      </m:sSupPr>
                                      <m:e>
                                        <m:r>
                                          <a:rPr lang="en-IN" sz="2800" i="1">
                                            <a:latin typeface="Cambria Math" panose="02040503050406030204" pitchFamily="18" charset="0"/>
                                          </a:rPr>
                                          <m:t>𝑦</m:t>
                                        </m:r>
                                      </m:e>
                                      <m:sup>
                                        <m:r>
                                          <a:rPr lang="en-IN" sz="2800" i="1">
                                            <a:latin typeface="Cambria Math" panose="02040503050406030204" pitchFamily="18" charset="0"/>
                                          </a:rPr>
                                          <m:t>𝑖</m:t>
                                        </m:r>
                                      </m:sup>
                                    </m:sSup>
                                    <m:r>
                                      <a:rPr lang="en-IN" sz="2800" i="1">
                                        <a:latin typeface="Cambria Math" panose="02040503050406030204" pitchFamily="18" charset="0"/>
                                      </a:rPr>
                                      <m:t>−</m:t>
                                    </m:r>
                                    <m:sSup>
                                      <m:sSupPr>
                                        <m:ctrlPr>
                                          <a:rPr lang="en-IN" sz="2800" i="1">
                                            <a:latin typeface="Cambria Math" panose="02040503050406030204" pitchFamily="18" charset="0"/>
                                          </a:rPr>
                                        </m:ctrlPr>
                                      </m:sSupPr>
                                      <m:e>
                                        <m:r>
                                          <a:rPr lang="en-IN" sz="2800" b="1">
                                            <a:latin typeface="Cambria Math" panose="02040503050406030204" pitchFamily="18" charset="0"/>
                                          </a:rPr>
                                          <m:t>𝐰</m:t>
                                        </m:r>
                                      </m:e>
                                      <m:sup>
                                        <m:r>
                                          <a:rPr lang="en-IN" sz="2800" i="1">
                                            <a:latin typeface="Cambria Math" panose="02040503050406030204" pitchFamily="18" charset="0"/>
                                          </a:rPr>
                                          <m:t>⊤</m:t>
                                        </m:r>
                                      </m:sup>
                                    </m:sSup>
                                    <m:sSup>
                                      <m:sSupPr>
                                        <m:ctrlPr>
                                          <a:rPr lang="en-IN" sz="2800" b="0" i="1" smtClean="0">
                                            <a:latin typeface="Cambria Math" panose="02040503050406030204" pitchFamily="18" charset="0"/>
                                          </a:rPr>
                                        </m:ctrlPr>
                                      </m:sSupPr>
                                      <m:e>
                                        <m:r>
                                          <a:rPr lang="en-IN" sz="2800" b="1">
                                            <a:latin typeface="Cambria Math" panose="02040503050406030204" pitchFamily="18" charset="0"/>
                                          </a:rPr>
                                          <m:t>𝐱</m:t>
                                        </m:r>
                                      </m:e>
                                      <m:sup>
                                        <m:r>
                                          <a:rPr lang="en-IN" sz="2800" b="0" i="1" smtClean="0">
                                            <a:latin typeface="Cambria Math" panose="02040503050406030204" pitchFamily="18" charset="0"/>
                                          </a:rPr>
                                          <m:t>𝑖</m:t>
                                        </m:r>
                                      </m:sup>
                                    </m:sSup>
                                  </m:e>
                                </m:d>
                              </m:e>
                              <m:sup>
                                <m:r>
                                  <a:rPr lang="en-IN" sz="2800" b="0" i="1" smtClean="0">
                                    <a:latin typeface="Cambria Math" panose="02040503050406030204" pitchFamily="18" charset="0"/>
                                  </a:rPr>
                                  <m:t>2</m:t>
                                </m:r>
                              </m:sup>
                            </m:sSup>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2</m:t>
                                </m:r>
                                <m:r>
                                  <a:rPr lang="en-IN" sz="2800" b="0" i="1" smtClean="0">
                                    <a:latin typeface="Cambria Math" panose="02040503050406030204" pitchFamily="18" charset="0"/>
                                  </a:rPr>
                                  <m:t>𝜎</m:t>
                                </m:r>
                              </m:e>
                              <m:sup>
                                <m:r>
                                  <a:rPr lang="en-IN" sz="2800" b="0" i="1" smtClean="0">
                                    <a:latin typeface="Cambria Math" panose="02040503050406030204" pitchFamily="18" charset="0"/>
                                  </a:rPr>
                                  <m:t>2</m:t>
                                </m:r>
                              </m:sup>
                            </m:sSup>
                          </m:e>
                        </m:d>
                      </m:e>
                    </m:func>
                  </m:oMath>
                </a14:m>
                <a:r>
                  <a:rPr lang="en-IN" sz="2800" dirty="0" smtClean="0"/>
                  <a:t> </a:t>
                </a:r>
                <a:endParaRPr lang="en-IN" dirty="0" smtClean="0"/>
              </a:p>
              <a:p>
                <a:r>
                  <a:rPr lang="en-IN" dirty="0" smtClean="0"/>
                  <a:t>Negative log likelihood w.r.t a set of data points </a:t>
                </a:r>
                <a14:m>
                  <m:oMath xmlns:m="http://schemas.openxmlformats.org/officeDocument/2006/math">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e>
                      <m:sub>
                        <m: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sSubSup>
                  </m:oMath>
                </a14:m>
                <a:r>
                  <a:rPr lang="en-IN" dirty="0" smtClean="0"/>
                  <a:t/>
                </a:r>
                <a:br>
                  <a:rPr lang="en-IN" dirty="0" smtClean="0"/>
                </a:br>
                <a14:m>
                  <m:oMath xmlns:m="http://schemas.openxmlformats.org/officeDocument/2006/math">
                    <m:func>
                      <m:funcPr>
                        <m:ctrlPr>
                          <a:rPr lang="en-IN" b="0" i="1" smtClean="0">
                            <a:latin typeface="Cambria Math" panose="02040503050406030204" pitchFamily="18" charset="0"/>
                          </a:rPr>
                        </m:ctrlPr>
                      </m:funcPr>
                      <m:fName>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0" smtClean="0">
                                <a:latin typeface="Cambria Math" panose="02040503050406030204" pitchFamily="18" charset="0"/>
                              </a:rPr>
                              <m:t>2</m:t>
                            </m:r>
                          </m:den>
                        </m:f>
                        <m:r>
                          <m:rPr>
                            <m:sty m:val="p"/>
                          </m:rPr>
                          <a:rPr lang="en-IN" b="0" i="0" smtClean="0">
                            <a:latin typeface="Cambria Math" panose="02040503050406030204" pitchFamily="18" charset="0"/>
                          </a:rPr>
                          <m:t>ln</m:t>
                        </m:r>
                      </m:fName>
                      <m:e>
                        <m:d>
                          <m:dPr>
                            <m:ctrlPr>
                              <a:rPr lang="en-IN" i="1">
                                <a:latin typeface="Cambria Math" panose="02040503050406030204" pitchFamily="18" charset="0"/>
                              </a:rPr>
                            </m:ctrlPr>
                          </m:dPr>
                          <m:e>
                            <m:r>
                              <a:rPr lang="en-IN" i="1">
                                <a:latin typeface="Cambria Math" panose="02040503050406030204" pitchFamily="18" charset="0"/>
                              </a:rPr>
                              <m:t>2</m:t>
                            </m:r>
                            <m:r>
                              <a:rPr lang="en-IN" i="1">
                                <a:latin typeface="Cambria Math" panose="02040503050406030204" pitchFamily="18" charset="0"/>
                              </a:rPr>
                              <m:t>𝜋</m:t>
                            </m:r>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e>
                        </m:d>
                      </m:e>
                    </m:func>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den>
                    </m:f>
                    <m:nary>
                      <m:naryPr>
                        <m:chr m:val="∑"/>
                        <m:limLoc m:val="subSup"/>
                        <m:ctrlPr>
                          <a:rPr lang="en-IN"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p>
                          <m:sSupPr>
                            <m:ctrlPr>
                              <a:rPr lang="en-IN" i="1">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sSup>
                                  <m:sSupPr>
                                    <m:ctrlPr>
                                      <a:rPr lang="en-IN" b="1" i="1" smtClean="0">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𝑖</m:t>
                                    </m:r>
                                  </m:sup>
                                </m:sSup>
                              </m:e>
                            </m:d>
                          </m:e>
                          <m:sup>
                            <m:r>
                              <a:rPr lang="en-IN" i="1">
                                <a:latin typeface="Cambria Math" panose="02040503050406030204" pitchFamily="18" charset="0"/>
                              </a:rPr>
                              <m:t>2</m:t>
                            </m:r>
                          </m:sup>
                        </m:sSup>
                      </m:e>
                    </m:nary>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13</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814" y="147200"/>
            <a:ext cx="1928846" cy="1928846"/>
          </a:xfrm>
          <a:prstGeom prst="rect">
            <a:avLst/>
          </a:prstGeom>
        </p:spPr>
      </p:pic>
      <mc:AlternateContent xmlns:mc="http://schemas.openxmlformats.org/markup-compatibility/2006" xmlns:a14="http://schemas.microsoft.com/office/drawing/2010/main">
        <mc:Choice Requires="a14">
          <p:sp>
            <p:nvSpPr>
              <p:cNvPr id="6" name="Rectangular Callout 5"/>
              <p:cNvSpPr/>
              <p:nvPr/>
            </p:nvSpPr>
            <p:spPr>
              <a:xfrm>
                <a:off x="3688422" y="377899"/>
                <a:ext cx="6876137" cy="1156723"/>
              </a:xfrm>
              <a:prstGeom prst="wedgeRectCallout">
                <a:avLst>
                  <a:gd name="adj1" fmla="val 59164"/>
                  <a:gd name="adj2" fmla="val 3986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But apart from the first term and the scaling factor, both of which are constants and do not depend on the model </a:t>
                </a:r>
                <a14:m>
                  <m:oMath xmlns:m="http://schemas.openxmlformats.org/officeDocument/2006/math">
                    <m:r>
                      <a:rPr lang="en-IN" sz="2400" b="1" i="0" smtClean="0">
                        <a:solidFill>
                          <a:schemeClr val="tx1"/>
                        </a:solidFill>
                        <a:latin typeface="Cambria Math" panose="02040503050406030204" pitchFamily="18" charset="0"/>
                      </a:rPr>
                      <m:t>𝐰</m:t>
                    </m:r>
                  </m:oMath>
                </a14:m>
                <a:r>
                  <a:rPr lang="en-US" sz="2400" dirty="0" smtClean="0">
                    <a:solidFill>
                      <a:schemeClr val="tx1"/>
                    </a:solidFill>
                    <a:latin typeface="+mj-lt"/>
                  </a:rPr>
                  <a:t> the rest is just the least squares loss term!</a:t>
                </a:r>
                <a:endParaRPr lang="en-US" sz="2400" i="1" dirty="0">
                  <a:solidFill>
                    <a:schemeClr val="tx1"/>
                  </a:solidFill>
                  <a:latin typeface="+mj-lt"/>
                </a:endParaRPr>
              </a:p>
            </p:txBody>
          </p:sp>
        </mc:Choice>
        <mc:Fallback xmlns="">
          <p:sp>
            <p:nvSpPr>
              <p:cNvPr id="6" name="Rectangular Callout 5"/>
              <p:cNvSpPr>
                <a:spLocks noRot="1" noChangeAspect="1" noMove="1" noResize="1" noEditPoints="1" noAdjustHandles="1" noChangeArrowheads="1" noChangeShapeType="1" noTextEdit="1"/>
              </p:cNvSpPr>
              <p:nvPr/>
            </p:nvSpPr>
            <p:spPr>
              <a:xfrm>
                <a:off x="3688422" y="377899"/>
                <a:ext cx="6876137" cy="1156723"/>
              </a:xfrm>
              <a:prstGeom prst="wedgeRectCallout">
                <a:avLst>
                  <a:gd name="adj1" fmla="val 59164"/>
                  <a:gd name="adj2" fmla="val 39864"/>
                </a:avLst>
              </a:prstGeom>
              <a:blipFill>
                <a:blip r:embed="rId4"/>
                <a:stretch>
                  <a:fillRect l="-727" t="-4082" b="-11224"/>
                </a:stretch>
              </a:blipFill>
              <a:ln w="38100">
                <a:solidFill>
                  <a:schemeClr val="accent1"/>
                </a:solidFill>
              </a:ln>
            </p:spPr>
            <p:txBody>
              <a:bodyPr/>
              <a:lstStyle/>
              <a:p>
                <a:r>
                  <a:rPr lang="en-IN">
                    <a:noFill/>
                  </a:rPr>
                  <a:t> </a:t>
                </a:r>
              </a:p>
            </p:txBody>
          </p:sp>
        </mc:Fallback>
      </mc:AlternateContent>
      <p:grpSp>
        <p:nvGrpSpPr>
          <p:cNvPr id="7" name="Group 6"/>
          <p:cNvGrpSpPr/>
          <p:nvPr/>
        </p:nvGrpSpPr>
        <p:grpSpPr>
          <a:xfrm>
            <a:off x="10564560" y="2315451"/>
            <a:ext cx="1468606" cy="1238929"/>
            <a:chOff x="12383748" y="1219011"/>
            <a:chExt cx="1862104" cy="1570887"/>
          </a:xfrm>
        </p:grpSpPr>
        <p:sp>
          <p:nvSpPr>
            <p:cNvPr id="8" name="Freeform 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ular Callout 12"/>
          <p:cNvSpPr/>
          <p:nvPr/>
        </p:nvSpPr>
        <p:spPr>
          <a:xfrm>
            <a:off x="6431622" y="2121732"/>
            <a:ext cx="3994551" cy="1242053"/>
          </a:xfrm>
          <a:prstGeom prst="wedgeRectCallout">
            <a:avLst>
              <a:gd name="adj1" fmla="val 66482"/>
              <a:gd name="adj2" fmla="val 5724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The MLE with respect to the Gaussian likelihood indeed the minimizes least squares loss</a:t>
            </a:r>
            <a:endParaRPr lang="en-IN" sz="2400" dirty="0">
              <a:solidFill>
                <a:schemeClr val="tx1"/>
              </a:solidFill>
              <a:latin typeface="+mj-lt"/>
            </a:endParaRP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0075212" y="3739847"/>
            <a:ext cx="1832396" cy="1832396"/>
          </a:xfrm>
          <a:prstGeom prst="rect">
            <a:avLst/>
          </a:prstGeom>
        </p:spPr>
      </p:pic>
      <mc:AlternateContent xmlns:mc="http://schemas.openxmlformats.org/markup-compatibility/2006" xmlns:a14="http://schemas.microsoft.com/office/drawing/2010/main">
        <mc:Choice Requires="a14">
          <p:sp>
            <p:nvSpPr>
              <p:cNvPr id="15" name="Rectangular Callout 14"/>
              <p:cNvSpPr/>
              <p:nvPr/>
            </p:nvSpPr>
            <p:spPr>
              <a:xfrm>
                <a:off x="5889130" y="3576467"/>
                <a:ext cx="4694209" cy="1199297"/>
              </a:xfrm>
              <a:prstGeom prst="wedgeRectCallout">
                <a:avLst>
                  <a:gd name="adj1" fmla="val 59019"/>
                  <a:gd name="adj2" fmla="val 5299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Also note that if we set all </a:t>
                </a:r>
                <a14:m>
                  <m:oMath xmlns:m="http://schemas.openxmlformats.org/officeDocument/2006/math">
                    <m:sSubSup>
                      <m:sSubSupPr>
                        <m:ctrlPr>
                          <a:rPr lang="en-IN" sz="2400" i="1">
                            <a:solidFill>
                              <a:schemeClr val="tx1"/>
                            </a:solidFill>
                            <a:latin typeface="Cambria Math" panose="02040503050406030204" pitchFamily="18" charset="0"/>
                          </a:rPr>
                        </m:ctrlPr>
                      </m:sSubSupPr>
                      <m:e>
                        <m:r>
                          <a:rPr lang="en-IN" sz="2400" i="1">
                            <a:solidFill>
                              <a:schemeClr val="tx1"/>
                            </a:solidFill>
                            <a:latin typeface="Cambria Math" panose="02040503050406030204" pitchFamily="18" charset="0"/>
                          </a:rPr>
                          <m:t>𝜎</m:t>
                        </m:r>
                      </m:e>
                      <m:sub>
                        <m:r>
                          <a:rPr lang="en-IN" sz="2400" b="1">
                            <a:solidFill>
                              <a:schemeClr val="tx1"/>
                            </a:solidFill>
                            <a:latin typeface="Cambria Math" panose="02040503050406030204" pitchFamily="18" charset="0"/>
                          </a:rPr>
                          <m:t>𝐱</m:t>
                        </m:r>
                      </m:sub>
                      <m:sup>
                        <m:r>
                          <a:rPr lang="en-IN" sz="2400" i="1">
                            <a:solidFill>
                              <a:schemeClr val="tx1"/>
                            </a:solidFill>
                            <a:latin typeface="Cambria Math" panose="02040503050406030204" pitchFamily="18" charset="0"/>
                          </a:rPr>
                          <m:t>2</m:t>
                        </m:r>
                      </m:sup>
                    </m:sSubSup>
                    <m:r>
                      <a:rPr lang="en-IN" sz="2400" i="1">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rPr>
                        </m:ctrlPr>
                      </m:sSupPr>
                      <m:e>
                        <m:r>
                          <a:rPr lang="en-IN" sz="2400" i="1">
                            <a:solidFill>
                              <a:schemeClr val="tx1"/>
                            </a:solidFill>
                            <a:latin typeface="Cambria Math" panose="02040503050406030204" pitchFamily="18" charset="0"/>
                          </a:rPr>
                          <m:t>𝜎</m:t>
                        </m:r>
                      </m:e>
                      <m:sup>
                        <m:r>
                          <a:rPr lang="en-IN" sz="2400" i="1">
                            <a:solidFill>
                              <a:schemeClr val="tx1"/>
                            </a:solidFill>
                            <a:latin typeface="Cambria Math" panose="02040503050406030204" pitchFamily="18" charset="0"/>
                          </a:rPr>
                          <m:t>2</m:t>
                        </m:r>
                      </m:sup>
                    </m:sSup>
                  </m:oMath>
                </a14:m>
                <a:r>
                  <a:rPr lang="en-IN" sz="2400" dirty="0" smtClean="0">
                    <a:solidFill>
                      <a:schemeClr val="tx1"/>
                    </a:solidFill>
                    <a:latin typeface="+mj-lt"/>
                  </a:rPr>
                  <a:t> then it does not matter which </a:t>
                </a:r>
                <a14:m>
                  <m:oMath xmlns:m="http://schemas.openxmlformats.org/officeDocument/2006/math">
                    <m:r>
                      <a:rPr lang="en-IN" sz="2400" b="0" i="1" smtClean="0">
                        <a:solidFill>
                          <a:schemeClr val="tx1"/>
                        </a:solidFill>
                        <a:latin typeface="Cambria Math" panose="02040503050406030204" pitchFamily="18" charset="0"/>
                      </a:rPr>
                      <m:t>𝜎</m:t>
                    </m:r>
                  </m:oMath>
                </a14:m>
                <a:r>
                  <a:rPr lang="en-IN" sz="2400" dirty="0" smtClean="0">
                    <a:solidFill>
                      <a:schemeClr val="tx1"/>
                    </a:solidFill>
                    <a:latin typeface="+mj-lt"/>
                  </a:rPr>
                  <a:t> we choose – will get the same model</a:t>
                </a:r>
                <a:endParaRPr lang="en-IN" sz="2400" dirty="0">
                  <a:solidFill>
                    <a:schemeClr val="tx1"/>
                  </a:solidFill>
                  <a:latin typeface="+mj-lt"/>
                </a:endParaRPr>
              </a:p>
            </p:txBody>
          </p:sp>
        </mc:Choice>
        <mc:Fallback xmlns="">
          <p:sp>
            <p:nvSpPr>
              <p:cNvPr id="15" name="Rectangular Callout 14"/>
              <p:cNvSpPr>
                <a:spLocks noRot="1" noChangeAspect="1" noMove="1" noResize="1" noEditPoints="1" noAdjustHandles="1" noChangeArrowheads="1" noChangeShapeType="1" noTextEdit="1"/>
              </p:cNvSpPr>
              <p:nvPr/>
            </p:nvSpPr>
            <p:spPr>
              <a:xfrm>
                <a:off x="5889130" y="3576467"/>
                <a:ext cx="4694209" cy="1199297"/>
              </a:xfrm>
              <a:prstGeom prst="wedgeRectCallout">
                <a:avLst>
                  <a:gd name="adj1" fmla="val 59019"/>
                  <a:gd name="adj2" fmla="val 52993"/>
                </a:avLst>
              </a:prstGeom>
              <a:blipFill>
                <a:blip r:embed="rId6"/>
                <a:stretch>
                  <a:fillRect t="-1923" b="-6731"/>
                </a:stretch>
              </a:blipFill>
              <a:ln w="38100">
                <a:solidFill>
                  <a:schemeClr val="accent1"/>
                </a:solidFill>
              </a:ln>
            </p:spPr>
            <p:txBody>
              <a:bodyPr/>
              <a:lstStyle/>
              <a:p>
                <a:r>
                  <a:rPr lang="en-IN">
                    <a:noFill/>
                  </a:rPr>
                  <a:t> </a:t>
                </a:r>
              </a:p>
            </p:txBody>
          </p:sp>
        </mc:Fallback>
      </mc:AlternateContent>
      <p:sp>
        <p:nvSpPr>
          <p:cNvPr id="18" name="Rectangle 17"/>
          <p:cNvSpPr/>
          <p:nvPr/>
        </p:nvSpPr>
        <p:spPr>
          <a:xfrm>
            <a:off x="2712379" y="5817852"/>
            <a:ext cx="2404152" cy="1012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5116530" y="5817852"/>
            <a:ext cx="729465" cy="1012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6" name="TextBox 15"/>
              <p:cNvSpPr txBox="1"/>
              <p:nvPr/>
            </p:nvSpPr>
            <p:spPr>
              <a:xfrm>
                <a:off x="1699375" y="5936569"/>
                <a:ext cx="1095196" cy="7745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IN" sz="3200" b="0" i="1" smtClean="0">
                              <a:latin typeface="Cambria Math" panose="02040503050406030204" pitchFamily="18" charset="0"/>
                            </a:rPr>
                          </m:ctrlPr>
                        </m:funcPr>
                        <m:fName>
                          <m:limLow>
                            <m:limLowPr>
                              <m:ctrlPr>
                                <a:rPr lang="en-IN" sz="3200" b="0" i="1" smtClean="0">
                                  <a:latin typeface="Cambria Math" panose="02040503050406030204" pitchFamily="18" charset="0"/>
                                </a:rPr>
                              </m:ctrlPr>
                            </m:limLowPr>
                            <m:e>
                              <m:r>
                                <m:rPr>
                                  <m:sty m:val="p"/>
                                </m:rPr>
                                <a:rPr lang="en-IN" sz="3200" b="0" i="0" smtClean="0">
                                  <a:latin typeface="Cambria Math" panose="02040503050406030204" pitchFamily="18" charset="0"/>
                                </a:rPr>
                                <m:t>min</m:t>
                              </m:r>
                            </m:e>
                            <m:lim>
                              <m:r>
                                <a:rPr lang="en-IN" sz="3200" b="1" i="0" smtClean="0">
                                  <a:latin typeface="Cambria Math" panose="02040503050406030204" pitchFamily="18" charset="0"/>
                                </a:rPr>
                                <m:t>𝐰</m:t>
                              </m:r>
                              <m:r>
                                <a:rPr lang="en-IN" sz="3200" b="0" i="1" smtClean="0">
                                  <a:latin typeface="Cambria Math" panose="02040503050406030204" pitchFamily="18" charset="0"/>
                                </a:rPr>
                                <m:t>∈</m:t>
                              </m:r>
                              <m:sSup>
                                <m:sSupPr>
                                  <m:ctrlPr>
                                    <a:rPr lang="en-IN" sz="3200" b="0" i="1" smtClean="0">
                                      <a:latin typeface="Cambria Math" panose="02040503050406030204" pitchFamily="18" charset="0"/>
                                      <a:ea typeface="Cambria Math" panose="02040503050406030204" pitchFamily="18" charset="0"/>
                                    </a:rPr>
                                  </m:ctrlPr>
                                </m:sSupPr>
                                <m:e>
                                  <m:r>
                                    <a:rPr lang="en-IN" sz="3200" b="0" i="1" smtClean="0">
                                      <a:latin typeface="Cambria Math" panose="02040503050406030204" pitchFamily="18" charset="0"/>
                                      <a:ea typeface="Cambria Math" panose="02040503050406030204" pitchFamily="18" charset="0"/>
                                    </a:rPr>
                                    <m:t>ℝ</m:t>
                                  </m:r>
                                </m:e>
                                <m:sup>
                                  <m:r>
                                    <a:rPr lang="en-IN" sz="3200" b="0" i="1" smtClean="0">
                                      <a:latin typeface="Cambria Math" panose="02040503050406030204" pitchFamily="18" charset="0"/>
                                      <a:ea typeface="Cambria Math" panose="02040503050406030204" pitchFamily="18" charset="0"/>
                                    </a:rPr>
                                    <m:t>𝑑</m:t>
                                  </m:r>
                                </m:sup>
                              </m:sSup>
                            </m:lim>
                          </m:limLow>
                        </m:fName>
                        <m:e/>
                      </m:func>
                    </m:oMath>
                  </m:oMathPara>
                </a14:m>
                <a:endParaRPr lang="en-IN" sz="32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699375" y="5936569"/>
                <a:ext cx="1095196" cy="774571"/>
              </a:xfrm>
              <a:prstGeom prst="rect">
                <a:avLst/>
              </a:prstGeom>
              <a:blipFill>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6611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par>
                          <p:cTn id="31" fill="hold">
                            <p:stCondLst>
                              <p:cond delay="0"/>
                            </p:stCondLst>
                            <p:childTnLst>
                              <p:par>
                                <p:cTn id="32" presetID="22" presetClass="entr" presetSubtype="2"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right)">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500"/>
                                        <p:tgtEl>
                                          <p:spTgt spid="18"/>
                                        </p:tgtEl>
                                      </p:cBhvr>
                                    </p:animEffect>
                                  </p:childTnLst>
                                </p:cTn>
                              </p:par>
                            </p:childTnLst>
                          </p:cTn>
                        </p:par>
                        <p:par>
                          <p:cTn id="45" fill="hold">
                            <p:stCondLst>
                              <p:cond delay="500"/>
                            </p:stCondLst>
                            <p:childTnLst>
                              <p:par>
                                <p:cTn id="46" presetID="63" presetClass="path" presetSubtype="0" accel="50000" decel="50000" fill="hold" grpId="1" nodeType="afterEffect">
                                  <p:stCondLst>
                                    <p:cond delay="0"/>
                                  </p:stCondLst>
                                  <p:childTnLst>
                                    <p:animMotion origin="layout" path="M -4.79167E-6 -7.40741E-7 L 0.19831 -7.40741E-7 " pathEditMode="relative" rAng="0" ptsTypes="AA">
                                      <p:cBhvr>
                                        <p:cTn id="47" dur="1000" fill="hold"/>
                                        <p:tgtEl>
                                          <p:spTgt spid="16"/>
                                        </p:tgtEl>
                                        <p:attrNameLst>
                                          <p:attrName>ppt_x</p:attrName>
                                          <p:attrName>ppt_y</p:attrName>
                                        </p:attrNameLst>
                                      </p:cBhvr>
                                      <p:rCtr x="9909" y="0"/>
                                    </p:animMotion>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par>
                          <p:cTn id="53" fill="hold">
                            <p:stCondLst>
                              <p:cond delay="500"/>
                            </p:stCondLst>
                            <p:childTnLst>
                              <p:par>
                                <p:cTn id="54" presetID="63" presetClass="path" presetSubtype="0" accel="50000" decel="50000" fill="hold" grpId="2" nodeType="afterEffect">
                                  <p:stCondLst>
                                    <p:cond delay="0"/>
                                  </p:stCondLst>
                                  <p:childTnLst>
                                    <p:animMotion origin="layout" path="M 0.19831 -7.40741E-7 L 0.26329 -7.40741E-7 " pathEditMode="relative" rAng="0" ptsTypes="AA">
                                      <p:cBhvr>
                                        <p:cTn id="55" dur="1000" fill="hold"/>
                                        <p:tgtEl>
                                          <p:spTgt spid="16"/>
                                        </p:tgtEl>
                                        <p:attrNameLst>
                                          <p:attrName>ppt_x</p:attrName>
                                          <p:attrName>ppt_y</p:attrName>
                                        </p:attrNameLst>
                                      </p:cBhvr>
                                      <p:rCtr x="3242" y="0"/>
                                    </p:animMotion>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childTnLst>
                                </p:cTn>
                              </p:par>
                            </p:childTnLst>
                          </p:cTn>
                        </p:par>
                        <p:par>
                          <p:cTn id="60" fill="hold">
                            <p:stCondLst>
                              <p:cond delay="0"/>
                            </p:stCondLst>
                            <p:childTnLst>
                              <p:par>
                                <p:cTn id="61" presetID="22" presetClass="entr" presetSubtype="2"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right)">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childTnLst>
                          </p:cTn>
                        </p:par>
                        <p:par>
                          <p:cTn id="68" fill="hold">
                            <p:stCondLst>
                              <p:cond delay="0"/>
                            </p:stCondLst>
                            <p:childTnLst>
                              <p:par>
                                <p:cTn id="69" presetID="22" presetClass="entr" presetSubtype="2" fill="hold" grpId="0" nodeType="after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right)">
                                      <p:cBhvr>
                                        <p:cTn id="7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3" grpId="0" animBg="1"/>
      <p:bldP spid="15" grpId="0" animBg="1"/>
      <p:bldP spid="18" grpId="0" animBg="1"/>
      <p:bldP spid="19" grpId="0" animBg="1"/>
      <p:bldP spid="16" grpId="0"/>
      <p:bldP spid="16" grpId="1"/>
      <p:bldP spid="16"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Probabilistic Regression</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600328" cy="5746376"/>
              </a:xfrm>
            </p:spPr>
            <p:txBody>
              <a:bodyPr/>
              <a:lstStyle/>
              <a:p>
                <a:r>
                  <a:rPr lang="en-IN" dirty="0" smtClean="0"/>
                  <a:t>Suppose I decide to use a Laplacian distribution instead and choose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𝜇</m:t>
                        </m:r>
                      </m:e>
                      <m:sub>
                        <m:r>
                          <a:rPr lang="en-IN" b="1" i="0" smtClean="0">
                            <a:latin typeface="Cambria Math" panose="02040503050406030204" pitchFamily="18" charset="0"/>
                          </a:rPr>
                          <m:t>𝐱</m:t>
                        </m:r>
                      </m:sub>
                    </m:sSub>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r>
                      <a:rPr lang="en-IN" b="1" i="0" smtClean="0">
                        <a:latin typeface="Cambria Math" panose="02040503050406030204" pitchFamily="18" charset="0"/>
                      </a:rPr>
                      <m:t>𝐱</m:t>
                    </m:r>
                  </m:oMath>
                </a14:m>
                <a:r>
                  <a:rPr lang="en-IN" dirty="0" smtClean="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1" i="0" smtClean="0">
                            <a:latin typeface="Cambria Math" panose="02040503050406030204" pitchFamily="18" charset="0"/>
                          </a:rPr>
                          <m:t>𝐱</m:t>
                        </m:r>
                      </m:sub>
                    </m:sSub>
                    <m:r>
                      <a:rPr lang="en-IN" b="0" i="1" smtClean="0">
                        <a:latin typeface="Cambria Math" panose="02040503050406030204" pitchFamily="18" charset="0"/>
                      </a:rPr>
                      <m:t>=</m:t>
                    </m:r>
                    <m:r>
                      <a:rPr lang="en-IN" b="0" i="1" smtClean="0">
                        <a:latin typeface="Cambria Math" panose="02040503050406030204" pitchFamily="18" charset="0"/>
                      </a:rPr>
                      <m:t>𝜎</m:t>
                    </m:r>
                  </m:oMath>
                </a14:m>
                <a:r>
                  <a:rPr lang="en-IN" dirty="0" smtClean="0"/>
                  <a:t> i.e. </a:t>
                </a:r>
                <a14:m>
                  <m:oMath xmlns:m="http://schemas.openxmlformats.org/officeDocument/2006/math">
                    <m:r>
                      <m:rPr>
                        <m:sty m:val="p"/>
                      </m:rPr>
                      <a:rPr lang="en-IN" b="0" i="0" smtClean="0">
                        <a:latin typeface="Cambria Math" panose="02040503050406030204" pitchFamily="18" charset="0"/>
                        <a:ea typeface="Cambria Math" panose="02040503050406030204" pitchFamily="18" charset="0"/>
                      </a:rPr>
                      <m:t>Lap</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r>
                          <a:rPr lang="en-IN" b="1">
                            <a:latin typeface="Cambria Math" panose="02040503050406030204" pitchFamily="18" charset="0"/>
                          </a:rPr>
                          <m:t>𝐱</m:t>
                        </m:r>
                        <m:r>
                          <a:rPr lang="en-IN" b="0" i="1" smtClean="0">
                            <a:latin typeface="Cambria Math" panose="02040503050406030204" pitchFamily="18" charset="0"/>
                          </a:rPr>
                          <m:t>,</m:t>
                        </m:r>
                        <m:r>
                          <a:rPr lang="en-IN" i="1">
                            <a:latin typeface="Cambria Math" panose="02040503050406030204" pitchFamily="18" charset="0"/>
                          </a:rPr>
                          <m:t>𝜎</m:t>
                        </m:r>
                      </m:e>
                    </m:d>
                  </m:oMath>
                </a14:m>
                <a:endParaRPr lang="en-IN" dirty="0" smtClean="0"/>
              </a:p>
              <a:p>
                <a:r>
                  <a:rPr lang="en-IN" dirty="0" smtClean="0"/>
                  <a:t>Likelihood function w.r.t a data point </a:t>
                </a:r>
                <a14:m>
                  <m:oMath xmlns:m="http://schemas.openxmlformats.org/officeDocument/2006/math">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𝑖</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e>
                    </m:d>
                  </m:oMath>
                </a14:m>
                <a:r>
                  <a:rPr lang="en-IN" dirty="0" smtClean="0"/>
                  <a:t> then becomes</a:t>
                </a:r>
                <a:br>
                  <a:rPr lang="en-IN" dirty="0" smtClean="0"/>
                </a:br>
                <a14:m>
                  <m:oMath xmlns:m="http://schemas.openxmlformats.org/officeDocument/2006/math">
                    <m:r>
                      <m:rPr>
                        <m:sty m:val="p"/>
                      </m:rPr>
                      <a:rPr lang="en-IN" sz="2800" b="0" i="0" smtClean="0">
                        <a:latin typeface="Cambria Math" panose="02040503050406030204" pitchFamily="18" charset="0"/>
                        <a:ea typeface="Cambria Math" panose="02040503050406030204" pitchFamily="18" charset="0"/>
                      </a:rPr>
                      <m:t>Lap</m:t>
                    </m:r>
                    <m:d>
                      <m:dPr>
                        <m:ctrlPr>
                          <a:rPr lang="en-IN" sz="2800" i="1">
                            <a:latin typeface="Cambria Math" panose="02040503050406030204" pitchFamily="18" charset="0"/>
                            <a:ea typeface="Cambria Math" panose="02040503050406030204" pitchFamily="18" charset="0"/>
                          </a:rPr>
                        </m:ctrlPr>
                      </m:dPr>
                      <m:e>
                        <m:sSup>
                          <m:sSupPr>
                            <m:ctrlPr>
                              <a:rPr lang="en-IN" sz="2800" b="0" i="1" smtClean="0">
                                <a:latin typeface="Cambria Math" panose="02040503050406030204" pitchFamily="18" charset="0"/>
                                <a:ea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𝑦</m:t>
                            </m:r>
                          </m:e>
                          <m:sup>
                            <m:r>
                              <a:rPr lang="en-IN" sz="2800" b="0" i="1" smtClean="0">
                                <a:latin typeface="Cambria Math" panose="02040503050406030204" pitchFamily="18" charset="0"/>
                                <a:ea typeface="Cambria Math" panose="02040503050406030204" pitchFamily="18" charset="0"/>
                              </a:rPr>
                              <m:t>𝑖</m:t>
                            </m:r>
                          </m:sup>
                        </m:sSup>
                        <m:r>
                          <a:rPr lang="en-IN" sz="2800" b="0" i="1" smtClean="0">
                            <a:latin typeface="Cambria Math" panose="02040503050406030204" pitchFamily="18" charset="0"/>
                            <a:ea typeface="Cambria Math" panose="02040503050406030204" pitchFamily="18" charset="0"/>
                          </a:rPr>
                          <m:t> </m:t>
                        </m:r>
                        <m:r>
                          <a:rPr lang="en-IN" sz="2800" i="1">
                            <a:latin typeface="Cambria Math" panose="02040503050406030204" pitchFamily="18" charset="0"/>
                            <a:ea typeface="Cambria Math" panose="02040503050406030204" pitchFamily="18" charset="0"/>
                          </a:rPr>
                          <m:t>| </m:t>
                        </m:r>
                        <m:sSup>
                          <m:sSupPr>
                            <m:ctrlPr>
                              <a:rPr lang="en-IN" sz="2800" i="1">
                                <a:latin typeface="Cambria Math" panose="02040503050406030204" pitchFamily="18" charset="0"/>
                              </a:rPr>
                            </m:ctrlPr>
                          </m:sSupPr>
                          <m:e>
                            <m:r>
                              <a:rPr lang="en-IN" sz="2800" b="1">
                                <a:latin typeface="Cambria Math" panose="02040503050406030204" pitchFamily="18" charset="0"/>
                              </a:rPr>
                              <m:t>𝐰</m:t>
                            </m:r>
                          </m:e>
                          <m:sup>
                            <m:r>
                              <a:rPr lang="en-IN" sz="2800" i="1">
                                <a:latin typeface="Cambria Math" panose="02040503050406030204" pitchFamily="18" charset="0"/>
                              </a:rPr>
                              <m:t>⊤</m:t>
                            </m:r>
                          </m:sup>
                        </m:sSup>
                        <m:sSup>
                          <m:sSupPr>
                            <m:ctrlPr>
                              <a:rPr lang="en-IN" sz="2800" b="1" i="1" smtClean="0">
                                <a:latin typeface="Cambria Math" panose="02040503050406030204" pitchFamily="18" charset="0"/>
                              </a:rPr>
                            </m:ctrlPr>
                          </m:sSupPr>
                          <m:e>
                            <m:r>
                              <a:rPr lang="en-IN" sz="2800" b="1">
                                <a:latin typeface="Cambria Math" panose="02040503050406030204" pitchFamily="18" charset="0"/>
                              </a:rPr>
                              <m:t>𝐱</m:t>
                            </m:r>
                          </m:e>
                          <m:sup>
                            <m:r>
                              <a:rPr lang="en-IN" sz="2800" b="0" i="1" smtClean="0">
                                <a:latin typeface="Cambria Math" panose="02040503050406030204" pitchFamily="18" charset="0"/>
                              </a:rPr>
                              <m:t>𝑖</m:t>
                            </m:r>
                          </m:sup>
                        </m:sSup>
                        <m:r>
                          <a:rPr lang="en-IN" sz="2800" i="1">
                            <a:latin typeface="Cambria Math" panose="02040503050406030204" pitchFamily="18" charset="0"/>
                          </a:rPr>
                          <m:t>,</m:t>
                        </m:r>
                        <m:r>
                          <a:rPr lang="en-IN" sz="2800" i="1">
                            <a:latin typeface="Cambria Math" panose="02040503050406030204" pitchFamily="18" charset="0"/>
                          </a:rPr>
                          <m:t>𝜎</m:t>
                        </m:r>
                      </m:e>
                    </m:d>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
                          <a:rPr lang="en-IN" sz="2800" b="0" i="1" smtClean="0">
                            <a:latin typeface="Cambria Math" panose="02040503050406030204" pitchFamily="18" charset="0"/>
                          </a:rPr>
                          <m:t>2</m:t>
                        </m:r>
                        <m:r>
                          <a:rPr lang="en-IN" sz="2800" b="0" i="1" smtClean="0">
                            <a:latin typeface="Cambria Math" panose="02040503050406030204" pitchFamily="18" charset="0"/>
                          </a:rPr>
                          <m:t>𝜎</m:t>
                        </m:r>
                      </m:den>
                    </m:f>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exp</m:t>
                        </m:r>
                      </m:fName>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m:t>
                            </m:r>
                            <m:d>
                              <m:dPr>
                                <m:begChr m:val="|"/>
                                <m:endChr m:val="|"/>
                                <m:ctrlPr>
                                  <a:rPr lang="en-IN" sz="2800" b="0" i="1" smtClean="0">
                                    <a:latin typeface="Cambria Math" panose="02040503050406030204" pitchFamily="18" charset="0"/>
                                  </a:rPr>
                                </m:ctrlPr>
                              </m:dPr>
                              <m:e>
                                <m:sSup>
                                  <m:sSupPr>
                                    <m:ctrlPr>
                                      <a:rPr lang="en-IN" sz="2800" i="1">
                                        <a:latin typeface="Cambria Math" panose="02040503050406030204" pitchFamily="18" charset="0"/>
                                      </a:rPr>
                                    </m:ctrlPr>
                                  </m:sSupPr>
                                  <m:e>
                                    <m:r>
                                      <a:rPr lang="en-IN" sz="2800" i="1">
                                        <a:latin typeface="Cambria Math" panose="02040503050406030204" pitchFamily="18" charset="0"/>
                                      </a:rPr>
                                      <m:t>𝑦</m:t>
                                    </m:r>
                                  </m:e>
                                  <m:sup>
                                    <m:r>
                                      <a:rPr lang="en-IN" sz="2800" i="1">
                                        <a:latin typeface="Cambria Math" panose="02040503050406030204" pitchFamily="18" charset="0"/>
                                      </a:rPr>
                                      <m:t>𝑖</m:t>
                                    </m:r>
                                  </m:sup>
                                </m:sSup>
                                <m:r>
                                  <a:rPr lang="en-IN" sz="2800" i="1">
                                    <a:latin typeface="Cambria Math" panose="02040503050406030204" pitchFamily="18" charset="0"/>
                                  </a:rPr>
                                  <m:t>−</m:t>
                                </m:r>
                                <m:sSup>
                                  <m:sSupPr>
                                    <m:ctrlPr>
                                      <a:rPr lang="en-IN" sz="2800" i="1">
                                        <a:latin typeface="Cambria Math" panose="02040503050406030204" pitchFamily="18" charset="0"/>
                                      </a:rPr>
                                    </m:ctrlPr>
                                  </m:sSupPr>
                                  <m:e>
                                    <m:r>
                                      <a:rPr lang="en-IN" sz="2800" b="1">
                                        <a:latin typeface="Cambria Math" panose="02040503050406030204" pitchFamily="18" charset="0"/>
                                      </a:rPr>
                                      <m:t>𝐰</m:t>
                                    </m:r>
                                  </m:e>
                                  <m:sup>
                                    <m:r>
                                      <a:rPr lang="en-IN" sz="2800" i="1">
                                        <a:latin typeface="Cambria Math" panose="02040503050406030204" pitchFamily="18" charset="0"/>
                                      </a:rPr>
                                      <m:t>⊤</m:t>
                                    </m:r>
                                  </m:sup>
                                </m:sSup>
                                <m:r>
                                  <a:rPr lang="en-IN" sz="2800" b="1">
                                    <a:latin typeface="Cambria Math" panose="02040503050406030204" pitchFamily="18" charset="0"/>
                                  </a:rPr>
                                  <m:t>𝐱</m:t>
                                </m:r>
                              </m:e>
                            </m:d>
                            <m:r>
                              <a:rPr lang="en-IN" sz="2800" b="0" i="1" smtClean="0">
                                <a:latin typeface="Cambria Math" panose="02040503050406030204" pitchFamily="18" charset="0"/>
                              </a:rPr>
                              <m:t>/</m:t>
                            </m:r>
                            <m:r>
                              <a:rPr lang="en-IN" sz="2800" i="1">
                                <a:latin typeface="Cambria Math" panose="02040503050406030204" pitchFamily="18" charset="0"/>
                              </a:rPr>
                              <m:t>𝜎</m:t>
                            </m:r>
                          </m:e>
                        </m:d>
                      </m:e>
                    </m:func>
                  </m:oMath>
                </a14:m>
                <a:r>
                  <a:rPr lang="en-IN" sz="2800" dirty="0" smtClean="0"/>
                  <a:t> </a:t>
                </a:r>
                <a:endParaRPr lang="en-IN" dirty="0" smtClean="0"/>
              </a:p>
              <a:p>
                <a:r>
                  <a:rPr lang="en-IN" dirty="0" smtClean="0"/>
                  <a:t>Negative log likelihood w.r.t a set of data points </a:t>
                </a:r>
                <a14:m>
                  <m:oMath xmlns:m="http://schemas.openxmlformats.org/officeDocument/2006/math">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e>
                      <m:sub>
                        <m: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sSubSup>
                  </m:oMath>
                </a14:m>
                <a:r>
                  <a:rPr lang="en-IN" dirty="0" smtClean="0"/>
                  <a:t/>
                </a:r>
                <a:br>
                  <a:rPr lang="en-IN" dirty="0" smtClean="0"/>
                </a:br>
                <a14:m>
                  <m:oMath xmlns:m="http://schemas.openxmlformats.org/officeDocument/2006/math">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b="1">
                                <a:latin typeface="Cambria Math" panose="02040503050406030204" pitchFamily="18" charset="0"/>
                              </a:rPr>
                              <m:t>𝐰</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lim>
                        </m:limLow>
                      </m:fName>
                      <m:e>
                        <m:r>
                          <a:rPr lang="en-IN" b="0" i="1" smtClean="0">
                            <a:latin typeface="Cambria Math" panose="02040503050406030204" pitchFamily="18" charset="0"/>
                            <a:ea typeface="Cambria Math" panose="02040503050406030204" pitchFamily="18" charset="0"/>
                          </a:rPr>
                          <m:t> </m:t>
                        </m:r>
                        <m:func>
                          <m:funcPr>
                            <m:ctrlPr>
                              <a:rPr lang="en-IN" i="1">
                                <a:latin typeface="Cambria Math" panose="02040503050406030204" pitchFamily="18" charset="0"/>
                              </a:rPr>
                            </m:ctrlPr>
                          </m:funcPr>
                          <m:fName>
                            <m:r>
                              <a:rPr lang="en-IN" b="0" i="1" smtClean="0">
                                <a:latin typeface="Cambria Math" panose="02040503050406030204" pitchFamily="18" charset="0"/>
                              </a:rPr>
                              <m:t>𝑛</m:t>
                            </m:r>
                            <m:r>
                              <a:rPr lang="en-IN" b="0" i="1" smtClean="0">
                                <a:latin typeface="Cambria Math" panose="02040503050406030204" pitchFamily="18" charset="0"/>
                              </a:rPr>
                              <m:t>⋅</m:t>
                            </m:r>
                            <m:r>
                              <m:rPr>
                                <m:sty m:val="p"/>
                              </m:rPr>
                              <a:rPr lang="en-IN">
                                <a:latin typeface="Cambria Math" panose="02040503050406030204" pitchFamily="18" charset="0"/>
                              </a:rPr>
                              <m:t>ln</m:t>
                            </m:r>
                          </m:fName>
                          <m:e>
                            <m:d>
                              <m:dPr>
                                <m:ctrlPr>
                                  <a:rPr lang="en-IN" i="1">
                                    <a:latin typeface="Cambria Math" panose="02040503050406030204" pitchFamily="18" charset="0"/>
                                  </a:rPr>
                                </m:ctrlPr>
                              </m:dPr>
                              <m:e>
                                <m:r>
                                  <a:rPr lang="en-IN" b="0" i="1" smtClean="0">
                                    <a:latin typeface="Cambria Math" panose="02040503050406030204" pitchFamily="18" charset="0"/>
                                  </a:rPr>
                                  <m:t>𝜎</m:t>
                                </m:r>
                              </m:e>
                            </m:d>
                          </m:e>
                        </m:func>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b="0" i="1" smtClean="0">
                                <a:latin typeface="Cambria Math" panose="02040503050406030204" pitchFamily="18" charset="0"/>
                              </a:rPr>
                              <m:t>𝜎</m:t>
                            </m:r>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d>
                              <m:dPr>
                                <m:begChr m:val="|"/>
                                <m:endChr m:val="|"/>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sSup>
                                  <m:sSupPr>
                                    <m:ctrlPr>
                                      <a:rPr lang="en-IN" b="0" i="1" smtClean="0">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𝑖</m:t>
                                    </m:r>
                                  </m:sup>
                                </m:sSup>
                              </m:e>
                            </m:d>
                          </m:e>
                        </m:nary>
                      </m:e>
                    </m:func>
                    <m:r>
                      <a:rPr lang="en-IN" b="0" i="0" smtClean="0">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b="1">
                                <a:latin typeface="Cambria Math" panose="02040503050406030204" pitchFamily="18" charset="0"/>
                              </a:rPr>
                              <m:t>𝐰</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lim>
                        </m:limLow>
                      </m:fName>
                      <m:e>
                        <m:r>
                          <a:rPr lang="en-IN" i="1">
                            <a:latin typeface="Cambria Math" panose="02040503050406030204" pitchFamily="18" charset="0"/>
                            <a:ea typeface="Cambria Math" panose="02040503050406030204" pitchFamily="18" charset="0"/>
                          </a:rPr>
                          <m:t> </m:t>
                        </m:r>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sSup>
                                  <m:sSupPr>
                                    <m:ctrlPr>
                                      <a:rPr lang="en-IN" b="1" i="1" smtClean="0">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𝑖</m:t>
                                    </m:r>
                                  </m:sup>
                                </m:sSup>
                              </m:e>
                            </m:d>
                          </m:e>
                        </m:nary>
                      </m:e>
                    </m:func>
                  </m:oMath>
                </a14:m>
                <a:endParaRPr lang="en-IN" dirty="0" smtClean="0"/>
              </a:p>
              <a:p>
                <a:r>
                  <a:rPr lang="en-IN" dirty="0" smtClean="0"/>
                  <a:t>Thus, if we change the likelihood function to use the Laplacian distribution instead, the MLE ends up minimizing absolute loss!</a:t>
                </a:r>
              </a:p>
              <a:p>
                <a:r>
                  <a:rPr lang="en-IN" dirty="0" smtClean="0"/>
                  <a:t>As before, does not matter which </a:t>
                </a:r>
                <a14:m>
                  <m:oMath xmlns:m="http://schemas.openxmlformats.org/officeDocument/2006/math">
                    <m:r>
                      <a:rPr lang="en-IN" b="0" i="1" smtClean="0">
                        <a:latin typeface="Cambria Math" panose="02040503050406030204" pitchFamily="18" charset="0"/>
                      </a:rPr>
                      <m:t>𝜎</m:t>
                    </m:r>
                  </m:oMath>
                </a14:m>
                <a:r>
                  <a:rPr lang="en-IN" dirty="0" smtClean="0"/>
                  <a:t> we choose</a:t>
                </a:r>
                <a:endParaRPr lang="en-IN"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14</a:t>
            </a:fld>
            <a:endParaRPr lang="en-US"/>
          </a:p>
        </p:txBody>
      </p:sp>
      <p:grpSp>
        <p:nvGrpSpPr>
          <p:cNvPr id="27" name="Group 26"/>
          <p:cNvGrpSpPr/>
          <p:nvPr/>
        </p:nvGrpSpPr>
        <p:grpSpPr>
          <a:xfrm>
            <a:off x="10471926" y="125304"/>
            <a:ext cx="1468606" cy="1238929"/>
            <a:chOff x="12383748" y="1219011"/>
            <a:chExt cx="1862104" cy="1570887"/>
          </a:xfrm>
        </p:grpSpPr>
        <p:sp>
          <p:nvSpPr>
            <p:cNvPr id="28" name="Freeform 2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reeform 2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Freeform 2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mc:Choice xmlns:a14="http://schemas.microsoft.com/office/drawing/2010/main" Requires="a14">
          <p:sp>
            <p:nvSpPr>
              <p:cNvPr id="33" name="Rectangular Callout 32"/>
              <p:cNvSpPr/>
              <p:nvPr/>
            </p:nvSpPr>
            <p:spPr>
              <a:xfrm>
                <a:off x="1808252" y="125304"/>
                <a:ext cx="8617921" cy="1242053"/>
              </a:xfrm>
              <a:prstGeom prst="wedgeRectCallout">
                <a:avLst>
                  <a:gd name="adj1" fmla="val 58136"/>
                  <a:gd name="adj2" fmla="val 4401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Be warned though – the </a:t>
                </a:r>
                <a14:m>
                  <m:oMath xmlns:m="http://schemas.openxmlformats.org/officeDocument/2006/math">
                    <m:r>
                      <a:rPr lang="en-IN" sz="2400" b="0" i="1" smtClean="0">
                        <a:solidFill>
                          <a:schemeClr val="tx1"/>
                        </a:solidFill>
                        <a:latin typeface="Cambria Math" panose="02040503050406030204" pitchFamily="18" charset="0"/>
                      </a:rPr>
                      <m:t>𝜎</m:t>
                    </m:r>
                  </m:oMath>
                </a14:m>
                <a:r>
                  <a:rPr lang="en-IN" sz="2400" dirty="0" smtClean="0">
                    <a:solidFill>
                      <a:schemeClr val="tx1"/>
                    </a:solidFill>
                    <a:latin typeface="+mj-lt"/>
                  </a:rPr>
                  <a:t> we chose will start mattering the moment we add regularization! It is just that in these simple cases it does not matter. </a:t>
                </a:r>
                <a14:m>
                  <m:oMath xmlns:m="http://schemas.openxmlformats.org/officeDocument/2006/math">
                    <m:r>
                      <a:rPr lang="en-IN" sz="2400" b="0" i="1" smtClean="0">
                        <a:solidFill>
                          <a:schemeClr val="tx1"/>
                        </a:solidFill>
                        <a:latin typeface="Cambria Math" panose="02040503050406030204" pitchFamily="18" charset="0"/>
                      </a:rPr>
                      <m:t>𝜎</m:t>
                    </m:r>
                  </m:oMath>
                </a14:m>
                <a:r>
                  <a:rPr lang="en-IN" sz="2400" dirty="0" smtClean="0">
                    <a:solidFill>
                      <a:schemeClr val="tx1"/>
                    </a:solidFill>
                    <a:latin typeface="+mj-lt"/>
                  </a:rPr>
                  <a:t> is usually treated like a </a:t>
                </a:r>
                <a:r>
                  <a:rPr lang="en-IN" sz="2400" dirty="0" err="1" smtClean="0">
                    <a:solidFill>
                      <a:schemeClr val="tx1"/>
                    </a:solidFill>
                    <a:latin typeface="+mj-lt"/>
                  </a:rPr>
                  <a:t>hyperparameter</a:t>
                </a:r>
                <a:r>
                  <a:rPr lang="en-IN" sz="2400" dirty="0" smtClean="0">
                    <a:solidFill>
                      <a:schemeClr val="tx1"/>
                    </a:solidFill>
                    <a:latin typeface="+mj-lt"/>
                  </a:rPr>
                  <a:t> and tuned.</a:t>
                </a:r>
                <a:endParaRPr lang="en-IN" sz="2400" dirty="0">
                  <a:solidFill>
                    <a:schemeClr val="tx1"/>
                  </a:solidFill>
                  <a:latin typeface="+mj-lt"/>
                </a:endParaRPr>
              </a:p>
            </p:txBody>
          </p:sp>
        </mc:Choice>
        <mc:Fallback>
          <p:sp>
            <p:nvSpPr>
              <p:cNvPr id="33" name="Rectangular Callout 32"/>
              <p:cNvSpPr>
                <a:spLocks noRot="1" noChangeAspect="1" noMove="1" noResize="1" noEditPoints="1" noAdjustHandles="1" noChangeArrowheads="1" noChangeShapeType="1" noTextEdit="1"/>
              </p:cNvSpPr>
              <p:nvPr/>
            </p:nvSpPr>
            <p:spPr>
              <a:xfrm>
                <a:off x="1808252" y="125304"/>
                <a:ext cx="8617921" cy="1242053"/>
              </a:xfrm>
              <a:prstGeom prst="wedgeRectCallout">
                <a:avLst>
                  <a:gd name="adj1" fmla="val 58136"/>
                  <a:gd name="adj2" fmla="val 44012"/>
                </a:avLst>
              </a:prstGeom>
              <a:blipFill>
                <a:blip r:embed="rId3"/>
                <a:stretch>
                  <a:fillRect l="-587" t="-478" b="-7656"/>
                </a:stretch>
              </a:blipFill>
              <a:ln w="38100">
                <a:solidFill>
                  <a:schemeClr val="accent1"/>
                </a:solidFill>
              </a:ln>
            </p:spPr>
            <p:txBody>
              <a:bodyPr/>
              <a:lstStyle/>
              <a:p>
                <a:r>
                  <a:rPr lang="en-IN">
                    <a:noFill/>
                  </a:rPr>
                  <a:t> </a:t>
                </a:r>
              </a:p>
            </p:txBody>
          </p:sp>
        </mc:Fallback>
      </mc:AlternateContent>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32182" y="1384025"/>
            <a:ext cx="1748094" cy="1748094"/>
          </a:xfrm>
          <a:prstGeom prst="rect">
            <a:avLst/>
          </a:prstGeom>
        </p:spPr>
      </p:pic>
      <p:sp>
        <p:nvSpPr>
          <p:cNvPr id="35" name="Rectangular Callout 34"/>
          <p:cNvSpPr/>
          <p:nvPr/>
        </p:nvSpPr>
        <p:spPr>
          <a:xfrm>
            <a:off x="2126751" y="1453790"/>
            <a:ext cx="8299422" cy="1242053"/>
          </a:xfrm>
          <a:prstGeom prst="wedgeRectCallout">
            <a:avLst>
              <a:gd name="adj1" fmla="val 58852"/>
              <a:gd name="adj2" fmla="val 3574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So I am a bit confused. All MLEs (classification/regression) demand a model that places maximum probability on the true label. Why don’t we just ask the model to predict the true label itself?</a:t>
            </a:r>
            <a:endParaRPr lang="en-IN" sz="2400" dirty="0">
              <a:solidFill>
                <a:schemeClr val="tx1"/>
              </a:solidFill>
              <a:latin typeface="+mj-lt"/>
            </a:endParaRPr>
          </a:p>
        </p:txBody>
      </p:sp>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59604" y="5024141"/>
            <a:ext cx="1832396" cy="1832396"/>
          </a:xfrm>
          <a:prstGeom prst="rect">
            <a:avLst/>
          </a:prstGeom>
        </p:spPr>
      </p:pic>
      <mc:AlternateContent xmlns:mc="http://schemas.openxmlformats.org/markup-compatibility/2006">
        <mc:Choice xmlns:a14="http://schemas.microsoft.com/office/drawing/2010/main" Requires="a14">
          <p:sp>
            <p:nvSpPr>
              <p:cNvPr id="37" name="Rectangular Callout 36"/>
              <p:cNvSpPr/>
              <p:nvPr/>
            </p:nvSpPr>
            <p:spPr>
              <a:xfrm>
                <a:off x="64077" y="4625841"/>
                <a:ext cx="10399412" cy="1625365"/>
              </a:xfrm>
              <a:prstGeom prst="wedgeRectCallout">
                <a:avLst>
                  <a:gd name="adj1" fmla="val 53085"/>
                  <a:gd name="adj2" fmla="val 4608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For the same reason we needed slack variables in CSVM – to allow for the fact that in realistic situations, no linear model may be able to do what we would ideally like. In probabilistic ML, allowing the model to place a less than </a:t>
                </a:r>
                <a14:m>
                  <m:oMath xmlns:m="http://schemas.openxmlformats.org/officeDocument/2006/math">
                    <m:r>
                      <a:rPr lang="en-IN" sz="2400" i="1" dirty="0" smtClean="0">
                        <a:solidFill>
                          <a:schemeClr val="tx1"/>
                        </a:solidFill>
                        <a:latin typeface="Cambria Math" panose="02040503050406030204" pitchFamily="18" charset="0"/>
                      </a:rPr>
                      <m:t>1</m:t>
                    </m:r>
                  </m:oMath>
                </a14:m>
                <a:r>
                  <a:rPr lang="en-IN" sz="2400" dirty="0" smtClean="0">
                    <a:solidFill>
                      <a:schemeClr val="tx1"/>
                    </a:solidFill>
                    <a:latin typeface="+mj-lt"/>
                  </a:rPr>
                  <a:t> probability on the true label is much like a slack – allows us to learn good models even if not perfect ones</a:t>
                </a:r>
                <a:endParaRPr lang="en-IN" sz="2400" dirty="0">
                  <a:solidFill>
                    <a:schemeClr val="tx1"/>
                  </a:solidFill>
                  <a:latin typeface="+mj-lt"/>
                </a:endParaRPr>
              </a:p>
            </p:txBody>
          </p:sp>
        </mc:Choice>
        <mc:Fallback>
          <p:sp>
            <p:nvSpPr>
              <p:cNvPr id="37" name="Rectangular Callout 36"/>
              <p:cNvSpPr>
                <a:spLocks noRot="1" noChangeAspect="1" noMove="1" noResize="1" noEditPoints="1" noAdjustHandles="1" noChangeArrowheads="1" noChangeShapeType="1" noTextEdit="1"/>
              </p:cNvSpPr>
              <p:nvPr/>
            </p:nvSpPr>
            <p:spPr>
              <a:xfrm>
                <a:off x="64077" y="4625841"/>
                <a:ext cx="10399412" cy="1625365"/>
              </a:xfrm>
              <a:prstGeom prst="wedgeRectCallout">
                <a:avLst>
                  <a:gd name="adj1" fmla="val 53085"/>
                  <a:gd name="adj2" fmla="val 46081"/>
                </a:avLst>
              </a:prstGeom>
              <a:blipFill>
                <a:blip r:embed="rId6"/>
                <a:stretch>
                  <a:fillRect l="-624" b="-5515"/>
                </a:stretch>
              </a:blipFill>
              <a:ln w="38100">
                <a:solidFill>
                  <a:schemeClr val="accent1"/>
                </a:solidFill>
              </a:ln>
            </p:spPr>
            <p:txBody>
              <a:bodyPr/>
              <a:lstStyle/>
              <a:p>
                <a:r>
                  <a:rPr lang="en-IN">
                    <a:noFill/>
                  </a:rPr>
                  <a:t> </a:t>
                </a:r>
              </a:p>
            </p:txBody>
          </p:sp>
        </mc:Fallback>
      </mc:AlternateContent>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88201" y="3155600"/>
            <a:ext cx="1864034" cy="1864034"/>
          </a:xfrm>
          <a:prstGeom prst="rect">
            <a:avLst/>
          </a:prstGeom>
        </p:spPr>
      </p:pic>
      <mc:AlternateContent xmlns:mc="http://schemas.openxmlformats.org/markup-compatibility/2006">
        <mc:Choice xmlns:a14="http://schemas.microsoft.com/office/drawing/2010/main" Requires="a14">
          <p:sp>
            <p:nvSpPr>
              <p:cNvPr id="39" name="Rectangular Callout 38"/>
              <p:cNvSpPr/>
              <p:nvPr/>
            </p:nvSpPr>
            <p:spPr>
              <a:xfrm>
                <a:off x="4777483" y="3155599"/>
                <a:ext cx="5701022" cy="1201026"/>
              </a:xfrm>
              <a:prstGeom prst="wedgeRectCallout">
                <a:avLst>
                  <a:gd name="adj1" fmla="val 61728"/>
                  <a:gd name="adj2" fmla="val 5125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That is like asking the PMF/PDF to place probability </a:t>
                </a:r>
                <a14:m>
                  <m:oMath xmlns:m="http://schemas.openxmlformats.org/officeDocument/2006/math">
                    <m:r>
                      <a:rPr lang="en-IN" sz="2400" i="1" dirty="0" smtClean="0">
                        <a:solidFill>
                          <a:schemeClr val="tx1"/>
                        </a:solidFill>
                        <a:latin typeface="Cambria Math" panose="02040503050406030204" pitchFamily="18" charset="0"/>
                      </a:rPr>
                      <m:t>1</m:t>
                    </m:r>
                  </m:oMath>
                </a14:m>
                <a:r>
                  <a:rPr lang="en-IN" sz="2400" dirty="0" smtClean="0">
                    <a:solidFill>
                      <a:schemeClr val="tx1"/>
                    </a:solidFill>
                    <a:latin typeface="+mj-lt"/>
                  </a:rPr>
                  <a:t> on the true label and </a:t>
                </a:r>
                <a14:m>
                  <m:oMath xmlns:m="http://schemas.openxmlformats.org/officeDocument/2006/math">
                    <m:r>
                      <a:rPr lang="en-IN" sz="2400" i="1" dirty="0" smtClean="0">
                        <a:solidFill>
                          <a:schemeClr val="tx1"/>
                        </a:solidFill>
                        <a:latin typeface="Cambria Math" panose="02040503050406030204" pitchFamily="18" charset="0"/>
                      </a:rPr>
                      <m:t>0</m:t>
                    </m:r>
                  </m:oMath>
                </a14:m>
                <a:r>
                  <a:rPr lang="en-IN" sz="2400" dirty="0" smtClean="0">
                    <a:solidFill>
                      <a:schemeClr val="tx1"/>
                    </a:solidFill>
                    <a:latin typeface="+mj-lt"/>
                  </a:rPr>
                  <a:t> everywhere else – why can’t we do just that?</a:t>
                </a:r>
                <a:endParaRPr lang="en-IN" sz="2400" dirty="0">
                  <a:solidFill>
                    <a:schemeClr val="tx1"/>
                  </a:solidFill>
                  <a:latin typeface="+mj-lt"/>
                </a:endParaRPr>
              </a:p>
            </p:txBody>
          </p:sp>
        </mc:Choice>
        <mc:Fallback>
          <p:sp>
            <p:nvSpPr>
              <p:cNvPr id="39" name="Rectangular Callout 38"/>
              <p:cNvSpPr>
                <a:spLocks noRot="1" noChangeAspect="1" noMove="1" noResize="1" noEditPoints="1" noAdjustHandles="1" noChangeArrowheads="1" noChangeShapeType="1" noTextEdit="1"/>
              </p:cNvSpPr>
              <p:nvPr/>
            </p:nvSpPr>
            <p:spPr>
              <a:xfrm>
                <a:off x="4777483" y="3155599"/>
                <a:ext cx="5701022" cy="1201026"/>
              </a:xfrm>
              <a:prstGeom prst="wedgeRectCallout">
                <a:avLst>
                  <a:gd name="adj1" fmla="val 61728"/>
                  <a:gd name="adj2" fmla="val 51256"/>
                </a:avLst>
              </a:prstGeom>
              <a:blipFill>
                <a:blip r:embed="rId8"/>
                <a:stretch>
                  <a:fillRect l="-1047" t="-1942" b="-7767"/>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6037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right)">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par>
                          <p:cTn id="35" fill="hold">
                            <p:stCondLst>
                              <p:cond delay="0"/>
                            </p:stCondLst>
                            <p:childTnLst>
                              <p:par>
                                <p:cTn id="36" presetID="22" presetClass="entr" presetSubtype="2"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wipe(right)">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right)">
                                      <p:cBhvr>
                                        <p:cTn id="46" dur="500"/>
                                        <p:tgtEl>
                                          <p:spTgt spid="39"/>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par>
                          <p:cTn id="51" fill="hold">
                            <p:stCondLst>
                              <p:cond delay="0"/>
                            </p:stCondLst>
                            <p:childTnLst>
                              <p:par>
                                <p:cTn id="52" presetID="22" presetClass="entr" presetSubtype="2" fill="hold" grpId="0" nodeType="after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right)">
                                      <p:cBhvr>
                                        <p:cTn id="5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3" grpId="0" animBg="1"/>
      <p:bldP spid="35" grpId="0" animBg="1"/>
      <p:bldP spid="37" grpId="0" animBg="1"/>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Probabilistic Regularization??</a:t>
            </a:r>
            <a:endParaRPr lang="en-IN" dirty="0"/>
          </a:p>
        </p:txBody>
      </p:sp>
      <p:sp>
        <p:nvSpPr>
          <p:cNvPr id="3" name="Content Placeholder 2"/>
          <p:cNvSpPr>
            <a:spLocks noGrp="1"/>
          </p:cNvSpPr>
          <p:nvPr>
            <p:ph idx="1"/>
          </p:nvPr>
        </p:nvSpPr>
        <p:spPr>
          <a:xfrm>
            <a:off x="253353" y="1111624"/>
            <a:ext cx="11938645" cy="5495653"/>
          </a:xfrm>
        </p:spPr>
        <p:txBody>
          <a:bodyPr>
            <a:normAutofit/>
          </a:bodyPr>
          <a:lstStyle/>
          <a:p>
            <a:r>
              <a:rPr lang="en-IN" dirty="0" smtClean="0"/>
              <a:t>We have seen that MLE often reduces to loss minimization e.g. logistic regression/least squares regression but without regularization terms </a:t>
            </a:r>
            <a:r>
              <a:rPr lang="en-IN" dirty="0" smtClean="0">
                <a:sym typeface="Wingdings" panose="05000000000000000000" pitchFamily="2" charset="2"/>
              </a:rPr>
              <a:t></a:t>
            </a:r>
          </a:p>
          <a:p>
            <a:r>
              <a:rPr lang="en-IN" dirty="0" smtClean="0"/>
              <a:t>Even probabilistic methods can do regularization by way of </a:t>
            </a:r>
            <a:r>
              <a:rPr lang="en-IN" i="1" dirty="0" smtClean="0"/>
              <a:t>priors</a:t>
            </a:r>
            <a:endParaRPr lang="en-IN" dirty="0" smtClean="0"/>
          </a:p>
          <a:p>
            <a:r>
              <a:rPr lang="en-IN" b="1" dirty="0" smtClean="0"/>
              <a:t>Recall</a:t>
            </a:r>
            <a:r>
              <a:rPr lang="en-IN" dirty="0" smtClean="0"/>
              <a:t>: regularization basically tells us which kinds of models we prefer</a:t>
            </a:r>
          </a:p>
          <a:p>
            <a:pPr lvl="2"/>
            <a:r>
              <a:rPr lang="en-IN" dirty="0" smtClean="0"/>
              <a:t>L2 regularization means we prefer models with small L2 norm</a:t>
            </a:r>
          </a:p>
          <a:p>
            <a:pPr lvl="2"/>
            <a:r>
              <a:rPr lang="en-IN" dirty="0" smtClean="0"/>
              <a:t>L1 regularization means we prefer models with small L1 norm/sparse models</a:t>
            </a:r>
          </a:p>
          <a:p>
            <a:r>
              <a:rPr lang="en-IN" dirty="0" smtClean="0"/>
              <a:t>In the language of probability, the most direct way of specifying such a preference is by specifying a probability distribution itself</a:t>
            </a:r>
          </a:p>
          <a:p>
            <a:r>
              <a:rPr lang="en-IN" b="1" dirty="0" smtClean="0"/>
              <a:t>Prior</a:t>
            </a:r>
            <a:r>
              <a:rPr lang="en-IN" dirty="0" smtClean="0"/>
              <a:t>: a probability distribution over all possible models</a:t>
            </a:r>
          </a:p>
          <a:p>
            <a:pPr lvl="2"/>
            <a:r>
              <a:rPr lang="en-IN" dirty="0" smtClean="0"/>
              <a:t>Just like we usually decide regularization before seeing any data, prior distribution also does not consider/condition on, any data</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15</a:t>
            </a:fld>
            <a:endParaRPr lang="en-US"/>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74212" y="1111623"/>
            <a:ext cx="1864034" cy="1864034"/>
          </a:xfrm>
          <a:prstGeom prst="rect">
            <a:avLst/>
          </a:prstGeom>
        </p:spPr>
      </p:pic>
      <p:sp>
        <p:nvSpPr>
          <p:cNvPr id="15" name="Rectangular Callout 14"/>
          <p:cNvSpPr/>
          <p:nvPr/>
        </p:nvSpPr>
        <p:spPr>
          <a:xfrm>
            <a:off x="4572000" y="1266160"/>
            <a:ext cx="5892516" cy="1046488"/>
          </a:xfrm>
          <a:prstGeom prst="wedgeRectCallout">
            <a:avLst>
              <a:gd name="adj1" fmla="val 58900"/>
              <a:gd name="adj2" fmla="val 4574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But our models are vectors right? Can we have probability distribution over vectors as well?</a:t>
            </a:r>
            <a:endParaRPr lang="en-IN" sz="2400" dirty="0">
              <a:solidFill>
                <a:schemeClr val="tx1"/>
              </a:solidFill>
              <a:latin typeface="+mj-lt"/>
            </a:endParaRPr>
          </a:p>
        </p:txBody>
      </p:sp>
      <p:grpSp>
        <p:nvGrpSpPr>
          <p:cNvPr id="16" name="Group 15"/>
          <p:cNvGrpSpPr/>
          <p:nvPr/>
        </p:nvGrpSpPr>
        <p:grpSpPr>
          <a:xfrm>
            <a:off x="10471926" y="3130192"/>
            <a:ext cx="1468606" cy="1238929"/>
            <a:chOff x="12383748" y="1219011"/>
            <a:chExt cx="1862104" cy="1570887"/>
          </a:xfrm>
        </p:grpSpPr>
        <p:sp>
          <p:nvSpPr>
            <p:cNvPr id="17" name="Freeform 16"/>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reeform 17"/>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18"/>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 name="Rectangular Callout 21"/>
          <p:cNvSpPr/>
          <p:nvPr/>
        </p:nvSpPr>
        <p:spPr>
          <a:xfrm>
            <a:off x="4572000" y="3130192"/>
            <a:ext cx="5854173" cy="1242053"/>
          </a:xfrm>
          <a:prstGeom prst="wedgeRectCallout">
            <a:avLst>
              <a:gd name="adj1" fmla="val 62620"/>
              <a:gd name="adj2" fmla="val 4566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Of course we can. But first, let us see the basic operations in a toy 1D setting before getting into the complications of vector-valued </a:t>
            </a:r>
            <a:r>
              <a:rPr lang="en-IN" sz="2400" dirty="0" err="1" smtClean="0">
                <a:solidFill>
                  <a:schemeClr val="tx1"/>
                </a:solidFill>
                <a:latin typeface="+mj-lt"/>
              </a:rPr>
              <a:t>r.v.s</a:t>
            </a:r>
            <a:endParaRPr lang="en-IN" sz="2400" dirty="0">
              <a:solidFill>
                <a:schemeClr val="tx1"/>
              </a:solidFill>
              <a:latin typeface="+mj-lt"/>
            </a:endParaRPr>
          </a:p>
        </p:txBody>
      </p:sp>
    </p:spTree>
    <p:extLst>
      <p:ext uri="{BB962C8B-B14F-4D97-AF65-F5344CB8AC3E}">
        <p14:creationId xmlns:p14="http://schemas.microsoft.com/office/powerpoint/2010/main" val="390641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righ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par>
                          <p:cTn id="47" fill="hold">
                            <p:stCondLst>
                              <p:cond delay="0"/>
                            </p:stCondLst>
                            <p:childTnLst>
                              <p:par>
                                <p:cTn id="48" presetID="22" presetClass="entr" presetSubtype="2"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right)">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Probabilistic ML</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dirty="0" smtClean="0"/>
                  <a:t>Till now we have looked at ML techniques that assign a label for every data point (the label is from the set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−1,+1</m:t>
                        </m:r>
                      </m:e>
                    </m:d>
                  </m:oMath>
                </a14:m>
                <a:r>
                  <a:rPr lang="en-IN" dirty="0" smtClean="0"/>
                  <a:t> for binary classification, </a:t>
                </a:r>
                <a14:m>
                  <m:oMath xmlns:m="http://schemas.openxmlformats.org/officeDocument/2006/math">
                    <m:d>
                      <m:dPr>
                        <m:begChr m:val="["/>
                        <m:endChr m:val="]"/>
                        <m:ctrlPr>
                          <a:rPr lang="en-IN"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𝐶</m:t>
                        </m:r>
                      </m:e>
                    </m:d>
                  </m:oMath>
                </a14:m>
                <a:r>
                  <a:rPr lang="en-IN" dirty="0" smtClean="0"/>
                  <a:t> for multiclass classification with </a:t>
                </a:r>
                <a14:m>
                  <m:oMath xmlns:m="http://schemas.openxmlformats.org/officeDocument/2006/math">
                    <m:r>
                      <a:rPr lang="en-IN" b="0" i="1" smtClean="0">
                        <a:latin typeface="Cambria Math" panose="02040503050406030204" pitchFamily="18" charset="0"/>
                      </a:rPr>
                      <m:t>𝐶</m:t>
                    </m:r>
                  </m:oMath>
                </a14:m>
                <a:r>
                  <a:rPr lang="en-IN" dirty="0" smtClean="0"/>
                  <a:t> classes, </a:t>
                </a:r>
                <a14:m>
                  <m:oMath xmlns:m="http://schemas.openxmlformats.org/officeDocument/2006/math">
                    <m:r>
                      <a:rPr lang="en-IN" i="1" smtClean="0">
                        <a:latin typeface="Cambria Math" panose="02040503050406030204" pitchFamily="18" charset="0"/>
                        <a:ea typeface="Cambria Math" panose="02040503050406030204" pitchFamily="18" charset="0"/>
                      </a:rPr>
                      <m:t>ℝ</m:t>
                    </m:r>
                  </m:oMath>
                </a14:m>
                <a:r>
                  <a:rPr lang="en-IN" dirty="0" smtClean="0"/>
                  <a:t> for regression </a:t>
                </a:r>
                <a:r>
                  <a:rPr lang="en-IN" dirty="0" err="1" smtClean="0"/>
                  <a:t>etc</a:t>
                </a:r>
                <a:r>
                  <a:rPr lang="en-IN" dirty="0" smtClean="0"/>
                  <a:t>)</a:t>
                </a:r>
              </a:p>
              <a:p>
                <a:pPr lvl="2"/>
                <a:r>
                  <a:rPr lang="en-US" dirty="0" smtClean="0"/>
                  <a:t>Examples include </a:t>
                </a:r>
                <a:r>
                  <a:rPr lang="en-US" dirty="0" err="1" smtClean="0"/>
                  <a:t>LwP</a:t>
                </a:r>
                <a:r>
                  <a:rPr lang="en-US" dirty="0" smtClean="0"/>
                  <a:t>, </a:t>
                </a:r>
                <a:r>
                  <a:rPr lang="en-US" dirty="0" err="1" smtClean="0"/>
                  <a:t>kNN</a:t>
                </a:r>
                <a:r>
                  <a:rPr lang="en-US" dirty="0" smtClean="0"/>
                  <a:t>, DT, linear models</a:t>
                </a:r>
                <a:endParaRPr lang="en-IN" dirty="0" smtClean="0"/>
              </a:p>
              <a:p>
                <a:r>
                  <a:rPr lang="en-IN" dirty="0" smtClean="0"/>
                  <a:t>Probabilistic ML techniques, given a data point, do not output a single label, they instead output a distribution over all possible labels</a:t>
                </a:r>
              </a:p>
              <a:p>
                <a:pPr lvl="2"/>
                <a:r>
                  <a:rPr lang="en-IN" dirty="0" smtClean="0"/>
                  <a:t>For binary classification, output a PMF over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−1,1</m:t>
                        </m:r>
                      </m:e>
                    </m:d>
                  </m:oMath>
                </a14:m>
                <a:r>
                  <a:rPr lang="en-IN" dirty="0" smtClean="0"/>
                  <a:t>, for multiclassification, output a PMF over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1,2,…,</m:t>
                        </m:r>
                        <m:r>
                          <a:rPr lang="en-IN" b="0" i="1" smtClean="0">
                            <a:latin typeface="Cambria Math" panose="02040503050406030204" pitchFamily="18" charset="0"/>
                          </a:rPr>
                          <m:t>𝐶</m:t>
                        </m:r>
                      </m:e>
                    </m:d>
                  </m:oMath>
                </a14:m>
                <a:r>
                  <a:rPr lang="en-IN" dirty="0" smtClean="0"/>
                  <a:t>, for regression, output a PDF over </a:t>
                </a:r>
                <a14:m>
                  <m:oMath xmlns:m="http://schemas.openxmlformats.org/officeDocument/2006/math">
                    <m:r>
                      <a:rPr lang="en-IN">
                        <a:latin typeface="Cambria Math" panose="02040503050406030204" pitchFamily="18" charset="0"/>
                        <a:ea typeface="Cambria Math" panose="02040503050406030204" pitchFamily="18" charset="0"/>
                      </a:rPr>
                      <m:t>ℝ</m:t>
                    </m:r>
                  </m:oMath>
                </a14:m>
                <a:endParaRPr lang="en-IN" dirty="0" smtClean="0"/>
              </a:p>
              <a:p>
                <a:pPr lvl="2"/>
                <a:r>
                  <a:rPr lang="en-US" dirty="0" smtClean="0"/>
                  <a:t>The probability mass/density of a label in the output PMF/PDF indicates how likely does the ML model think that label is the correct one for that data point</a:t>
                </a:r>
              </a:p>
              <a:p>
                <a:pPr lvl="2"/>
                <a:r>
                  <a:rPr lang="en-US" b="1" dirty="0" smtClean="0"/>
                  <a:t>Note</a:t>
                </a:r>
                <a:r>
                  <a:rPr lang="en-US" dirty="0" smtClean="0"/>
                  <a:t>: the algorithm is allowed to output a possibly different PMF/PDF for every data point. However, the support of these PMFs/PDFs is always the set of all possible labels (i.e. even very unlikely labels are included in the support)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r="-153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p:spTree>
    <p:extLst>
      <p:ext uri="{BB962C8B-B14F-4D97-AF65-F5344CB8AC3E}">
        <p14:creationId xmlns:p14="http://schemas.microsoft.com/office/powerpoint/2010/main" val="403247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Probabilistic ML for Classification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73437" cy="5746376"/>
              </a:xfrm>
            </p:spPr>
            <p:txBody>
              <a:bodyPr/>
              <a:lstStyle/>
              <a:p>
                <a:r>
                  <a:rPr lang="en-IN" dirty="0" smtClean="0"/>
                  <a:t>Say we have somehow learnt a PML model </a:t>
                </a:r>
                <a14:m>
                  <m:oMath xmlns:m="http://schemas.openxmlformats.org/officeDocument/2006/math">
                    <m:r>
                      <a:rPr lang="en-IN" b="1" i="0" smtClean="0">
                        <a:latin typeface="Cambria Math" panose="02040503050406030204" pitchFamily="18" charset="0"/>
                      </a:rPr>
                      <m:t>𝐰</m:t>
                    </m:r>
                  </m:oMath>
                </a14:m>
                <a:r>
                  <a:rPr lang="en-IN" dirty="0" smtClean="0"/>
                  <a:t> which, for a data point </a:t>
                </a:r>
                <a14:m>
                  <m:oMath xmlns:m="http://schemas.openxmlformats.org/officeDocument/2006/math">
                    <m:r>
                      <a:rPr lang="en-IN" b="1" i="0" smtClean="0">
                        <a:latin typeface="Cambria Math" panose="02040503050406030204" pitchFamily="18" charset="0"/>
                      </a:rPr>
                      <m:t>𝐱</m:t>
                    </m:r>
                  </m:oMath>
                </a14:m>
                <a:r>
                  <a:rPr lang="en-IN" dirty="0" smtClean="0"/>
                  <a:t>, gives us a PMF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 | </m:t>
                        </m:r>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ea typeface="Cambria Math" panose="02040503050406030204" pitchFamily="18" charset="0"/>
                          </a:rPr>
                          <m:t>𝐰</m:t>
                        </m:r>
                      </m:e>
                    </m:d>
                  </m:oMath>
                </a14:m>
                <a:r>
                  <a:rPr lang="en-IN" dirty="0" smtClean="0"/>
                  <a:t> over the set of all possible labels, say </a:t>
                </a:r>
                <a14:m>
                  <m:oMath xmlns:m="http://schemas.openxmlformats.org/officeDocument/2006/math">
                    <m:r>
                      <a:rPr lang="en-IN" i="1" smtClean="0">
                        <a:latin typeface="Cambria Math" panose="02040503050406030204" pitchFamily="18" charset="0"/>
                        <a:ea typeface="Cambria Math" panose="02040503050406030204" pitchFamily="18" charset="0"/>
                      </a:rPr>
                      <m:t>𝒴</m:t>
                    </m:r>
                  </m:oMath>
                </a14:m>
                <a:endParaRPr lang="en-IN" dirty="0" smtClean="0"/>
              </a:p>
              <a:p>
                <a:pPr lvl="2"/>
                <a:r>
                  <a:rPr lang="en-IN" dirty="0" smtClean="0"/>
                  <a:t> </a:t>
                </a:r>
                <a14:m>
                  <m:oMath xmlns:m="http://schemas.openxmlformats.org/officeDocument/2006/math">
                    <m:r>
                      <a:rPr lang="en-IN" i="1" smtClean="0">
                        <a:latin typeface="Cambria Math" panose="02040503050406030204" pitchFamily="18" charset="0"/>
                        <a:ea typeface="Cambria Math" panose="02040503050406030204" pitchFamily="18" charset="0"/>
                      </a:rPr>
                      <m:t>𝒴</m:t>
                    </m:r>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−1,+1</m:t>
                        </m:r>
                      </m:e>
                    </m:d>
                  </m:oMath>
                </a14:m>
                <a:r>
                  <a:rPr lang="en-IN" dirty="0"/>
                  <a:t> for binary classification, </a:t>
                </a:r>
                <a14:m>
                  <m:oMath xmlns:m="http://schemas.openxmlformats.org/officeDocument/2006/math">
                    <m:r>
                      <a:rPr lang="en-IN" i="1" smtClean="0">
                        <a:latin typeface="Cambria Math" panose="02040503050406030204" pitchFamily="18" charset="0"/>
                        <a:ea typeface="Cambria Math" panose="02040503050406030204" pitchFamily="18" charset="0"/>
                      </a:rPr>
                      <m:t>𝒴</m:t>
                    </m:r>
                    <m:r>
                      <a:rPr lang="en-IN" b="0" i="1" smtClean="0">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r>
                          <a:rPr lang="en-US">
                            <a:latin typeface="Cambria Math" panose="02040503050406030204" pitchFamily="18" charset="0"/>
                            <a:ea typeface="Cambria Math" panose="02040503050406030204" pitchFamily="18" charset="0"/>
                          </a:rPr>
                          <m:t>𝐶</m:t>
                        </m:r>
                      </m:e>
                    </m:d>
                  </m:oMath>
                </a14:m>
                <a:r>
                  <a:rPr lang="en-IN" dirty="0"/>
                  <a:t> for </a:t>
                </a:r>
                <a:r>
                  <a:rPr lang="en-IN" dirty="0" smtClean="0"/>
                  <a:t>multiclassification</a:t>
                </a:r>
              </a:p>
              <a:p>
                <a:pPr lvl="2"/>
                <a:r>
                  <a:rPr lang="en-IN" dirty="0" smtClean="0"/>
                  <a:t>Note that we conditioned on </a:t>
                </a:r>
                <a14:m>
                  <m:oMath xmlns:m="http://schemas.openxmlformats.org/officeDocument/2006/math">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 </m:t>
                    </m:r>
                    <m:r>
                      <a:rPr lang="en-IN" b="1" i="0">
                        <a:latin typeface="Cambria Math" panose="02040503050406030204" pitchFamily="18" charset="0"/>
                        <a:ea typeface="Cambria Math" panose="02040503050406030204" pitchFamily="18" charset="0"/>
                      </a:rPr>
                      <m:t>𝐰</m:t>
                    </m:r>
                  </m:oMath>
                </a14:m>
                <a:r>
                  <a:rPr lang="en-IN" dirty="0" smtClean="0"/>
                  <a:t> </a:t>
                </a:r>
                <a:r>
                  <a:rPr lang="en-IN" i="0" dirty="0" smtClean="0"/>
                  <a:t>which are not </a:t>
                </a:r>
                <a:r>
                  <a:rPr lang="en-IN" i="0" dirty="0" err="1" smtClean="0"/>
                  <a:t>r.v</a:t>
                </a:r>
                <a:r>
                  <a:rPr lang="en-IN" i="0" dirty="0" smtClean="0"/>
                  <a:t>. at the moment but nevertheless fixed since we are looking at the </a:t>
                </a:r>
                <a:r>
                  <a:rPr lang="en-IN" dirty="0"/>
                  <a:t>data point </a:t>
                </a:r>
                <a14:m>
                  <m:oMath xmlns:m="http://schemas.openxmlformats.org/officeDocument/2006/math">
                    <m:r>
                      <a:rPr lang="en-IN" b="1" i="0">
                        <a:latin typeface="Cambria Math" panose="02040503050406030204" pitchFamily="18" charset="0"/>
                      </a:rPr>
                      <m:t>𝐱</m:t>
                    </m:r>
                  </m:oMath>
                </a14:m>
                <a:r>
                  <a:rPr lang="en-IN" dirty="0" smtClean="0"/>
                  <a:t> using </a:t>
                </a:r>
                <a:r>
                  <a:rPr lang="en-IN" dirty="0"/>
                  <a:t>model </a:t>
                </a:r>
                <a14:m>
                  <m:oMath xmlns:m="http://schemas.openxmlformats.org/officeDocument/2006/math">
                    <m:r>
                      <a:rPr lang="en-IN" b="1" i="0">
                        <a:latin typeface="Cambria Math" panose="02040503050406030204" pitchFamily="18" charset="0"/>
                      </a:rPr>
                      <m:t>𝐰</m:t>
                    </m:r>
                  </m:oMath>
                </a14:m>
                <a:endParaRPr lang="en-IN" dirty="0" smtClean="0"/>
              </a:p>
              <a:p>
                <a:r>
                  <a:rPr lang="en-IN" dirty="0" smtClean="0"/>
                  <a:t>We may use this PMF in very creative ways</a:t>
                </a:r>
              </a:p>
              <a:p>
                <a:pPr lvl="2"/>
                <a:r>
                  <a:rPr lang="en-IN" dirty="0" smtClean="0"/>
                  <a:t>Predict the mode of this PMF if someone wants a single label predicted</a:t>
                </a:r>
                <a:br>
                  <a:rPr lang="en-IN" dirty="0" smtClean="0"/>
                </a:b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arg</m:t>
                        </m:r>
                      </m:fName>
                      <m:e>
                        <m:func>
                          <m:funcPr>
                            <m:ctrlPr>
                              <a:rPr lang="en-IN" b="0" i="1" dirty="0" smtClean="0">
                                <a:latin typeface="Cambria Math" panose="02040503050406030204" pitchFamily="18" charset="0"/>
                              </a:rPr>
                            </m:ctrlPr>
                          </m:funcPr>
                          <m:fName>
                            <m:limLow>
                              <m:limLowPr>
                                <m:ctrlPr>
                                  <a:rPr lang="en-IN" b="0" i="1" dirty="0" smtClean="0">
                                    <a:latin typeface="Cambria Math" panose="02040503050406030204" pitchFamily="18" charset="0"/>
                                  </a:rPr>
                                </m:ctrlPr>
                              </m:limLowPr>
                              <m:e>
                                <m:r>
                                  <m:rPr>
                                    <m:sty m:val="p"/>
                                  </m:rPr>
                                  <a:rPr lang="en-IN" b="0" i="0" dirty="0" smtClean="0">
                                    <a:latin typeface="Cambria Math" panose="02040503050406030204" pitchFamily="18" charset="0"/>
                                  </a:rPr>
                                  <m:t>max</m:t>
                                </m:r>
                              </m:e>
                              <m:lim>
                                <m:r>
                                  <a:rPr lang="en-IN" b="0" i="1" dirty="0" smtClean="0">
                                    <a:latin typeface="Cambria Math" panose="02040503050406030204" pitchFamily="18" charset="0"/>
                                  </a:rPr>
                                  <m:t>𝑦</m:t>
                                </m:r>
                                <m:r>
                                  <a:rPr lang="en-IN" b="0" i="1" dirty="0" smtClean="0">
                                    <a:latin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𝒴</m:t>
                                </m:r>
                              </m:lim>
                            </m:limLow>
                          </m:fName>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 | </m:t>
                                </m:r>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 </m:t>
                                </m:r>
                                <m:r>
                                  <a:rPr lang="en-IN" b="1" i="0">
                                    <a:latin typeface="Cambria Math" panose="02040503050406030204" pitchFamily="18" charset="0"/>
                                    <a:ea typeface="Cambria Math" panose="02040503050406030204" pitchFamily="18" charset="0"/>
                                  </a:rPr>
                                  <m:t>𝐰</m:t>
                                </m:r>
                              </m:e>
                            </m:d>
                          </m:e>
                        </m:func>
                      </m:e>
                    </m:func>
                  </m:oMath>
                </a14:m>
                <a:endParaRPr lang="en-IN" dirty="0" smtClean="0"/>
              </a:p>
              <a:p>
                <a:pPr lvl="2"/>
                <a:r>
                  <a:rPr lang="en-IN" dirty="0" smtClean="0"/>
                  <a:t>May use the median/mean as well – Bayesian ML exploits this possibility</a:t>
                </a:r>
              </a:p>
              <a:p>
                <a:pPr lvl="2"/>
                <a:r>
                  <a:rPr lang="en-IN" dirty="0" smtClean="0"/>
                  <a:t>Use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m:t>
                        </m:r>
                        <m:acc>
                          <m:accPr>
                            <m:chr m:val="̂"/>
                            <m:ctrlPr>
                              <a:rPr lang="en-IN" b="0" i="1" smtClean="0">
                                <a:latin typeface="Cambria Math" panose="02040503050406030204" pitchFamily="18" charset="0"/>
                                <a:ea typeface="Cambria Math" panose="02040503050406030204" pitchFamily="18" charset="0"/>
                              </a:rPr>
                            </m:ctrlPr>
                          </m:accPr>
                          <m:e>
                            <m:r>
                              <a:rPr lang="en-IN" b="0" i="1" smtClean="0">
                                <a:latin typeface="Cambria Math" panose="02040503050406030204" pitchFamily="18" charset="0"/>
                                <a:ea typeface="Cambria Math" panose="02040503050406030204" pitchFamily="18" charset="0"/>
                              </a:rPr>
                              <m:t>𝑦</m:t>
                            </m:r>
                          </m:e>
                        </m:acc>
                        <m:r>
                          <a:rPr lang="en-IN">
                            <a:latin typeface="Cambria Math" panose="02040503050406030204" pitchFamily="18" charset="0"/>
                            <a:ea typeface="Cambria Math" panose="02040503050406030204" pitchFamily="18" charset="0"/>
                          </a:rPr>
                          <m:t> | </m:t>
                        </m:r>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 </m:t>
                        </m:r>
                        <m:r>
                          <a:rPr lang="en-IN" b="1" i="0">
                            <a:latin typeface="Cambria Math" panose="02040503050406030204" pitchFamily="18" charset="0"/>
                            <a:ea typeface="Cambria Math" panose="02040503050406030204" pitchFamily="18" charset="0"/>
                          </a:rPr>
                          <m:t>𝐰</m:t>
                        </m:r>
                      </m:e>
                    </m:d>
                  </m:oMath>
                </a14:m>
                <a:r>
                  <a:rPr lang="en-IN" dirty="0" smtClean="0"/>
                  <a:t> to find out if the ML model is confident about its prediction or totally confused about which label is the correct one!</a:t>
                </a:r>
              </a:p>
              <a:p>
                <a:pPr lvl="2"/>
                <a:r>
                  <a:rPr lang="en-IN" dirty="0" smtClean="0"/>
                  <a:t>May use variance of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 | </m:t>
                        </m:r>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 </m:t>
                        </m:r>
                        <m:r>
                          <a:rPr lang="en-IN" b="1" i="0">
                            <a:latin typeface="Cambria Math" panose="02040503050406030204" pitchFamily="18" charset="0"/>
                            <a:ea typeface="Cambria Math" panose="02040503050406030204" pitchFamily="18" charset="0"/>
                          </a:rPr>
                          <m:t>𝐰</m:t>
                        </m:r>
                      </m:e>
                    </m:d>
                  </m:oMath>
                </a14:m>
                <a:r>
                  <a:rPr lang="en-IN" dirty="0" smtClean="0"/>
                  <a:t> to find this as well (low variance = very confident prediction and high variance = less confident/confused prediction)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73437" cy="5746376"/>
              </a:xfrm>
              <a:blipFill>
                <a:blip r:embed="rId2"/>
                <a:stretch>
                  <a:fillRect l="-560" t="-2545" r="-815" b="-296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89915" y="81156"/>
            <a:ext cx="1928846" cy="1928846"/>
          </a:xfrm>
          <a:prstGeom prst="rect">
            <a:avLst/>
          </a:prstGeom>
        </p:spPr>
      </p:pic>
      <mc:AlternateContent xmlns:mc="http://schemas.openxmlformats.org/markup-compatibility/2006" xmlns:a14="http://schemas.microsoft.com/office/drawing/2010/main">
        <mc:Choice Requires="a14">
          <p:sp>
            <p:nvSpPr>
              <p:cNvPr id="6" name="Rectangular Callout 5"/>
              <p:cNvSpPr/>
              <p:nvPr/>
            </p:nvSpPr>
            <p:spPr>
              <a:xfrm>
                <a:off x="253352" y="162239"/>
                <a:ext cx="10352304" cy="1156723"/>
              </a:xfrm>
              <a:prstGeom prst="wedgeRectCallout">
                <a:avLst>
                  <a:gd name="adj1" fmla="val 56872"/>
                  <a:gd name="adj2" fmla="val 469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Exactly! Suppose we have three classes and for a data point, the ML model gives us the PMF </a:t>
                </a:r>
                <a14:m>
                  <m:oMath xmlns:m="http://schemas.openxmlformats.org/officeDocument/2006/math">
                    <m:d>
                      <m:dPr>
                        <m:begChr m:val="["/>
                        <m:endChr m:val="]"/>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0.3, 0.4, 0.3</m:t>
                        </m:r>
                      </m:e>
                    </m:d>
                  </m:oMath>
                </a14:m>
                <a:r>
                  <a:rPr lang="en-US" sz="2400" i="1" dirty="0" smtClean="0">
                    <a:solidFill>
                      <a:schemeClr val="tx1"/>
                    </a:solidFill>
                    <a:latin typeface="+mj-lt"/>
                  </a:rPr>
                  <a:t>.</a:t>
                </a:r>
                <a:r>
                  <a:rPr lang="en-US" sz="2400" dirty="0" smtClean="0">
                    <a:solidFill>
                      <a:schemeClr val="tx1"/>
                    </a:solidFill>
                    <a:latin typeface="+mj-lt"/>
                  </a:rPr>
                  <a:t> The second class does win being the mode but the model seems not very certain about this prediction (only 40% confidence).</a:t>
                </a:r>
                <a:endParaRPr lang="en-US" sz="2400" i="1" dirty="0">
                  <a:solidFill>
                    <a:schemeClr val="tx1"/>
                  </a:solidFill>
                  <a:latin typeface="+mj-lt"/>
                </a:endParaRPr>
              </a:p>
            </p:txBody>
          </p:sp>
        </mc:Choice>
        <mc:Fallback xmlns="">
          <p:sp>
            <p:nvSpPr>
              <p:cNvPr id="6" name="Rectangular Callout 5"/>
              <p:cNvSpPr>
                <a:spLocks noRot="1" noChangeAspect="1" noMove="1" noResize="1" noEditPoints="1" noAdjustHandles="1" noChangeArrowheads="1" noChangeShapeType="1" noTextEdit="1"/>
              </p:cNvSpPr>
              <p:nvPr/>
            </p:nvSpPr>
            <p:spPr>
              <a:xfrm>
                <a:off x="253352" y="162239"/>
                <a:ext cx="10352304" cy="1156723"/>
              </a:xfrm>
              <a:prstGeom prst="wedgeRectCallout">
                <a:avLst>
                  <a:gd name="adj1" fmla="val 56872"/>
                  <a:gd name="adj2" fmla="val 46970"/>
                </a:avLst>
              </a:prstGeom>
              <a:blipFill>
                <a:blip r:embed="rId4"/>
                <a:stretch>
                  <a:fillRect l="-439" t="-4103" b="-11795"/>
                </a:stretch>
              </a:blipFill>
              <a:ln w="38100">
                <a:solidFill>
                  <a:schemeClr val="accent1"/>
                </a:solidFill>
              </a:ln>
            </p:spPr>
            <p:txBody>
              <a:bodyPr/>
              <a:lstStyle/>
              <a:p>
                <a:r>
                  <a:rPr lang="en-IN">
                    <a:noFill/>
                  </a:rPr>
                  <a:t> </a:t>
                </a:r>
              </a:p>
            </p:txBody>
          </p:sp>
        </mc:Fallback>
      </mc:AlternateContent>
      <p:grpSp>
        <p:nvGrpSpPr>
          <p:cNvPr id="7" name="Group 6"/>
          <p:cNvGrpSpPr/>
          <p:nvPr/>
        </p:nvGrpSpPr>
        <p:grpSpPr>
          <a:xfrm>
            <a:off x="10722046" y="2137174"/>
            <a:ext cx="1468606" cy="1238929"/>
            <a:chOff x="12383748" y="1219011"/>
            <a:chExt cx="1862104" cy="1570887"/>
          </a:xfrm>
        </p:grpSpPr>
        <p:sp>
          <p:nvSpPr>
            <p:cNvPr id="8" name="Freeform 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4" name="Rectangular Callout 13"/>
              <p:cNvSpPr/>
              <p:nvPr/>
            </p:nvSpPr>
            <p:spPr>
              <a:xfrm>
                <a:off x="253352" y="1802664"/>
                <a:ext cx="10352304" cy="1156723"/>
              </a:xfrm>
              <a:prstGeom prst="wedgeRectCallout">
                <a:avLst>
                  <a:gd name="adj1" fmla="val 54589"/>
                  <a:gd name="adj2" fmla="val 469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True! Suppose on another data point, the model gives us the PMF </a:t>
                </a:r>
                <a14:m>
                  <m:oMath xmlns:m="http://schemas.openxmlformats.org/officeDocument/2006/math">
                    <m:d>
                      <m:dPr>
                        <m:begChr m:val="["/>
                        <m:endChr m:val="]"/>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0.05, 0.1, 0.85</m:t>
                        </m:r>
                      </m:e>
                    </m:d>
                  </m:oMath>
                </a14:m>
                <a:r>
                  <a:rPr lang="en-US" sz="2400" i="1" dirty="0" smtClean="0">
                    <a:solidFill>
                      <a:schemeClr val="tx1"/>
                    </a:solidFill>
                    <a:latin typeface="+mj-lt"/>
                  </a:rPr>
                  <a:t>.</a:t>
                </a:r>
                <a:r>
                  <a:rPr lang="en-US" sz="2400" dirty="0" smtClean="0">
                    <a:solidFill>
                      <a:schemeClr val="tx1"/>
                    </a:solidFill>
                    <a:latin typeface="+mj-lt"/>
                  </a:rPr>
                  <a:t> The third class wins being the mode and I extremely certain about this prediction (since I am giving a very high 85% confidence in this prediction).</a:t>
                </a:r>
                <a:endParaRPr lang="en-US" sz="2400" i="1" dirty="0">
                  <a:solidFill>
                    <a:schemeClr val="tx1"/>
                  </a:solidFill>
                  <a:latin typeface="+mj-lt"/>
                </a:endParaRPr>
              </a:p>
            </p:txBody>
          </p:sp>
        </mc:Choice>
        <mc:Fallback xmlns="">
          <p:sp>
            <p:nvSpPr>
              <p:cNvPr id="14" name="Rectangular Callout 13"/>
              <p:cNvSpPr>
                <a:spLocks noRot="1" noChangeAspect="1" noMove="1" noResize="1" noEditPoints="1" noAdjustHandles="1" noChangeArrowheads="1" noChangeShapeType="1" noTextEdit="1"/>
              </p:cNvSpPr>
              <p:nvPr/>
            </p:nvSpPr>
            <p:spPr>
              <a:xfrm>
                <a:off x="253352" y="1802664"/>
                <a:ext cx="10352304" cy="1156723"/>
              </a:xfrm>
              <a:prstGeom prst="wedgeRectCallout">
                <a:avLst>
                  <a:gd name="adj1" fmla="val 54589"/>
                  <a:gd name="adj2" fmla="val 46970"/>
                </a:avLst>
              </a:prstGeom>
              <a:blipFill>
                <a:blip r:embed="rId5"/>
                <a:stretch>
                  <a:fillRect l="-505" t="-4103" b="-11795"/>
                </a:stretch>
              </a:blipFill>
              <a:ln w="38100">
                <a:solidFill>
                  <a:schemeClr val="accent1"/>
                </a:solidFill>
              </a:ln>
            </p:spPr>
            <p:txBody>
              <a:bodyPr/>
              <a:lstStyle/>
              <a:p>
                <a:r>
                  <a:rPr lang="en-IN">
                    <a:noFill/>
                  </a:rPr>
                  <a:t> </a:t>
                </a:r>
              </a:p>
            </p:txBody>
          </p:sp>
        </mc:Fallback>
      </mc:AlternateContent>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12874" y="4325488"/>
            <a:ext cx="1813917" cy="1813917"/>
          </a:xfrm>
          <a:prstGeom prst="rect">
            <a:avLst/>
          </a:prstGeom>
        </p:spPr>
      </p:pic>
      <p:sp>
        <p:nvSpPr>
          <p:cNvPr id="16" name="Rectangular Callout 15"/>
          <p:cNvSpPr/>
          <p:nvPr/>
        </p:nvSpPr>
        <p:spPr>
          <a:xfrm>
            <a:off x="253352" y="4404321"/>
            <a:ext cx="10352304" cy="1156723"/>
          </a:xfrm>
          <a:prstGeom prst="wedgeRectCallout">
            <a:avLst>
              <a:gd name="adj1" fmla="val 56574"/>
              <a:gd name="adj2" fmla="val 5407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Warning! Just because a prediction is made with more confidence does not mean it must be correct. It may happen that the 40% confidence prediction in the first case is correct but the high 85% confidence prediction in the second case is wrong!</a:t>
            </a:r>
            <a:endParaRPr lang="en-US" sz="2400" i="1" dirty="0">
              <a:solidFill>
                <a:schemeClr val="tx1"/>
              </a:solidFill>
              <a:latin typeface="+mj-lt"/>
            </a:endParaRPr>
          </a:p>
        </p:txBody>
      </p:sp>
      <p:sp>
        <p:nvSpPr>
          <p:cNvPr id="17" name="Rectangular Callout 16"/>
          <p:cNvSpPr/>
          <p:nvPr/>
        </p:nvSpPr>
        <p:spPr>
          <a:xfrm>
            <a:off x="253352" y="3086558"/>
            <a:ext cx="10352304" cy="1156723"/>
          </a:xfrm>
          <a:prstGeom prst="wedgeRectCallout">
            <a:avLst>
              <a:gd name="adj1" fmla="val 56971"/>
              <a:gd name="adj2" fmla="val -3385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 could not agree more. However, in many ML applications (e.g. active learning) if we find that the model is making unsure predictions, we can switch to another model or just ask a human to step in. Thus, confidence info can be used fruitfully</a:t>
            </a:r>
            <a:endParaRPr lang="en-US" sz="2400" i="1" dirty="0">
              <a:solidFill>
                <a:schemeClr val="tx1"/>
              </a:solidFill>
              <a:latin typeface="+mj-lt"/>
            </a:endParaRPr>
          </a:p>
        </p:txBody>
      </p:sp>
    </p:spTree>
    <p:extLst>
      <p:ext uri="{BB962C8B-B14F-4D97-AF65-F5344CB8AC3E}">
        <p14:creationId xmlns:p14="http://schemas.microsoft.com/office/powerpoint/2010/main" val="8029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par>
                          <p:cTn id="35" fill="hold">
                            <p:stCondLst>
                              <p:cond delay="0"/>
                            </p:stCondLst>
                            <p:childTnLst>
                              <p:par>
                                <p:cTn id="36" presetID="22" presetClass="entr" presetSubtype="2"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righ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right)">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par>
                          <p:cTn id="51" fill="hold">
                            <p:stCondLst>
                              <p:cond delay="0"/>
                            </p:stCondLst>
                            <p:childTnLst>
                              <p:par>
                                <p:cTn id="52" presetID="22" presetClass="entr" presetSubtype="2"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right)">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right)">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4"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Probabilistic Binary Classification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3"/>
                <a:ext cx="11938645" cy="5874803"/>
              </a:xfrm>
            </p:spPr>
            <p:txBody>
              <a:bodyPr>
                <a:normAutofit/>
              </a:bodyPr>
              <a:lstStyle/>
              <a:p>
                <a:r>
                  <a:rPr lang="en-IN" dirty="0" smtClean="0"/>
                  <a:t>Find a way to map every data point </a:t>
                </a:r>
                <a14:m>
                  <m:oMath xmlns:m="http://schemas.openxmlformats.org/officeDocument/2006/math">
                    <m:r>
                      <a:rPr lang="en-IN" b="1" i="0" smtClean="0">
                        <a:latin typeface="Cambria Math" panose="02040503050406030204" pitchFamily="18" charset="0"/>
                      </a:rPr>
                      <m:t>𝐱</m:t>
                    </m:r>
                  </m:oMath>
                </a14:m>
                <a:r>
                  <a:rPr lang="en-IN" dirty="0" smtClean="0"/>
                  <a:t> to a Rademacher distribution</a:t>
                </a:r>
              </a:p>
              <a:p>
                <a:pPr lvl="2"/>
                <a:r>
                  <a:rPr lang="en-IN" dirty="0" smtClean="0"/>
                  <a:t>Another way of saying this: map every data point </a:t>
                </a:r>
                <a14:m>
                  <m:oMath xmlns:m="http://schemas.openxmlformats.org/officeDocument/2006/math">
                    <m:r>
                      <a:rPr lang="en-IN" b="1" i="0" smtClean="0">
                        <a:latin typeface="Cambria Math" panose="02040503050406030204" pitchFamily="18" charset="0"/>
                      </a:rPr>
                      <m:t>𝐱</m:t>
                    </m:r>
                  </m:oMath>
                </a14:m>
                <a:r>
                  <a:rPr lang="en-IN" dirty="0" smtClean="0"/>
                  <a:t> to a </a:t>
                </a:r>
                <a:r>
                  <a:rPr lang="en-IN" dirty="0" err="1" smtClean="0"/>
                  <a:t>prob</a:t>
                </a:r>
                <a:r>
                  <a:rPr lang="en-IN" dirty="0" smtClean="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1" i="0" smtClean="0">
                            <a:latin typeface="Cambria Math" panose="02040503050406030204" pitchFamily="18" charset="0"/>
                          </a:rPr>
                          <m:t>𝐱</m:t>
                        </m:r>
                      </m:sub>
                    </m:sSub>
                    <m:r>
                      <a:rPr lang="en-IN" b="0" i="1" smtClean="0">
                        <a:latin typeface="Cambria Math" panose="02040503050406030204" pitchFamily="18" charset="0"/>
                      </a:rPr>
                      <m:t>∈[0,1]</m:t>
                    </m:r>
                  </m:oMath>
                </a14:m>
                <a:endParaRPr lang="en-IN" dirty="0" smtClean="0"/>
              </a:p>
              <a:p>
                <a:pPr lvl="2"/>
                <a:r>
                  <a:rPr lang="en-IN" dirty="0" smtClean="0"/>
                  <a:t>Will give us a PMF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1">
                                <a:latin typeface="Cambria Math" panose="02040503050406030204" pitchFamily="18" charset="0"/>
                              </a:rPr>
                              <m:t>𝐱</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1">
                                <a:latin typeface="Cambria Math" panose="02040503050406030204" pitchFamily="18" charset="0"/>
                              </a:rPr>
                              <m:t>𝐱</m:t>
                            </m:r>
                          </m:sub>
                        </m:sSub>
                      </m:e>
                    </m:d>
                  </m:oMath>
                </a14:m>
                <a:r>
                  <a:rPr lang="en-IN" dirty="0" smtClean="0"/>
                  <a:t> i.e.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−1</m:t>
                        </m:r>
                        <m:r>
                          <a:rPr lang="en-IN" b="0" i="0" smtClean="0">
                            <a:latin typeface="Cambria Math" panose="02040503050406030204" pitchFamily="18" charset="0"/>
                            <a:ea typeface="Cambria Math" panose="02040503050406030204" pitchFamily="18" charset="0"/>
                          </a:rPr>
                          <m:t> </m:t>
                        </m:r>
                        <m:r>
                          <a:rPr lang="en-IN">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𝐱</m:t>
                        </m:r>
                      </m:e>
                    </m:d>
                    <m:r>
                      <a:rPr lang="en-IN" b="0" i="1" smtClean="0">
                        <a:latin typeface="Cambria Math" panose="02040503050406030204" pitchFamily="18" charset="0"/>
                        <a:ea typeface="Cambria Math" panose="02040503050406030204" pitchFamily="18" charset="0"/>
                      </a:rPr>
                      <m:t>=1−</m:t>
                    </m:r>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1">
                            <a:latin typeface="Cambria Math" panose="02040503050406030204" pitchFamily="18" charset="0"/>
                          </a:rPr>
                          <m:t>𝐱</m:t>
                        </m:r>
                      </m:sub>
                    </m:sSub>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+1</m:t>
                        </m:r>
                        <m:r>
                          <a:rPr lang="en-IN" b="0" i="0" smtClean="0">
                            <a:latin typeface="Cambria Math" panose="02040503050406030204" pitchFamily="18" charset="0"/>
                            <a:ea typeface="Cambria Math" panose="02040503050406030204" pitchFamily="18" charset="0"/>
                          </a:rPr>
                          <m:t> </m:t>
                        </m:r>
                        <m:r>
                          <a:rPr lang="en-IN">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𝐱</m:t>
                        </m:r>
                      </m:e>
                    </m:d>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1">
                            <a:latin typeface="Cambria Math" panose="02040503050406030204" pitchFamily="18" charset="0"/>
                          </a:rPr>
                          <m:t>𝐱</m:t>
                        </m:r>
                      </m:sub>
                    </m:sSub>
                  </m:oMath>
                </a14:m>
                <a:endParaRPr lang="en-IN" dirty="0" smtClean="0"/>
              </a:p>
              <a:p>
                <a:r>
                  <a:rPr lang="en-IN" dirty="0" smtClean="0"/>
                  <a:t>If using mode predictor i.e. </a:t>
                </a:r>
                <a14:m>
                  <m:oMath xmlns:m="http://schemas.openxmlformats.org/officeDocument/2006/math">
                    <m:acc>
                      <m:accPr>
                        <m:chr m:val="̂"/>
                        <m:ctrlPr>
                          <a:rPr lang="en-IN" i="1">
                            <a:latin typeface="Cambria Math" panose="02040503050406030204" pitchFamily="18" charset="0"/>
                          </a:rPr>
                        </m:ctrlPr>
                      </m:accPr>
                      <m:e>
                        <m:r>
                          <a:rPr lang="en-IN">
                            <a:latin typeface="Cambria Math" panose="02040503050406030204" pitchFamily="18" charset="0"/>
                          </a:rPr>
                          <m:t>𝑦</m:t>
                        </m:r>
                      </m:e>
                    </m:acc>
                    <m:r>
                      <a:rPr lang="en-IN" dirty="0">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dirty="0">
                                    <a:latin typeface="Cambria Math" panose="02040503050406030204" pitchFamily="18" charset="0"/>
                                  </a:rPr>
                                  <m:t>max</m:t>
                                </m:r>
                              </m:e>
                              <m:lim>
                                <m:r>
                                  <a:rPr lang="en-IN" dirty="0">
                                    <a:latin typeface="Cambria Math" panose="02040503050406030204" pitchFamily="18" charset="0"/>
                                  </a:rPr>
                                  <m:t>𝑦</m:t>
                                </m:r>
                                <m:r>
                                  <a:rPr lang="en-IN" dirty="0">
                                    <a:latin typeface="Cambria Math" panose="02040503050406030204" pitchFamily="18" charset="0"/>
                                  </a:rPr>
                                  <m:t>∈</m:t>
                                </m:r>
                                <m:r>
                                  <a:rPr lang="en-IN" dirty="0">
                                    <a:latin typeface="Cambria Math" panose="02040503050406030204" pitchFamily="18" charset="0"/>
                                    <a:ea typeface="Cambria Math" panose="02040503050406030204" pitchFamily="18" charset="0"/>
                                  </a:rPr>
                                  <m:t>𝒴</m:t>
                                </m:r>
                              </m:lim>
                            </m:limLow>
                          </m:fName>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 | </m:t>
                                </m:r>
                                <m:r>
                                  <a:rPr lang="en-IN" b="1">
                                    <a:latin typeface="Cambria Math" panose="02040503050406030204" pitchFamily="18" charset="0"/>
                                    <a:ea typeface="Cambria Math" panose="02040503050406030204" pitchFamily="18" charset="0"/>
                                  </a:rPr>
                                  <m:t>𝐱</m:t>
                                </m:r>
                              </m:e>
                            </m:d>
                          </m:e>
                        </m:func>
                      </m:e>
                    </m:func>
                  </m:oMath>
                </a14:m>
                <a:r>
                  <a:rPr lang="en-IN" dirty="0" smtClean="0"/>
                  <a:t> then this PMF will give us the correct label only if the following happens</a:t>
                </a:r>
              </a:p>
              <a:p>
                <a:pPr lvl="2"/>
                <a:r>
                  <a:rPr lang="en-IN" dirty="0" smtClean="0"/>
                  <a:t>When the true label of </a:t>
                </a:r>
                <a14:m>
                  <m:oMath xmlns:m="http://schemas.openxmlformats.org/officeDocument/2006/math">
                    <m:r>
                      <a:rPr lang="en-IN" b="1" i="0" smtClean="0">
                        <a:latin typeface="Cambria Math" panose="02040503050406030204" pitchFamily="18" charset="0"/>
                      </a:rPr>
                      <m:t>𝐱</m:t>
                    </m:r>
                  </m:oMath>
                </a14:m>
                <a:r>
                  <a:rPr lang="en-IN" dirty="0" smtClean="0"/>
                  <a:t> is </a:t>
                </a:r>
                <a14:m>
                  <m:oMath xmlns:m="http://schemas.openxmlformats.org/officeDocument/2006/math">
                    <m:r>
                      <a:rPr lang="en-IN" b="0" i="1" smtClean="0">
                        <a:latin typeface="Cambria Math" panose="02040503050406030204" pitchFamily="18" charset="0"/>
                      </a:rPr>
                      <m:t>+1</m:t>
                    </m:r>
                  </m:oMath>
                </a14:m>
                <a:r>
                  <a:rPr lang="en-IN" dirty="0" smtClean="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1">
                            <a:latin typeface="Cambria Math" panose="02040503050406030204" pitchFamily="18" charset="0"/>
                          </a:rPr>
                          <m:t>𝐱</m:t>
                        </m:r>
                      </m:sub>
                    </m:sSub>
                    <m:r>
                      <a:rPr lang="en-IN" b="0" i="1" smtClean="0">
                        <a:latin typeface="Cambria Math" panose="02040503050406030204" pitchFamily="18" charset="0"/>
                      </a:rPr>
                      <m:t>&gt;1−</m:t>
                    </m:r>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oMath>
                </a14:m>
                <a:r>
                  <a:rPr lang="en-IN" dirty="0" smtClean="0"/>
                  <a:t>, in other words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r>
                      <a:rPr lang="en-IN" b="1" i="1" smtClean="0">
                        <a:latin typeface="Cambria Math" panose="02040503050406030204" pitchFamily="18" charset="0"/>
                      </a:rPr>
                      <m:t>&gt;</m:t>
                    </m:r>
                    <m:r>
                      <a:rPr lang="en-IN" b="0" i="1" smtClean="0">
                        <a:latin typeface="Cambria Math" panose="02040503050406030204" pitchFamily="18" charset="0"/>
                      </a:rPr>
                      <m:t>0.5</m:t>
                    </m:r>
                  </m:oMath>
                </a14:m>
                <a:endParaRPr lang="en-IN" dirty="0" smtClean="0"/>
              </a:p>
              <a:p>
                <a:pPr lvl="2"/>
                <a:r>
                  <a:rPr lang="en-IN" dirty="0"/>
                  <a:t>When the true label of </a:t>
                </a:r>
                <a14:m>
                  <m:oMath xmlns:m="http://schemas.openxmlformats.org/officeDocument/2006/math">
                    <m:r>
                      <a:rPr lang="en-IN" b="1" i="0">
                        <a:latin typeface="Cambria Math" panose="02040503050406030204" pitchFamily="18" charset="0"/>
                      </a:rPr>
                      <m:t>𝐱</m:t>
                    </m:r>
                  </m:oMath>
                </a14:m>
                <a:r>
                  <a:rPr lang="en-IN" dirty="0"/>
                  <a:t> is </a:t>
                </a:r>
                <a14:m>
                  <m:oMath xmlns:m="http://schemas.openxmlformats.org/officeDocument/2006/math">
                    <m:r>
                      <a:rPr lang="en-IN" b="0" i="1" smtClean="0">
                        <a:latin typeface="Cambria Math" panose="02040503050406030204" pitchFamily="18" charset="0"/>
                      </a:rPr>
                      <m:t>−</m:t>
                    </m:r>
                    <m:r>
                      <a:rPr lang="en-IN">
                        <a:latin typeface="Cambria Math" panose="02040503050406030204" pitchFamily="18" charset="0"/>
                      </a:rPr>
                      <m:t>1</m:t>
                    </m:r>
                  </m:oMath>
                </a14:m>
                <a:r>
                  <a:rPr lang="en-IN" dirty="0"/>
                  <a:t>, </a:t>
                </a:r>
                <a14:m>
                  <m:oMath xmlns:m="http://schemas.openxmlformats.org/officeDocument/2006/math">
                    <m:sSub>
                      <m:sSubPr>
                        <m:ctrlPr>
                          <a:rPr lang="en-IN" i="1">
                            <a:latin typeface="Cambria Math" panose="02040503050406030204" pitchFamily="18" charset="0"/>
                          </a:rPr>
                        </m:ctrlPr>
                      </m:sSubPr>
                      <m:e>
                        <m:r>
                          <a:rPr lang="en-IN" b="0" i="1" smtClean="0">
                            <a:latin typeface="Cambria Math" panose="02040503050406030204" pitchFamily="18" charset="0"/>
                          </a:rPr>
                          <m:t>1−</m:t>
                        </m:r>
                        <m:r>
                          <a:rPr lang="en-IN">
                            <a:latin typeface="Cambria Math" panose="02040503050406030204" pitchFamily="18" charset="0"/>
                          </a:rPr>
                          <m:t>𝑝</m:t>
                        </m:r>
                      </m:e>
                      <m:sub>
                        <m:r>
                          <a:rPr lang="en-IN" b="1">
                            <a:latin typeface="Cambria Math" panose="02040503050406030204" pitchFamily="18" charset="0"/>
                          </a:rPr>
                          <m:t>𝐱</m:t>
                        </m:r>
                      </m:sub>
                    </m:sSub>
                    <m:r>
                      <a:rPr lang="en-IN">
                        <a:latin typeface="Cambria Math" panose="02040503050406030204" pitchFamily="18" charset="0"/>
                      </a:rPr>
                      <m:t>&gt;</m:t>
                    </m:r>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oMath>
                </a14:m>
                <a:r>
                  <a:rPr lang="en-IN" dirty="0"/>
                  <a:t>, in other words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r>
                      <a:rPr lang="en-IN" b="1" i="1" smtClean="0">
                        <a:latin typeface="Cambria Math" panose="02040503050406030204" pitchFamily="18" charset="0"/>
                      </a:rPr>
                      <m:t>&lt;</m:t>
                    </m:r>
                    <m:r>
                      <a:rPr lang="en-IN">
                        <a:latin typeface="Cambria Math" panose="02040503050406030204" pitchFamily="18" charset="0"/>
                      </a:rPr>
                      <m:t>0.5</m:t>
                    </m:r>
                  </m:oMath>
                </a14:m>
                <a:endParaRPr lang="en-IN" dirty="0" smtClean="0"/>
              </a:p>
              <a:p>
                <a:pPr lvl="2"/>
                <a:r>
                  <a:rPr lang="en-IN" dirty="0" smtClean="0"/>
                  <a:t>Note that if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r>
                      <a:rPr lang="en-IN" b="1" i="1" smtClean="0">
                        <a:latin typeface="Cambria Math" panose="02040503050406030204" pitchFamily="18" charset="0"/>
                      </a:rPr>
                      <m:t>=</m:t>
                    </m:r>
                    <m:r>
                      <a:rPr lang="en-IN" b="0" i="1" smtClean="0">
                        <a:latin typeface="Cambria Math" panose="02040503050406030204" pitchFamily="18" charset="0"/>
                      </a:rPr>
                      <m:t>0.5</m:t>
                    </m:r>
                  </m:oMath>
                </a14:m>
                <a:r>
                  <a:rPr lang="en-IN" dirty="0" smtClean="0"/>
                  <a:t>, it means ML model is totally confused about label of </a:t>
                </a:r>
                <a14:m>
                  <m:oMath xmlns:m="http://schemas.openxmlformats.org/officeDocument/2006/math">
                    <m:r>
                      <a:rPr lang="en-IN" b="1" i="0" smtClean="0">
                        <a:latin typeface="Cambria Math" panose="02040503050406030204" pitchFamily="18" charset="0"/>
                      </a:rPr>
                      <m:t>𝐱</m:t>
                    </m:r>
                  </m:oMath>
                </a14:m>
                <a:endParaRPr lang="en-IN" b="1" i="0" dirty="0" smtClean="0"/>
              </a:p>
              <a:p>
                <a:pPr lvl="2"/>
                <a:r>
                  <a:rPr lang="en-IN" dirty="0" smtClean="0"/>
                  <a:t>Data points for whom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r>
                      <a:rPr lang="en-IN" b="1">
                        <a:latin typeface="Cambria Math" panose="02040503050406030204" pitchFamily="18" charset="0"/>
                      </a:rPr>
                      <m:t>=</m:t>
                    </m:r>
                    <m:r>
                      <a:rPr lang="en-IN">
                        <a:latin typeface="Cambria Math" panose="02040503050406030204" pitchFamily="18" charset="0"/>
                      </a:rPr>
                      <m:t>0.5</m:t>
                    </m:r>
                  </m:oMath>
                </a14:m>
                <a:r>
                  <a:rPr lang="en-IN" dirty="0" smtClean="0"/>
                  <a:t> are on decision boundary!!</a:t>
                </a:r>
              </a:p>
              <a:p>
                <a:r>
                  <a:rPr lang="en-IN" dirty="0" smtClean="0"/>
                  <a:t>Of course, as usual we want a healthy margin</a:t>
                </a:r>
              </a:p>
              <a:p>
                <a:pPr lvl="2"/>
                <a:r>
                  <a:rPr lang="en-IN" dirty="0"/>
                  <a:t>If true label of the data point </a:t>
                </a:r>
                <a14:m>
                  <m:oMath xmlns:m="http://schemas.openxmlformats.org/officeDocument/2006/math">
                    <m:r>
                      <a:rPr lang="en-IN" b="1" i="0">
                        <a:latin typeface="Cambria Math" panose="02040503050406030204" pitchFamily="18" charset="0"/>
                      </a:rPr>
                      <m:t>𝐱</m:t>
                    </m:r>
                  </m:oMath>
                </a14:m>
                <a:r>
                  <a:rPr lang="en-IN" dirty="0"/>
                  <a:t> is </a:t>
                </a:r>
                <a14:m>
                  <m:oMath xmlns:m="http://schemas.openxmlformats.org/officeDocument/2006/math">
                    <m:r>
                      <a:rPr lang="en-IN" i="0" dirty="0" smtClean="0">
                        <a:latin typeface="Cambria Math" panose="02040503050406030204" pitchFamily="18" charset="0"/>
                      </a:rPr>
                      <m:t>+</m:t>
                    </m:r>
                    <m:r>
                      <a:rPr lang="en-IN">
                        <a:latin typeface="Cambria Math" panose="02040503050406030204" pitchFamily="18" charset="0"/>
                      </a:rPr>
                      <m:t>1</m:t>
                    </m:r>
                  </m:oMath>
                </a14:m>
                <a:r>
                  <a:rPr lang="en-IN" dirty="0"/>
                  <a:t>, then we </a:t>
                </a:r>
                <a:r>
                  <a:rPr lang="en-IN" dirty="0" smtClean="0"/>
                  <a:t>want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r>
                      <a:rPr lang="en-IN" b="0" i="1" smtClean="0">
                        <a:latin typeface="Cambria Math" panose="02040503050406030204" pitchFamily="18" charset="0"/>
                      </a:rPr>
                      <m:t>≫0.5</m:t>
                    </m:r>
                  </m:oMath>
                </a14:m>
                <a:r>
                  <a:rPr lang="en-IN" dirty="0" smtClean="0"/>
                  <a:t> i.e.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r>
                      <a:rPr lang="en-IN">
                        <a:latin typeface="Cambria Math" panose="02040503050406030204" pitchFamily="18" charset="0"/>
                      </a:rPr>
                      <m:t>≈</m:t>
                    </m:r>
                    <m:r>
                      <a:rPr lang="en-IN" b="0" i="1" smtClean="0">
                        <a:latin typeface="Cambria Math" panose="02040503050406030204" pitchFamily="18" charset="0"/>
                      </a:rPr>
                      <m:t>1</m:t>
                    </m:r>
                  </m:oMath>
                </a14:m>
                <a:endParaRPr lang="en-IN" dirty="0" smtClean="0"/>
              </a:p>
              <a:p>
                <a:pPr lvl="2"/>
                <a:r>
                  <a:rPr lang="en-IN" dirty="0" smtClean="0"/>
                  <a:t>If </a:t>
                </a:r>
                <a:r>
                  <a:rPr lang="en-IN" dirty="0"/>
                  <a:t>true label of the data point </a:t>
                </a:r>
                <a14:m>
                  <m:oMath xmlns:m="http://schemas.openxmlformats.org/officeDocument/2006/math">
                    <m:r>
                      <a:rPr lang="en-IN" b="1" i="0">
                        <a:latin typeface="Cambria Math" panose="02040503050406030204" pitchFamily="18" charset="0"/>
                      </a:rPr>
                      <m:t>𝐱</m:t>
                    </m:r>
                  </m:oMath>
                </a14:m>
                <a:r>
                  <a:rPr lang="en-IN" dirty="0"/>
                  <a:t> is </a:t>
                </a:r>
                <a14:m>
                  <m:oMath xmlns:m="http://schemas.openxmlformats.org/officeDocument/2006/math">
                    <m:r>
                      <a:rPr lang="en-IN" b="0" i="0" smtClean="0">
                        <a:latin typeface="Cambria Math" panose="02040503050406030204" pitchFamily="18" charset="0"/>
                      </a:rPr>
                      <m:t>−</m:t>
                    </m:r>
                    <m:r>
                      <a:rPr lang="en-IN" i="1">
                        <a:latin typeface="Cambria Math" panose="02040503050406030204" pitchFamily="18" charset="0"/>
                      </a:rPr>
                      <m:t>1</m:t>
                    </m:r>
                  </m:oMath>
                </a14:m>
                <a:r>
                  <a:rPr lang="en-IN" dirty="0"/>
                  <a:t>, then we </a:t>
                </a:r>
                <a:r>
                  <a:rPr lang="en-IN" dirty="0" smtClean="0"/>
                  <a:t>want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r>
                      <a:rPr lang="en-IN" b="0" i="1" smtClean="0">
                        <a:latin typeface="Cambria Math" panose="02040503050406030204" pitchFamily="18" charset="0"/>
                      </a:rPr>
                      <m:t>≪0.5</m:t>
                    </m:r>
                  </m:oMath>
                </a14:m>
                <a:r>
                  <a:rPr lang="en-IN" dirty="0" smtClean="0"/>
                  <a:t> i.e.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1">
                            <a:latin typeface="Cambria Math" panose="02040503050406030204" pitchFamily="18" charset="0"/>
                          </a:rPr>
                          <m:t>𝐱</m:t>
                        </m:r>
                      </m:sub>
                    </m:sSub>
                    <m:r>
                      <a:rPr lang="en-IN" b="0" i="1" smtClean="0">
                        <a:latin typeface="Cambria Math" panose="02040503050406030204" pitchFamily="18" charset="0"/>
                      </a:rPr>
                      <m:t>≈</m:t>
                    </m:r>
                    <m:r>
                      <a:rPr lang="en-IN" i="1">
                        <a:latin typeface="Cambria Math" panose="02040503050406030204" pitchFamily="18" charset="0"/>
                      </a:rPr>
                      <m:t>0</m:t>
                    </m:r>
                  </m:oMath>
                </a14:m>
                <a:endParaRPr lang="en-IN" dirty="0" smtClean="0"/>
              </a:p>
              <a:p>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3"/>
                <a:ext cx="11938645" cy="5874803"/>
              </a:xfrm>
              <a:blipFill>
                <a:blip r:embed="rId2"/>
                <a:stretch>
                  <a:fillRect l="-562" t="-2490" b="-12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spTree>
    <p:extLst>
      <p:ext uri="{BB962C8B-B14F-4D97-AF65-F5344CB8AC3E}">
        <p14:creationId xmlns:p14="http://schemas.microsoft.com/office/powerpoint/2010/main" val="48021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Probabilistic Binary Classification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dirty="0" smtClean="0"/>
                  <a:t>How to map feature vectors </a:t>
                </a:r>
                <a14:m>
                  <m:oMath xmlns:m="http://schemas.openxmlformats.org/officeDocument/2006/math">
                    <m:r>
                      <a:rPr lang="en-IN" b="1">
                        <a:latin typeface="Cambria Math" panose="02040503050406030204" pitchFamily="18" charset="0"/>
                      </a:rPr>
                      <m:t>𝐱</m:t>
                    </m:r>
                  </m:oMath>
                </a14:m>
                <a:r>
                  <a:rPr lang="en-IN" dirty="0" smtClean="0"/>
                  <a:t> to probability values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1">
                            <a:latin typeface="Cambria Math" panose="02040503050406030204" pitchFamily="18" charset="0"/>
                          </a:rPr>
                          <m:t>𝐱</m:t>
                        </m:r>
                      </m:sub>
                    </m:sSub>
                    <m:r>
                      <a:rPr lang="en-IN" i="1">
                        <a:latin typeface="Cambria Math" panose="02040503050406030204" pitchFamily="18" charset="0"/>
                      </a:rPr>
                      <m:t>∈[0,1]</m:t>
                    </m:r>
                  </m:oMath>
                </a14:m>
                <a:r>
                  <a:rPr lang="en-IN" dirty="0" smtClean="0"/>
                  <a:t>?	</a:t>
                </a:r>
              </a:p>
              <a:p>
                <a:r>
                  <a:rPr lang="en-IN" dirty="0" smtClean="0"/>
                  <a:t>Could treat it as a regression problem since </a:t>
                </a:r>
                <a:r>
                  <a:rPr lang="en-IN" dirty="0" err="1" smtClean="0"/>
                  <a:t>prob</a:t>
                </a:r>
                <a:r>
                  <a:rPr lang="en-IN" dirty="0" smtClean="0"/>
                  <a:t> values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ℝ</m:t>
                    </m:r>
                  </m:oMath>
                </a14:m>
                <a:r>
                  <a:rPr lang="en-IN" dirty="0" smtClean="0"/>
                  <a:t> </a:t>
                </a:r>
                <a:r>
                  <a:rPr lang="en-IN" dirty="0"/>
                  <a:t>after all </a:t>
                </a:r>
                <a:endParaRPr lang="en-IN" dirty="0" smtClean="0"/>
              </a:p>
              <a:p>
                <a:pPr lvl="2"/>
                <a:r>
                  <a:rPr lang="en-IN" dirty="0" smtClean="0"/>
                  <a:t>Will need to modify the training set a bit to do this (basically change all </a:t>
                </a:r>
                <a14:m>
                  <m:oMath xmlns:m="http://schemas.openxmlformats.org/officeDocument/2006/math">
                    <m:r>
                      <a:rPr lang="en-IN" b="0" i="1" smtClean="0">
                        <a:latin typeface="Cambria Math" panose="02040503050406030204" pitchFamily="18" charset="0"/>
                      </a:rPr>
                      <m:t>−1</m:t>
                    </m:r>
                  </m:oMath>
                </a14:m>
                <a:r>
                  <a:rPr lang="en-IN" dirty="0" smtClean="0"/>
                  <a:t> labels to </a:t>
                </a:r>
                <a14:m>
                  <m:oMath xmlns:m="http://schemas.openxmlformats.org/officeDocument/2006/math">
                    <m:r>
                      <a:rPr lang="en-IN" b="0" i="1" smtClean="0">
                        <a:latin typeface="Cambria Math" panose="02040503050406030204" pitchFamily="18" charset="0"/>
                      </a:rPr>
                      <m:t>0</m:t>
                    </m:r>
                  </m:oMath>
                </a14:m>
                <a:r>
                  <a:rPr lang="en-IN" dirty="0" smtClean="0"/>
                  <a:t> since we want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i="0">
                            <a:latin typeface="Cambria Math" panose="02040503050406030204" pitchFamily="18" charset="0"/>
                          </a:rPr>
                          <m:t>𝐱</m:t>
                        </m:r>
                      </m:sub>
                    </m:sSub>
                    <m:r>
                      <a:rPr lang="en-IN" b="0" i="1" smtClean="0">
                        <a:latin typeface="Cambria Math" panose="02040503050406030204" pitchFamily="18" charset="0"/>
                      </a:rPr>
                      <m:t>=0</m:t>
                    </m:r>
                  </m:oMath>
                </a14:m>
                <a:r>
                  <a:rPr lang="en-IN" dirty="0" smtClean="0"/>
                  <a:t> if the label is </a:t>
                </a:r>
                <a14:m>
                  <m:oMath xmlns:m="http://schemas.openxmlformats.org/officeDocument/2006/math">
                    <m:r>
                      <a:rPr lang="en-IN" b="0" i="1" smtClean="0">
                        <a:latin typeface="Cambria Math" panose="02040503050406030204" pitchFamily="18" charset="0"/>
                      </a:rPr>
                      <m:t>−1</m:t>
                    </m:r>
                  </m:oMath>
                </a14:m>
                <a:endParaRPr lang="en-IN" dirty="0" smtClean="0"/>
              </a:p>
              <a:p>
                <a:r>
                  <a:rPr lang="en-IN" dirty="0" smtClean="0"/>
                  <a:t>Could use </a:t>
                </a:r>
                <a:r>
                  <a:rPr lang="en-IN" dirty="0" err="1" smtClean="0"/>
                  <a:t>kNN</a:t>
                </a:r>
                <a:r>
                  <a:rPr lang="en-IN" dirty="0" smtClean="0"/>
                  <a:t>, DT </a:t>
                </a:r>
                <a:r>
                  <a:rPr lang="en-IN" dirty="0" err="1" smtClean="0"/>
                  <a:t>etc</a:t>
                </a:r>
                <a:r>
                  <a:rPr lang="en-IN" dirty="0" smtClean="0"/>
                  <a:t> to solve this regression problem</a:t>
                </a:r>
              </a:p>
              <a:p>
                <a:r>
                  <a:rPr lang="en-IN" dirty="0" smtClean="0"/>
                  <a:t>Using linear models to do this presents a challenge</a:t>
                </a:r>
              </a:p>
              <a:p>
                <a:pPr lvl="2"/>
                <a:r>
                  <a:rPr lang="en-IN" dirty="0" smtClean="0"/>
                  <a:t>If we learn a linear model </a:t>
                </a:r>
                <a14:m>
                  <m:oMath xmlns:m="http://schemas.openxmlformats.org/officeDocument/2006/math">
                    <m:r>
                      <a:rPr lang="en-IN" b="1" i="0" smtClean="0">
                        <a:latin typeface="Cambria Math" panose="02040503050406030204" pitchFamily="18" charset="0"/>
                      </a:rPr>
                      <m:t>𝐰</m:t>
                    </m:r>
                  </m:oMath>
                </a14:m>
                <a:r>
                  <a:rPr lang="en-IN" dirty="0" smtClean="0"/>
                  <a:t> using ridge regression it may happen that for some data point </a:t>
                </a:r>
                <a14:m>
                  <m:oMath xmlns:m="http://schemas.openxmlformats.org/officeDocument/2006/math">
                    <m:r>
                      <a:rPr lang="en-IN" b="1" i="0" smtClean="0">
                        <a:latin typeface="Cambria Math" panose="02040503050406030204" pitchFamily="18" charset="0"/>
                      </a:rPr>
                      <m:t>𝐱</m:t>
                    </m:r>
                  </m:oMath>
                </a14:m>
                <a:r>
                  <a:rPr lang="en-IN" dirty="0" smtClean="0"/>
                  <a:t>, we have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r>
                      <a:rPr lang="en-IN" b="1" i="0" smtClean="0">
                        <a:latin typeface="Cambria Math" panose="02040503050406030204" pitchFamily="18" charset="0"/>
                      </a:rPr>
                      <m:t>𝐱</m:t>
                    </m:r>
                    <m:r>
                      <a:rPr lang="en-IN" b="0" i="1" smtClean="0">
                        <a:latin typeface="Cambria Math" panose="02040503050406030204" pitchFamily="18" charset="0"/>
                      </a:rPr>
                      <m:t>&lt;0</m:t>
                    </m:r>
                  </m:oMath>
                </a14:m>
                <a:r>
                  <a:rPr lang="en-IN" dirty="0" smtClean="0"/>
                  <a:t> or else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r>
                      <a:rPr lang="en-IN" b="1" i="0" smtClean="0">
                        <a:latin typeface="Cambria Math" panose="02040503050406030204" pitchFamily="18" charset="0"/>
                      </a:rPr>
                      <m:t>𝐱</m:t>
                    </m:r>
                    <m:r>
                      <a:rPr lang="en-IN" b="0" i="1" smtClean="0">
                        <a:latin typeface="Cambria Math" panose="02040503050406030204" pitchFamily="18" charset="0"/>
                      </a:rPr>
                      <m:t>&gt;1</m:t>
                    </m:r>
                  </m:oMath>
                </a14:m>
                <a:endParaRPr lang="en-IN" b="0" i="1" dirty="0" smtClean="0">
                  <a:latin typeface="Cambria Math" panose="02040503050406030204" pitchFamily="18" charset="0"/>
                </a:endParaRPr>
              </a:p>
              <a:p>
                <a:pPr lvl="2"/>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i="0">
                            <a:latin typeface="Cambria Math" panose="02040503050406030204" pitchFamily="18" charset="0"/>
                          </a:rPr>
                          <m:t>𝐱</m:t>
                        </m:r>
                      </m:sub>
                    </m:sSub>
                  </m:oMath>
                </a14:m>
                <a:r>
                  <a:rPr lang="en-IN" dirty="0" smtClean="0"/>
                  <a:t> wont make sense in this case – not a valid PMF!!</a:t>
                </a:r>
                <a:endParaRPr lang="en-IN" dirty="0"/>
              </a:p>
              <a:p>
                <a:pPr lvl="2"/>
                <a:r>
                  <a:rPr lang="en-IN" dirty="0" err="1" smtClean="0"/>
                  <a:t>kNN</a:t>
                </a:r>
                <a:r>
                  <a:rPr lang="en-IN" dirty="0" smtClean="0"/>
                  <a:t>, DT don’t suffer from this problem since they always predict a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i="0">
                            <a:latin typeface="Cambria Math" panose="02040503050406030204" pitchFamily="18" charset="0"/>
                          </a:rPr>
                          <m:t>𝐱</m:t>
                        </m:r>
                      </m:sub>
                    </m:sSub>
                    <m:r>
                      <a:rPr lang="en-IN">
                        <a:latin typeface="Cambria Math" panose="02040503050406030204" pitchFamily="18" charset="0"/>
                      </a:rPr>
                      <m:t>∈[0,1]</m:t>
                    </m:r>
                  </m:oMath>
                </a14:m>
                <a:endParaRPr lang="en-IN" dirty="0" smtClean="0"/>
              </a:p>
              <a:p>
                <a:pPr lvl="2"/>
                <a:r>
                  <a:rPr lang="en-IN" dirty="0" err="1" smtClean="0"/>
                  <a:t>kNN</a:t>
                </a:r>
                <a:r>
                  <a:rPr lang="en-IN" dirty="0" smtClean="0"/>
                  <a:t>, DT use averages of a bunch of train labels to obtain test prediction – the average of a bunch of 0s and 1s is always a value in the range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0,1</m:t>
                        </m:r>
                      </m:e>
                    </m:d>
                  </m:oMath>
                </a14:m>
                <a:endParaRPr lang="en-IN" dirty="0" smtClean="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7964" y="0"/>
            <a:ext cx="1864034" cy="1864034"/>
          </a:xfrm>
          <a:prstGeom prst="rect">
            <a:avLst/>
          </a:prstGeom>
        </p:spPr>
      </p:pic>
      <p:sp>
        <p:nvSpPr>
          <p:cNvPr id="18" name="Rectangular Callout 17"/>
          <p:cNvSpPr/>
          <p:nvPr/>
        </p:nvSpPr>
        <p:spPr>
          <a:xfrm>
            <a:off x="6626831" y="304722"/>
            <a:ext cx="3937729" cy="917903"/>
          </a:xfrm>
          <a:prstGeom prst="wedgeRectCallout">
            <a:avLst>
              <a:gd name="adj1" fmla="val 68150"/>
              <a:gd name="adj2" fmla="val 5052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dirty="0" smtClean="0">
                <a:solidFill>
                  <a:schemeClr val="tx1"/>
                </a:solidFill>
                <a:latin typeface="+mj-lt"/>
              </a:rPr>
              <a:t>So can we never use linear models to do probabilistic ML?</a:t>
            </a:r>
            <a:endParaRPr lang="en-US" sz="2400" i="1" dirty="0">
              <a:solidFill>
                <a:schemeClr val="tx1"/>
              </a:solidFill>
              <a:latin typeface="+mj-lt"/>
            </a:endParaRPr>
          </a:p>
        </p:txBody>
      </p:sp>
      <p:grpSp>
        <p:nvGrpSpPr>
          <p:cNvPr id="19" name="Group 18"/>
          <p:cNvGrpSpPr/>
          <p:nvPr/>
        </p:nvGrpSpPr>
        <p:grpSpPr>
          <a:xfrm>
            <a:off x="10564560" y="2137174"/>
            <a:ext cx="1468606" cy="1238929"/>
            <a:chOff x="12383748" y="1219011"/>
            <a:chExt cx="1862104" cy="1570887"/>
          </a:xfrm>
        </p:grpSpPr>
        <p:sp>
          <p:nvSpPr>
            <p:cNvPr id="20" name="Freeform 19"/>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reeform 20"/>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21"/>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mc:Choice xmlns:a14="http://schemas.microsoft.com/office/drawing/2010/main" Requires="a14">
          <p:sp>
            <p:nvSpPr>
              <p:cNvPr id="25" name="Rectangular Callout 24"/>
              <p:cNvSpPr/>
              <p:nvPr/>
            </p:nvSpPr>
            <p:spPr>
              <a:xfrm>
                <a:off x="4433450" y="1587044"/>
                <a:ext cx="5768956" cy="1242053"/>
              </a:xfrm>
              <a:prstGeom prst="wedgeRectCallout">
                <a:avLst>
                  <a:gd name="adj1" fmla="val 61194"/>
                  <a:gd name="adj2" fmla="val 5642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We can – one way to solve the problem of using linear methods to map </a:t>
                </a:r>
                <a14:m>
                  <m:oMath xmlns:m="http://schemas.openxmlformats.org/officeDocument/2006/math">
                    <m:r>
                      <a:rPr lang="en-IN" sz="2400" b="1" i="0">
                        <a:solidFill>
                          <a:schemeClr val="tx1"/>
                        </a:solidFill>
                        <a:latin typeface="Cambria Math" panose="02040503050406030204" pitchFamily="18" charset="0"/>
                      </a:rPr>
                      <m:t>𝐱</m:t>
                    </m:r>
                    <m:r>
                      <a:rPr lang="en-IN" sz="2400" i="1">
                        <a:solidFill>
                          <a:schemeClr val="tx1"/>
                        </a:solidFill>
                        <a:latin typeface="Cambria Math" panose="02040503050406030204" pitchFamily="18" charset="0"/>
                      </a:rPr>
                      <m:t>↦</m:t>
                    </m:r>
                    <m:d>
                      <m:dPr>
                        <m:begChr m:val="["/>
                        <m:endChr m:val="]"/>
                        <m:ctrlPr>
                          <a:rPr lang="en-IN" sz="2400" i="1">
                            <a:solidFill>
                              <a:schemeClr val="tx1"/>
                            </a:solidFill>
                            <a:latin typeface="Cambria Math" panose="02040503050406030204" pitchFamily="18" charset="0"/>
                          </a:rPr>
                        </m:ctrlPr>
                      </m:dPr>
                      <m:e>
                        <m:r>
                          <a:rPr lang="en-IN" sz="2400" i="1">
                            <a:solidFill>
                              <a:schemeClr val="tx1"/>
                            </a:solidFill>
                            <a:latin typeface="Cambria Math" panose="02040503050406030204" pitchFamily="18" charset="0"/>
                          </a:rPr>
                          <m:t>0,1</m:t>
                        </m:r>
                      </m:e>
                    </m:d>
                  </m:oMath>
                </a14:m>
                <a:r>
                  <a:rPr lang="en-IN" sz="2400" dirty="0">
                    <a:solidFill>
                      <a:schemeClr val="tx1"/>
                    </a:solidFill>
                    <a:latin typeface="+mj-lt"/>
                  </a:rPr>
                  <a:t> is called </a:t>
                </a:r>
                <a:r>
                  <a:rPr lang="en-IN" sz="2400" i="1" dirty="0">
                    <a:solidFill>
                      <a:schemeClr val="tx1"/>
                    </a:solidFill>
                    <a:latin typeface="+mj-lt"/>
                  </a:rPr>
                  <a:t>logistic regression</a:t>
                </a:r>
                <a:r>
                  <a:rPr lang="en-IN" sz="2400" dirty="0">
                    <a:solidFill>
                      <a:schemeClr val="tx1"/>
                    </a:solidFill>
                    <a:latin typeface="+mj-lt"/>
                  </a:rPr>
                  <a:t> – have seen it before</a:t>
                </a:r>
              </a:p>
            </p:txBody>
          </p:sp>
        </mc:Choice>
        <mc:Fallback>
          <p:sp>
            <p:nvSpPr>
              <p:cNvPr id="25" name="Rectangular Callout 24"/>
              <p:cNvSpPr>
                <a:spLocks noRot="1" noChangeAspect="1" noMove="1" noResize="1" noEditPoints="1" noAdjustHandles="1" noChangeArrowheads="1" noChangeShapeType="1" noTextEdit="1"/>
              </p:cNvSpPr>
              <p:nvPr/>
            </p:nvSpPr>
            <p:spPr>
              <a:xfrm>
                <a:off x="4433450" y="1587044"/>
                <a:ext cx="5768956" cy="1242053"/>
              </a:xfrm>
              <a:prstGeom prst="wedgeRectCallout">
                <a:avLst>
                  <a:gd name="adj1" fmla="val 61194"/>
                  <a:gd name="adj2" fmla="val 56420"/>
                </a:avLst>
              </a:prstGeom>
              <a:blipFill>
                <a:blip r:embed="rId4"/>
                <a:stretch>
                  <a:fillRect l="-1038" b="-893"/>
                </a:stretch>
              </a:blipFill>
              <a:ln w="38100">
                <a:solidFill>
                  <a:schemeClr val="accent1"/>
                </a:solidFill>
              </a:ln>
            </p:spPr>
            <p:txBody>
              <a:bodyPr/>
              <a:lstStyle/>
              <a:p>
                <a:r>
                  <a:rPr lang="en-IN">
                    <a:noFill/>
                  </a:rPr>
                  <a:t> </a:t>
                </a:r>
              </a:p>
            </p:txBody>
          </p:sp>
        </mc:Fallback>
      </mc:AlternateContent>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814" y="3649243"/>
            <a:ext cx="1928846" cy="1928846"/>
          </a:xfrm>
          <a:prstGeom prst="rect">
            <a:avLst/>
          </a:prstGeom>
        </p:spPr>
      </p:pic>
      <mc:AlternateContent xmlns:mc="http://schemas.openxmlformats.org/markup-compatibility/2006">
        <mc:Choice xmlns:a14="http://schemas.microsoft.com/office/drawing/2010/main" Requires="a14">
          <p:sp>
            <p:nvSpPr>
              <p:cNvPr id="27" name="Rectangular Callout 26"/>
              <p:cNvSpPr/>
              <p:nvPr/>
            </p:nvSpPr>
            <p:spPr>
              <a:xfrm>
                <a:off x="1215792" y="3879942"/>
                <a:ext cx="9348768" cy="1156723"/>
              </a:xfrm>
              <a:prstGeom prst="wedgeRectCallout">
                <a:avLst>
                  <a:gd name="adj1" fmla="val 56872"/>
                  <a:gd name="adj2" fmla="val 469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Ah! The name makes sense now – logistic regression </a:t>
                </a:r>
                <a:r>
                  <a:rPr lang="en-IN" sz="2400" dirty="0">
                    <a:solidFill>
                      <a:schemeClr val="tx1"/>
                    </a:solidFill>
                    <a:latin typeface="+mj-lt"/>
                  </a:rPr>
                  <a:t>is used to solve binary classification problems but since it does so by mapping </a:t>
                </a:r>
                <a14:m>
                  <m:oMath xmlns:m="http://schemas.openxmlformats.org/officeDocument/2006/math">
                    <m:r>
                      <a:rPr lang="en-IN" sz="2400" b="1" i="0">
                        <a:solidFill>
                          <a:schemeClr val="tx1"/>
                        </a:solidFill>
                        <a:latin typeface="Cambria Math" panose="02040503050406030204" pitchFamily="18" charset="0"/>
                      </a:rPr>
                      <m:t>𝐱</m:t>
                    </m:r>
                    <m:r>
                      <a:rPr lang="en-IN" sz="2400">
                        <a:solidFill>
                          <a:schemeClr val="tx1"/>
                        </a:solidFill>
                        <a:latin typeface="Cambria Math" panose="02040503050406030204" pitchFamily="18" charset="0"/>
                      </a:rPr>
                      <m:t>↦</m:t>
                    </m:r>
                    <m:d>
                      <m:dPr>
                        <m:begChr m:val="["/>
                        <m:endChr m:val="]"/>
                        <m:ctrlPr>
                          <a:rPr lang="en-IN" sz="2400" i="1">
                            <a:solidFill>
                              <a:schemeClr val="tx1"/>
                            </a:solidFill>
                            <a:latin typeface="Cambria Math" panose="02040503050406030204" pitchFamily="18" charset="0"/>
                          </a:rPr>
                        </m:ctrlPr>
                      </m:dPr>
                      <m:e>
                        <m:r>
                          <a:rPr lang="en-IN" sz="2400">
                            <a:solidFill>
                              <a:schemeClr val="tx1"/>
                            </a:solidFill>
                            <a:latin typeface="Cambria Math" panose="02040503050406030204" pitchFamily="18" charset="0"/>
                          </a:rPr>
                          <m:t>0,1</m:t>
                        </m:r>
                      </m:e>
                    </m:d>
                  </m:oMath>
                </a14:m>
                <a:r>
                  <a:rPr lang="en-IN" sz="2400" dirty="0" smtClean="0">
                    <a:solidFill>
                      <a:schemeClr val="tx1"/>
                    </a:solidFill>
                    <a:latin typeface="+mj-lt"/>
                  </a:rPr>
                  <a:t>, experts </a:t>
                </a:r>
                <a:r>
                  <a:rPr lang="en-IN" sz="2400" dirty="0">
                    <a:solidFill>
                      <a:schemeClr val="tx1"/>
                    </a:solidFill>
                    <a:latin typeface="+mj-lt"/>
                  </a:rPr>
                  <a:t>thought it would be cool to have the term “regression” in the name</a:t>
                </a:r>
                <a:endParaRPr lang="en-US" sz="2400" i="1" dirty="0">
                  <a:solidFill>
                    <a:schemeClr val="tx1"/>
                  </a:solidFill>
                  <a:latin typeface="+mj-lt"/>
                </a:endParaRPr>
              </a:p>
            </p:txBody>
          </p:sp>
        </mc:Choice>
        <mc:Fallback>
          <p:sp>
            <p:nvSpPr>
              <p:cNvPr id="27" name="Rectangular Callout 26"/>
              <p:cNvSpPr>
                <a:spLocks noRot="1" noChangeAspect="1" noMove="1" noResize="1" noEditPoints="1" noAdjustHandles="1" noChangeArrowheads="1" noChangeShapeType="1" noTextEdit="1"/>
              </p:cNvSpPr>
              <p:nvPr/>
            </p:nvSpPr>
            <p:spPr>
              <a:xfrm>
                <a:off x="1215792" y="3879942"/>
                <a:ext cx="9348768" cy="1156723"/>
              </a:xfrm>
              <a:prstGeom prst="wedgeRectCallout">
                <a:avLst>
                  <a:gd name="adj1" fmla="val 56872"/>
                  <a:gd name="adj2" fmla="val 46970"/>
                </a:avLst>
              </a:prstGeom>
              <a:blipFill>
                <a:blip r:embed="rId6"/>
                <a:stretch>
                  <a:fillRect l="-668" t="-3571" b="-11735"/>
                </a:stretch>
              </a:blipFill>
              <a:ln w="38100">
                <a:solidFill>
                  <a:schemeClr val="accent1"/>
                </a:solidFill>
              </a:ln>
            </p:spPr>
            <p:txBody>
              <a:bodyPr/>
              <a:lstStyle/>
              <a:p>
                <a:r>
                  <a:rPr lang="en-IN">
                    <a:noFill/>
                  </a:rPr>
                  <a:t> </a:t>
                </a:r>
              </a:p>
            </p:txBody>
          </p:sp>
        </mc:Fallback>
      </mc:AlternateContent>
      <p:sp>
        <p:nvSpPr>
          <p:cNvPr id="28" name="Rectangular Callout 27"/>
          <p:cNvSpPr/>
          <p:nvPr/>
        </p:nvSpPr>
        <p:spPr>
          <a:xfrm>
            <a:off x="3380198" y="2900615"/>
            <a:ext cx="6822208" cy="475488"/>
          </a:xfrm>
          <a:prstGeom prst="wedgeRectCallout">
            <a:avLst>
              <a:gd name="adj1" fmla="val 59537"/>
              <a:gd name="adj2" fmla="val 240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Yes, but there is a trick involved. Let us take a look at it</a:t>
            </a:r>
            <a:endParaRPr lang="en-IN" sz="2400" dirty="0">
              <a:solidFill>
                <a:schemeClr val="tx1"/>
              </a:solidFill>
              <a:latin typeface="+mj-lt"/>
            </a:endParaRPr>
          </a:p>
        </p:txBody>
      </p:sp>
    </p:spTree>
    <p:extLst>
      <p:ext uri="{BB962C8B-B14F-4D97-AF65-F5344CB8AC3E}">
        <p14:creationId xmlns:p14="http://schemas.microsoft.com/office/powerpoint/2010/main" val="289952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right)">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par>
                          <p:cTn id="51" fill="hold">
                            <p:stCondLst>
                              <p:cond delay="0"/>
                            </p:stCondLst>
                            <p:childTnLst>
                              <p:par>
                                <p:cTn id="52" presetID="22" presetClass="entr" presetSubtype="2"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par>
                          <p:cTn id="59" fill="hold">
                            <p:stCondLst>
                              <p:cond delay="0"/>
                            </p:stCondLst>
                            <p:childTnLst>
                              <p:par>
                                <p:cTn id="60" presetID="22" presetClass="entr" presetSubtype="2" fill="hold" grpId="0" nodeType="after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right)">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right)">
                                      <p:cBhvr>
                                        <p:cTn id="6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animBg="1"/>
      <p:bldP spid="25" grpId="0" animBg="1"/>
      <p:bldP spid="27"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Sigmoid Function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3587459"/>
                <a:ext cx="11600328" cy="3270541"/>
              </a:xfrm>
            </p:spPr>
            <p:txBody>
              <a:bodyPr>
                <a:normAutofit/>
              </a:bodyPr>
              <a:lstStyle/>
              <a:p>
                <a:r>
                  <a:rPr lang="en-IN" b="1" dirty="0" smtClean="0"/>
                  <a:t>Trick</a:t>
                </a:r>
                <a:r>
                  <a:rPr lang="en-IN" dirty="0" smtClean="0"/>
                  <a:t>: learn a linear model </a:t>
                </a:r>
                <a14:m>
                  <m:oMath xmlns:m="http://schemas.openxmlformats.org/officeDocument/2006/math">
                    <m:r>
                      <a:rPr lang="en-IN" b="1" i="0" smtClean="0">
                        <a:latin typeface="Cambria Math" panose="02040503050406030204" pitchFamily="18" charset="0"/>
                      </a:rPr>
                      <m:t>𝐰</m:t>
                    </m:r>
                  </m:oMath>
                </a14:m>
                <a:r>
                  <a:rPr lang="en-IN" dirty="0" smtClean="0"/>
                  <a:t> and map </a:t>
                </a:r>
                <a14:m>
                  <m:oMath xmlns:m="http://schemas.openxmlformats.org/officeDocument/2006/math">
                    <m:r>
                      <a:rPr lang="en-IN" b="1" i="0" smtClean="0">
                        <a:latin typeface="Cambria Math" panose="02040503050406030204" pitchFamily="18" charset="0"/>
                      </a:rPr>
                      <m:t>𝐱</m:t>
                    </m:r>
                    <m:r>
                      <a:rPr lang="en-IN" b="0" i="1" smtClean="0">
                        <a:latin typeface="Cambria Math" panose="02040503050406030204" pitchFamily="18" charset="0"/>
                      </a:rPr>
                      <m:t>↦</m:t>
                    </m:r>
                    <m:r>
                      <a:rPr lang="en-IN" b="0" i="1" smtClean="0">
                        <a:latin typeface="Cambria Math" panose="02040503050406030204" pitchFamily="18" charset="0"/>
                      </a:rPr>
                      <m:t>𝜎</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r>
                          <a:rPr lang="en-IN" b="1" i="0" smtClean="0">
                            <a:latin typeface="Cambria Math" panose="02040503050406030204" pitchFamily="18" charset="0"/>
                          </a:rPr>
                          <m:t>𝐱</m:t>
                        </m:r>
                      </m:e>
                    </m:d>
                  </m:oMath>
                </a14:m>
                <a:endParaRPr lang="en-IN" b="0" dirty="0" smtClean="0"/>
              </a:p>
              <a:p>
                <a:pPr lvl="2"/>
                <a:r>
                  <a:rPr lang="en-IN" dirty="0" smtClean="0"/>
                  <a:t>May have an explicit/hidden bias term as well</a:t>
                </a:r>
              </a:p>
              <a:p>
                <a:pPr lvl="2"/>
                <a:r>
                  <a:rPr lang="en-IN" dirty="0" smtClean="0"/>
                  <a:t>This will always give us a value in the range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0,1</m:t>
                        </m:r>
                      </m:e>
                    </m:d>
                  </m:oMath>
                </a14:m>
                <a:r>
                  <a:rPr lang="en-IN" dirty="0" smtClean="0"/>
                  <a:t>, hence give a valid PMF</a:t>
                </a:r>
              </a:p>
              <a:p>
                <a:r>
                  <a:rPr lang="en-IN" dirty="0" smtClean="0"/>
                  <a:t>Note that </a:t>
                </a:r>
                <a14:m>
                  <m:oMath xmlns:m="http://schemas.openxmlformats.org/officeDocument/2006/math">
                    <m:r>
                      <a:rPr lang="en-IN" b="0" i="1" smtClean="0">
                        <a:latin typeface="Cambria Math" panose="02040503050406030204" pitchFamily="18" charset="0"/>
                      </a:rPr>
                      <m:t>𝜎</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&gt;0.5</m:t>
                    </m:r>
                  </m:oMath>
                </a14:m>
                <a:r>
                  <a:rPr lang="en-IN" dirty="0" smtClean="0"/>
                  <a:t> if </a:t>
                </a:r>
                <a14:m>
                  <m:oMath xmlns:m="http://schemas.openxmlformats.org/officeDocument/2006/math">
                    <m:r>
                      <a:rPr lang="en-IN" b="0" i="1" smtClean="0">
                        <a:latin typeface="Cambria Math" panose="02040503050406030204" pitchFamily="18" charset="0"/>
                      </a:rPr>
                      <m:t>𝑡</m:t>
                    </m:r>
                    <m:r>
                      <a:rPr lang="en-IN" b="0" i="1" smtClean="0">
                        <a:latin typeface="Cambria Math" panose="02040503050406030204" pitchFamily="18" charset="0"/>
                      </a:rPr>
                      <m:t>&gt;0</m:t>
                    </m:r>
                  </m:oMath>
                </a14:m>
                <a:r>
                  <a:rPr lang="en-IN" dirty="0" smtClean="0"/>
                  <a:t> and </a:t>
                </a:r>
                <a14:m>
                  <m:oMath xmlns:m="http://schemas.openxmlformats.org/officeDocument/2006/math">
                    <m:r>
                      <a:rPr lang="en-IN" b="0" i="1" smtClean="0">
                        <a:latin typeface="Cambria Math" panose="02040503050406030204" pitchFamily="18" charset="0"/>
                      </a:rPr>
                      <m:t>𝜎</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&lt;0.5</m:t>
                    </m:r>
                  </m:oMath>
                </a14:m>
                <a:r>
                  <a:rPr lang="en-IN" dirty="0" smtClean="0"/>
                  <a:t> if </a:t>
                </a:r>
                <a14:m>
                  <m:oMath xmlns:m="http://schemas.openxmlformats.org/officeDocument/2006/math">
                    <m:r>
                      <a:rPr lang="en-IN" b="0" i="1" smtClean="0">
                        <a:latin typeface="Cambria Math" panose="02040503050406030204" pitchFamily="18" charset="0"/>
                      </a:rPr>
                      <m:t>𝑡</m:t>
                    </m:r>
                    <m:r>
                      <a:rPr lang="en-IN" b="0" i="1" smtClean="0">
                        <a:latin typeface="Cambria Math" panose="02040503050406030204" pitchFamily="18" charset="0"/>
                      </a:rPr>
                      <m:t>&lt;0</m:t>
                    </m:r>
                  </m:oMath>
                </a14:m>
                <a:r>
                  <a:rPr lang="en-IN" dirty="0" smtClean="0"/>
                  <a:t> and also that </a:t>
                </a:r>
                <a14:m>
                  <m:oMath xmlns:m="http://schemas.openxmlformats.org/officeDocument/2006/math">
                    <m:r>
                      <a:rPr lang="en-IN" b="0" i="1" smtClean="0">
                        <a:latin typeface="Cambria Math" panose="02040503050406030204" pitchFamily="18" charset="0"/>
                      </a:rPr>
                      <m:t>𝜎</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→1</m:t>
                    </m:r>
                  </m:oMath>
                </a14:m>
                <a:r>
                  <a:rPr lang="en-IN" dirty="0" smtClean="0"/>
                  <a:t> as </a:t>
                </a:r>
                <a14:m>
                  <m:oMath xmlns:m="http://schemas.openxmlformats.org/officeDocument/2006/math">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dirty="0" smtClean="0"/>
                  <a:t> and </a:t>
                </a:r>
                <a14:m>
                  <m:oMath xmlns:m="http://schemas.openxmlformats.org/officeDocument/2006/math">
                    <m:r>
                      <a:rPr lang="en-IN" b="0" i="1" smtClean="0">
                        <a:latin typeface="Cambria Math" panose="02040503050406030204" pitchFamily="18" charset="0"/>
                      </a:rPr>
                      <m:t>𝜎</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→0</m:t>
                    </m:r>
                  </m:oMath>
                </a14:m>
                <a:r>
                  <a:rPr lang="en-IN" dirty="0" smtClean="0"/>
                  <a:t> as </a:t>
                </a:r>
                <a14:m>
                  <m:oMath xmlns:m="http://schemas.openxmlformats.org/officeDocument/2006/math">
                    <m:r>
                      <a:rPr lang="en-IN" b="0" i="1" smtClean="0">
                        <a:latin typeface="Cambria Math" panose="02040503050406030204" pitchFamily="18" charset="0"/>
                      </a:rPr>
                      <m:t>𝑡</m:t>
                    </m:r>
                    <m:r>
                      <a:rPr lang="en-IN" b="0" i="1" smtClean="0">
                        <a:latin typeface="Cambria Math" panose="02040503050406030204" pitchFamily="18" charset="0"/>
                      </a:rPr>
                      <m:t>→−∞</m:t>
                    </m:r>
                  </m:oMath>
                </a14:m>
                <a:endParaRPr lang="en-IN" dirty="0" smtClean="0"/>
              </a:p>
              <a:p>
                <a:pPr lvl="2"/>
                <a:r>
                  <a:rPr lang="en-IN" dirty="0" smtClean="0"/>
                  <a:t>This means that our sigmoidal map will predict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1" i="0" smtClean="0">
                            <a:latin typeface="Cambria Math" panose="02040503050406030204" pitchFamily="18" charset="0"/>
                          </a:rPr>
                          <m:t>𝐱</m:t>
                        </m:r>
                      </m:sub>
                    </m:sSub>
                    <m:r>
                      <a:rPr lang="en-IN" b="0" i="1" smtClean="0">
                        <a:latin typeface="Cambria Math" panose="02040503050406030204" pitchFamily="18" charset="0"/>
                      </a:rPr>
                      <m:t>≈1</m:t>
                    </m:r>
                  </m:oMath>
                </a14:m>
                <a:r>
                  <a:rPr lang="en-IN" dirty="0" smtClean="0"/>
                  <a:t> if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r>
                      <a:rPr lang="en-IN" b="1" i="0" smtClean="0">
                        <a:latin typeface="Cambria Math" panose="02040503050406030204" pitchFamily="18" charset="0"/>
                      </a:rPr>
                      <m:t>𝐱</m:t>
                    </m:r>
                    <m:r>
                      <a:rPr lang="en-IN" b="0" i="1" smtClean="0">
                        <a:latin typeface="Cambria Math" panose="02040503050406030204" pitchFamily="18" charset="0"/>
                      </a:rPr>
                      <m:t>≫0</m:t>
                    </m:r>
                  </m:oMath>
                </a14:m>
                <a:r>
                  <a:rPr lang="en-IN" dirty="0" smtClean="0"/>
                  <a:t> and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i="0">
                            <a:latin typeface="Cambria Math" panose="02040503050406030204" pitchFamily="18" charset="0"/>
                          </a:rPr>
                          <m:t>𝐱</m:t>
                        </m:r>
                      </m:sub>
                    </m:sSub>
                    <m:r>
                      <a:rPr lang="en-IN">
                        <a:latin typeface="Cambria Math" panose="02040503050406030204" pitchFamily="18" charset="0"/>
                      </a:rPr>
                      <m:t>≈</m:t>
                    </m:r>
                    <m:r>
                      <a:rPr lang="en-IN" b="0" i="1" smtClean="0">
                        <a:latin typeface="Cambria Math" panose="02040503050406030204" pitchFamily="18" charset="0"/>
                      </a:rPr>
                      <m:t>0</m:t>
                    </m:r>
                  </m:oMath>
                </a14:m>
                <a:r>
                  <a:rPr lang="en-IN" dirty="0"/>
                  <a:t> if </a:t>
                </a:r>
                <a14:m>
                  <m:oMath xmlns:m="http://schemas.openxmlformats.org/officeDocument/2006/math">
                    <m:sSup>
                      <m:sSupPr>
                        <m:ctrlPr>
                          <a:rPr lang="en-IN" i="1">
                            <a:latin typeface="Cambria Math" panose="02040503050406030204" pitchFamily="18" charset="0"/>
                          </a:rPr>
                        </m:ctrlPr>
                      </m:sSupPr>
                      <m:e>
                        <m:r>
                          <a:rPr lang="en-IN" b="1" i="0">
                            <a:latin typeface="Cambria Math" panose="02040503050406030204" pitchFamily="18" charset="0"/>
                          </a:rPr>
                          <m:t>𝐰</m:t>
                        </m:r>
                      </m:e>
                      <m:sup>
                        <m:r>
                          <a:rPr lang="en-IN">
                            <a:latin typeface="Cambria Math" panose="02040503050406030204" pitchFamily="18" charset="0"/>
                          </a:rPr>
                          <m:t>⊤</m:t>
                        </m:r>
                      </m:sup>
                    </m:sSup>
                    <m:r>
                      <a:rPr lang="en-IN" b="1" i="0">
                        <a:latin typeface="Cambria Math" panose="02040503050406030204" pitchFamily="18" charset="0"/>
                      </a:rPr>
                      <m:t>𝐱</m:t>
                    </m:r>
                    <m:r>
                      <a:rPr lang="en-IN" b="0" i="1" smtClean="0">
                        <a:latin typeface="Cambria Math" panose="02040503050406030204" pitchFamily="18" charset="0"/>
                      </a:rPr>
                      <m:t>≪</m:t>
                    </m:r>
                    <m:r>
                      <a:rPr lang="en-IN">
                        <a:latin typeface="Cambria Math" panose="02040503050406030204" pitchFamily="18" charset="0"/>
                      </a:rPr>
                      <m:t>0</m:t>
                    </m:r>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3587459"/>
                <a:ext cx="11600328" cy="3270541"/>
              </a:xfrm>
              <a:blipFill>
                <a:blip r:embed="rId4"/>
                <a:stretch>
                  <a:fillRect l="-578" t="-4469" b="-260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grpSp>
        <p:nvGrpSpPr>
          <p:cNvPr id="5" name="Group 4"/>
          <p:cNvGrpSpPr/>
          <p:nvPr/>
        </p:nvGrpSpPr>
        <p:grpSpPr>
          <a:xfrm>
            <a:off x="435967" y="1111624"/>
            <a:ext cx="5593039" cy="2288264"/>
            <a:chOff x="2454442" y="1188485"/>
            <a:chExt cx="7498080" cy="2883001"/>
          </a:xfrm>
        </p:grpSpPr>
        <p:cxnSp>
          <p:nvCxnSpPr>
            <p:cNvPr id="6" name="Straight Connector 5"/>
            <p:cNvCxnSpPr/>
            <p:nvPr/>
          </p:nvCxnSpPr>
          <p:spPr>
            <a:xfrm>
              <a:off x="6205889" y="1188485"/>
              <a:ext cx="0" cy="2883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54442" y="4071486"/>
              <a:ext cx="74980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3338909" y="3036177"/>
            <a:ext cx="372223" cy="461665"/>
          </a:xfrm>
          <a:prstGeom prst="rect">
            <a:avLst/>
          </a:prstGeom>
          <a:noFill/>
        </p:spPr>
        <p:txBody>
          <a:bodyPr wrap="square" rtlCol="0">
            <a:spAutoFit/>
          </a:bodyPr>
          <a:lstStyle/>
          <a:p>
            <a:pPr algn="ctr"/>
            <a:r>
              <a:rPr lang="en-IN" sz="2400" dirty="0"/>
              <a:t>0</a:t>
            </a:r>
            <a:endParaRPr lang="en-US" sz="2400" dirty="0"/>
          </a:p>
        </p:txBody>
      </p:sp>
      <p:sp>
        <p:nvSpPr>
          <p:cNvPr id="10" name="TextBox 9"/>
          <p:cNvSpPr txBox="1"/>
          <p:nvPr/>
        </p:nvSpPr>
        <p:spPr>
          <a:xfrm>
            <a:off x="3232483" y="2049014"/>
            <a:ext cx="598010" cy="461665"/>
          </a:xfrm>
          <a:prstGeom prst="rect">
            <a:avLst/>
          </a:prstGeom>
          <a:noFill/>
        </p:spPr>
        <p:txBody>
          <a:bodyPr wrap="square" rtlCol="0">
            <a:spAutoFit/>
          </a:bodyPr>
          <a:lstStyle/>
          <a:p>
            <a:pPr algn="ctr"/>
            <a:r>
              <a:rPr lang="en-IN" sz="2400" dirty="0" smtClean="0"/>
              <a:t>0.5</a:t>
            </a:r>
            <a:endParaRPr lang="en-US" sz="2400" dirty="0"/>
          </a:p>
        </p:txBody>
      </p:sp>
      <p:sp>
        <p:nvSpPr>
          <p:cNvPr id="11" name="TextBox 10"/>
          <p:cNvSpPr txBox="1"/>
          <p:nvPr/>
        </p:nvSpPr>
        <p:spPr>
          <a:xfrm>
            <a:off x="3338910" y="1013670"/>
            <a:ext cx="372223" cy="461665"/>
          </a:xfrm>
          <a:prstGeom prst="rect">
            <a:avLst/>
          </a:prstGeom>
          <a:noFill/>
        </p:spPr>
        <p:txBody>
          <a:bodyPr wrap="square" rtlCol="0">
            <a:spAutoFit/>
          </a:bodyPr>
          <a:lstStyle/>
          <a:p>
            <a:pPr algn="ctr"/>
            <a:r>
              <a:rPr lang="en-IN" sz="2400" dirty="0" smtClean="0"/>
              <a:t>1</a:t>
            </a:r>
            <a:endParaRPr lang="en-US" sz="2400" dirty="0"/>
          </a:p>
        </p:txBody>
      </p:sp>
      <p:pic>
        <p:nvPicPr>
          <p:cNvPr id="12" name="Picture 1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351468" y="1287393"/>
            <a:ext cx="5576829" cy="921246"/>
          </a:xfrm>
          <a:prstGeom prst="rect">
            <a:avLst/>
          </a:prstGeom>
        </p:spPr>
      </p:pic>
      <p:cxnSp>
        <p:nvCxnSpPr>
          <p:cNvPr id="18" name="Straight Connector 17"/>
          <p:cNvCxnSpPr/>
          <p:nvPr/>
        </p:nvCxnSpPr>
        <p:spPr>
          <a:xfrm>
            <a:off x="435965" y="1287763"/>
            <a:ext cx="5593038" cy="0"/>
          </a:xfrm>
          <a:prstGeom prst="line">
            <a:avLst/>
          </a:prstGeom>
          <a:ln w="38100"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Freeform 7"/>
          <p:cNvSpPr/>
          <p:nvPr/>
        </p:nvSpPr>
        <p:spPr>
          <a:xfrm>
            <a:off x="435965" y="1350798"/>
            <a:ext cx="5593038" cy="1967256"/>
          </a:xfrm>
          <a:custGeom>
            <a:avLst/>
            <a:gdLst>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Lst>
            <a:ahLst/>
            <a:cxnLst>
              <a:cxn ang="0">
                <a:pos x="connsiteX0" y="connsiteY0"/>
              </a:cxn>
              <a:cxn ang="0">
                <a:pos x="connsiteX1" y="connsiteY1"/>
              </a:cxn>
              <a:cxn ang="0">
                <a:pos x="connsiteX2" y="connsiteY2"/>
              </a:cxn>
            </a:cxnLst>
            <a:rect l="l" t="t" r="r" b="b"/>
            <a:pathLst>
              <a:path w="7498080" h="2637322">
                <a:moveTo>
                  <a:pt x="0" y="2637322"/>
                </a:moveTo>
                <a:cubicBezTo>
                  <a:pt x="5637196" y="2624488"/>
                  <a:pt x="1880135" y="3208"/>
                  <a:pt x="7498080" y="0"/>
                </a:cubicBezTo>
                <a:lnTo>
                  <a:pt x="7498080" y="0"/>
                </a:lnTo>
              </a:path>
            </a:pathLst>
          </a:cu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690515" y="2490074"/>
            <a:ext cx="4898734" cy="850975"/>
          </a:xfrm>
          <a:prstGeom prst="rect">
            <a:avLst/>
          </a:prstGeom>
        </p:spPr>
      </p:pic>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08352" y="36733"/>
            <a:ext cx="1928846" cy="1928846"/>
          </a:xfrm>
          <a:prstGeom prst="rect">
            <a:avLst/>
          </a:prstGeom>
        </p:spPr>
      </p:pic>
      <mc:AlternateContent xmlns:mc="http://schemas.openxmlformats.org/markup-compatibility/2006" xmlns:a14="http://schemas.microsoft.com/office/drawing/2010/main">
        <mc:Choice Requires="a14">
          <p:sp>
            <p:nvSpPr>
              <p:cNvPr id="35" name="Rectangular Callout 34"/>
              <p:cNvSpPr/>
              <p:nvPr/>
            </p:nvSpPr>
            <p:spPr>
              <a:xfrm>
                <a:off x="435965" y="105476"/>
                <a:ext cx="9827918" cy="1156723"/>
              </a:xfrm>
              <a:prstGeom prst="wedgeRectCallout">
                <a:avLst>
                  <a:gd name="adj1" fmla="val 56872"/>
                  <a:gd name="adj2" fmla="val 469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Nice! So I want to learn a linear model </a:t>
                </a:r>
                <a14:m>
                  <m:oMath xmlns:m="http://schemas.openxmlformats.org/officeDocument/2006/math">
                    <m:r>
                      <a:rPr lang="en-IN" sz="2400" b="1" i="0" smtClean="0">
                        <a:solidFill>
                          <a:schemeClr val="tx1"/>
                        </a:solidFill>
                        <a:latin typeface="Cambria Math" panose="02040503050406030204" pitchFamily="18" charset="0"/>
                      </a:rPr>
                      <m:t>𝐰</m:t>
                    </m:r>
                  </m:oMath>
                </a14:m>
                <a:r>
                  <a:rPr lang="en-US" sz="2400" i="1" dirty="0" smtClean="0">
                    <a:solidFill>
                      <a:schemeClr val="tx1"/>
                    </a:solidFill>
                    <a:latin typeface="+mj-lt"/>
                  </a:rPr>
                  <a:t> </a:t>
                </a:r>
                <a:r>
                  <a:rPr lang="en-US" sz="2400" dirty="0" smtClean="0">
                    <a:solidFill>
                      <a:schemeClr val="tx1"/>
                    </a:solidFill>
                    <a:latin typeface="+mj-lt"/>
                  </a:rPr>
                  <a:t>such that once I do this sigmoidal map, data points with label </a:t>
                </a:r>
                <a14:m>
                  <m:oMath xmlns:m="http://schemas.openxmlformats.org/officeDocument/2006/math">
                    <m:r>
                      <a:rPr lang="en-IN" sz="2400" b="0" i="1" smtClean="0">
                        <a:solidFill>
                          <a:schemeClr val="tx1"/>
                        </a:solidFill>
                        <a:latin typeface="Cambria Math" panose="02040503050406030204" pitchFamily="18" charset="0"/>
                      </a:rPr>
                      <m:t>+1</m:t>
                    </m:r>
                  </m:oMath>
                </a14:m>
                <a:r>
                  <a:rPr lang="en-US" sz="2400" i="1" dirty="0" smtClean="0">
                    <a:solidFill>
                      <a:schemeClr val="tx1"/>
                    </a:solidFill>
                    <a:latin typeface="+mj-lt"/>
                  </a:rPr>
                  <a:t> </a:t>
                </a:r>
                <a:r>
                  <a:rPr lang="en-US" sz="2400" dirty="0" smtClean="0">
                    <a:solidFill>
                      <a:schemeClr val="tx1"/>
                    </a:solidFill>
                    <a:latin typeface="+mj-lt"/>
                  </a:rPr>
                  <a:t>get mapped to a probability value close to </a:t>
                </a:r>
                <a14:m>
                  <m:oMath xmlns:m="http://schemas.openxmlformats.org/officeDocument/2006/math">
                    <m:r>
                      <a:rPr lang="en-IN" sz="2400" b="0" i="1" smtClean="0">
                        <a:solidFill>
                          <a:schemeClr val="tx1"/>
                        </a:solidFill>
                        <a:latin typeface="Cambria Math" panose="02040503050406030204" pitchFamily="18" charset="0"/>
                      </a:rPr>
                      <m:t>1</m:t>
                    </m:r>
                  </m:oMath>
                </a14:m>
                <a:r>
                  <a:rPr lang="en-US" sz="2400" i="1" dirty="0" smtClean="0">
                    <a:solidFill>
                      <a:schemeClr val="tx1"/>
                    </a:solidFill>
                    <a:latin typeface="+mj-lt"/>
                  </a:rPr>
                  <a:t> </a:t>
                </a:r>
                <a:r>
                  <a:rPr lang="en-US" sz="2400" dirty="0" smtClean="0">
                    <a:solidFill>
                      <a:schemeClr val="tx1"/>
                    </a:solidFill>
                    <a:latin typeface="+mj-lt"/>
                  </a:rPr>
                  <a:t>whereas data points with label </a:t>
                </a:r>
                <a14:m>
                  <m:oMath xmlns:m="http://schemas.openxmlformats.org/officeDocument/2006/math">
                    <m:r>
                      <a:rPr lang="en-IN" sz="2400" b="0" i="1" smtClean="0">
                        <a:solidFill>
                          <a:schemeClr val="tx1"/>
                        </a:solidFill>
                        <a:latin typeface="Cambria Math" panose="02040503050406030204" pitchFamily="18" charset="0"/>
                      </a:rPr>
                      <m:t>−1</m:t>
                    </m:r>
                  </m:oMath>
                </a14:m>
                <a:r>
                  <a:rPr lang="en-US" sz="2400" i="1" dirty="0" smtClean="0">
                    <a:solidFill>
                      <a:schemeClr val="tx1"/>
                    </a:solidFill>
                    <a:latin typeface="+mj-lt"/>
                  </a:rPr>
                  <a:t> </a:t>
                </a:r>
                <a:r>
                  <a:rPr lang="en-US" sz="2400" dirty="0" smtClean="0">
                    <a:solidFill>
                      <a:schemeClr val="tx1"/>
                    </a:solidFill>
                    <a:latin typeface="+mj-lt"/>
                  </a:rPr>
                  <a:t>get mapped to a probability value close to </a:t>
                </a:r>
                <a14:m>
                  <m:oMath xmlns:m="http://schemas.openxmlformats.org/officeDocument/2006/math">
                    <m:r>
                      <a:rPr lang="en-US" sz="2400" i="1" dirty="0" smtClean="0">
                        <a:solidFill>
                          <a:schemeClr val="tx1"/>
                        </a:solidFill>
                        <a:latin typeface="Cambria Math" panose="02040503050406030204" pitchFamily="18" charset="0"/>
                      </a:rPr>
                      <m:t>0</m:t>
                    </m:r>
                  </m:oMath>
                </a14:m>
                <a:endParaRPr lang="en-US" sz="2400" i="1" dirty="0">
                  <a:solidFill>
                    <a:schemeClr val="tx1"/>
                  </a:solidFill>
                  <a:latin typeface="+mj-lt"/>
                </a:endParaRPr>
              </a:p>
            </p:txBody>
          </p:sp>
        </mc:Choice>
        <mc:Fallback xmlns="">
          <p:sp>
            <p:nvSpPr>
              <p:cNvPr id="35" name="Rectangular Callout 34"/>
              <p:cNvSpPr>
                <a:spLocks noRot="1" noChangeAspect="1" noMove="1" noResize="1" noEditPoints="1" noAdjustHandles="1" noChangeArrowheads="1" noChangeShapeType="1" noTextEdit="1"/>
              </p:cNvSpPr>
              <p:nvPr/>
            </p:nvSpPr>
            <p:spPr>
              <a:xfrm>
                <a:off x="435965" y="105476"/>
                <a:ext cx="9827918" cy="1156723"/>
              </a:xfrm>
              <a:prstGeom prst="wedgeRectCallout">
                <a:avLst>
                  <a:gd name="adj1" fmla="val 56872"/>
                  <a:gd name="adj2" fmla="val 46970"/>
                </a:avLst>
              </a:prstGeom>
              <a:blipFill>
                <a:blip r:embed="rId8"/>
                <a:stretch>
                  <a:fillRect l="-636" t="-3571" b="-11735"/>
                </a:stretch>
              </a:blipFill>
              <a:ln w="38100">
                <a:solidFill>
                  <a:schemeClr val="accent1"/>
                </a:solidFill>
              </a:ln>
            </p:spPr>
            <p:txBody>
              <a:bodyPr/>
              <a:lstStyle/>
              <a:p>
                <a:r>
                  <a:rPr lang="en-IN">
                    <a:noFill/>
                  </a:rPr>
                  <a:t> </a:t>
                </a:r>
              </a:p>
            </p:txBody>
          </p:sp>
        </mc:Fallback>
      </mc:AlternateContent>
      <p:grpSp>
        <p:nvGrpSpPr>
          <p:cNvPr id="36" name="Group 35"/>
          <p:cNvGrpSpPr/>
          <p:nvPr/>
        </p:nvGrpSpPr>
        <p:grpSpPr>
          <a:xfrm>
            <a:off x="10385076" y="2141718"/>
            <a:ext cx="1468606" cy="1238929"/>
            <a:chOff x="12383748" y="1219011"/>
            <a:chExt cx="1862104" cy="1570887"/>
          </a:xfrm>
        </p:grpSpPr>
        <p:sp>
          <p:nvSpPr>
            <p:cNvPr id="37" name="Freeform 36"/>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37"/>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reeform 38"/>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2" name="Rectangular Callout 41"/>
          <p:cNvSpPr/>
          <p:nvPr/>
        </p:nvSpPr>
        <p:spPr>
          <a:xfrm>
            <a:off x="2373535" y="2314297"/>
            <a:ext cx="7834817" cy="954732"/>
          </a:xfrm>
          <a:prstGeom prst="wedgeRectCallout">
            <a:avLst>
              <a:gd name="adj1" fmla="val 61194"/>
              <a:gd name="adj2" fmla="val 5642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There are several other such </a:t>
            </a:r>
            <a:r>
              <a:rPr lang="en-IN" sz="2400" i="1" dirty="0" smtClean="0">
                <a:solidFill>
                  <a:schemeClr val="tx1"/>
                </a:solidFill>
                <a:latin typeface="+mj-lt"/>
              </a:rPr>
              <a:t>wrapper/quashing/link/activation</a:t>
            </a:r>
            <a:r>
              <a:rPr lang="en-IN" sz="2400" dirty="0" smtClean="0">
                <a:solidFill>
                  <a:schemeClr val="tx1"/>
                </a:solidFill>
                <a:latin typeface="+mj-lt"/>
              </a:rPr>
              <a:t> functions which do similar jobs e.g. </a:t>
            </a:r>
            <a:r>
              <a:rPr lang="en-IN" sz="2400" dirty="0" err="1" smtClean="0">
                <a:solidFill>
                  <a:schemeClr val="tx1"/>
                </a:solidFill>
                <a:latin typeface="+mj-lt"/>
              </a:rPr>
              <a:t>tanh</a:t>
            </a:r>
            <a:r>
              <a:rPr lang="en-IN" sz="2400" dirty="0" smtClean="0">
                <a:solidFill>
                  <a:schemeClr val="tx1"/>
                </a:solidFill>
                <a:latin typeface="+mj-lt"/>
              </a:rPr>
              <a:t>, ramp, </a:t>
            </a:r>
            <a:r>
              <a:rPr lang="en-IN" sz="2400" dirty="0" err="1" smtClean="0">
                <a:solidFill>
                  <a:schemeClr val="tx1"/>
                </a:solidFill>
                <a:latin typeface="+mj-lt"/>
              </a:rPr>
              <a:t>ReLU</a:t>
            </a:r>
            <a:endParaRPr lang="en-IN" sz="2400" dirty="0">
              <a:solidFill>
                <a:schemeClr val="tx1"/>
              </a:solidFill>
              <a:latin typeface="+mj-lt"/>
            </a:endParaRPr>
          </a:p>
        </p:txBody>
      </p:sp>
      <p:pic>
        <p:nvPicPr>
          <p:cNvPr id="43" name="Picture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64736" y="3658160"/>
            <a:ext cx="1864034" cy="1864034"/>
          </a:xfrm>
          <a:prstGeom prst="rect">
            <a:avLst/>
          </a:prstGeom>
        </p:spPr>
      </p:pic>
      <mc:AlternateContent xmlns:mc="http://schemas.openxmlformats.org/markup-compatibility/2006" xmlns:a14="http://schemas.microsoft.com/office/drawing/2010/main">
        <mc:Choice Requires="a14">
          <p:sp>
            <p:nvSpPr>
              <p:cNvPr id="44" name="Rectangular Callout 43"/>
              <p:cNvSpPr/>
              <p:nvPr/>
            </p:nvSpPr>
            <p:spPr>
              <a:xfrm>
                <a:off x="6135696" y="4189380"/>
                <a:ext cx="4123822" cy="589619"/>
              </a:xfrm>
              <a:prstGeom prst="wedgeRectCallout">
                <a:avLst>
                  <a:gd name="adj1" fmla="val 66655"/>
                  <a:gd name="adj2" fmla="val 5923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dirty="0" smtClean="0">
                    <a:solidFill>
                      <a:schemeClr val="tx1"/>
                    </a:solidFill>
                    <a:latin typeface="+mj-lt"/>
                  </a:rPr>
                  <a:t>How do I learn such a model </a:t>
                </a:r>
                <a14:m>
                  <m:oMath xmlns:m="http://schemas.openxmlformats.org/officeDocument/2006/math">
                    <m:r>
                      <a:rPr lang="en-IN" sz="2400" b="1" i="0" smtClean="0">
                        <a:solidFill>
                          <a:schemeClr val="tx1"/>
                        </a:solidFill>
                        <a:latin typeface="Cambria Math" panose="02040503050406030204" pitchFamily="18" charset="0"/>
                      </a:rPr>
                      <m:t>𝐰</m:t>
                    </m:r>
                  </m:oMath>
                </a14:m>
                <a:r>
                  <a:rPr lang="en-US" sz="2400" i="1" dirty="0" smtClean="0">
                    <a:solidFill>
                      <a:schemeClr val="tx1"/>
                    </a:solidFill>
                    <a:latin typeface="+mj-lt"/>
                  </a:rPr>
                  <a:t>?</a:t>
                </a:r>
                <a:endParaRPr lang="en-US" sz="2400" i="1" dirty="0">
                  <a:solidFill>
                    <a:schemeClr val="tx1"/>
                  </a:solidFill>
                  <a:latin typeface="+mj-lt"/>
                </a:endParaRPr>
              </a:p>
            </p:txBody>
          </p:sp>
        </mc:Choice>
        <mc:Fallback xmlns="">
          <p:sp>
            <p:nvSpPr>
              <p:cNvPr id="44" name="Rectangular Callout 43"/>
              <p:cNvSpPr>
                <a:spLocks noRot="1" noChangeAspect="1" noMove="1" noResize="1" noEditPoints="1" noAdjustHandles="1" noChangeArrowheads="1" noChangeShapeType="1" noTextEdit="1"/>
              </p:cNvSpPr>
              <p:nvPr/>
            </p:nvSpPr>
            <p:spPr>
              <a:xfrm>
                <a:off x="6135696" y="4189380"/>
                <a:ext cx="4123822" cy="589619"/>
              </a:xfrm>
              <a:prstGeom prst="wedgeRectCallout">
                <a:avLst>
                  <a:gd name="adj1" fmla="val 66655"/>
                  <a:gd name="adj2" fmla="val 59235"/>
                </a:avLst>
              </a:prstGeom>
              <a:blipFill>
                <a:blip r:embed="rId10"/>
                <a:stretch>
                  <a:fillRect l="-1509"/>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71521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childTnLst>
                          </p:cTn>
                        </p:par>
                        <p:par>
                          <p:cTn id="42" fill="hold">
                            <p:stCondLst>
                              <p:cond delay="0"/>
                            </p:stCondLst>
                            <p:childTnLst>
                              <p:par>
                                <p:cTn id="43" presetID="22" presetClass="entr" presetSubtype="2"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right)">
                                      <p:cBhvr>
                                        <p:cTn id="45" dur="500"/>
                                        <p:tgtEl>
                                          <p:spTgt spid="35"/>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6"/>
                                        </p:tgtEl>
                                        <p:attrNameLst>
                                          <p:attrName>style.visibility</p:attrName>
                                        </p:attrNameLst>
                                      </p:cBhvr>
                                      <p:to>
                                        <p:strVal val="visible"/>
                                      </p:to>
                                    </p:set>
                                  </p:childTnLst>
                                </p:cTn>
                              </p:par>
                            </p:childTnLst>
                          </p:cTn>
                        </p:par>
                        <p:par>
                          <p:cTn id="50" fill="hold">
                            <p:stCondLst>
                              <p:cond delay="0"/>
                            </p:stCondLst>
                            <p:childTnLst>
                              <p:par>
                                <p:cTn id="51" presetID="22" presetClass="entr" presetSubtype="2" fill="hold" grpId="0" nodeType="after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wipe(right)">
                                      <p:cBhvr>
                                        <p:cTn id="53" dur="500"/>
                                        <p:tgtEl>
                                          <p:spTgt spid="4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3"/>
                                        </p:tgtEl>
                                        <p:attrNameLst>
                                          <p:attrName>style.visibility</p:attrName>
                                        </p:attrNameLst>
                                      </p:cBhvr>
                                      <p:to>
                                        <p:strVal val="visible"/>
                                      </p:to>
                                    </p:set>
                                  </p:childTnLst>
                                </p:cTn>
                              </p:par>
                            </p:childTnLst>
                          </p:cTn>
                        </p:par>
                        <p:par>
                          <p:cTn id="58" fill="hold">
                            <p:stCondLst>
                              <p:cond delay="0"/>
                            </p:stCondLst>
                            <p:childTnLst>
                              <p:par>
                                <p:cTn id="59" presetID="22" presetClass="entr" presetSubtype="2" fill="hold" grpId="0"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right)">
                                      <p:cBhvr>
                                        <p:cTn id="6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35" grpId="0" animBg="1"/>
      <p:bldP spid="42" grpId="0" animBg="1"/>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Likelihood</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2075636" cy="5746376"/>
              </a:xfrm>
            </p:spPr>
            <p:txBody>
              <a:bodyPr/>
              <a:lstStyle/>
              <a:p>
                <a:r>
                  <a:rPr lang="en-IN" dirty="0" smtClean="0"/>
                  <a:t>Suppose we have a linear model </a:t>
                </a:r>
                <a14:m>
                  <m:oMath xmlns:m="http://schemas.openxmlformats.org/officeDocument/2006/math">
                    <m:r>
                      <a:rPr lang="en-IN" b="1" i="0" smtClean="0">
                        <a:latin typeface="Cambria Math" panose="02040503050406030204" pitchFamily="18" charset="0"/>
                      </a:rPr>
                      <m:t>𝐰</m:t>
                    </m:r>
                  </m:oMath>
                </a14:m>
                <a:r>
                  <a:rPr lang="en-IN" dirty="0" smtClean="0"/>
                  <a:t> (assume bias is hidden for now)</a:t>
                </a:r>
              </a:p>
              <a:p>
                <a:r>
                  <a:rPr lang="en-IN" dirty="0" smtClean="0"/>
                  <a:t>Given a data point </a:t>
                </a:r>
                <a14:m>
                  <m:oMath xmlns:m="http://schemas.openxmlformats.org/officeDocument/2006/math">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𝑡</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e>
                    </m:d>
                  </m:oMath>
                </a14:m>
                <a:r>
                  <a:rPr lang="en-IN" dirty="0" smtClean="0"/>
                  <a:t>, </a:t>
                </a:r>
                <a14:m>
                  <m:oMath xmlns:m="http://schemas.openxmlformats.org/officeDocument/2006/math">
                    <m:sSup>
                      <m:sSupPr>
                        <m:ctrlPr>
                          <a:rPr lang="en-IN" b="1"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𝑡</m:t>
                        </m:r>
                      </m:sup>
                    </m:sSup>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oMath>
                </a14:m>
                <a:r>
                  <a:rPr lang="en-IN" dirty="0" smtClean="0"/>
                  <a:t> and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−1,1</m:t>
                        </m:r>
                      </m:e>
                    </m:d>
                  </m:oMath>
                </a14:m>
                <a:r>
                  <a:rPr lang="en-IN" dirty="0" smtClean="0"/>
                  <a:t>, the use of the sigmoidal map gives us a Rademacher PMF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 </m:t>
                        </m:r>
                        <m:sSup>
                          <m:sSupPr>
                            <m:ctrlPr>
                              <a:rPr lang="en-IN" b="1" i="1" smtClean="0">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𝑡</m:t>
                            </m:r>
                          </m:sup>
                        </m:sSup>
                        <m:r>
                          <a:rPr lang="en-IN" b="0" i="1" smtClean="0">
                            <a:latin typeface="Cambria Math" panose="02040503050406030204" pitchFamily="18" charset="0"/>
                            <a:ea typeface="Cambria Math" panose="02040503050406030204" pitchFamily="18" charset="0"/>
                          </a:rPr>
                          <m:t>,</m:t>
                        </m:r>
                        <m:r>
                          <a:rPr lang="en-IN" b="1" i="0" smtClean="0">
                            <a:latin typeface="Cambria Math" panose="02040503050406030204" pitchFamily="18" charset="0"/>
                            <a:ea typeface="Cambria Math" panose="02040503050406030204" pitchFamily="18" charset="0"/>
                          </a:rPr>
                          <m:t>𝐰</m:t>
                        </m:r>
                      </m:e>
                    </m:d>
                  </m:oMath>
                </a14:m>
                <a:endParaRPr lang="en-IN" dirty="0" smtClean="0"/>
              </a:p>
              <a:p>
                <a:r>
                  <a:rPr lang="en-IN" dirty="0" smtClean="0"/>
                  <a:t>The probability that this PMF gives to the correct label i.e.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sSup>
                          <m:sSupPr>
                            <m:ctrlPr>
                              <a:rPr lang="en-IN" b="0"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oMath>
                </a14:m>
                <a:r>
                  <a:rPr lang="en-IN" dirty="0" smtClean="0"/>
                  <a:t> is called the </a:t>
                </a:r>
                <a:r>
                  <a:rPr lang="en-IN" i="1" dirty="0" smtClean="0"/>
                  <a:t>likelihood</a:t>
                </a:r>
                <a:r>
                  <a:rPr lang="en-IN" dirty="0" smtClean="0"/>
                  <a:t> of this model with respect to this data point</a:t>
                </a:r>
              </a:p>
              <a:p>
                <a:pPr lvl="2"/>
                <a:r>
                  <a:rPr lang="en-IN" dirty="0" smtClean="0"/>
                  <a:t>It easy to show that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 | </m:t>
                        </m:r>
                        <m:sSup>
                          <m:sSupPr>
                            <m:ctrlPr>
                              <a:rPr lang="en-IN" b="1"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𝜎</m:t>
                    </m:r>
                    <m:d>
                      <m:dPr>
                        <m:ctrlPr>
                          <a:rPr lang="en-IN" b="0"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b="0" i="1" smtClean="0">
                                <a:latin typeface="Cambria Math" panose="02040503050406030204" pitchFamily="18" charset="0"/>
                                <a:ea typeface="Cambria Math" panose="02040503050406030204" pitchFamily="18" charset="0"/>
                              </a:rPr>
                              <m:t>⊤</m:t>
                            </m:r>
                          </m:sup>
                        </m:sSup>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𝑡</m:t>
                            </m:r>
                          </m:sup>
                        </m:sSup>
                      </m:e>
                    </m:d>
                  </m:oMath>
                </a14:m>
                <a:endParaRPr lang="en-IN" dirty="0" smtClean="0"/>
              </a:p>
              <a:p>
                <a:pPr lvl="2"/>
                <a:r>
                  <a:rPr lang="en-IN" b="1" dirty="0" smtClean="0"/>
                  <a:t>Hint</a:t>
                </a:r>
                <a:r>
                  <a:rPr lang="en-IN" dirty="0" smtClean="0"/>
                  <a:t>: use the fact that </a:t>
                </a:r>
                <a14:m>
                  <m:oMath xmlns:m="http://schemas.openxmlformats.org/officeDocument/2006/math">
                    <m:r>
                      <a:rPr lang="en-IN" b="0" i="1" smtClean="0">
                        <a:latin typeface="Cambria Math" panose="02040503050406030204" pitchFamily="18" charset="0"/>
                      </a:rPr>
                      <m:t>𝜎</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𝑡</m:t>
                        </m:r>
                      </m:e>
                    </m:d>
                    <m:r>
                      <a:rPr lang="en-IN" b="0" i="1" smtClean="0">
                        <a:latin typeface="Cambria Math" panose="02040503050406030204" pitchFamily="18" charset="0"/>
                      </a:rPr>
                      <m:t>=1−</m:t>
                    </m:r>
                    <m:r>
                      <a:rPr lang="en-IN" b="0" i="1" smtClean="0">
                        <a:latin typeface="Cambria Math" panose="02040503050406030204" pitchFamily="18" charset="0"/>
                      </a:rPr>
                      <m:t>𝜎</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oMath>
                </a14:m>
                <a:r>
                  <a:rPr lang="en-IN" dirty="0" smtClean="0"/>
                  <a:t> and that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−1,1</m:t>
                        </m:r>
                      </m:e>
                    </m:d>
                  </m:oMath>
                </a14:m>
                <a:endParaRPr lang="en-IN" dirty="0" smtClean="0"/>
              </a:p>
              <a:p>
                <a:r>
                  <a:rPr lang="en-IN" dirty="0" smtClean="0"/>
                  <a:t>If we have several points </a:t>
                </a:r>
                <a14:m>
                  <m:oMath xmlns:m="http://schemas.openxmlformats.org/officeDocument/2006/math">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1</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b="0" i="1" smtClean="0">
                                <a:latin typeface="Cambria Math" panose="02040503050406030204" pitchFamily="18" charset="0"/>
                              </a:rPr>
                              <m:t>1</m:t>
                            </m:r>
                          </m:sup>
                        </m:sSup>
                      </m:e>
                    </m:d>
                    <m:r>
                      <a:rPr lang="en-IN" b="0" i="1" smtClean="0">
                        <a:latin typeface="Cambria Math" panose="02040503050406030204" pitchFamily="18" charset="0"/>
                      </a:rPr>
                      <m:t>,…,</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𝑛</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b="0" i="1" smtClean="0">
                                <a:latin typeface="Cambria Math" panose="02040503050406030204" pitchFamily="18" charset="0"/>
                              </a:rPr>
                              <m:t>𝑛</m:t>
                            </m:r>
                          </m:sup>
                        </m:sSup>
                      </m:e>
                    </m:d>
                  </m:oMath>
                </a14:m>
                <a:r>
                  <a:rPr lang="en-IN" dirty="0" smtClean="0"/>
                  <a:t> then we define the likelihood of </a:t>
                </a:r>
                <a14:m>
                  <m:oMath xmlns:m="http://schemas.openxmlformats.org/officeDocument/2006/math">
                    <m:r>
                      <a:rPr lang="en-IN" b="1" i="0" smtClean="0">
                        <a:latin typeface="Cambria Math" panose="02040503050406030204" pitchFamily="18" charset="0"/>
                      </a:rPr>
                      <m:t>𝐰</m:t>
                    </m:r>
                  </m:oMath>
                </a14:m>
                <a:r>
                  <a:rPr lang="en-IN" dirty="0" smtClean="0"/>
                  <a:t> w.r.t entire dataset as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b="0" i="0" smtClean="0">
                                <a:latin typeface="Cambria Math" panose="02040503050406030204" pitchFamily="18" charset="0"/>
                                <a:ea typeface="Cambria Math" panose="02040503050406030204" pitchFamily="18" charset="0"/>
                              </a:rPr>
                              <m:t>1</m:t>
                            </m:r>
                          </m:sup>
                        </m:sSup>
                        <m:r>
                          <a:rPr lang="en-IN" b="0" i="0"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𝑛</m:t>
                            </m:r>
                          </m:sup>
                        </m:sSup>
                        <m:r>
                          <a:rPr lang="en-IN">
                            <a:latin typeface="Cambria Math" panose="02040503050406030204" pitchFamily="18" charset="0"/>
                            <a:ea typeface="Cambria Math" panose="02040503050406030204" pitchFamily="18" charset="0"/>
                          </a:rPr>
                          <m:t> | </m:t>
                        </m:r>
                        <m:sSup>
                          <m:sSupPr>
                            <m:ctrlPr>
                              <a:rPr lang="en-IN" b="1"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1</m:t>
                            </m:r>
                          </m:sup>
                        </m:sSup>
                        <m:r>
                          <a:rPr lang="en-IN" b="1" i="0" smtClean="0">
                            <a:latin typeface="Cambria Math" panose="02040503050406030204" pitchFamily="18" charset="0"/>
                            <a:ea typeface="Cambria Math" panose="02040503050406030204" pitchFamily="18" charset="0"/>
                          </a:rPr>
                          <m:t>,…,</m:t>
                        </m:r>
                        <m:sSup>
                          <m:sSupPr>
                            <m:ctrlPr>
                              <a:rPr lang="en-IN" b="1" i="1" smtClean="0">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𝑛</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oMath>
                </a14:m>
                <a:endParaRPr lang="en-IN" dirty="0" smtClean="0"/>
              </a:p>
              <a:p>
                <a:pPr lvl="2"/>
                <a:r>
                  <a:rPr lang="en-IN" dirty="0" smtClean="0"/>
                  <a:t>Usually we assume data points are independent so we use product rule to get</a:t>
                </a:r>
              </a:p>
              <a:p>
                <a:pPr lvl="2"/>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0">
                                <a:latin typeface="Cambria Math" panose="02040503050406030204" pitchFamily="18" charset="0"/>
                                <a:ea typeface="Cambria Math" panose="02040503050406030204" pitchFamily="18" charset="0"/>
                              </a:rPr>
                              <m:t>1</m:t>
                            </m:r>
                          </m:sup>
                        </m:sSup>
                        <m:r>
                          <a:rPr lang="en-IN" i="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𝑛</m:t>
                            </m:r>
                          </m:sup>
                        </m:sSup>
                        <m:r>
                          <a:rPr lang="en-IN">
                            <a:latin typeface="Cambria Math" panose="02040503050406030204" pitchFamily="18" charset="0"/>
                            <a:ea typeface="Cambria Math" panose="02040503050406030204" pitchFamily="18" charset="0"/>
                          </a:rPr>
                          <m:t> | </m:t>
                        </m:r>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1</m:t>
                            </m:r>
                          </m:sup>
                        </m:sSup>
                        <m:r>
                          <a:rPr lang="en-IN" b="1" i="0">
                            <a:latin typeface="Cambria Math" panose="02040503050406030204" pitchFamily="18" charset="0"/>
                            <a:ea typeface="Cambria Math" panose="02040503050406030204" pitchFamily="18" charset="0"/>
                          </a:rPr>
                          <m:t>,…,</m:t>
                        </m:r>
                        <m:sSup>
                          <m:sSupPr>
                            <m:ctrlPr>
                              <a:rPr lang="en-IN" b="1" i="1">
                                <a:latin typeface="Cambria Math" panose="02040503050406030204" pitchFamily="18" charset="0"/>
                                <a:ea typeface="Cambria Math" panose="02040503050406030204" pitchFamily="18" charset="0"/>
                              </a:rPr>
                            </m:ctrlPr>
                          </m:sSupPr>
                          <m:e>
                            <m:r>
                              <a:rPr lang="en-IN" b="1" i="0">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𝑛</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r>
                      <a:rPr lang="en-IN" b="0" i="1" smtClean="0">
                        <a:latin typeface="Cambria Math" panose="02040503050406030204" pitchFamily="18" charset="0"/>
                        <a:ea typeface="Cambria Math" panose="02040503050406030204" pitchFamily="18" charset="0"/>
                      </a:rPr>
                      <m:t>=</m:t>
                    </m:r>
                    <m:nary>
                      <m:naryPr>
                        <m:chr m:val="∏"/>
                        <m:limLoc m:val="subSup"/>
                        <m:ctrlPr>
                          <a:rPr lang="en-IN" b="0" i="1" smtClean="0">
                            <a:latin typeface="Cambria Math" panose="02040503050406030204" pitchFamily="18" charset="0"/>
                            <a:ea typeface="Cambria Math" panose="02040503050406030204" pitchFamily="18" charset="0"/>
                          </a:rPr>
                        </m:ctrlPr>
                      </m:naryPr>
                      <m:sub>
                        <m:r>
                          <m:rPr>
                            <m:brk m:alnAt="25"/>
                          </m:rPr>
                          <a:rPr lang="en-IN" b="0" i="1" smtClean="0">
                            <a:latin typeface="Cambria Math" panose="02040503050406030204" pitchFamily="18" charset="0"/>
                            <a:ea typeface="Cambria Math" panose="02040503050406030204" pitchFamily="18" charset="0"/>
                          </a:rPr>
                          <m:t>𝑖</m:t>
                        </m:r>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𝑛</m:t>
                        </m:r>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 </m:t>
                            </m:r>
                            <m:sSup>
                              <m:sSupPr>
                                <m:ctrlPr>
                                  <a:rPr lang="en-IN" b="1"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e>
                    </m:nary>
                    <m:r>
                      <a:rPr lang="en-IN" b="0" i="1" smtClean="0">
                        <a:latin typeface="Cambria Math" panose="02040503050406030204" pitchFamily="18" charset="0"/>
                        <a:ea typeface="Cambria Math" panose="02040503050406030204" pitchFamily="18" charset="0"/>
                      </a:rPr>
                      <m:t>=</m:t>
                    </m:r>
                    <m:nary>
                      <m:naryPr>
                        <m:chr m:val="∏"/>
                        <m:limLoc m:val="subSup"/>
                        <m:ctrlPr>
                          <a:rPr lang="en-IN" b="0" i="1" smtClean="0">
                            <a:latin typeface="Cambria Math" panose="02040503050406030204" pitchFamily="18" charset="0"/>
                            <a:ea typeface="Cambria Math" panose="02040503050406030204" pitchFamily="18" charset="0"/>
                          </a:rPr>
                        </m:ctrlPr>
                      </m:naryPr>
                      <m:sub>
                        <m:r>
                          <m:rPr>
                            <m:brk m:alnAt="25"/>
                          </m:rPr>
                          <a:rPr lang="en-IN" b="0" i="1" smtClean="0">
                            <a:latin typeface="Cambria Math" panose="02040503050406030204" pitchFamily="18" charset="0"/>
                            <a:ea typeface="Cambria Math" panose="02040503050406030204" pitchFamily="18" charset="0"/>
                          </a:rPr>
                          <m:t>𝑖</m:t>
                        </m:r>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𝑛</m:t>
                        </m:r>
                      </m:sup>
                      <m:e>
                        <m:r>
                          <a:rPr lang="en-IN">
                            <a:latin typeface="Cambria Math" panose="02040503050406030204" pitchFamily="18" charset="0"/>
                            <a:ea typeface="Cambria Math" panose="02040503050406030204" pitchFamily="18" charset="0"/>
                          </a:rPr>
                          <m:t>𝜎</m:t>
                        </m:r>
                        <m:d>
                          <m:dPr>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m:t>
                                </m:r>
                              </m:sup>
                            </m:sSup>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𝑖</m:t>
                                </m:r>
                              </m:sup>
                            </m:sSup>
                          </m:e>
                        </m:d>
                      </m:e>
                    </m:nary>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2075636" cy="5746376"/>
              </a:xfrm>
              <a:blipFill>
                <a:blip r:embed="rId2"/>
                <a:stretch>
                  <a:fillRect l="-556"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p:grpSp>
        <p:nvGrpSpPr>
          <p:cNvPr id="16" name="Group 15"/>
          <p:cNvGrpSpPr/>
          <p:nvPr/>
        </p:nvGrpSpPr>
        <p:grpSpPr>
          <a:xfrm>
            <a:off x="10385076" y="641691"/>
            <a:ext cx="1468606" cy="1238929"/>
            <a:chOff x="12383748" y="1219011"/>
            <a:chExt cx="1862104" cy="1570887"/>
          </a:xfrm>
        </p:grpSpPr>
        <p:sp>
          <p:nvSpPr>
            <p:cNvPr id="17" name="Freeform 16"/>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reeform 17"/>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18"/>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 name="Rectangular Callout 21"/>
          <p:cNvSpPr/>
          <p:nvPr/>
        </p:nvSpPr>
        <p:spPr>
          <a:xfrm>
            <a:off x="814784" y="125685"/>
            <a:ext cx="9265919" cy="1716295"/>
          </a:xfrm>
          <a:prstGeom prst="wedgeRectCallout">
            <a:avLst>
              <a:gd name="adj1" fmla="val 60529"/>
              <a:gd name="adj2" fmla="val 4803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Data might not actually be independent e.g. my visiting a website may not be independent from my friend visiting the same website if I have found an offer on that website and posted about it on social website. However, often we nevertheless assume independence to make life simple</a:t>
            </a:r>
            <a:endParaRPr lang="en-IN" sz="2400" dirty="0">
              <a:solidFill>
                <a:schemeClr val="tx1"/>
              </a:solidFill>
              <a:latin typeface="+mj-lt"/>
            </a:endParaRPr>
          </a:p>
        </p:txBody>
      </p:sp>
    </p:spTree>
    <p:extLst>
      <p:ext uri="{BB962C8B-B14F-4D97-AF65-F5344CB8AC3E}">
        <p14:creationId xmlns:p14="http://schemas.microsoft.com/office/powerpoint/2010/main" val="350148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right)">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Maximum Likelihood</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3"/>
                <a:ext cx="11938646" cy="5746377"/>
              </a:xfrm>
            </p:spPr>
            <p:txBody>
              <a:bodyPr>
                <a:normAutofit/>
              </a:bodyPr>
              <a:lstStyle/>
              <a:p>
                <a:r>
                  <a:rPr lang="en-IN" dirty="0" smtClean="0"/>
                  <a:t>The expression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 </m:t>
                        </m:r>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oMath>
                </a14:m>
                <a:r>
                  <a:rPr lang="en-IN" dirty="0" smtClean="0"/>
                  <a:t> tells us if the model </a:t>
                </a:r>
                <a14:m>
                  <m:oMath xmlns:m="http://schemas.openxmlformats.org/officeDocument/2006/math">
                    <m:r>
                      <a:rPr lang="en-IN" b="1" i="0" smtClean="0">
                        <a:latin typeface="Cambria Math" panose="02040503050406030204" pitchFamily="18" charset="0"/>
                      </a:rPr>
                      <m:t>𝐰</m:t>
                    </m:r>
                  </m:oMath>
                </a14:m>
                <a:r>
                  <a:rPr lang="en-IN" dirty="0" smtClean="0"/>
                  <a:t> thinks the label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oMath>
                </a14:m>
                <a:r>
                  <a:rPr lang="en-IN" dirty="0" smtClean="0"/>
                  <a:t> is a very likely label given the feature vector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𝑖</m:t>
                        </m:r>
                      </m:sup>
                    </m:sSup>
                  </m:oMath>
                </a14:m>
                <a:r>
                  <a:rPr lang="en-IN" dirty="0" smtClean="0"/>
                  <a:t> or not likely at all!</a:t>
                </a:r>
              </a:p>
              <a:p>
                <a:pPr lvl="2"/>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0">
                                <a:latin typeface="Cambria Math" panose="02040503050406030204" pitchFamily="18" charset="0"/>
                                <a:ea typeface="Cambria Math" panose="02040503050406030204" pitchFamily="18" charset="0"/>
                              </a:rPr>
                              <m:t>1</m:t>
                            </m:r>
                          </m:sup>
                        </m:sSup>
                        <m:r>
                          <a:rPr lang="en-IN" i="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𝑛</m:t>
                            </m:r>
                          </m:sup>
                        </m:sSup>
                        <m:r>
                          <a:rPr lang="en-IN">
                            <a:latin typeface="Cambria Math" panose="02040503050406030204" pitchFamily="18" charset="0"/>
                            <a:ea typeface="Cambria Math" panose="02040503050406030204" pitchFamily="18" charset="0"/>
                          </a:rPr>
                          <m:t> | </m:t>
                        </m:r>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1</m:t>
                            </m:r>
                          </m:sup>
                        </m:sSup>
                        <m:r>
                          <a:rPr lang="en-IN" b="1" i="0">
                            <a:latin typeface="Cambria Math" panose="02040503050406030204" pitchFamily="18" charset="0"/>
                            <a:ea typeface="Cambria Math" panose="02040503050406030204" pitchFamily="18" charset="0"/>
                          </a:rPr>
                          <m:t>,…,</m:t>
                        </m:r>
                        <m:sSup>
                          <m:sSupPr>
                            <m:ctrlPr>
                              <a:rPr lang="en-IN" b="1" i="1">
                                <a:latin typeface="Cambria Math" panose="02040503050406030204" pitchFamily="18" charset="0"/>
                                <a:ea typeface="Cambria Math" panose="02040503050406030204" pitchFamily="18" charset="0"/>
                              </a:rPr>
                            </m:ctrlPr>
                          </m:sSupPr>
                          <m:e>
                            <m:r>
                              <a:rPr lang="en-IN" b="1" i="0">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𝑛</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oMath>
                </a14:m>
                <a:r>
                  <a:rPr lang="en-IN" dirty="0" smtClean="0"/>
                  <a:t> similarly tells us how likely does the model </a:t>
                </a:r>
                <a14:m>
                  <m:oMath xmlns:m="http://schemas.openxmlformats.org/officeDocument/2006/math">
                    <m:r>
                      <a:rPr lang="en-IN" b="1" i="0" smtClean="0">
                        <a:latin typeface="Cambria Math" panose="02040503050406030204" pitchFamily="18" charset="0"/>
                      </a:rPr>
                      <m:t>𝐰</m:t>
                    </m:r>
                  </m:oMath>
                </a14:m>
                <a:r>
                  <a:rPr lang="en-IN" dirty="0" smtClean="0"/>
                  <a:t> think the labels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𝑛</m:t>
                        </m:r>
                      </m:sup>
                    </m:sSup>
                  </m:oMath>
                </a14:m>
                <a:r>
                  <a:rPr lang="en-IN" dirty="0" smtClean="0"/>
                  <a:t> are, given the feature vectors </a:t>
                </a:r>
                <a14:m>
                  <m:oMath xmlns:m="http://schemas.openxmlformats.org/officeDocument/2006/math">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1</m:t>
                        </m:r>
                      </m:sup>
                    </m:sSup>
                    <m:r>
                      <a:rPr lang="en-IN" b="1" i="0">
                        <a:latin typeface="Cambria Math" panose="02040503050406030204" pitchFamily="18" charset="0"/>
                        <a:ea typeface="Cambria Math" panose="02040503050406030204" pitchFamily="18" charset="0"/>
                      </a:rPr>
                      <m:t>,…,</m:t>
                    </m:r>
                    <m:sSup>
                      <m:sSupPr>
                        <m:ctrlPr>
                          <a:rPr lang="en-IN" b="1" i="1">
                            <a:latin typeface="Cambria Math" panose="02040503050406030204" pitchFamily="18" charset="0"/>
                            <a:ea typeface="Cambria Math" panose="02040503050406030204" pitchFamily="18" charset="0"/>
                          </a:rPr>
                        </m:ctrlPr>
                      </m:sSupPr>
                      <m:e>
                        <m:r>
                          <a:rPr lang="en-IN" b="1" i="0">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𝑛</m:t>
                        </m:r>
                      </m:sup>
                    </m:sSup>
                  </m:oMath>
                </a14:m>
                <a:endParaRPr lang="en-IN" dirty="0" smtClean="0"/>
              </a:p>
              <a:p>
                <a:r>
                  <a:rPr lang="en-IN" dirty="0" smtClean="0"/>
                  <a:t>Since we trust our training data as clean and representative of reality, we should look for a </a:t>
                </a:r>
                <a14:m>
                  <m:oMath xmlns:m="http://schemas.openxmlformats.org/officeDocument/2006/math">
                    <m:r>
                      <a:rPr lang="en-IN" b="1" i="0" smtClean="0">
                        <a:latin typeface="Cambria Math" panose="02040503050406030204" pitchFamily="18" charset="0"/>
                      </a:rPr>
                      <m:t>𝐰</m:t>
                    </m:r>
                  </m:oMath>
                </a14:m>
                <a:r>
                  <a:rPr lang="en-IN" dirty="0" smtClean="0"/>
                  <a:t> that considers training labels to be very likely</a:t>
                </a:r>
              </a:p>
              <a:p>
                <a:pPr lvl="2"/>
                <a:r>
                  <a:rPr lang="en-IN" dirty="0" smtClean="0"/>
                  <a:t>E.g. in </a:t>
                </a:r>
                <a:r>
                  <a:rPr lang="en-IN" dirty="0" err="1" smtClean="0"/>
                  <a:t>RecSys</a:t>
                </a:r>
                <a:r>
                  <a:rPr lang="en-IN" dirty="0" smtClean="0"/>
                  <a:t> example, let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r>
                      <a:rPr lang="en-IN" b="0" i="1" smtClean="0">
                        <a:latin typeface="Cambria Math" panose="02040503050406030204" pitchFamily="18" charset="0"/>
                      </a:rPr>
                      <m:t>=1</m:t>
                    </m:r>
                  </m:oMath>
                </a14:m>
                <a:r>
                  <a:rPr lang="en-IN" dirty="0" smtClean="0"/>
                  <a:t> if customer makes a purchase and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r>
                      <a:rPr lang="en-IN" b="0" i="1" smtClean="0">
                        <a:latin typeface="Cambria Math" panose="02040503050406030204" pitchFamily="18" charset="0"/>
                      </a:rPr>
                      <m:t>=0</m:t>
                    </m:r>
                  </m:oMath>
                </a14:m>
                <a:r>
                  <a:rPr lang="en-IN" dirty="0" smtClean="0"/>
                  <a:t> otherwise. If we trust that these labels do represent reality i.e. what our customers like and dislike, then we should learn a model </a:t>
                </a:r>
                <a14:m>
                  <m:oMath xmlns:m="http://schemas.openxmlformats.org/officeDocument/2006/math">
                    <m:r>
                      <a:rPr lang="en-IN" b="1" i="0" smtClean="0">
                        <a:latin typeface="Cambria Math" panose="02040503050406030204" pitchFamily="18" charset="0"/>
                      </a:rPr>
                      <m:t>𝐰</m:t>
                    </m:r>
                  </m:oMath>
                </a14:m>
                <a:r>
                  <a:rPr lang="en-IN" dirty="0" smtClean="0"/>
                  <a:t> accordingly</a:t>
                </a:r>
              </a:p>
              <a:p>
                <a:pPr lvl="2"/>
                <a:r>
                  <a:rPr lang="en-IN" dirty="0" smtClean="0"/>
                  <a:t>Totally different story if we mistrust our data – different techniques for that</a:t>
                </a:r>
              </a:p>
              <a:p>
                <a:r>
                  <a:rPr lang="en-IN" b="1" dirty="0" smtClean="0"/>
                  <a:t>Maximum Likelihood Estimator </a:t>
                </a:r>
                <a:r>
                  <a:rPr lang="en-IN" dirty="0" smtClean="0"/>
                  <a:t>(</a:t>
                </a:r>
                <a:r>
                  <a:rPr lang="en-IN" b="1" dirty="0" smtClean="0"/>
                  <a:t>MLE</a:t>
                </a:r>
                <a:r>
                  <a:rPr lang="en-IN" dirty="0" smtClean="0"/>
                  <a:t>): the model that gives highest likelihood to observed labels </a:t>
                </a:r>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1" i="0" smtClean="0">
                                <a:latin typeface="Cambria Math" panose="02040503050406030204" pitchFamily="18" charset="0"/>
                              </a:rPr>
                              <m:t>𝐰</m:t>
                            </m:r>
                          </m:e>
                        </m:acc>
                      </m:e>
                      <m:sub>
                        <m:r>
                          <m:rPr>
                            <m:sty m:val="p"/>
                          </m:rPr>
                          <a:rPr lang="en-IN" b="0" i="0" dirty="0" smtClean="0">
                            <a:latin typeface="Cambria Math" panose="02040503050406030204" pitchFamily="18" charset="0"/>
                          </a:rPr>
                          <m:t>MLE</m:t>
                        </m:r>
                      </m:sub>
                    </m:sSub>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arg</m:t>
                        </m:r>
                      </m:fName>
                      <m:e>
                        <m:func>
                          <m:funcPr>
                            <m:ctrlPr>
                              <a:rPr lang="en-IN" b="0" i="1" dirty="0" smtClean="0">
                                <a:latin typeface="Cambria Math" panose="02040503050406030204" pitchFamily="18" charset="0"/>
                              </a:rPr>
                            </m:ctrlPr>
                          </m:funcPr>
                          <m:fName>
                            <m:limLow>
                              <m:limLowPr>
                                <m:ctrlPr>
                                  <a:rPr lang="en-IN" b="0" i="1" dirty="0" smtClean="0">
                                    <a:latin typeface="Cambria Math" panose="02040503050406030204" pitchFamily="18" charset="0"/>
                                  </a:rPr>
                                </m:ctrlPr>
                              </m:limLowPr>
                              <m:e>
                                <m:r>
                                  <m:rPr>
                                    <m:sty m:val="p"/>
                                  </m:rPr>
                                  <a:rPr lang="en-IN" b="0" i="0" dirty="0" smtClean="0">
                                    <a:latin typeface="Cambria Math" panose="02040503050406030204" pitchFamily="18" charset="0"/>
                                  </a:rPr>
                                  <m:t>max</m:t>
                                </m:r>
                              </m:e>
                              <m:lim>
                                <m:r>
                                  <a:rPr lang="en-IN" b="1" i="0" dirty="0" smtClean="0">
                                    <a:latin typeface="Cambria Math" panose="02040503050406030204" pitchFamily="18" charset="0"/>
                                  </a:rPr>
                                  <m:t>𝐰</m:t>
                                </m:r>
                                <m:r>
                                  <a:rPr lang="en-IN" b="0" i="1" dirty="0" smtClean="0">
                                    <a:latin typeface="Cambria Math" panose="02040503050406030204" pitchFamily="18" charset="0"/>
                                  </a:rPr>
                                  <m:t>∈</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ℝ</m:t>
                                    </m:r>
                                  </m:e>
                                  <m:sup>
                                    <m:r>
                                      <a:rPr lang="en-IN" b="0" i="1" dirty="0" smtClean="0">
                                        <a:latin typeface="Cambria Math" panose="02040503050406030204" pitchFamily="18" charset="0"/>
                                        <a:ea typeface="Cambria Math" panose="02040503050406030204" pitchFamily="18" charset="0"/>
                                      </a:rPr>
                                      <m:t>𝑑</m:t>
                                    </m:r>
                                  </m:sup>
                                </m:sSup>
                              </m:lim>
                            </m:limLow>
                          </m:fName>
                          <m:e>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𝑛</m:t>
                                </m:r>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 </m:t>
                                    </m:r>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e>
                            </m:nary>
                          </m:e>
                        </m:func>
                      </m:e>
                    </m:func>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3"/>
                <a:ext cx="11938646" cy="5746377"/>
              </a:xfrm>
              <a:blipFill>
                <a:blip r:embed="rId2"/>
                <a:stretch>
                  <a:fillRect l="-562" t="-1803" r="-81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p:spTree>
    <p:extLst>
      <p:ext uri="{BB962C8B-B14F-4D97-AF65-F5344CB8AC3E}">
        <p14:creationId xmlns:p14="http://schemas.microsoft.com/office/powerpoint/2010/main" val="75518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Logistic Regression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Suppose we learn a model as the MLE while using sigmoidal map</a:t>
                </a:r>
              </a:p>
              <a:p>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b="1">
                                <a:latin typeface="Cambria Math" panose="02040503050406030204" pitchFamily="18" charset="0"/>
                              </a:rPr>
                              <m:t>𝐰</m:t>
                            </m:r>
                          </m:e>
                        </m:acc>
                      </m:e>
                      <m:sub>
                        <m:r>
                          <m:rPr>
                            <m:sty m:val="p"/>
                          </m:rPr>
                          <a:rPr lang="en-IN" dirty="0">
                            <a:latin typeface="Cambria Math" panose="02040503050406030204" pitchFamily="18" charset="0"/>
                          </a:rPr>
                          <m:t>MLE</m:t>
                        </m:r>
                      </m:sub>
                    </m:sSub>
                    <m:r>
                      <a:rPr lang="en-IN" i="1" dirty="0">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dirty="0">
                                    <a:latin typeface="Cambria Math" panose="02040503050406030204" pitchFamily="18" charset="0"/>
                                  </a:rPr>
                                  <m:t>max</m:t>
                                </m:r>
                              </m:e>
                              <m:lim>
                                <m:r>
                                  <a:rPr lang="en-IN" b="1" dirty="0">
                                    <a:latin typeface="Cambria Math" panose="02040503050406030204" pitchFamily="18" charset="0"/>
                                  </a:rPr>
                                  <m:t>𝐰</m:t>
                                </m:r>
                                <m:r>
                                  <a:rPr lang="en-IN" i="1" dirty="0">
                                    <a:latin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ℝ</m:t>
                                    </m:r>
                                  </m:e>
                                  <m:sup>
                                    <m:r>
                                      <a:rPr lang="en-IN" i="1" dirty="0">
                                        <a:latin typeface="Cambria Math" panose="02040503050406030204" pitchFamily="18" charset="0"/>
                                        <a:ea typeface="Cambria Math" panose="02040503050406030204" pitchFamily="18" charset="0"/>
                                      </a:rPr>
                                      <m:t>𝑑</m:t>
                                    </m:r>
                                  </m:sup>
                                </m:sSup>
                              </m:lim>
                            </m:limLow>
                          </m:fName>
                          <m:e>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𝑛</m:t>
                                </m:r>
                              </m:sup>
                              <m:e>
                                <m:r>
                                  <a:rPr lang="en-IN">
                                    <a:latin typeface="Cambria Math" panose="02040503050406030204" pitchFamily="18" charset="0"/>
                                    <a:ea typeface="Cambria Math" panose="02040503050406030204" pitchFamily="18" charset="0"/>
                                  </a:rPr>
                                  <m:t>𝜎</m:t>
                                </m:r>
                                <m:d>
                                  <m:dPr>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m:t>
                                        </m:r>
                                      </m:sup>
                                    </m:sSup>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e>
                                </m:d>
                              </m:e>
                            </m:nary>
                          </m:e>
                        </m:func>
                      </m:e>
                    </m:func>
                  </m:oMath>
                </a14:m>
                <a:endParaRPr lang="en-IN" dirty="0" smtClean="0"/>
              </a:p>
              <a:p>
                <a:pPr lvl="2"/>
                <a:r>
                  <a:rPr lang="en-IN" dirty="0" smtClean="0"/>
                  <a:t>Working with products can be numerically unstable</a:t>
                </a:r>
              </a:p>
              <a:p>
                <a:pPr lvl="2"/>
                <a:r>
                  <a:rPr lang="en-IN" dirty="0" smtClean="0"/>
                  <a:t>Since </a:t>
                </a:r>
                <a14:m>
                  <m:oMath xmlns:m="http://schemas.openxmlformats.org/officeDocument/2006/math">
                    <m:r>
                      <a:rPr lang="en-IN" b="0" i="1" smtClean="0">
                        <a:latin typeface="Cambria Math" panose="02040503050406030204" pitchFamily="18" charset="0"/>
                      </a:rPr>
                      <m:t>𝜎</m:t>
                    </m:r>
                    <m:d>
                      <m:dPr>
                        <m:ctrlPr>
                          <a:rPr lang="en-IN" b="0" i="1" smtClean="0">
                            <a:latin typeface="Cambria Math" panose="02040503050406030204" pitchFamily="18" charset="0"/>
                          </a:rPr>
                        </m:ctrlPr>
                      </m:dPr>
                      <m:e>
                        <m:r>
                          <a:rPr lang="en-IN" b="0" i="1" smtClean="0">
                            <a:latin typeface="Cambria Math" panose="02040503050406030204" pitchFamily="18" charset="0"/>
                          </a:rPr>
                          <m:t>⋅</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0,1</m:t>
                        </m:r>
                      </m:e>
                    </m:d>
                  </m:oMath>
                </a14:m>
                <a:r>
                  <a:rPr lang="en-IN" dirty="0" smtClean="0"/>
                  <a:t>, product of several such values can be extremely small</a:t>
                </a:r>
              </a:p>
              <a:p>
                <a:pPr lvl="2"/>
                <a:r>
                  <a:rPr lang="en-IN" b="1" dirty="0" smtClean="0"/>
                  <a:t>Solution</a:t>
                </a:r>
                <a:r>
                  <a:rPr lang="en-IN" dirty="0" smtClean="0"/>
                  <a:t>: take logarithms and exploit that </a:t>
                </a:r>
                <a14:m>
                  <m:oMath xmlns:m="http://schemas.openxmlformats.org/officeDocument/2006/math">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1" i="0" smtClean="0">
                                <a:latin typeface="Cambria Math" panose="02040503050406030204" pitchFamily="18" charset="0"/>
                              </a:rPr>
                              <m:t>𝐰</m:t>
                            </m:r>
                          </m:lim>
                        </m:limLow>
                      </m:fName>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1" i="0" smtClean="0">
                                <a:latin typeface="Cambria Math" panose="02040503050406030204" pitchFamily="18" charset="0"/>
                              </a:rPr>
                              <m:t>𝐰</m:t>
                            </m:r>
                          </m:e>
                        </m:d>
                      </m:e>
                    </m:func>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1" i="0" smtClean="0">
                                <a:latin typeface="Cambria Math" panose="02040503050406030204" pitchFamily="18" charset="0"/>
                              </a:rPr>
                              <m:t>𝐰</m:t>
                            </m:r>
                          </m:lim>
                        </m:limLow>
                      </m:fName>
                      <m:e>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1" i="0" smtClean="0">
                                        <a:latin typeface="Cambria Math" panose="02040503050406030204" pitchFamily="18" charset="0"/>
                                      </a:rPr>
                                      <m:t>𝐰</m:t>
                                    </m:r>
                                  </m:e>
                                </m:d>
                              </m:e>
                            </m:d>
                          </m:e>
                        </m:func>
                      </m:e>
                    </m:func>
                  </m:oMath>
                </a14:m>
                <a:endParaRPr lang="en-IN" dirty="0" smtClean="0"/>
              </a:p>
              <a:p>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b="1">
                                <a:latin typeface="Cambria Math" panose="02040503050406030204" pitchFamily="18" charset="0"/>
                              </a:rPr>
                              <m:t>𝐰</m:t>
                            </m:r>
                          </m:e>
                        </m:acc>
                      </m:e>
                      <m:sub>
                        <m:r>
                          <m:rPr>
                            <m:sty m:val="p"/>
                          </m:rPr>
                          <a:rPr lang="en-IN" dirty="0">
                            <a:latin typeface="Cambria Math" panose="02040503050406030204" pitchFamily="18" charset="0"/>
                          </a:rPr>
                          <m:t>MLE</m:t>
                        </m:r>
                      </m:sub>
                    </m:sSub>
                    <m:r>
                      <a:rPr lang="en-IN" i="1" dirty="0">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dirty="0">
                                    <a:latin typeface="Cambria Math" panose="02040503050406030204" pitchFamily="18" charset="0"/>
                                  </a:rPr>
                                  <m:t>max</m:t>
                                </m:r>
                              </m:e>
                              <m:lim>
                                <m:r>
                                  <a:rPr lang="en-IN" b="1" dirty="0">
                                    <a:latin typeface="Cambria Math" panose="02040503050406030204" pitchFamily="18" charset="0"/>
                                  </a:rPr>
                                  <m:t>𝐰</m:t>
                                </m:r>
                                <m:r>
                                  <a:rPr lang="en-IN" i="1" dirty="0">
                                    <a:latin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ℝ</m:t>
                                    </m:r>
                                  </m:e>
                                  <m:sup>
                                    <m:r>
                                      <a:rPr lang="en-IN" i="1" dirty="0">
                                        <a:latin typeface="Cambria Math" panose="02040503050406030204" pitchFamily="18" charset="0"/>
                                        <a:ea typeface="Cambria Math" panose="02040503050406030204" pitchFamily="18" charset="0"/>
                                      </a:rPr>
                                      <m:t>𝑑</m:t>
                                    </m:r>
                                  </m:sup>
                                </m:sSup>
                              </m:lim>
                            </m:limLow>
                          </m:fName>
                          <m:e>
                            <m:func>
                              <m:funcPr>
                                <m:ctrlPr>
                                  <a:rPr lang="en-IN" b="0" i="1" dirty="0" smtClean="0">
                                    <a:latin typeface="Cambria Math" panose="02040503050406030204" pitchFamily="18" charset="0"/>
                                    <a:ea typeface="Cambria Math" panose="02040503050406030204" pitchFamily="18" charset="0"/>
                                  </a:rPr>
                                </m:ctrlPr>
                              </m:funcPr>
                              <m:fName>
                                <m:r>
                                  <m:rPr>
                                    <m:sty m:val="p"/>
                                  </m:rPr>
                                  <a:rPr lang="en-IN" b="0" i="0" dirty="0" smtClean="0">
                                    <a:latin typeface="Cambria Math" panose="02040503050406030204" pitchFamily="18" charset="0"/>
                                    <a:ea typeface="Cambria Math" panose="02040503050406030204" pitchFamily="18" charset="0"/>
                                  </a:rPr>
                                  <m:t>ln</m:t>
                                </m:r>
                              </m:fName>
                              <m:e>
                                <m:d>
                                  <m:dPr>
                                    <m:ctrlPr>
                                      <a:rPr lang="en-IN" b="0" i="1" dirty="0" smtClean="0">
                                        <a:latin typeface="Cambria Math" panose="02040503050406030204" pitchFamily="18" charset="0"/>
                                        <a:ea typeface="Cambria Math" panose="02040503050406030204" pitchFamily="18" charset="0"/>
                                      </a:rPr>
                                    </m:ctrlPr>
                                  </m:dPr>
                                  <m:e>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𝑛</m:t>
                                        </m:r>
                                      </m:sup>
                                      <m:e>
                                        <m:r>
                                          <a:rPr lang="en-IN">
                                            <a:latin typeface="Cambria Math" panose="02040503050406030204" pitchFamily="18" charset="0"/>
                                            <a:ea typeface="Cambria Math" panose="02040503050406030204" pitchFamily="18" charset="0"/>
                                          </a:rPr>
                                          <m:t>𝜎</m:t>
                                        </m:r>
                                        <m:d>
                                          <m:dPr>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m:t>
                                                </m:r>
                                              </m:sup>
                                            </m:sSup>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e>
                                        </m:d>
                                      </m:e>
                                    </m:nary>
                                  </m:e>
                                </m:d>
                              </m:e>
                            </m:func>
                          </m:e>
                        </m:func>
                      </m:e>
                    </m:func>
                  </m:oMath>
                </a14:m>
                <a:endParaRPr lang="en-IN" dirty="0" smtClean="0"/>
              </a:p>
              <a:p>
                <a14:m>
                  <m:oMath xmlns:m="http://schemas.openxmlformats.org/officeDocument/2006/math">
                    <m:r>
                      <a:rPr lang="en-IN" b="0" i="1" dirty="0" smtClean="0">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dirty="0">
                                    <a:latin typeface="Cambria Math" panose="02040503050406030204" pitchFamily="18" charset="0"/>
                                  </a:rPr>
                                  <m:t>min</m:t>
                                </m:r>
                              </m:e>
                              <m:lim>
                                <m:r>
                                  <a:rPr lang="en-IN" b="1" dirty="0">
                                    <a:latin typeface="Cambria Math" panose="02040503050406030204" pitchFamily="18" charset="0"/>
                                  </a:rPr>
                                  <m:t>𝐰</m:t>
                                </m:r>
                                <m:r>
                                  <a:rPr lang="en-IN" i="1" dirty="0">
                                    <a:latin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ℝ</m:t>
                                    </m:r>
                                  </m:e>
                                  <m:sup>
                                    <m:r>
                                      <a:rPr lang="en-IN" i="1" dirty="0">
                                        <a:latin typeface="Cambria Math" panose="02040503050406030204" pitchFamily="18" charset="0"/>
                                        <a:ea typeface="Cambria Math" panose="02040503050406030204" pitchFamily="18" charset="0"/>
                                      </a:rPr>
                                      <m:t>𝑑</m:t>
                                    </m:r>
                                  </m:sup>
                                </m:sSup>
                              </m:lim>
                            </m:limLow>
                          </m:fName>
                          <m:e>
                            <m:nary>
                              <m:naryPr>
                                <m:chr m:val="∑"/>
                                <m:limLoc m:val="subSup"/>
                                <m:ctrlPr>
                                  <a:rPr lang="en-IN" i="1" dirty="0">
                                    <a:latin typeface="Cambria Math" panose="02040503050406030204" pitchFamily="18" charset="0"/>
                                    <a:ea typeface="Cambria Math" panose="02040503050406030204" pitchFamily="18" charset="0"/>
                                  </a:rPr>
                                </m:ctrlPr>
                              </m:naryPr>
                              <m:sub>
                                <m:r>
                                  <m:rPr>
                                    <m:brk m:alnAt="25"/>
                                  </m:rPr>
                                  <a:rPr lang="en-IN" i="1" dirty="0">
                                    <a:latin typeface="Cambria Math" panose="02040503050406030204" pitchFamily="18" charset="0"/>
                                    <a:ea typeface="Cambria Math" panose="02040503050406030204" pitchFamily="18" charset="0"/>
                                  </a:rPr>
                                  <m:t>𝑖</m:t>
                                </m:r>
                                <m:r>
                                  <a:rPr lang="en-IN" i="1" dirty="0">
                                    <a:latin typeface="Cambria Math" panose="02040503050406030204" pitchFamily="18" charset="0"/>
                                    <a:ea typeface="Cambria Math" panose="02040503050406030204" pitchFamily="18" charset="0"/>
                                  </a:rPr>
                                  <m:t>=1</m:t>
                                </m:r>
                              </m:sub>
                              <m:sup>
                                <m:r>
                                  <a:rPr lang="en-IN" i="1" dirty="0">
                                    <a:latin typeface="Cambria Math" panose="02040503050406030204" pitchFamily="18" charset="0"/>
                                    <a:ea typeface="Cambria Math" panose="02040503050406030204" pitchFamily="18" charset="0"/>
                                  </a:rPr>
                                  <m:t>𝑛</m:t>
                                </m:r>
                              </m:sup>
                              <m:e>
                                <m:func>
                                  <m:funcPr>
                                    <m:ctrlPr>
                                      <a:rPr lang="en-IN" i="1" dirty="0">
                                        <a:latin typeface="Cambria Math" panose="02040503050406030204" pitchFamily="18" charset="0"/>
                                        <a:ea typeface="Cambria Math" panose="02040503050406030204" pitchFamily="18" charset="0"/>
                                      </a:rPr>
                                    </m:ctrlPr>
                                  </m:funcPr>
                                  <m:fName>
                                    <m:r>
                                      <m:rPr>
                                        <m:sty m:val="p"/>
                                      </m:rPr>
                                      <a:rPr lang="en-IN" dirty="0">
                                        <a:latin typeface="Cambria Math" panose="02040503050406030204" pitchFamily="18" charset="0"/>
                                        <a:ea typeface="Cambria Math" panose="02040503050406030204" pitchFamily="18" charset="0"/>
                                      </a:rPr>
                                      <m:t>ln</m:t>
                                    </m:r>
                                  </m:fName>
                                  <m:e>
                                    <m:d>
                                      <m:dPr>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1+</m:t>
                                        </m:r>
                                        <m:func>
                                          <m:funcPr>
                                            <m:ctrlPr>
                                              <a:rPr lang="en-IN" i="1" dirty="0">
                                                <a:latin typeface="Cambria Math" panose="02040503050406030204" pitchFamily="18" charset="0"/>
                                                <a:ea typeface="Cambria Math" panose="02040503050406030204" pitchFamily="18" charset="0"/>
                                              </a:rPr>
                                            </m:ctrlPr>
                                          </m:funcPr>
                                          <m:fName>
                                            <m:r>
                                              <m:rPr>
                                                <m:sty m:val="p"/>
                                              </m:rPr>
                                              <a:rPr lang="en-IN" dirty="0">
                                                <a:latin typeface="Cambria Math" panose="02040503050406030204" pitchFamily="18" charset="0"/>
                                                <a:ea typeface="Cambria Math" panose="02040503050406030204" pitchFamily="18" charset="0"/>
                                              </a:rPr>
                                              <m:t>exp</m:t>
                                            </m:r>
                                          </m:fName>
                                          <m:e>
                                            <m:d>
                                              <m:dPr>
                                                <m:ctrlPr>
                                                  <a:rPr lang="en-IN" i="1" dirty="0">
                                                    <a:latin typeface="Cambria Math" panose="02040503050406030204" pitchFamily="18" charset="0"/>
                                                    <a:ea typeface="Cambria Math" panose="02040503050406030204" pitchFamily="18" charset="0"/>
                                                  </a:rPr>
                                                </m:ctrlPr>
                                              </m:dPr>
                                              <m:e>
                                                <m:r>
                                                  <a:rPr lang="en-IN" b="0" i="1" dirty="0"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m:t>
                                                    </m:r>
                                                  </m:sup>
                                                </m:sSup>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e>
                                            </m:d>
                                          </m:e>
                                        </m:func>
                                      </m:e>
                                    </m:d>
                                  </m:e>
                                </m:func>
                              </m:e>
                            </m:nary>
                          </m:e>
                        </m:func>
                      </m:e>
                    </m:func>
                  </m:oMath>
                </a14:m>
                <a:endParaRPr lang="en-IN" dirty="0" smtClean="0"/>
              </a:p>
              <a:p>
                <a:r>
                  <a:rPr lang="en-IN" dirty="0" smtClean="0"/>
                  <a:t>Thus, the logistic loss function pops out automatically when we try to learn a model that maximizes the likelihood function</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r="-1734" b="-321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sp>
        <p:nvSpPr>
          <p:cNvPr id="6" name="Oval 5"/>
          <p:cNvSpPr/>
          <p:nvPr/>
        </p:nvSpPr>
        <p:spPr>
          <a:xfrm>
            <a:off x="3055849" y="4344520"/>
            <a:ext cx="4598398" cy="1027415"/>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Rectangular Callout 4"/>
          <p:cNvSpPr/>
          <p:nvPr/>
        </p:nvSpPr>
        <p:spPr>
          <a:xfrm>
            <a:off x="7654247" y="3774003"/>
            <a:ext cx="4363821" cy="589619"/>
          </a:xfrm>
          <a:prstGeom prst="wedgeRectCallout">
            <a:avLst>
              <a:gd name="adj1" fmla="val -61472"/>
              <a:gd name="adj2" fmla="val 5923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dirty="0" smtClean="0">
                <a:solidFill>
                  <a:schemeClr val="tx1"/>
                </a:solidFill>
                <a:latin typeface="+mj-lt"/>
              </a:rPr>
              <a:t>Also called </a:t>
            </a:r>
            <a:r>
              <a:rPr lang="en-IN" sz="2400" b="0" i="1" dirty="0" smtClean="0">
                <a:solidFill>
                  <a:schemeClr val="tx1"/>
                </a:solidFill>
                <a:latin typeface="+mj-lt"/>
              </a:rPr>
              <a:t>negative log-likelihood</a:t>
            </a:r>
            <a:endParaRPr lang="en-US" sz="2400" i="1" dirty="0">
              <a:solidFill>
                <a:schemeClr val="tx1"/>
              </a:solidFill>
              <a:latin typeface="+mj-lt"/>
            </a:endParaRPr>
          </a:p>
        </p:txBody>
      </p:sp>
    </p:spTree>
    <p:extLst>
      <p:ext uri="{BB962C8B-B14F-4D97-AF65-F5344CB8AC3E}">
        <p14:creationId xmlns:p14="http://schemas.microsoft.com/office/powerpoint/2010/main" val="13788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right)">
                                      <p:cBhvr>
                                        <p:cTn id="39" dur="500"/>
                                        <p:tgtEl>
                                          <p:spTgt spid="5"/>
                                        </p:tgtEl>
                                      </p:cBhvr>
                                    </p:animEffect>
                                  </p:childTnLst>
                                </p:cTn>
                              </p:par>
                            </p:childTnLst>
                          </p:cTn>
                        </p:par>
                        <p:par>
                          <p:cTn id="40" fill="hold">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right)">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196.0101"/>
  <p:tag name="ORIGINALWIDTH" val="1186.561"/>
  <p:tag name="LATEXADDIN" val="\documentclass{article}&#10;\usepackage{amsmath,amssymb}&#10;\usepackage{olo}&#10;\pagestyle{empty}&#10;\begin{document}&#10;&#10;\[&#10;\sigma(t) = \frac{1}{1 + \exp(-t)} = \frac{\exp(t)}{\exp(t)+1} &#10;\]&#10;&#10;\end{document}"/>
  <p:tag name="IGUANATEXSIZE" val="40"/>
  <p:tag name="IGUANATEXCURSOR" val="17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83.4646"/>
  <p:tag name="ORIGINALWIDTH" val="1631.796"/>
  <p:tag name="LATEXADDIN" val="\documentclass{article}&#10;\usepackage{amsmath,amssymb}&#10;\usepackage{olo}&#10;\pagestyle{empty}&#10;\begin{document}&#10;&#10;\[&#10;1 - \sigma(t) = \frac{1}{1 + \exp(t)} = \sigma(-t) &#10;\]&#10;&#10;\end{document}"/>
  <p:tag name="IGUANATEXSIZE" val="40"/>
  <p:tag name="IGUANATEXCURSOR" val="159"/>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2539</TotalTime>
  <Words>4650</Words>
  <Application>Microsoft Office PowerPoint</Application>
  <PresentationFormat>Widescreen</PresentationFormat>
  <Paragraphs>166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Wingdings</vt:lpstr>
      <vt:lpstr>Metropolitan</vt:lpstr>
      <vt:lpstr>Probabilistic ML</vt:lpstr>
      <vt:lpstr>Probabilistic ML</vt:lpstr>
      <vt:lpstr>Probabilistic ML for Classification</vt:lpstr>
      <vt:lpstr>Probabilistic Binary Classification</vt:lpstr>
      <vt:lpstr>Probabilistic Binary Classification</vt:lpstr>
      <vt:lpstr>Sigmoid Function</vt:lpstr>
      <vt:lpstr>Likelihood</vt:lpstr>
      <vt:lpstr>Maximum Likelihood</vt:lpstr>
      <vt:lpstr>Logistic Regression</vt:lpstr>
      <vt:lpstr>Probabilistic Multiclassification</vt:lpstr>
      <vt:lpstr>Softmax Regression</vt:lpstr>
      <vt:lpstr>General Recipe for MLE Algorithms</vt:lpstr>
      <vt:lpstr>Probabilistic Regression</vt:lpstr>
      <vt:lpstr>Probabilistic Regression</vt:lpstr>
      <vt:lpstr>Probabilistic Regularization??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dc:creator>
  <cp:lastModifiedBy>Purushottam Kar</cp:lastModifiedBy>
  <cp:revision>167</cp:revision>
  <dcterms:created xsi:type="dcterms:W3CDTF">2018-07-30T05:08:11Z</dcterms:created>
  <dcterms:modified xsi:type="dcterms:W3CDTF">2020-02-10T16:31:39Z</dcterms:modified>
</cp:coreProperties>
</file>