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64" r:id="rId2"/>
    <p:sldId id="321" r:id="rId3"/>
    <p:sldId id="322" r:id="rId4"/>
    <p:sldId id="323" r:id="rId5"/>
    <p:sldId id="3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3/4/2020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rgbClr val="7030A0">
                    <a:alpha val="2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0538010" y="5196309"/>
            <a:ext cx="1748118" cy="1661691"/>
            <a:chOff x="10538010" y="5120875"/>
            <a:chExt cx="1748118" cy="1661691"/>
          </a:xfrm>
        </p:grpSpPr>
        <p:sp>
          <p:nvSpPr>
            <p:cNvPr id="8" name="TextBox 7"/>
            <p:cNvSpPr txBox="1"/>
            <p:nvPr/>
          </p:nvSpPr>
          <p:spPr>
            <a:xfrm>
              <a:off x="10538010" y="6474789"/>
              <a:ext cx="1748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0" dirty="0" smtClean="0">
                  <a:solidFill>
                    <a:srgbClr val="7030A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CS771: Intro to ML</a:t>
              </a:r>
              <a:endParaRPr lang="en-US" sz="1400" b="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8886" y="5120875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641104" y="5120875"/>
              <a:ext cx="1541929" cy="1661691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rgbClr val="7030A0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0905005" cy="3352800"/>
          </a:xfrm>
        </p:spPr>
        <p:txBody>
          <a:bodyPr/>
          <a:lstStyle/>
          <a:p>
            <a:r>
              <a:rPr lang="en-IN" dirty="0" smtClean="0"/>
              <a:t>Generalized </a:t>
            </a:r>
            <a:r>
              <a:rPr lang="en-IN" smtClean="0"/>
              <a:t>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CS771: Introduction to Machine Learning</a:t>
            </a:r>
            <a:endParaRPr lang="en-IN" dirty="0"/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9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Generalized Linear Models (GLM/</a:t>
            </a:r>
            <a:r>
              <a:rPr lang="en-IN" dirty="0" err="1" smtClean="0"/>
              <a:t>GLiM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/>
              <a:lstStyle/>
              <a:p>
                <a:r>
                  <a:rPr lang="en-IN" dirty="0" smtClean="0"/>
                  <a:t>Linear regression approximates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as a linear </a:t>
                </a:r>
                <a:r>
                  <a:rPr lang="en-IN" dirty="0" err="1" smtClean="0"/>
                  <a:t>func</a:t>
                </a:r>
                <a:r>
                  <a:rPr lang="en-IN" dirty="0" smtClean="0"/>
                  <a:t> of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… and we try to learn a model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 smtClean="0"/>
                  <a:t> </a:t>
                </a:r>
                <a:r>
                  <a:rPr lang="en-IN" dirty="0" smtClean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b="1" i="0" dirty="0" smtClean="0"/>
              </a:p>
              <a:p>
                <a:pPr lvl="2"/>
                <a:r>
                  <a:rPr lang="en-IN" dirty="0" smtClean="0"/>
                  <a:t>Thus, output is modelled as a linear function of features – not very flexible or powerful. Will learn techniques that model output as non-linear </a:t>
                </a:r>
                <a:r>
                  <a:rPr lang="en-IN" dirty="0" err="1" smtClean="0"/>
                  <a:t>func</a:t>
                </a:r>
                <a:r>
                  <a:rPr lang="en-IN" dirty="0" smtClean="0"/>
                  <a:t> of input</a:t>
                </a:r>
              </a:p>
              <a:p>
                <a:r>
                  <a:rPr lang="en-IN" dirty="0" smtClean="0"/>
                  <a:t>Generalized linear models are “somewhat” linear models</a:t>
                </a:r>
              </a:p>
              <a:p>
                <a:pPr lvl="2"/>
                <a:r>
                  <a:rPr lang="en-IN" dirty="0" smtClean="0"/>
                  <a:t>In fact, we have already seen GLMs in action – logistic </a:t>
                </a:r>
                <a:r>
                  <a:rPr lang="en-IN" dirty="0" err="1" smtClean="0"/>
                  <a:t>reg</a:t>
                </a:r>
                <a:r>
                  <a:rPr lang="en-IN" dirty="0" smtClean="0"/>
                  <a:t>, linear </a:t>
                </a:r>
                <a:r>
                  <a:rPr lang="en-IN" dirty="0" err="1" smtClean="0"/>
                  <a:t>reg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In logistic regression,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dirty="0" smtClean="0"/>
                  <a:t>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IN" dirty="0" smtClean="0"/>
                  <a:t>). However,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doesn’t give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directly, rather it gives us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IN" dirty="0" smtClean="0"/>
                  <a:t>. We pass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through a (non-linear) </a:t>
                </a:r>
                <a:r>
                  <a:rPr lang="en-IN" dirty="0" err="1" smtClean="0"/>
                  <a:t>thresholding</a:t>
                </a:r>
                <a:r>
                  <a:rPr lang="en-IN" dirty="0" smtClean="0"/>
                  <a:t> function to obtain the final (binary) label</a:t>
                </a:r>
              </a:p>
              <a:p>
                <a:pPr lvl="2"/>
                <a:r>
                  <a:rPr lang="en-IN" dirty="0" smtClean="0"/>
                  <a:t>GLMs generalize this behaviour very nicely to allow us to make predictions on discrete/continuous labels even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does not directly give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Thus, GLMs are only “just” non-linear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 </a:t>
                </a:r>
                <a:r>
                  <a:rPr lang="en-IN" dirty="0"/>
                  <a:t>–</a:t>
                </a:r>
                <a:r>
                  <a:rPr lang="en-IN" i="0" dirty="0" smtClean="0">
                    <a:sym typeface="Wingdings" panose="05000000000000000000" pitchFamily="2" charset="2"/>
                  </a:rPr>
                  <a:t> they learn linear scores but then threshold (or apply other non-linear wrappers) to predict interesting labels</a:t>
                </a:r>
                <a:endParaRPr lang="en-IN" i="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333" r="-1634" b="-9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Generalized Linear Models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GLMs assume likelihood models of a special kind (usually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)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 smtClean="0"/>
                  <a:t>Called </a:t>
                </a:r>
                <a:r>
                  <a:rPr lang="en-IN" b="1" i="0" dirty="0" smtClean="0"/>
                  <a:t>canonical exponential family distributions</a:t>
                </a:r>
                <a:r>
                  <a:rPr lang="en-IN" i="0" dirty="0" smtClean="0"/>
                  <a:t> </a:t>
                </a:r>
                <a:r>
                  <a:rPr lang="en-IN" dirty="0" smtClean="0"/>
                  <a:t>(details in CS772 </a:t>
                </a:r>
                <a:r>
                  <a:rPr lang="en-IN" dirty="0" err="1" smtClean="0"/>
                  <a:t>etc</a:t>
                </a:r>
                <a:r>
                  <a:rPr lang="en-IN" dirty="0" smtClean="0"/>
                  <a:t>)</a:t>
                </a:r>
              </a:p>
              <a:p>
                <a:pPr lvl="2"/>
                <a:r>
                  <a:rPr lang="en-IN" dirty="0" smtClean="0"/>
                  <a:t>The normalization “constant” is sometimes absorbed into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Sometimes, we include a “dispersion” parameter to control variance i.e.</a:t>
                </a:r>
                <a:br>
                  <a:rPr lang="en-IN" dirty="0" smtClean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Gaussian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/2,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)</a:t>
                </a:r>
                <a:endParaRPr lang="en-I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Bernoulli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IN" b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𝐰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IN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⊤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Poisson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)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The Poisson distribution can model labels that take values 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dirty="0" smtClean="0"/>
                  <a:t>. Typically used if we want to predict counts e.g. number of students graduating </a:t>
                </a:r>
                <a:r>
                  <a:rPr lang="en-IN" dirty="0" err="1" smtClean="0"/>
                  <a:t>etc</a:t>
                </a:r>
                <a:endParaRPr lang="en-I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Gamma (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I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6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26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)</a:t>
                </a:r>
                <a:endParaRPr lang="en-IN" dirty="0" smtClean="0"/>
              </a:p>
              <a:p>
                <a:pPr lvl="2"/>
                <a:r>
                  <a:rPr lang="en-IN" dirty="0" smtClean="0"/>
                  <a:t>Almost like a continuous Poisson – can model labels that take only non-negative values e.g. time before patient visits again</a:t>
                </a:r>
              </a:p>
              <a:p>
                <a:pPr lvl="2"/>
                <a:r>
                  <a:rPr lang="en-IN" b="1" dirty="0" smtClean="0"/>
                  <a:t>Note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ensures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 smtClean="0"/>
                  <a:t> o/w gamma </a:t>
                </a:r>
                <a:r>
                  <a:rPr lang="en-IN" dirty="0" err="1" smtClean="0"/>
                  <a:t>dist</a:t>
                </a:r>
                <a:r>
                  <a:rPr lang="en-IN" dirty="0" smtClean="0"/>
                  <a:t> doesn’t make sense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IN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  <m:sup>
                                            <m:r>
                                              <a:rPr lang="en-IN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IN" b="1" dirty="0" smtClean="0"/>
                  <a:t>Example</a:t>
                </a:r>
                <a:r>
                  <a:rPr lang="en-IN" dirty="0" smtClean="0"/>
                  <a:t>: von-Mises likelihood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IN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⊤</m:t>
                                        </m:r>
                                      </m:sup>
                                    </m:sSup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 Gaussian on a circle/finite interval – usually used to predict angles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A “non-canonical” exponential family member – form of expression different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b="-28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MLE with GLMs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Mostly, we have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i="0" dirty="0" smtClean="0"/>
                  <a:t>Interesting fact</a:t>
                </a:r>
                <a:r>
                  <a:rPr lang="en-IN" dirty="0" smtClean="0"/>
                  <a:t>: always have the mean predicted label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Gaussian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Bernoulli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 smtClean="0"/>
                  <a:t> 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IN" dirty="0" smtClean="0"/>
                  <a:t> sigmoid function)</a:t>
                </a:r>
              </a:p>
              <a:p>
                <a:pPr lvl="2"/>
                <a:r>
                  <a:rPr lang="en-IN" b="1" dirty="0" smtClean="0"/>
                  <a:t>Poisson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2"/>
                <a:r>
                  <a:rPr lang="en-IN" b="1" dirty="0" smtClean="0"/>
                  <a:t>Gamma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=−1/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(recall in this case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Solving for MLE becomes simple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 smtClean="0"/>
                  <a:t> does not depend 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 smtClean="0"/>
                  <a:t>) via (S)GD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IN" dirty="0" smtClean="0"/>
              </a:p>
              <a:p>
                <a:pPr lvl="2"/>
                <a:r>
                  <a:rPr lang="en-IN" b="0" dirty="0" smtClean="0"/>
                  <a:t>Thus, we have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 smtClean="0"/>
              </a:p>
              <a:p>
                <a:pPr lvl="2"/>
                <a:r>
                  <a:rPr lang="en-IN" dirty="0" smtClean="0"/>
                  <a:t>Note that if for some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then that point does not contribute to the gradient. One way to get zero gradient (which will be a global </a:t>
                </a:r>
                <a:r>
                  <a:rPr lang="en-IN" smtClean="0"/>
                  <a:t>optimum too since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IN" dirty="0" smtClean="0"/>
                  <a:t> is usually convex) is to ensure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 smtClean="0"/>
                  <a:t> for all points </a:t>
                </a:r>
                <a:r>
                  <a:rPr lang="en-IN" i="0" dirty="0" smtClean="0">
                    <a:sym typeface="Wingdings" panose="05000000000000000000" pitchFamily="2" charset="2"/>
                  </a:rPr>
                  <a:t></a:t>
                </a:r>
                <a:endParaRPr lang="en-IN" i="0" dirty="0" smtClean="0"/>
              </a:p>
              <a:p>
                <a:endParaRPr lang="en-IN" dirty="0" smtClean="0"/>
              </a:p>
              <a:p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746376"/>
              </a:xfrm>
              <a:blipFill>
                <a:blip r:embed="rId2"/>
                <a:stretch>
                  <a:fillRect l="-562" t="-2545" r="-14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5863679" y="2601376"/>
                <a:ext cx="5990003" cy="1248080"/>
              </a:xfrm>
              <a:prstGeom prst="wedgeRectCallout">
                <a:avLst>
                  <a:gd name="adj1" fmla="val -64587"/>
                  <a:gd name="adj2" fmla="val 5973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Slightly different (but similar) updates required for gamma since we do not have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but rather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IN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2400" dirty="0" smtClean="0">
                    <a:solidFill>
                      <a:schemeClr val="tx1"/>
                    </a:solidFill>
                    <a:latin typeface="+mj-lt"/>
                  </a:rPr>
                  <a:t> in that case</a:t>
                </a: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679" y="2601376"/>
                <a:ext cx="5990003" cy="1248080"/>
              </a:xfrm>
              <a:prstGeom prst="wedgeRectCallout">
                <a:avLst>
                  <a:gd name="adj1" fmla="val -64587"/>
                  <a:gd name="adj2" fmla="val 59734"/>
                </a:avLst>
              </a:prstGeom>
              <a:blipFill>
                <a:blip r:embed="rId3"/>
                <a:stretch>
                  <a:fillRect r="-114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4066</TotalTime>
  <Words>1551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Metropolitan</vt:lpstr>
      <vt:lpstr>Generalized Linear Models</vt:lpstr>
      <vt:lpstr>Generalized Linear Models (GLM/GLiM)</vt:lpstr>
      <vt:lpstr>Generalized Linear Models</vt:lpstr>
      <vt:lpstr>Generalized Linear Models</vt:lpstr>
      <vt:lpstr>MLE with GLMs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122</cp:revision>
  <dcterms:created xsi:type="dcterms:W3CDTF">2018-07-30T05:08:11Z</dcterms:created>
  <dcterms:modified xsi:type="dcterms:W3CDTF">2020-03-04T14:27:50Z</dcterms:modified>
</cp:coreProperties>
</file>