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3/6/2020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0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0.png"/><Relationship Id="rId5" Type="http://schemas.openxmlformats.org/officeDocument/2006/relationships/image" Target="../media/image26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0.png"/><Relationship Id="rId7" Type="http://schemas.openxmlformats.org/officeDocument/2006/relationships/image" Target="../media/image2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0.png"/><Relationship Id="rId5" Type="http://schemas.openxmlformats.org/officeDocument/2006/relationships/image" Target="../media/image23.png"/><Relationship Id="rId10" Type="http://schemas.openxmlformats.org/officeDocument/2006/relationships/image" Target="../media/image41.png"/><Relationship Id="rId4" Type="http://schemas.openxmlformats.org/officeDocument/2006/relationships/image" Target="../media/image180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20.png"/><Relationship Id="rId4" Type="http://schemas.openxmlformats.org/officeDocument/2006/relationships/image" Target="../media/image30.jpeg"/><Relationship Id="rId9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with Kernels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2800" dirty="0" smtClean="0"/>
                  <a:t> closely fits the above data</a:t>
                </a:r>
              </a:p>
              <a:p>
                <a:r>
                  <a:rPr lang="en-IN" sz="2800" dirty="0" smtClean="0"/>
                  <a:t>A function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800" dirty="0" smtClean="0"/>
                  <a:t> can be written as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Given the map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 smtClean="0"/>
                  <a:t>, we can easily write this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  <a:blipFill>
                <a:blip r:embed="rId5"/>
                <a:stretch>
                  <a:fillRect l="-306" t="-5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358588" y="1006075"/>
            <a:ext cx="4713926" cy="3358535"/>
            <a:chOff x="313900" y="2532093"/>
            <a:chExt cx="5601148" cy="399065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39189" y="2532093"/>
              <a:ext cx="0" cy="399065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313900" y="6225063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9" y="1172838"/>
            <a:ext cx="6669361" cy="570005"/>
          </a:xfrm>
          <a:prstGeom prst="rect">
            <a:avLst/>
          </a:prstGeom>
        </p:spPr>
      </p:pic>
      <p:sp>
        <p:nvSpPr>
          <p:cNvPr id="9" name="Oval 8" descr=" 68"/>
          <p:cNvSpPr/>
          <p:nvPr/>
        </p:nvSpPr>
        <p:spPr>
          <a:xfrm>
            <a:off x="1000559" y="135729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398" y="1164657"/>
            <a:ext cx="3676850" cy="2281187"/>
            <a:chOff x="837398" y="1164657"/>
            <a:chExt cx="3676850" cy="2281187"/>
          </a:xfrm>
        </p:grpSpPr>
        <p:sp>
          <p:nvSpPr>
            <p:cNvPr id="11" name="Freeform 10"/>
            <p:cNvSpPr/>
            <p:nvPr/>
          </p:nvSpPr>
          <p:spPr>
            <a:xfrm>
              <a:off x="837398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2675823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Oval 12" descr=" 68"/>
          <p:cNvSpPr/>
          <p:nvPr/>
        </p:nvSpPr>
        <p:spPr>
          <a:xfrm>
            <a:off x="1000559" y="224963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 descr=" 68"/>
          <p:cNvSpPr/>
          <p:nvPr/>
        </p:nvSpPr>
        <p:spPr>
          <a:xfrm>
            <a:off x="1684452" y="2540936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 descr=" 68"/>
          <p:cNvSpPr/>
          <p:nvPr/>
        </p:nvSpPr>
        <p:spPr>
          <a:xfrm>
            <a:off x="3030654" y="306267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 descr=" 68"/>
          <p:cNvSpPr/>
          <p:nvPr/>
        </p:nvSpPr>
        <p:spPr>
          <a:xfrm>
            <a:off x="3669615" y="27496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 descr=" 68"/>
          <p:cNvSpPr/>
          <p:nvPr/>
        </p:nvSpPr>
        <p:spPr>
          <a:xfrm>
            <a:off x="3887539" y="197891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 descr=" 68"/>
          <p:cNvSpPr/>
          <p:nvPr/>
        </p:nvSpPr>
        <p:spPr>
          <a:xfrm>
            <a:off x="4334011" y="120589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2" idx="1"/>
          </p:cNvCxnSpPr>
          <p:nvPr/>
        </p:nvCxnSpPr>
        <p:spPr>
          <a:xfrm>
            <a:off x="2675823" y="3445844"/>
            <a:ext cx="0" cy="6642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1473951" y="3445844"/>
            <a:ext cx="120187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" name="Oval 20" descr=" 68"/>
          <p:cNvSpPr/>
          <p:nvPr/>
        </p:nvSpPr>
        <p:spPr>
          <a:xfrm>
            <a:off x="2259123" y="329337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9" y="3360950"/>
            <a:ext cx="83824" cy="167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2" y="4190735"/>
            <a:ext cx="102113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Kernel Trick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Take original </a:t>
                </a:r>
                <a:r>
                  <a:rPr lang="en-IN" dirty="0"/>
                  <a:t>feature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(say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dims) and map them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dims</a:t>
                </a:r>
              </a:p>
              <a:p>
                <a:pPr lvl="2"/>
                <a:r>
                  <a:rPr lang="en-IN" dirty="0" smtClean="0"/>
                  <a:t>Use a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so that we can hope that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 dims are mostly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indep</a:t>
                </a:r>
                <a:r>
                  <a:rPr lang="en-IN" dirty="0" smtClean="0"/>
                  <a:t> (using a linear map is futile – see course notes Example D.4)</a:t>
                </a:r>
              </a:p>
              <a:p>
                <a:pPr lvl="2"/>
                <a:r>
                  <a:rPr lang="en-IN" dirty="0" smtClean="0"/>
                  <a:t>Use linear models (SVM, linear regression, k-means, PCA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on these new,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 dimensional feature vectors – hopefully we will get very good performance</a:t>
                </a:r>
              </a:p>
              <a:p>
                <a:pPr lvl="2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is a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map, our final classifier/</a:t>
                </a:r>
                <a:r>
                  <a:rPr lang="en-IN" dirty="0" err="1" smtClean="0"/>
                  <a:t>regressor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will look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in the original feat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even though we used linear ML </a:t>
                </a:r>
                <a:r>
                  <a:rPr lang="en-IN" dirty="0" err="1" smtClean="0"/>
                  <a:t>algos</a:t>
                </a:r>
                <a:endParaRPr lang="en-IN" b="1" i="0" dirty="0" smtClean="0"/>
              </a:p>
              <a:p>
                <a:r>
                  <a:rPr lang="en-IN" dirty="0" smtClean="0"/>
                  <a:t>Only catch with above scheme is running time</a:t>
                </a:r>
              </a:p>
              <a:p>
                <a:pPr lvl="2"/>
                <a:r>
                  <a:rPr lang="en-IN" dirty="0" smtClean="0"/>
                  <a:t>Most ML algorithms take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</m:d>
                  </m:oMath>
                </a14:m>
                <a:r>
                  <a:rPr lang="en-IN" dirty="0" smtClean="0"/>
                  <a:t> so the above scheme may take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𝑑𝐷𝑛</m:t>
                        </m:r>
                      </m:e>
                    </m:d>
                  </m:oMath>
                </a14:m>
                <a:r>
                  <a:rPr lang="en-IN" dirty="0" smtClean="0"/>
                  <a:t> time to prepare the new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and then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𝐷𝑛</m:t>
                        </m:r>
                      </m:e>
                    </m:d>
                  </m:oMath>
                </a14:m>
                <a:r>
                  <a:rPr lang="en-IN" dirty="0" smtClean="0"/>
                  <a:t> time to execute the ML </a:t>
                </a:r>
                <a:r>
                  <a:rPr lang="en-IN" dirty="0" err="1" smtClean="0"/>
                  <a:t>algos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Since our earlier argument works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the above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/>
                  <a:t>“Kernel trick” allows us to, for some very special non-linear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, run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on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-dim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without ever computing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explicitly</a:t>
                </a:r>
                <a:endParaRPr lang="en-IN" i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09776" y="2882133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2506894" y="2952664"/>
                <a:ext cx="8063414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Indeed, even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had been a simple linear map, it would have been represented using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simply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the feature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𝑑𝐷𝑛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94" y="2952664"/>
                <a:ext cx="8063414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l="-422" t="-7447" b="-132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Kernels vs Distance Measures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3353" y="1865860"/>
            <a:ext cx="5754255" cy="723400"/>
          </a:xfrm>
        </p:spPr>
        <p:txBody>
          <a:bodyPr/>
          <a:lstStyle/>
          <a:p>
            <a:r>
              <a:rPr lang="en-IN" dirty="0" smtClean="0"/>
              <a:t>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3" y="2588747"/>
                <a:ext cx="5754255" cy="4269252"/>
              </a:xfrm>
            </p:spPr>
            <p:txBody>
              <a:bodyPr/>
              <a:lstStyle/>
              <a:p>
                <a:r>
                  <a:rPr lang="en-IN" dirty="0" smtClean="0"/>
                  <a:t>Give measures of similarity</a:t>
                </a:r>
              </a:p>
              <a:p>
                <a:r>
                  <a:rPr lang="en-IN" dirty="0"/>
                  <a:t>High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Similar points</a:t>
                </a:r>
              </a:p>
              <a:p>
                <a:r>
                  <a:rPr lang="en-IN" dirty="0"/>
                  <a:t>Example: </a:t>
                </a:r>
                <a:r>
                  <a:rPr lang="en-IN" dirty="0" smtClean="0"/>
                  <a:t>Gaussian, polynomial</a:t>
                </a:r>
                <a:endParaRPr lang="en-IN" dirty="0"/>
              </a:p>
              <a:p>
                <a:r>
                  <a:rPr lang="en-IN" dirty="0"/>
                  <a:t>Nice similarity functions satisfy the </a:t>
                </a:r>
                <a:r>
                  <a:rPr lang="en-IN" i="1" dirty="0"/>
                  <a:t>Mercer’s theorem</a:t>
                </a:r>
              </a:p>
              <a:p>
                <a:r>
                  <a:rPr lang="en-IN" dirty="0" smtClean="0"/>
                  <a:t>Supports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and can be used to implement SVMs, least squares regression and much more</a:t>
                </a: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3" y="2588747"/>
                <a:ext cx="5754255" cy="4269252"/>
              </a:xfrm>
              <a:blipFill>
                <a:blip r:embed="rId4"/>
                <a:stretch>
                  <a:fillRect l="-636" t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07608" y="1866372"/>
            <a:ext cx="5846074" cy="722376"/>
          </a:xfrm>
        </p:spPr>
        <p:txBody>
          <a:bodyPr/>
          <a:lstStyle/>
          <a:p>
            <a:r>
              <a:rPr lang="en-IN" dirty="0" smtClean="0"/>
              <a:t>Distance measures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07608" y="2588747"/>
                <a:ext cx="5846074" cy="4269251"/>
              </a:xfrm>
            </p:spPr>
            <p:txBody>
              <a:bodyPr/>
              <a:lstStyle/>
              <a:p>
                <a:r>
                  <a:rPr lang="en-IN" dirty="0"/>
                  <a:t>Give measures of dissimilarity</a:t>
                </a:r>
              </a:p>
              <a:p>
                <a:r>
                  <a:rPr lang="en-IN" dirty="0"/>
                  <a:t>High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Different points</a:t>
                </a:r>
              </a:p>
              <a:p>
                <a:r>
                  <a:rPr lang="en-IN" dirty="0"/>
                  <a:t>Example: </a:t>
                </a:r>
                <a:r>
                  <a:rPr lang="en-IN" dirty="0" smtClean="0"/>
                  <a:t>Euclidean, </a:t>
                </a:r>
                <a:r>
                  <a:rPr lang="en-IN" dirty="0" err="1" smtClean="0"/>
                  <a:t>Mahalanobis</a:t>
                </a:r>
                <a:endParaRPr lang="en-IN" dirty="0" smtClean="0"/>
              </a:p>
              <a:p>
                <a:r>
                  <a:rPr lang="en-IN" dirty="0" smtClean="0"/>
                  <a:t>Nice </a:t>
                </a:r>
                <a:r>
                  <a:rPr lang="en-IN" dirty="0"/>
                  <a:t>distance functions satisfy metric or norm properties</a:t>
                </a:r>
              </a:p>
              <a:p>
                <a:r>
                  <a:rPr lang="en-IN" dirty="0"/>
                  <a:t>Can be used </a:t>
                </a:r>
                <a:r>
                  <a:rPr lang="en-IN" dirty="0" smtClean="0"/>
                  <a:t>for (multi-label)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, regression via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or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. Can also be used for clustering </a:t>
                </a:r>
                <a:r>
                  <a:rPr lang="en-IN" dirty="0"/>
                  <a:t>via k-means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07608" y="2588747"/>
                <a:ext cx="5846074" cy="4269251"/>
              </a:xfrm>
              <a:blipFill>
                <a:blip r:embed="rId5"/>
                <a:stretch>
                  <a:fillRect l="-626" t="-2857" r="-12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97" y="998352"/>
            <a:ext cx="3172768" cy="980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35" y="998352"/>
            <a:ext cx="2782819" cy="9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Mercer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are any two unit vectors</a:t>
                </a:r>
              </a:p>
              <a:p>
                <a:pPr lvl="2"/>
                <a:r>
                  <a:rPr lang="en-IN" dirty="0" smtClean="0"/>
                  <a:t>The dot product is a natural notion of similarity between these vectors</a:t>
                </a:r>
              </a:p>
              <a:p>
                <a:pPr lvl="3"/>
                <a:r>
                  <a:rPr lang="en-IN" dirty="0" smtClean="0"/>
                  <a:t>It is highest when the vectors are the same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when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It is lowest when the vectors are diametrically opposite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Mercer kernels are notions of similarity that extend such nice behaviour</a:t>
                </a:r>
              </a:p>
              <a:p>
                <a:r>
                  <a:rPr lang="en-IN" dirty="0"/>
                  <a:t>Given </a:t>
                </a:r>
                <a:r>
                  <a:rPr lang="en-IN" dirty="0" smtClean="0"/>
                  <a:t>a set of objects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(images</a:t>
                </a:r>
                <a:r>
                  <a:rPr lang="en-IN" dirty="0"/>
                  <a:t>, video, strings, genome sequences), a similarity </a:t>
                </a:r>
                <a:r>
                  <a:rPr lang="en-IN" dirty="0" smtClean="0"/>
                  <a:t>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called </a:t>
                </a:r>
                <a:r>
                  <a:rPr lang="en-IN" dirty="0"/>
                  <a:t>a Mercer kernel </a:t>
                </a:r>
                <a:r>
                  <a:rPr lang="en-IN" dirty="0" smtClean="0"/>
                  <a:t>if </a:t>
                </a:r>
                <a:r>
                  <a:rPr lang="en-IN" dirty="0"/>
                  <a:t>there exists a </a:t>
                </a:r>
                <a:r>
                  <a:rPr lang="en-IN" dirty="0" smtClean="0"/>
                  <a:t>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for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often called feature </a:t>
                </a:r>
                <a:r>
                  <a:rPr lang="en-IN" dirty="0" smtClean="0"/>
                  <a:t>map or feature embedding,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for some large/moderate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even be infinite dimensional</a:t>
                </a:r>
              </a:p>
              <a:p>
                <a:pPr lvl="2"/>
                <a:r>
                  <a:rPr lang="en-IN" dirty="0" smtClean="0"/>
                  <a:t>Thus, when asked to give similarity between two objects, all that a Mercer kernel does is first map those objects to two (high-dim) vectors and return the dot/inner product between those two vectors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439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31" y="3619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has to be a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Hilbert space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which, technicalities aside, is very much like a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real vector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space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but is possibly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infinite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dimensional. It is always possible to define inner/dot products on Hilbert spaces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blipFill>
                <a:blip r:embed="rId4"/>
                <a:stretch>
                  <a:fillRect l="-709" t="-4082" b="-11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4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are vectors</a:t>
                </a:r>
              </a:p>
              <a:p>
                <a:pPr lvl="1"/>
                <a:r>
                  <a:rPr lang="en-IN" sz="2800" dirty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Polynomial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poly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Gaussian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Laplacian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lap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All of the above are Mercer kernels</a:t>
                </a:r>
              </a:p>
              <a:p>
                <a:pPr lvl="2"/>
                <a:r>
                  <a:rPr lang="en-IN" dirty="0" smtClean="0"/>
                  <a:t>There indeed exist feature maps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for each of them (proving so a bit tedious)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need to be tuned. Large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can cause overfitting</a:t>
                </a:r>
              </a:p>
              <a:p>
                <a:r>
                  <a:rPr lang="en-IN" dirty="0"/>
                  <a:t>Notice all </a:t>
                </a:r>
                <a:r>
                  <a:rPr lang="en-IN" dirty="0" smtClean="0"/>
                  <a:t>are the above are indeed </a:t>
                </a:r>
                <a:r>
                  <a:rPr lang="en-IN" dirty="0"/>
                  <a:t>notions of </a:t>
                </a:r>
                <a:r>
                  <a:rPr lang="en-IN" dirty="0" smtClean="0"/>
                  <a:t>similarity</a:t>
                </a:r>
              </a:p>
              <a:p>
                <a:pPr lvl="2"/>
                <a:r>
                  <a:rPr lang="en-IN" dirty="0" smtClean="0"/>
                  <a:t>Take two unit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=1=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(unit for sake of normalization). Easy to verify that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sz="2800" dirty="0"/>
                  <a:t> is largest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and smallest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 b="-2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55068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5181600" y="339565"/>
                <a:ext cx="5236581" cy="1312255"/>
              </a:xfrm>
              <a:prstGeom prst="wedgeRectCallout">
                <a:avLst>
                  <a:gd name="adj1" fmla="val 61166"/>
                  <a:gd name="adj2" fmla="val 405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Poly kernels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called homogeneous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makes the kernel non-Mercer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39565"/>
                <a:ext cx="5236581" cy="1312255"/>
              </a:xfrm>
              <a:prstGeom prst="wedgeRectCallout">
                <a:avLst>
                  <a:gd name="adj1" fmla="val 61166"/>
                  <a:gd name="adj2" fmla="val 40568"/>
                </a:avLst>
              </a:prstGeom>
              <a:blipFill>
                <a:blip r:embed="rId4"/>
                <a:stretch>
                  <a:fillRect l="-104" b="-72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Mercer Kernel Feature Maps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. Called “linear” for 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is just a linear 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=1+2⋅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Similar constructions (more tedious to write) for polynomial kernel</a:t>
                </a:r>
              </a:p>
              <a:p>
                <a:pPr lvl="2"/>
                <a:r>
                  <a:rPr lang="en-IN" dirty="0"/>
                  <a:t>Called </a:t>
                </a:r>
                <a:r>
                  <a:rPr lang="en-IN" dirty="0" smtClean="0"/>
                  <a:t>“quadratic” for </a:t>
                </a:r>
                <a:r>
                  <a:rPr lang="en-IN" dirty="0"/>
                  <a:t>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a quadratic </a:t>
                </a:r>
                <a:r>
                  <a:rPr lang="en-IN" dirty="0"/>
                  <a:t>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. Verify for the simple case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yourself</a:t>
                </a:r>
              </a:p>
              <a:p>
                <a:pPr lvl="2"/>
                <a:r>
                  <a:rPr lang="en-IN" dirty="0"/>
                  <a:t>If we </a:t>
                </a:r>
                <a:r>
                  <a:rPr lang="en-IN" dirty="0" smtClean="0"/>
                  <a:t>use a </a:t>
                </a:r>
                <a:r>
                  <a:rPr lang="en-IN" dirty="0"/>
                  <a:t>linear </a:t>
                </a:r>
                <a:r>
                  <a:rPr lang="en-IN" dirty="0" smtClean="0"/>
                  <a:t>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 smtClean="0"/>
                  <a:t>, can </a:t>
                </a:r>
                <a:r>
                  <a:rPr lang="en-IN" dirty="0"/>
                  <a:t>learn any quadratic function over </a:t>
                </a:r>
                <a:r>
                  <a:rPr lang="en-IN" dirty="0" smtClean="0"/>
                  <a:t>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. P</a:t>
                </a:r>
                <a:r>
                  <a:rPr lang="en-IN" dirty="0" err="1" smtClean="0"/>
                  <a:t>olynomial</a:t>
                </a:r>
                <a:r>
                  <a:rPr lang="en-IN" dirty="0" smtClean="0"/>
                  <a:t> </a:t>
                </a:r>
                <a:r>
                  <a:rPr lang="en-IN" dirty="0"/>
                  <a:t>kernel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similarly allows learning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polynomial functions over original data</a:t>
                </a:r>
              </a:p>
              <a:p>
                <a:pPr lvl="2"/>
                <a:endParaRPr lang="en-IN" dirty="0" smtClean="0"/>
              </a:p>
              <a:p>
                <a:pPr lvl="2"/>
                <a:endParaRPr lang="en-IN" dirty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562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44636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1140542" y="709930"/>
                <a:ext cx="9598691" cy="1477127"/>
              </a:xfrm>
              <a:prstGeom prst="wedgeRectCallout">
                <a:avLst>
                  <a:gd name="adj1" fmla="val 57097"/>
                  <a:gd name="adj2" fmla="val 1200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</a:pPr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Homogenous poly kernels (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only use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i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In contrast, if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then the kernels use all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dirty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4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Non-</a:t>
                </a:r>
                <a:r>
                  <a:rPr lang="en-IN" sz="2400" dirty="0" err="1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hom</a:t>
                </a:r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poly kernels </a:t>
                </a:r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use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more expressive feature maps</a:t>
                </a:r>
                <a:endParaRPr lang="en-IN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709930"/>
                <a:ext cx="9598691" cy="1477127"/>
              </a:xfrm>
              <a:prstGeom prst="wedgeRectCallout">
                <a:avLst>
                  <a:gd name="adj1" fmla="val 57097"/>
                  <a:gd name="adj2" fmla="val 12007"/>
                </a:avLst>
              </a:prstGeom>
              <a:blipFill>
                <a:blip r:embed="rId4"/>
                <a:stretch>
                  <a:fillRect t="-2008" b="-68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may exist more than one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for the same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Example</a:t>
                </a:r>
                <a:r>
                  <a:rPr lang="en-IN" dirty="0" smtClean="0"/>
                  <a:t>: we used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for quadratic. However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gives same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Gaussian/Laplacian Kernels correspond to infinite dimensional maps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</a:t>
                </a:r>
                <a:r>
                  <a:rPr lang="en-IN" dirty="0"/>
                  <a:t>kernel is an infinite linear combination of </a:t>
                </a:r>
                <a:r>
                  <a:rPr lang="en-IN" dirty="0" smtClean="0"/>
                  <a:t>poly </a:t>
                </a:r>
                <a:r>
                  <a:rPr lang="en-IN" dirty="0"/>
                  <a:t>kernels of all </a:t>
                </a:r>
                <a:r>
                  <a:rPr lang="en-IN" dirty="0" smtClean="0"/>
                  <a:t>orders</a:t>
                </a:r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be a map for the </a:t>
                </a:r>
                <a:r>
                  <a:rPr lang="en-IN" dirty="0"/>
                  <a:t>poly kernel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.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</m:oMath>
                </a14:m>
                <a:r>
                  <a:rPr lang="en-IN" dirty="0" smtClean="0"/>
                  <a:t> is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=1,2,…,∞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455158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Learning a linear function over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amounts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to learning an infinite-degree polynomial over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Gauss/Lap are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very powerful kernels, often called </a:t>
                </a:r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universal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kernels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By using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these kernels, theoretically speaking, one can learn </a:t>
                </a:r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any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function over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data (details beyond scope of CS771)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blipFill>
                <a:blip r:embed="rId4"/>
                <a:stretch>
                  <a:fillRect t="-3922" b="-98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Domain Specific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Over the years people have designed innovative and powerful Mercer kernels specifically for NLP, vision and other domains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are bag of words features for strings/documents</a:t>
                </a:r>
                <a:endParaRPr lang="en-IN" dirty="0"/>
              </a:p>
              <a:p>
                <a:pPr lvl="1"/>
                <a:r>
                  <a:rPr lang="en-IN" sz="2800" dirty="0"/>
                  <a:t>Let dictionary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/>
                  <a:t> have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words in it</a:t>
                </a:r>
              </a:p>
              <a:p>
                <a:pPr lvl="1"/>
                <a:r>
                  <a:rPr lang="en-I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 be the count of word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/>
                  <a:t> in string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sz="2800" b="1" dirty="0"/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sz="2800" b="1" dirty="0" smtClean="0"/>
                  <a:t> </a:t>
                </a:r>
                <a:r>
                  <a:rPr lang="en-IN" sz="2800" dirty="0" smtClean="0"/>
                  <a:t>(Mercer kernel)</a:t>
                </a:r>
                <a:endParaRPr lang="en-IN" sz="2800" dirty="0"/>
              </a:p>
              <a:p>
                <a:pPr lvl="1"/>
                <a:r>
                  <a:rPr lang="en-IN" sz="2800" dirty="0" smtClean="0"/>
                  <a:t>Normalize intersection </a:t>
                </a:r>
                <a:r>
                  <a:rPr lang="en-IN" sz="2800" dirty="0"/>
                  <a:t>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(define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 smtClean="0"/>
                  <a:t>)</a:t>
                </a:r>
              </a:p>
              <a:p>
                <a:r>
                  <a:rPr lang="en-IN" dirty="0" smtClean="0"/>
                  <a:t>More generally,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IN" dirty="0"/>
                  <a:t> are sets</a:t>
                </a:r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Norm. Int.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IN" sz="2800" dirty="0"/>
                  <a:t> (notice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sz="2800" i="1" dirty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pPr lvl="1"/>
                <a:r>
                  <a:rPr lang="en-IN" sz="2800" dirty="0" smtClean="0"/>
                  <a:t>The above are just </a:t>
                </a:r>
                <a:r>
                  <a:rPr lang="en-IN" sz="2800" dirty="0"/>
                  <a:t>the linear kernel in disguise and hence </a:t>
                </a:r>
                <a:r>
                  <a:rPr lang="en-IN" sz="2800" dirty="0" smtClean="0"/>
                  <a:t>clearly Mercer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3354743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Simply represent a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using an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indicator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 this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blipFill>
                <a:blip r:embed="rId4"/>
                <a:stretch>
                  <a:fillRect b="-432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Domain Specific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N-gram, substring, Fisher </a:t>
            </a:r>
            <a:r>
              <a:rPr lang="en-IN" dirty="0" smtClean="0"/>
              <a:t>kernels: other kernels </a:t>
            </a:r>
            <a:r>
              <a:rPr lang="en-IN" dirty="0"/>
              <a:t>between two strings</a:t>
            </a:r>
          </a:p>
          <a:p>
            <a:r>
              <a:rPr lang="en-IN" dirty="0"/>
              <a:t>Random walk kernels between two graphs</a:t>
            </a:r>
          </a:p>
          <a:p>
            <a:r>
              <a:rPr lang="en-IN" dirty="0"/>
              <a:t>Subtree, convolutional kernels between two trees</a:t>
            </a:r>
          </a:p>
          <a:p>
            <a:r>
              <a:rPr lang="en-IN" dirty="0"/>
              <a:t>Pyramid kernel used in vision … combination of </a:t>
            </a:r>
            <a:r>
              <a:rPr lang="en-IN" dirty="0" smtClean="0"/>
              <a:t>intersection kernels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53740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practice, we often use a linear method first e.g. SVM/ridge regression. If that gives unsatisfactory performance, often we jump directly to Gaussian kernel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 although we should not neglect polynomial/other domain specific kernels.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There exist “kernel learning” methods that can learn the most appropriate kernel for us or else tune the kernel parameters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 us automatically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3"/>
                <a:stretch>
                  <a:fillRect l="-173" t="-3560" b="-84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New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>
                    <a:solidFill>
                      <a:schemeClr val="tx1"/>
                    </a:solidFill>
                    <a:latin typeface="+mj-lt"/>
                  </a:rPr>
                  <a:t>Method 1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: </a:t>
                </a:r>
                <a:r>
                  <a:rPr lang="en-IN" dirty="0" smtClean="0">
                    <a:solidFill>
                      <a:schemeClr val="tx1"/>
                    </a:solidFill>
                    <a:latin typeface="+mj-lt"/>
                  </a:rPr>
                  <a:t>combine </a:t>
                </a:r>
                <a:r>
                  <a:rPr lang="en-IN" dirty="0" smtClean="0"/>
                  <a:t>old kernels.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existing </a:t>
                </a:r>
                <a:r>
                  <a:rPr lang="en-IN" dirty="0"/>
                  <a:t>Mercer </a:t>
                </a:r>
                <a:r>
                  <a:rPr lang="en-US" dirty="0" smtClean="0"/>
                  <a:t>kernels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also a </a:t>
                </a:r>
                <a:r>
                  <a:rPr lang="en-IN" sz="2800" dirty="0"/>
                  <a:t>Mercer </a:t>
                </a:r>
                <a:r>
                  <a:rPr lang="en-US" sz="2800" dirty="0"/>
                  <a:t>kernel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800" dirty="0"/>
                  <a:t/>
                </a:r>
                <a:br>
                  <a:rPr lang="en-IN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also a nice kernel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800" dirty="0" smtClean="0"/>
                  <a:t> gives a normalized kernel</a:t>
                </a:r>
                <a:endParaRPr lang="en-US" sz="2800" dirty="0"/>
              </a:p>
              <a:p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Method 2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: find </a:t>
                </a:r>
                <a:r>
                  <a:rPr lang="en-IN" dirty="0"/>
                  <a:t>a new </a:t>
                </a:r>
                <a:r>
                  <a:rPr lang="en-IN" dirty="0" smtClean="0"/>
                  <a:t>feature rep. for data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use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Method 3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: mix </a:t>
                </a:r>
                <a:r>
                  <a:rPr lang="en-IN" dirty="0"/>
                  <a:t>and </a:t>
                </a:r>
                <a:r>
                  <a:rPr lang="en-IN" dirty="0" smtClean="0"/>
                  <a:t>match. Take </a:t>
                </a:r>
                <a:r>
                  <a:rPr lang="en-IN" dirty="0"/>
                  <a:t>new data </a:t>
                </a:r>
                <a:r>
                  <a:rPr lang="en-IN" dirty="0" smtClean="0"/>
                  <a:t>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an old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newer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09776" y="1998555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gives very large values (in magnitude), some algorithms may suffer. The normalized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will always give values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l="-1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05" y="17362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normalized kernel actually normalizes the feature map as well. Verify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5"/>
                <a:stretch>
                  <a:fillRect l="-850" t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7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learning techniques that involve non-linear models</a:t>
            </a:r>
          </a:p>
          <a:p>
            <a:pPr lvl="2"/>
            <a:r>
              <a:rPr lang="en-IN" dirty="0" smtClean="0"/>
              <a:t>Classifiers with non-linear decision boundaries</a:t>
            </a:r>
          </a:p>
          <a:p>
            <a:pPr lvl="2"/>
            <a:r>
              <a:rPr lang="en-IN" dirty="0" err="1" smtClean="0"/>
              <a:t>Regressors</a:t>
            </a:r>
            <a:r>
              <a:rPr lang="en-IN" dirty="0" smtClean="0"/>
              <a:t> that predicts the label using non-linear functions</a:t>
            </a:r>
          </a:p>
          <a:p>
            <a:pPr lvl="2"/>
            <a:r>
              <a:rPr lang="en-IN" dirty="0" smtClean="0"/>
              <a:t>Dim-</a:t>
            </a:r>
            <a:r>
              <a:rPr lang="en-IN" dirty="0" err="1" smtClean="0"/>
              <a:t>redn</a:t>
            </a:r>
            <a:r>
              <a:rPr lang="en-IN" dirty="0" smtClean="0"/>
              <a:t> that reveal if data was lying on a low-dim curved surface</a:t>
            </a:r>
          </a:p>
          <a:p>
            <a:r>
              <a:rPr lang="en-IN" dirty="0" smtClean="0"/>
              <a:t>We have actually seen a few non-linear learning techniques already</a:t>
            </a:r>
          </a:p>
          <a:p>
            <a:pPr lvl="2"/>
            <a:r>
              <a:rPr lang="en-IN" dirty="0" err="1" smtClean="0"/>
              <a:t>kNN</a:t>
            </a:r>
            <a:r>
              <a:rPr lang="en-IN" dirty="0" smtClean="0"/>
              <a:t>, learning with multiple prototypes are all capable of learning non-linear decision boundaries, non-linear functions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2"/>
            <a:r>
              <a:rPr lang="en-IN" dirty="0" smtClean="0"/>
              <a:t>Also saw generalized linear models in the last class</a:t>
            </a:r>
          </a:p>
          <a:p>
            <a:pPr lvl="2"/>
            <a:r>
              <a:rPr lang="en-IN" dirty="0" smtClean="0"/>
              <a:t>These are nice and valuable but much more powerful methods exist</a:t>
            </a:r>
          </a:p>
          <a:p>
            <a:pPr lvl="2"/>
            <a:r>
              <a:rPr lang="en-IN" dirty="0" smtClean="0"/>
              <a:t>Will study two such methods – kernel learning and deep learning</a:t>
            </a:r>
          </a:p>
          <a:p>
            <a:r>
              <a:rPr lang="en-IN" dirty="0" smtClean="0"/>
              <a:t>Start with kernel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kNN</a:t>
            </a:r>
            <a:r>
              <a:rPr lang="en-IN" dirty="0" smtClean="0"/>
              <a:t> with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All that is needed to execute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is compute Euclidean distances</a:t>
                </a:r>
              </a:p>
              <a:p>
                <a:pPr lvl="2"/>
                <a:r>
                  <a:rPr lang="en-IN" dirty="0" smtClean="0"/>
                  <a:t>If working with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, need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just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fancy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notation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for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in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Hilbert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space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distances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can be computed without computing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first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1NN</a:t>
                </a:r>
                <a:r>
                  <a:rPr lang="en-IN" dirty="0" smtClean="0">
                    <a:sym typeface="Wingdings" panose="05000000000000000000" pitchFamily="2" charset="2"/>
                  </a:rPr>
                  <a:t>: Given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 smtClean="0"/>
                  <a:t> and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Find closest neighbor</a:t>
                </a:r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which is the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and predict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 smtClean="0"/>
                  <a:t> as the label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then this finds most “similar” point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Similarly we can execute </a:t>
                </a:r>
                <a:r>
                  <a:rPr lang="en-US" dirty="0" err="1" smtClean="0"/>
                  <a:t>kNN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 smtClean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  <a:blipFill>
                <a:blip r:embed="rId2"/>
                <a:stretch>
                  <a:fillRect l="-562" t="-2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09776" y="36191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is a recurring theme in kernel learning. 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Never ever compute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Instead, express all operations in the ML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terms of inner product computations which are then expressible as kernel computations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t="-7487" b="-133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63" y="1429477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Indeed, computing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usually takes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if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but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take much longer e.g. for Gaussian kernel it will take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time </a:t>
                </a: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5"/>
                <a:stretch>
                  <a:fillRect l="-938" b="-55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2513" y="1176091"/>
                <a:ext cx="11021960" cy="47369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KERNEL KNN (K = 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Training: r</a:t>
                </a: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and store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Receive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nearest </a:t>
                </a: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neighbour</a:t>
                </a:r>
                <a:r>
                  <a:rPr lang="en-IN" sz="2800" i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prstClr val="black">
                                                <a:lumMod val="85000"/>
                                                <a:lumOff val="1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prstClr val="black">
                                                <a:lumMod val="85000"/>
                                                <a:lumOff val="1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  <m:r>
                      <a:rPr lang="en-IN" sz="28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 sz="28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b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sz="320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</a:t>
                </a:r>
                <a:r>
                  <a:rPr lang="en-IN" sz="3200" i="1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3" y="1176091"/>
                <a:ext cx="11021960" cy="4736938"/>
              </a:xfrm>
              <a:prstGeom prst="rect">
                <a:avLst/>
              </a:prstGeom>
              <a:blipFill>
                <a:blip r:embed="rId6"/>
                <a:stretch>
                  <a:fillRect l="-1268" t="-1660" b="-3065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LwP</a:t>
            </a:r>
            <a:r>
              <a:rPr lang="en-US" dirty="0" smtClean="0"/>
              <a:t> with Kernels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Given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we earlier found prototypes	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used them to predict on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using a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with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, we should now compute new prototypes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and predict using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Need </a:t>
                </a:r>
                <a:r>
                  <a:rPr lang="en-US" dirty="0"/>
                  <a:t>to be </a:t>
                </a:r>
                <a:r>
                  <a:rPr lang="en-US" dirty="0" smtClean="0"/>
                  <a:t>careful now </a:t>
                </a:r>
                <a:r>
                  <a:rPr lang="en-US" dirty="0"/>
                  <a:t>– cannot compute </a:t>
                </a:r>
                <a:r>
                  <a:rPr lang="en-US" dirty="0" smtClean="0"/>
                  <a:t>these new prototypes explicitly</a:t>
                </a:r>
              </a:p>
              <a:p>
                <a:pPr lvl="2"/>
                <a:r>
                  <a:rPr lang="en-US" dirty="0" smtClean="0"/>
                  <a:t>Instead, as before, we reduce the above to kernel computations instead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first term is simply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second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, third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which can be pre-calculated at train time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803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09776" y="36191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1397285" y="106722"/>
            <a:ext cx="9173023" cy="1168398"/>
          </a:xfrm>
          <a:prstGeom prst="wedgeRectCallout">
            <a:avLst>
              <a:gd name="adj1" fmla="val 58088"/>
              <a:gd name="adj2" fmla="val 4510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Observe that in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with kernels, we now have to store entire training data whereas earlier we just had to store two prototypes. This is common in kernel learning – larger model sizes and longer prediction times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77" y="1484893"/>
            <a:ext cx="1731319" cy="173131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5249616" y="1469390"/>
            <a:ext cx="5211063" cy="1294272"/>
          </a:xfrm>
          <a:prstGeom prst="wedgeRectCallout">
            <a:avLst>
              <a:gd name="adj1" fmla="val 60227"/>
              <a:gd name="adj2" fmla="val 4078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ways in which kernel methods can be sped up and model sizes reduced. Will see those techniques later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060" y="1176091"/>
                <a:ext cx="11261170" cy="521873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KERNEL LWP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Training: r</a:t>
                </a: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and store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Receive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distance to positive prototype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3200" dirty="0"/>
                  <a:t> </a:t>
                </a:r>
                <a:r>
                  <a:rPr lang="en-IN" sz="3200" dirty="0">
                    <a:latin typeface="+mj-lt"/>
                  </a:rPr>
                  <a:t>where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sz="32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using the shortcut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b="1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sz="24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320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" y="1176091"/>
                <a:ext cx="11261170" cy="5218736"/>
              </a:xfrm>
              <a:prstGeom prst="rect">
                <a:avLst/>
              </a:prstGeom>
              <a:blipFill>
                <a:blip r:embed="rId4"/>
                <a:stretch>
                  <a:fillRect l="-1295" t="-1508" b="-150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uiExpand="1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Kernel Trick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An algorithmically effective way of using linear models on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maps</a:t>
                </a:r>
                <a:endParaRPr lang="en-IN" dirty="0"/>
              </a:p>
              <a:p>
                <a:pPr lvl="2"/>
                <a:r>
                  <a:rPr lang="en-IN" dirty="0" smtClean="0"/>
                  <a:t>Every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is associated with a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is usually (very) non-linear and (very) high dimensional i.e. good candidate for our overall goal of using linear models over non-linear maps</a:t>
                </a:r>
              </a:p>
              <a:p>
                <a:r>
                  <a:rPr lang="en-IN" dirty="0" smtClean="0"/>
                  <a:t>Peculiar property of several ML </a:t>
                </a:r>
                <a:r>
                  <a:rPr lang="en-IN" dirty="0" err="1" smtClean="0"/>
                  <a:t>algos</a:t>
                </a:r>
                <a:endParaRPr lang="en-IN" dirty="0"/>
              </a:p>
              <a:p>
                <a:pPr lvl="2"/>
                <a:r>
                  <a:rPr lang="en-IN" dirty="0" smtClean="0"/>
                  <a:t>So far we have seen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work with feature vectors of train/test points</a:t>
                </a:r>
              </a:p>
              <a:p>
                <a:pPr lvl="2"/>
                <a:r>
                  <a:rPr lang="en-IN" dirty="0" smtClean="0"/>
                  <a:t>However, many of them work even if feature vectors are not provided directly but instead pairwise dot/inner products b/w feature vectors is provided!</a:t>
                </a:r>
              </a:p>
              <a:p>
                <a:pPr lvl="3"/>
                <a:r>
                  <a:rPr lang="en-IN" dirty="0" smtClean="0"/>
                  <a:t>For training, pairwise dot products between train points needed</a:t>
                </a:r>
              </a:p>
              <a:p>
                <a:pPr lvl="3"/>
                <a:r>
                  <a:rPr lang="en-IN" dirty="0" smtClean="0"/>
                  <a:t>For testing, dot products between the test point and all train points needed</a:t>
                </a:r>
              </a:p>
              <a:p>
                <a:pPr lvl="2"/>
                <a:r>
                  <a:rPr lang="en-IN" dirty="0" smtClean="0"/>
                  <a:t>Thus, we can say we want to work with high-dim feature vectors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and when the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asks us for dot products, give it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3"/>
                <a:r>
                  <a:rPr lang="en-IN" dirty="0" smtClean="0">
                    <a:sym typeface="Wingdings" panose="05000000000000000000" pitchFamily="2" charset="2"/>
                  </a:rPr>
                  <a:t>Would get same result as working directly with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0" dirty="0" smtClean="0"/>
                  <a:t> but without having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67182" y="1413973"/>
            <a:ext cx="7373349" cy="1644907"/>
          </a:xfrm>
          <a:prstGeom prst="wedgeRectCallout">
            <a:avLst>
              <a:gd name="adj1" fmla="val 56909"/>
              <a:gd name="adj2" fmla="val 241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peculiar property is often called </a:t>
            </a:r>
            <a:r>
              <a:rPr lang="en-IN" sz="2400" i="1" dirty="0" err="1" smtClean="0">
                <a:solidFill>
                  <a:schemeClr val="tx1"/>
                </a:solidFill>
                <a:latin typeface="+mj-lt"/>
              </a:rPr>
              <a:t>kernelizability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 An ML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algo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is said to be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kernelizable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if we can show that it works identically if, instead of feature vectors, we supply pairwise train-train and test-train dot products of feature vectors</a:t>
            </a:r>
            <a:endParaRPr lang="en-IN" sz="2400" b="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1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Primal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Dual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Lets see what happens if we execute the SVM after applying a (nonlinear) feature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5"/>
                <a:stretch>
                  <a:fillRect l="-945" b="-502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9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Primal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Dual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305438" y="1956890"/>
                <a:ext cx="181710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438" y="1956890"/>
                <a:ext cx="1817101" cy="439736"/>
              </a:xfrm>
              <a:prstGeom prst="rect">
                <a:avLst/>
              </a:prstGeom>
              <a:blipFill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the model itself is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blipFill>
                <a:blip r:embed="rId6"/>
                <a:stretch>
                  <a:fillRect l="-11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Primal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Solving the primal is infeasible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 smtClean="0"/>
                  <a:t> a single SGD step would take infinitely long </a:t>
                </a:r>
                <a:r>
                  <a:rPr lang="en-IN" dirty="0" smtClean="0">
                    <a:sym typeface="Wingdings" panose="05000000000000000000" pitchFamily="2" charset="2"/>
                  </a:rPr>
                  <a:t>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Dual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Computing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usually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even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IN" dirty="0" smtClean="0"/>
                  <a:t> e.g. Gaussian kernel</a:t>
                </a:r>
              </a:p>
              <a:p>
                <a:r>
                  <a:rPr lang="en-IN" dirty="0" smtClean="0"/>
                  <a:t>Can still solve this problem using SDCA</a:t>
                </a:r>
              </a:p>
              <a:p>
                <a:r>
                  <a:rPr lang="en-IN" dirty="0" smtClean="0"/>
                  <a:t>Each step of SDCA still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time apart from time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If time taken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added then each SDCA takes about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 smtClean="0"/>
                  <a:t> time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 r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640598" y="36191"/>
            <a:ext cx="1468606" cy="1238929"/>
            <a:chOff x="12383748" y="1219011"/>
            <a:chExt cx="1862104" cy="1570887"/>
          </a:xfrm>
        </p:grpSpPr>
        <p:sp>
          <p:nvSpPr>
            <p:cNvPr id="23" name="Freeform 2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Finding/storing the model explicitly is not feasible even if we solve the dual problem perfectly since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4"/>
                <a:stretch>
                  <a:fillRect l="-66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ular Callout 29"/>
              <p:cNvSpPr/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So instead we can store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values (only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of them). At test time,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, we can predict using</a:t>
                </a:r>
                <a:b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6"/>
                <a:stretch>
                  <a:fillRect l="-8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361229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ular Callout 31"/>
              <p:cNvSpPr/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if the test data point is very similar to one of the training points i.e.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is large, then that label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influences the prediction much more. If we think this way, kernel SVM almost looks like a “soft” form of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kNN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If there are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support vectors, then prediction requires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kernel computations i.e.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since each kernel computation takes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8"/>
                <a:stretch>
                  <a:fillRect b="-110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5" y="5143456"/>
            <a:ext cx="1731319" cy="1731319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433138" y="5694633"/>
            <a:ext cx="9533509" cy="1006681"/>
          </a:xfrm>
          <a:prstGeom prst="wedgeRectCallout">
            <a:avLst>
              <a:gd name="adj1" fmla="val 58395"/>
              <a:gd name="adj2" fmla="val 91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Training is more expensive, model size is larger, prediction time is more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for kernel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SVM than was for linear SVM – very typical of non-linear models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085" y="1176091"/>
                <a:ext cx="11631561" cy="54022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KERNEL SVM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Training: r</a:t>
                </a: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train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Solve </a:t>
                </a: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dual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32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3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sz="32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32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Implicitly store </a:t>
                </a:r>
                <a14:m>
                  <m:oMath xmlns:m="http://schemas.openxmlformats.org/officeDocument/2006/math">
                    <m:r>
                      <a:rPr lang="en-IN" sz="32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32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3200" dirty="0"/>
                  <a:t> </a:t>
                </a:r>
                <a:r>
                  <a:rPr lang="en-IN" sz="3200" dirty="0" smtClean="0">
                    <a:latin typeface="+mj-lt"/>
                  </a:rPr>
                  <a:t>by storing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 smtClean="0">
                    <a:latin typeface="+mj-lt"/>
                  </a:rPr>
                  <a:t> for all support vectors i.e.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Receive </a:t>
                </a:r>
                <a:r>
                  <a:rPr lang="en-I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IN" sz="320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5" y="1176091"/>
                <a:ext cx="11631561" cy="5402248"/>
              </a:xfrm>
              <a:prstGeom prst="rect">
                <a:avLst/>
              </a:prstGeom>
              <a:blipFill>
                <a:blip r:embed="rId10"/>
                <a:stretch>
                  <a:fillRect l="-1254" t="-1457" b="-56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5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  <p:bldP spid="28" grpId="0" uiExpand="1" animBg="1"/>
      <p:bldP spid="30" grpId="0" animBg="1"/>
      <p:bldP spid="32" grpId="0" animBg="1"/>
      <p:bldP spid="34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Kernels and Kernels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seriouseats.com, sharkhammershark.wordpress.com, wikipedia.com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8588" y="1006075"/>
            <a:ext cx="3157728" cy="2854705"/>
            <a:chOff x="358588" y="1006075"/>
            <a:chExt cx="3157728" cy="28547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88" y="1006075"/>
              <a:ext cx="3157728" cy="23682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8588" y="3337560"/>
              <a:ext cx="3143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Kernels of corn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9848" y="2978425"/>
            <a:ext cx="3143564" cy="3377925"/>
            <a:chOff x="4549100" y="1006075"/>
            <a:chExt cx="3143564" cy="33779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64" y="1006075"/>
              <a:ext cx="2607036" cy="28547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49100" y="3860780"/>
              <a:ext cx="3143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OS Kernel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58369" y="1006075"/>
            <a:ext cx="5775043" cy="1282211"/>
            <a:chOff x="6108221" y="1107940"/>
            <a:chExt cx="5775043" cy="1282211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370" y="1107940"/>
              <a:ext cx="4224746" cy="7589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108221" y="1866931"/>
              <a:ext cx="5775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  <a:ea typeface="Microsoft YaHei UI" panose="020B0503020204020204" pitchFamily="34" charset="-122"/>
                </a:rPr>
                <a:t>Kernel of linear transformation</a:t>
              </a:r>
              <a:endParaRPr lang="en-US" sz="2800" dirty="0">
                <a:latin typeface="+mj-lt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8588" y="4135902"/>
            <a:ext cx="5754462" cy="2040322"/>
            <a:chOff x="303907" y="4033307"/>
            <a:chExt cx="5754462" cy="204032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88" y="4033307"/>
              <a:ext cx="1517102" cy="151710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267" y="4033307"/>
              <a:ext cx="1517102" cy="151710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3907" y="5550409"/>
              <a:ext cx="575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Convolution kernels (masks)</a:t>
              </a:r>
              <a:endParaRPr lang="en-US" sz="28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298650" y="4175984"/>
                  <a:ext cx="1819656" cy="1231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650" y="4175984"/>
                  <a:ext cx="1819656" cy="12317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719" r="-11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36" y="2468412"/>
            <a:ext cx="4092150" cy="1264985"/>
          </a:xfrm>
          <a:prstGeom prst="rect">
            <a:avLst/>
          </a:prstGeom>
        </p:spPr>
      </p:pic>
      <p:sp>
        <p:nvSpPr>
          <p:cNvPr id="21" name="Multiply 20"/>
          <p:cNvSpPr/>
          <p:nvPr/>
        </p:nvSpPr>
        <p:spPr>
          <a:xfrm>
            <a:off x="636494" y="875264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8967754" y="3021071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1914" y="2071967"/>
            <a:ext cx="15885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2ECC7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13800" b="1" dirty="0">
              <a:solidFill>
                <a:srgbClr val="2ECC71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50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Given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RR solution is simply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Is ridge-regression </a:t>
                </a:r>
                <a:r>
                  <a:rPr lang="en-IN" dirty="0" err="1" smtClean="0"/>
                  <a:t>kernelizable</a:t>
                </a:r>
                <a:r>
                  <a:rPr lang="en-IN" dirty="0" smtClean="0"/>
                  <a:t>? Does not seem so at first</a:t>
                </a:r>
              </a:p>
              <a:p>
                <a:pPr lvl="2"/>
                <a:r>
                  <a:rPr lang="en-IN" dirty="0" smtClean="0"/>
                  <a:t>In fact, it is – by using the dual problem of ridge regression</a:t>
                </a:r>
              </a:p>
              <a:p>
                <a:r>
                  <a:rPr lang="en-IN" b="1" dirty="0" smtClean="0"/>
                  <a:t>Deriving the dual for RR</a:t>
                </a:r>
                <a:r>
                  <a:rPr lang="en-IN" dirty="0" smtClean="0"/>
                  <a:t>: RR solves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Dual requires constraints – none here so lets deliberately introduce some!</a:t>
                </a:r>
              </a:p>
              <a:p>
                <a:pPr lvl="2"/>
                <a:r>
                  <a:rPr lang="en-IN" dirty="0" smtClean="0"/>
                  <a:t>New (but equivalent) formulation: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Lagrangian</a:t>
                </a:r>
                <a:r>
                  <a:rPr lang="en-IN" dirty="0" smtClean="0"/>
                  <a:t> becomes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Applying first order optimality gives us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Dual becomes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1120559"/>
            <a:ext cx="1822919" cy="1822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 handle 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Method 1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convert to a pair of inequality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Method 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: use a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Lagrangian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variable that has no constraints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4"/>
                <a:stretch>
                  <a:fillRect l="-783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Thus RR does have a dual problem (that makes it </a:t>
                </a:r>
                <a:r>
                  <a:rPr lang="en-IN" dirty="0" err="1" smtClean="0"/>
                  <a:t>kernelizable</a:t>
                </a:r>
                <a:r>
                  <a:rPr lang="en-IN" dirty="0" smtClean="0"/>
                  <a:t> too)</a:t>
                </a:r>
                <a:endParaRPr lang="en-IN" dirty="0"/>
              </a:p>
              <a:p>
                <a:pPr lvl="2"/>
                <a:r>
                  <a:rPr lang="en-IN" dirty="0" smtClean="0"/>
                  <a:t>Solve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cannot be stored explicitly</a:t>
                </a:r>
              </a:p>
              <a:p>
                <a:pPr lvl="2"/>
                <a:r>
                  <a:rPr lang="en-IN" dirty="0" smtClean="0"/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 predict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Some simplifications</a:t>
                </a:r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denote the “</a:t>
                </a:r>
                <a:r>
                  <a:rPr lang="en-IN" i="0" dirty="0" smtClean="0"/>
                  <a:t>Gram matrix”</a:t>
                </a:r>
                <a:r>
                  <a:rPr lang="en-IN" dirty="0" smtClean="0"/>
                  <a:t> of the training points</a:t>
                </a:r>
              </a:p>
              <a:p>
                <a:pPr lvl="2"/>
                <a:r>
                  <a:rPr lang="en-IN" dirty="0" smtClean="0"/>
                  <a:t>Dual </a:t>
                </a:r>
                <a:r>
                  <a:rPr lang="en-IN" dirty="0"/>
                  <a:t>of kernel RR can be rewritten as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Solution available in closed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Requires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matrix (linear RR required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matrix)</a:t>
                </a:r>
              </a:p>
              <a:p>
                <a:pPr lvl="3"/>
                <a:r>
                  <a:rPr lang="en-IN" dirty="0" smtClean="0"/>
                  <a:t>As before, kernel RR requires more train time, test time and larger model size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364137"/>
            <a:ext cx="1822920" cy="182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however, that we can use this dual trick to solve RR even in the linear case when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Solving linear RR in primal requires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(to invert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matrix) whereas solving linear RR in dual requires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(to invert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an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matrix)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Thus,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dual solution is cheaper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blipFill>
                <a:blip r:embed="rId4"/>
                <a:stretch>
                  <a:fillRect l="-724" t="-3137" b="-90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64254" y="2323172"/>
            <a:ext cx="3068838" cy="30688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68546" y="2927464"/>
            <a:ext cx="1860253" cy="18602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11986" y="2877305"/>
            <a:ext cx="4214199" cy="2105465"/>
            <a:chOff x="7748243" y="3817704"/>
            <a:chExt cx="4214199" cy="2105465"/>
          </a:xfrm>
        </p:grpSpPr>
        <p:sp>
          <p:nvSpPr>
            <p:cNvPr id="8" name="Oval 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2043444" y="2283716"/>
            <a:ext cx="1913798" cy="3314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51313" y="2101153"/>
            <a:ext cx="1869546" cy="323814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79297" y="2591323"/>
            <a:ext cx="1885858" cy="326640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41346" y="2792722"/>
            <a:ext cx="528727" cy="3128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69934" y="4007007"/>
            <a:ext cx="496755" cy="311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86715" y="2477803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34982" y="4138568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4334225" y="4813491"/>
            <a:ext cx="2508190" cy="785022"/>
          </a:xfrm>
          <a:prstGeom prst="wedgeRectCallout">
            <a:avLst>
              <a:gd name="adj1" fmla="val -74826"/>
              <a:gd name="adj2" fmla="val -111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Linear classifier fits excellently!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79297" y="5869269"/>
            <a:ext cx="4047183" cy="768158"/>
          </a:xfrm>
          <a:prstGeom prst="wedgeRectCallout">
            <a:avLst>
              <a:gd name="adj1" fmla="val -53167"/>
              <a:gd name="adj2" fmla="val -11038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Even with a few outliers, a linear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classifier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still fits decently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99773" y="2167628"/>
            <a:ext cx="3382207" cy="3370986"/>
            <a:chOff x="7841161" y="1946739"/>
            <a:chExt cx="3382207" cy="3370986"/>
          </a:xfrm>
        </p:grpSpPr>
        <p:sp>
          <p:nvSpPr>
            <p:cNvPr id="30" name="Oval 29"/>
            <p:cNvSpPr/>
            <p:nvPr/>
          </p:nvSpPr>
          <p:spPr>
            <a:xfrm>
              <a:off x="9384517" y="194673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384517" y="500664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41161" y="351808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912283" y="351808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461248" y="241717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61248" y="455677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256037" y="455677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56037" y="241717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79089" y="2879497"/>
            <a:ext cx="2024154" cy="1946495"/>
            <a:chOff x="8520477" y="2658608"/>
            <a:chExt cx="2024154" cy="1946495"/>
          </a:xfrm>
        </p:grpSpPr>
        <p:sp>
          <p:nvSpPr>
            <p:cNvPr id="39" name="Oval 38"/>
            <p:cNvSpPr/>
            <p:nvPr/>
          </p:nvSpPr>
          <p:spPr>
            <a:xfrm>
              <a:off x="9731122" y="265860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70880" y="265860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970880" y="429401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821872" y="429401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233546" y="3786117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233546" y="3118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535490" y="3118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520477" y="3786117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ular Callout 46"/>
          <p:cNvSpPr/>
          <p:nvPr/>
        </p:nvSpPr>
        <p:spPr>
          <a:xfrm>
            <a:off x="6831842" y="5717610"/>
            <a:ext cx="3050827" cy="785022"/>
          </a:xfrm>
          <a:prstGeom prst="wedgeRectCallout">
            <a:avLst>
              <a:gd name="adj1" fmla="val 44891"/>
              <a:gd name="adj2" fmla="val -975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All linear classifiers would do horribly!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89854" y="2648772"/>
            <a:ext cx="2417639" cy="24176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5579081" y="1794546"/>
            <a:ext cx="2642247" cy="785022"/>
          </a:xfrm>
          <a:prstGeom prst="wedgeRectCallout">
            <a:avLst>
              <a:gd name="adj1" fmla="val 68944"/>
              <a:gd name="adj2" fmla="val 1143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 non-linear classifier is needed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905144" y="2081144"/>
            <a:ext cx="1575881" cy="3495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585034" y="2299232"/>
            <a:ext cx="1487196" cy="309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298785" y="3415316"/>
            <a:ext cx="3453336" cy="144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5" name="Group 94" descr=" 53"/>
          <p:cNvGrpSpPr/>
          <p:nvPr/>
        </p:nvGrpSpPr>
        <p:grpSpPr>
          <a:xfrm>
            <a:off x="440199" y="2039112"/>
            <a:ext cx="5295730" cy="3464568"/>
            <a:chOff x="309904" y="2354962"/>
            <a:chExt cx="5295730" cy="3464568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755860" y="2354962"/>
              <a:ext cx="0" cy="346456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>
              <a:off x="313900" y="5454003"/>
              <a:ext cx="529173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98" name="Picture 9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11" y="5619258"/>
              <a:ext cx="260627" cy="200271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2409845"/>
              <a:ext cx="211245" cy="293548"/>
            </a:xfrm>
            <a:prstGeom prst="rect">
              <a:avLst/>
            </a:prstGeom>
          </p:spPr>
        </p:pic>
      </p:grpSp>
      <p:sp>
        <p:nvSpPr>
          <p:cNvPr id="100" name="Oval 99" descr=" 68"/>
          <p:cNvSpPr/>
          <p:nvPr/>
        </p:nvSpPr>
        <p:spPr>
          <a:xfrm>
            <a:off x="1112942" y="479876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 descr=" 69"/>
          <p:cNvSpPr/>
          <p:nvPr/>
        </p:nvSpPr>
        <p:spPr>
          <a:xfrm>
            <a:off x="1507014" y="457649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 descr=" 70"/>
          <p:cNvSpPr/>
          <p:nvPr/>
        </p:nvSpPr>
        <p:spPr>
          <a:xfrm>
            <a:off x="1893129" y="43765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 descr=" 71"/>
          <p:cNvSpPr/>
          <p:nvPr/>
        </p:nvSpPr>
        <p:spPr>
          <a:xfrm>
            <a:off x="2279245" y="41494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 descr=" 72"/>
          <p:cNvSpPr/>
          <p:nvPr/>
        </p:nvSpPr>
        <p:spPr>
          <a:xfrm>
            <a:off x="2665242" y="395703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 descr=" 73"/>
          <p:cNvSpPr/>
          <p:nvPr/>
        </p:nvSpPr>
        <p:spPr>
          <a:xfrm>
            <a:off x="3051356" y="373831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 descr=" 74"/>
          <p:cNvSpPr/>
          <p:nvPr/>
        </p:nvSpPr>
        <p:spPr>
          <a:xfrm>
            <a:off x="3437472" y="350020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 descr=" 75"/>
          <p:cNvSpPr/>
          <p:nvPr/>
        </p:nvSpPr>
        <p:spPr>
          <a:xfrm>
            <a:off x="3823709" y="330968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 descr=" 76"/>
          <p:cNvSpPr/>
          <p:nvPr/>
        </p:nvSpPr>
        <p:spPr>
          <a:xfrm>
            <a:off x="4209828" y="308111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108" descr=" 77"/>
          <p:cNvSpPr/>
          <p:nvPr/>
        </p:nvSpPr>
        <p:spPr>
          <a:xfrm>
            <a:off x="4591352" y="287153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109" descr=" 78"/>
          <p:cNvSpPr/>
          <p:nvPr/>
        </p:nvSpPr>
        <p:spPr>
          <a:xfrm>
            <a:off x="4972878" y="268101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 descr=" 79"/>
          <p:cNvSpPr/>
          <p:nvPr/>
        </p:nvSpPr>
        <p:spPr>
          <a:xfrm>
            <a:off x="5354406" y="247150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 descr=" 53"/>
          <p:cNvGrpSpPr/>
          <p:nvPr/>
        </p:nvGrpSpPr>
        <p:grpSpPr>
          <a:xfrm>
            <a:off x="6537682" y="2039112"/>
            <a:ext cx="5295730" cy="3464568"/>
            <a:chOff x="309904" y="2354962"/>
            <a:chExt cx="5295730" cy="346456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755860" y="2354962"/>
              <a:ext cx="0" cy="346456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>
            <a:xfrm>
              <a:off x="313900" y="5454003"/>
              <a:ext cx="529173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115" name="Picture 1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11" y="5619258"/>
              <a:ext cx="260627" cy="20027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2409845"/>
              <a:ext cx="211245" cy="293548"/>
            </a:xfrm>
            <a:prstGeom prst="rect">
              <a:avLst/>
            </a:prstGeom>
          </p:spPr>
        </p:pic>
      </p:grpSp>
      <p:sp>
        <p:nvSpPr>
          <p:cNvPr id="117" name="Oval 116" descr=" 68"/>
          <p:cNvSpPr/>
          <p:nvPr/>
        </p:nvSpPr>
        <p:spPr>
          <a:xfrm>
            <a:off x="7210425" y="54398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69"/>
          <p:cNvSpPr/>
          <p:nvPr/>
        </p:nvSpPr>
        <p:spPr>
          <a:xfrm>
            <a:off x="7685903" y="572143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 descr=" 70"/>
          <p:cNvSpPr/>
          <p:nvPr/>
        </p:nvSpPr>
        <p:spPr>
          <a:xfrm>
            <a:off x="8231348" y="58326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 descr=" 72"/>
          <p:cNvSpPr/>
          <p:nvPr/>
        </p:nvSpPr>
        <p:spPr>
          <a:xfrm>
            <a:off x="8714199" y="577945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 descr=" 73"/>
          <p:cNvSpPr/>
          <p:nvPr/>
        </p:nvSpPr>
        <p:spPr>
          <a:xfrm>
            <a:off x="9148839" y="56280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 descr=" 74"/>
          <p:cNvSpPr/>
          <p:nvPr/>
        </p:nvSpPr>
        <p:spPr>
          <a:xfrm>
            <a:off x="9534955" y="538537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 descr=" 75"/>
          <p:cNvSpPr/>
          <p:nvPr/>
        </p:nvSpPr>
        <p:spPr>
          <a:xfrm>
            <a:off x="9921192" y="510157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 descr=" 76"/>
          <p:cNvSpPr/>
          <p:nvPr/>
        </p:nvSpPr>
        <p:spPr>
          <a:xfrm>
            <a:off x="10307311" y="470195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 descr=" 77"/>
          <p:cNvSpPr/>
          <p:nvPr/>
        </p:nvSpPr>
        <p:spPr>
          <a:xfrm>
            <a:off x="10688835" y="41982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 descr=" 78"/>
          <p:cNvSpPr/>
          <p:nvPr/>
        </p:nvSpPr>
        <p:spPr>
          <a:xfrm>
            <a:off x="11070361" y="364816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 descr=" 79"/>
          <p:cNvSpPr/>
          <p:nvPr/>
        </p:nvSpPr>
        <p:spPr>
          <a:xfrm>
            <a:off x="11451889" y="287724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ular Callout 127"/>
          <p:cNvSpPr/>
          <p:nvPr/>
        </p:nvSpPr>
        <p:spPr>
          <a:xfrm>
            <a:off x="4388458" y="4173902"/>
            <a:ext cx="2252678" cy="785022"/>
          </a:xfrm>
          <a:prstGeom prst="wedgeRectCallout">
            <a:avLst>
              <a:gd name="adj1" fmla="val -63661"/>
              <a:gd name="adj2" fmla="val -7471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fits excellently!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2542996" y="5444578"/>
            <a:ext cx="3704840" cy="945652"/>
          </a:xfrm>
          <a:prstGeom prst="wedgeRectCallout">
            <a:avLst>
              <a:gd name="adj1" fmla="val -68748"/>
              <a:gd name="adj2" fmla="val -6800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Even with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some noise, l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still fits very well!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0" name="Rectangular Callout 129"/>
          <p:cNvSpPr/>
          <p:nvPr/>
        </p:nvSpPr>
        <p:spPr>
          <a:xfrm>
            <a:off x="7859729" y="1677348"/>
            <a:ext cx="2613449" cy="785022"/>
          </a:xfrm>
          <a:prstGeom prst="wedgeRectCallout">
            <a:avLst>
              <a:gd name="adj1" fmla="val 55400"/>
              <a:gd name="adj2" fmla="val 84983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would do horribly!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1" name="Rectangular Callout 130"/>
          <p:cNvSpPr/>
          <p:nvPr/>
        </p:nvSpPr>
        <p:spPr>
          <a:xfrm>
            <a:off x="6334148" y="2620692"/>
            <a:ext cx="2646736" cy="785022"/>
          </a:xfrm>
          <a:prstGeom prst="wedgeRectCallout">
            <a:avLst>
              <a:gd name="adj1" fmla="val 106047"/>
              <a:gd name="adj2" fmla="val 87049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non-linear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needed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6773860" y="2480658"/>
            <a:ext cx="5052767" cy="3496283"/>
          </a:xfrm>
          <a:custGeom>
            <a:avLst/>
            <a:gdLst>
              <a:gd name="connsiteX0" fmla="*/ 0 w 5052767"/>
              <a:gd name="connsiteY0" fmla="*/ 2234153 h 2234153"/>
              <a:gd name="connsiteX1" fmla="*/ 5052767 w 5052767"/>
              <a:gd name="connsiteY1" fmla="*/ 0 h 2234153"/>
              <a:gd name="connsiteX0" fmla="*/ 0 w 5052767"/>
              <a:gd name="connsiteY0" fmla="*/ 2234153 h 2863085"/>
              <a:gd name="connsiteX1" fmla="*/ 5052767 w 5052767"/>
              <a:gd name="connsiteY1" fmla="*/ 0 h 2863085"/>
              <a:gd name="connsiteX0" fmla="*/ 0 w 5052767"/>
              <a:gd name="connsiteY0" fmla="*/ 2234153 h 3171427"/>
              <a:gd name="connsiteX1" fmla="*/ 5052767 w 5052767"/>
              <a:gd name="connsiteY1" fmla="*/ 0 h 3171427"/>
              <a:gd name="connsiteX0" fmla="*/ 0 w 5052767"/>
              <a:gd name="connsiteY0" fmla="*/ 2234153 h 3496283"/>
              <a:gd name="connsiteX1" fmla="*/ 5052767 w 5052767"/>
              <a:gd name="connsiteY1" fmla="*/ 0 h 34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2767" h="3496283">
                <a:moveTo>
                  <a:pt x="0" y="2234153"/>
                </a:moveTo>
                <a:cubicBezTo>
                  <a:pt x="760430" y="4279769"/>
                  <a:pt x="3491059" y="4044098"/>
                  <a:pt x="5052767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Straight Connector 132" descr=" 6"/>
          <p:cNvCxnSpPr/>
          <p:nvPr/>
        </p:nvCxnSpPr>
        <p:spPr>
          <a:xfrm flipV="1">
            <a:off x="638536" y="2480658"/>
            <a:ext cx="5097393" cy="27965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Straight Connector 133" descr=" 6"/>
          <p:cNvCxnSpPr/>
          <p:nvPr/>
        </p:nvCxnSpPr>
        <p:spPr>
          <a:xfrm flipV="1">
            <a:off x="6691056" y="3874617"/>
            <a:ext cx="5097393" cy="27965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Straight Connector 134" descr=" 6"/>
          <p:cNvCxnSpPr/>
          <p:nvPr/>
        </p:nvCxnSpPr>
        <p:spPr>
          <a:xfrm flipV="1">
            <a:off x="9047173" y="2469287"/>
            <a:ext cx="2779454" cy="426135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 descr=" 6"/>
          <p:cNvCxnSpPr/>
          <p:nvPr/>
        </p:nvCxnSpPr>
        <p:spPr>
          <a:xfrm>
            <a:off x="6207856" y="5503680"/>
            <a:ext cx="5349793" cy="56787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061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1.04167E-6 -0.0777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0.0837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2.29167E-6 0.06389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2.91667E-6 -0.0525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527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4.375E-6 -0.06945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-0.0539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4.375E-6 0.0555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4.16667E-6 0.0527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0.0525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-0.0780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1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6.25E-7 -0.0458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548597" y="25694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945041" y="238926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720047" y="219212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887676" y="4288573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720047" y="30773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179931" y="464812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259660" y="240457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59660" y="4379144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686929" y="47191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08481" y="504732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911089" y="345181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286895" y="397499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801032" y="397499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082539" y="418710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739639" y="431242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409674" y="4101376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082539" y="467991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94732" y="2543477"/>
            <a:ext cx="291398" cy="291398"/>
          </a:xfrm>
          <a:prstGeom prst="ellipse">
            <a:avLst/>
          </a:prstGeom>
          <a:solidFill>
            <a:srgbClr val="FF00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95537" y="3978629"/>
            <a:ext cx="291398" cy="291398"/>
          </a:xfrm>
          <a:prstGeom prst="ellipse">
            <a:avLst/>
          </a:prstGeom>
          <a:solidFill>
            <a:srgbClr val="00B0F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912090" y="4483749"/>
            <a:ext cx="291398" cy="291398"/>
          </a:xfrm>
          <a:prstGeom prst="ellipse">
            <a:avLst/>
          </a:prstGeom>
          <a:solidFill>
            <a:srgbClr val="2ECC71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536931" y="3077349"/>
            <a:ext cx="2408110" cy="74128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 flipV="1">
            <a:off x="2945536" y="1828993"/>
            <a:ext cx="2122396" cy="19928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 flipV="1">
            <a:off x="2943357" y="3813078"/>
            <a:ext cx="637767" cy="277720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4" name="Oval 163"/>
          <p:cNvSpPr/>
          <p:nvPr/>
        </p:nvSpPr>
        <p:spPr>
          <a:xfrm>
            <a:off x="9384074" y="214794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9050747" y="242204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772617" y="281016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9995533" y="281016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601167" y="324879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166983" y="324879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9720332" y="238926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601167" y="368743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0166983" y="368743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8601167" y="41230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0166983" y="41230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 flipV="1">
            <a:off x="10180268" y="547476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175"/>
          <p:cNvSpPr/>
          <p:nvPr/>
        </p:nvSpPr>
        <p:spPr>
          <a:xfrm flipV="1">
            <a:off x="9846941" y="520066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 flipV="1">
            <a:off x="9568811" y="481254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177"/>
          <p:cNvSpPr/>
          <p:nvPr/>
        </p:nvSpPr>
        <p:spPr>
          <a:xfrm flipV="1">
            <a:off x="10791727" y="481254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178"/>
          <p:cNvSpPr/>
          <p:nvPr/>
        </p:nvSpPr>
        <p:spPr>
          <a:xfrm flipV="1">
            <a:off x="9397361" y="437391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179"/>
          <p:cNvSpPr/>
          <p:nvPr/>
        </p:nvSpPr>
        <p:spPr>
          <a:xfrm flipV="1">
            <a:off x="10963177" y="437391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Oval 180"/>
          <p:cNvSpPr/>
          <p:nvPr/>
        </p:nvSpPr>
        <p:spPr>
          <a:xfrm flipV="1">
            <a:off x="10516526" y="523344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181"/>
          <p:cNvSpPr/>
          <p:nvPr/>
        </p:nvSpPr>
        <p:spPr>
          <a:xfrm flipV="1">
            <a:off x="9397361" y="393528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Oval 182"/>
          <p:cNvSpPr/>
          <p:nvPr/>
        </p:nvSpPr>
        <p:spPr>
          <a:xfrm flipV="1">
            <a:off x="10963177" y="393528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Oval 183"/>
          <p:cNvSpPr/>
          <p:nvPr/>
        </p:nvSpPr>
        <p:spPr>
          <a:xfrm flipV="1">
            <a:off x="9397361" y="34997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Oval 184"/>
          <p:cNvSpPr/>
          <p:nvPr/>
        </p:nvSpPr>
        <p:spPr>
          <a:xfrm flipV="1">
            <a:off x="10963177" y="34997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ular Callout 185"/>
          <p:cNvSpPr/>
          <p:nvPr/>
        </p:nvSpPr>
        <p:spPr>
          <a:xfrm>
            <a:off x="2839827" y="5420692"/>
            <a:ext cx="2797095" cy="785022"/>
          </a:xfrm>
          <a:prstGeom prst="wedgeRectCallout">
            <a:avLst>
              <a:gd name="adj1" fmla="val -60895"/>
              <a:gd name="adj2" fmla="val -10027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K-means clusters data very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7" name="Rectangular Callout 186"/>
          <p:cNvSpPr/>
          <p:nvPr/>
        </p:nvSpPr>
        <p:spPr>
          <a:xfrm>
            <a:off x="4458345" y="1630802"/>
            <a:ext cx="3357358" cy="1074554"/>
          </a:xfrm>
          <a:prstGeom prst="wedgeRectCallout">
            <a:avLst>
              <a:gd name="adj1" fmla="val -59053"/>
              <a:gd name="adj2" fmla="val 10861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However, k-means always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produces linear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assignment boundaries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8" name="Rectangular Callout 187"/>
          <p:cNvSpPr/>
          <p:nvPr/>
        </p:nvSpPr>
        <p:spPr>
          <a:xfrm>
            <a:off x="5132268" y="3590548"/>
            <a:ext cx="2587902" cy="1074554"/>
          </a:xfrm>
          <a:prstGeom prst="wedgeRectCallout">
            <a:avLst>
              <a:gd name="adj1" fmla="val 86469"/>
              <a:gd name="adj2" fmla="val 32508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Non-linear cluster assignment boundaries needed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9" name="Rectangular Callout 188"/>
          <p:cNvSpPr/>
          <p:nvPr/>
        </p:nvSpPr>
        <p:spPr>
          <a:xfrm>
            <a:off x="7073531" y="5286394"/>
            <a:ext cx="2101877" cy="785022"/>
          </a:xfrm>
          <a:prstGeom prst="wedgeRectCallout">
            <a:avLst>
              <a:gd name="adj1" fmla="val 52904"/>
              <a:gd name="adj2" fmla="val -12022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K-means would do very badly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9293272" y="2930535"/>
            <a:ext cx="291398" cy="291398"/>
          </a:xfrm>
          <a:prstGeom prst="ellipse">
            <a:avLst/>
          </a:prstGeom>
          <a:solidFill>
            <a:srgbClr val="FF00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10120295" y="4692594"/>
            <a:ext cx="291398" cy="291398"/>
          </a:xfrm>
          <a:prstGeom prst="ellipse">
            <a:avLst/>
          </a:prstGeom>
          <a:solidFill>
            <a:srgbClr val="2ECC71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7791588" y="3887225"/>
            <a:ext cx="3897346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" name="Freeform 4"/>
          <p:cNvSpPr/>
          <p:nvPr/>
        </p:nvSpPr>
        <p:spPr>
          <a:xfrm>
            <a:off x="8907339" y="2743199"/>
            <a:ext cx="1839951" cy="2362057"/>
          </a:xfrm>
          <a:custGeom>
            <a:avLst/>
            <a:gdLst>
              <a:gd name="connsiteX0" fmla="*/ 0 w 1756881"/>
              <a:gd name="connsiteY0" fmla="*/ 2137738 h 2333103"/>
              <a:gd name="connsiteX1" fmla="*/ 400692 w 1756881"/>
              <a:gd name="connsiteY1" fmla="*/ 714 h 2333103"/>
              <a:gd name="connsiteX2" fmla="*/ 1150705 w 1756881"/>
              <a:gd name="connsiteY2" fmla="*/ 2332947 h 2333103"/>
              <a:gd name="connsiteX3" fmla="*/ 1756881 w 1756881"/>
              <a:gd name="connsiteY3" fmla="*/ 93181 h 2333103"/>
              <a:gd name="connsiteX0" fmla="*/ 4578 w 1761459"/>
              <a:gd name="connsiteY0" fmla="*/ 2137746 h 2333111"/>
              <a:gd name="connsiteX1" fmla="*/ 405270 w 1761459"/>
              <a:gd name="connsiteY1" fmla="*/ 722 h 2333111"/>
              <a:gd name="connsiteX2" fmla="*/ 1155283 w 1761459"/>
              <a:gd name="connsiteY2" fmla="*/ 2332955 h 2333111"/>
              <a:gd name="connsiteX3" fmla="*/ 1761459 w 1761459"/>
              <a:gd name="connsiteY3" fmla="*/ 93189 h 2333111"/>
              <a:gd name="connsiteX0" fmla="*/ 26850 w 1783731"/>
              <a:gd name="connsiteY0" fmla="*/ 2138012 h 2333377"/>
              <a:gd name="connsiteX1" fmla="*/ 427542 w 1783731"/>
              <a:gd name="connsiteY1" fmla="*/ 988 h 2333377"/>
              <a:gd name="connsiteX2" fmla="*/ 1177555 w 1783731"/>
              <a:gd name="connsiteY2" fmla="*/ 2333221 h 2333377"/>
              <a:gd name="connsiteX3" fmla="*/ 1783731 w 1783731"/>
              <a:gd name="connsiteY3" fmla="*/ 93455 h 2333377"/>
              <a:gd name="connsiteX0" fmla="*/ 10766 w 1767647"/>
              <a:gd name="connsiteY0" fmla="*/ 2163403 h 2358864"/>
              <a:gd name="connsiteX1" fmla="*/ 532108 w 1767647"/>
              <a:gd name="connsiteY1" fmla="*/ 979 h 2358864"/>
              <a:gd name="connsiteX2" fmla="*/ 1161471 w 1767647"/>
              <a:gd name="connsiteY2" fmla="*/ 2358612 h 2358864"/>
              <a:gd name="connsiteX3" fmla="*/ 1767647 w 1767647"/>
              <a:gd name="connsiteY3" fmla="*/ 118846 h 2358864"/>
              <a:gd name="connsiteX0" fmla="*/ 13998 w 1770879"/>
              <a:gd name="connsiteY0" fmla="*/ 2169751 h 2365239"/>
              <a:gd name="connsiteX1" fmla="*/ 497240 w 1770879"/>
              <a:gd name="connsiteY1" fmla="*/ 977 h 2365239"/>
              <a:gd name="connsiteX2" fmla="*/ 1164703 w 1770879"/>
              <a:gd name="connsiteY2" fmla="*/ 2364960 h 2365239"/>
              <a:gd name="connsiteX3" fmla="*/ 1770879 w 1770879"/>
              <a:gd name="connsiteY3" fmla="*/ 125194 h 2365239"/>
              <a:gd name="connsiteX0" fmla="*/ 15949 w 1772830"/>
              <a:gd name="connsiteY0" fmla="*/ 2168965 h 2364453"/>
              <a:gd name="connsiteX1" fmla="*/ 499191 w 1772830"/>
              <a:gd name="connsiteY1" fmla="*/ 191 h 2364453"/>
              <a:gd name="connsiteX2" fmla="*/ 1166654 w 1772830"/>
              <a:gd name="connsiteY2" fmla="*/ 2364174 h 2364453"/>
              <a:gd name="connsiteX3" fmla="*/ 1772830 w 1772830"/>
              <a:gd name="connsiteY3" fmla="*/ 124408 h 2364453"/>
              <a:gd name="connsiteX0" fmla="*/ 0 w 1756881"/>
              <a:gd name="connsiteY0" fmla="*/ 2168965 h 2364453"/>
              <a:gd name="connsiteX1" fmla="*/ 483242 w 1756881"/>
              <a:gd name="connsiteY1" fmla="*/ 191 h 2364453"/>
              <a:gd name="connsiteX2" fmla="*/ 1150705 w 1756881"/>
              <a:gd name="connsiteY2" fmla="*/ 2364174 h 2364453"/>
              <a:gd name="connsiteX3" fmla="*/ 1756881 w 1756881"/>
              <a:gd name="connsiteY3" fmla="*/ 124408 h 2364453"/>
              <a:gd name="connsiteX0" fmla="*/ 0 w 1756881"/>
              <a:gd name="connsiteY0" fmla="*/ 2172070 h 2608810"/>
              <a:gd name="connsiteX1" fmla="*/ 483242 w 1756881"/>
              <a:gd name="connsiteY1" fmla="*/ 3296 h 2608810"/>
              <a:gd name="connsiteX2" fmla="*/ 1258655 w 1756881"/>
              <a:gd name="connsiteY2" fmla="*/ 2608579 h 2608810"/>
              <a:gd name="connsiteX3" fmla="*/ 1756881 w 1756881"/>
              <a:gd name="connsiteY3" fmla="*/ 127513 h 2608810"/>
              <a:gd name="connsiteX0" fmla="*/ 0 w 1756881"/>
              <a:gd name="connsiteY0" fmla="*/ 2172070 h 2608667"/>
              <a:gd name="connsiteX1" fmla="*/ 483242 w 1756881"/>
              <a:gd name="connsiteY1" fmla="*/ 3296 h 2608667"/>
              <a:gd name="connsiteX2" fmla="*/ 1258655 w 1756881"/>
              <a:gd name="connsiteY2" fmla="*/ 2608579 h 2608667"/>
              <a:gd name="connsiteX3" fmla="*/ 1756881 w 1756881"/>
              <a:gd name="connsiteY3" fmla="*/ 127513 h 2608667"/>
              <a:gd name="connsiteX0" fmla="*/ 0 w 1758085"/>
              <a:gd name="connsiteY0" fmla="*/ 2172070 h 2608667"/>
              <a:gd name="connsiteX1" fmla="*/ 483242 w 1758085"/>
              <a:gd name="connsiteY1" fmla="*/ 3296 h 2608667"/>
              <a:gd name="connsiteX2" fmla="*/ 1258655 w 1758085"/>
              <a:gd name="connsiteY2" fmla="*/ 2608579 h 2608667"/>
              <a:gd name="connsiteX3" fmla="*/ 1756881 w 1758085"/>
              <a:gd name="connsiteY3" fmla="*/ 127513 h 2608667"/>
              <a:gd name="connsiteX0" fmla="*/ 0 w 1758085"/>
              <a:gd name="connsiteY0" fmla="*/ 2169121 h 2605715"/>
              <a:gd name="connsiteX1" fmla="*/ 483242 w 1758085"/>
              <a:gd name="connsiteY1" fmla="*/ 347 h 2605715"/>
              <a:gd name="connsiteX2" fmla="*/ 1258655 w 1758085"/>
              <a:gd name="connsiteY2" fmla="*/ 2605630 h 2605715"/>
              <a:gd name="connsiteX3" fmla="*/ 1756881 w 1758085"/>
              <a:gd name="connsiteY3" fmla="*/ 124564 h 2605715"/>
              <a:gd name="connsiteX0" fmla="*/ 0 w 1758085"/>
              <a:gd name="connsiteY0" fmla="*/ 2168833 h 2605428"/>
              <a:gd name="connsiteX1" fmla="*/ 483242 w 1758085"/>
              <a:gd name="connsiteY1" fmla="*/ 59 h 2605428"/>
              <a:gd name="connsiteX2" fmla="*/ 1258655 w 1758085"/>
              <a:gd name="connsiteY2" fmla="*/ 2605342 h 2605428"/>
              <a:gd name="connsiteX3" fmla="*/ 1756881 w 1758085"/>
              <a:gd name="connsiteY3" fmla="*/ 124276 h 2605428"/>
              <a:gd name="connsiteX0" fmla="*/ 0 w 1760553"/>
              <a:gd name="connsiteY0" fmla="*/ 2168833 h 2605502"/>
              <a:gd name="connsiteX1" fmla="*/ 483242 w 1760553"/>
              <a:gd name="connsiteY1" fmla="*/ 59 h 2605502"/>
              <a:gd name="connsiteX2" fmla="*/ 1258655 w 1760553"/>
              <a:gd name="connsiteY2" fmla="*/ 2605342 h 2605502"/>
              <a:gd name="connsiteX3" fmla="*/ 1756881 w 1760553"/>
              <a:gd name="connsiteY3" fmla="*/ 124276 h 2605502"/>
              <a:gd name="connsiteX0" fmla="*/ 0 w 1757305"/>
              <a:gd name="connsiteY0" fmla="*/ 2044557 h 2482143"/>
              <a:gd name="connsiteX1" fmla="*/ 451492 w 1757305"/>
              <a:gd name="connsiteY1" fmla="*/ 339333 h 2482143"/>
              <a:gd name="connsiteX2" fmla="*/ 1258655 w 1757305"/>
              <a:gd name="connsiteY2" fmla="*/ 2481066 h 2482143"/>
              <a:gd name="connsiteX3" fmla="*/ 1756881 w 1757305"/>
              <a:gd name="connsiteY3" fmla="*/ 0 h 2482143"/>
              <a:gd name="connsiteX0" fmla="*/ 0 w 1757324"/>
              <a:gd name="connsiteY0" fmla="*/ 2044557 h 2120404"/>
              <a:gd name="connsiteX1" fmla="*/ 451492 w 1757324"/>
              <a:gd name="connsiteY1" fmla="*/ 339333 h 2120404"/>
              <a:gd name="connsiteX2" fmla="*/ 1271355 w 1757324"/>
              <a:gd name="connsiteY2" fmla="*/ 2119116 h 2120404"/>
              <a:gd name="connsiteX3" fmla="*/ 1756881 w 1757324"/>
              <a:gd name="connsiteY3" fmla="*/ 0 h 2120404"/>
              <a:gd name="connsiteX0" fmla="*/ 0 w 1757576"/>
              <a:gd name="connsiteY0" fmla="*/ 2044557 h 2119289"/>
              <a:gd name="connsiteX1" fmla="*/ 451492 w 1757576"/>
              <a:gd name="connsiteY1" fmla="*/ 339333 h 2119289"/>
              <a:gd name="connsiteX2" fmla="*/ 1271355 w 1757576"/>
              <a:gd name="connsiteY2" fmla="*/ 2119116 h 2119289"/>
              <a:gd name="connsiteX3" fmla="*/ 1756881 w 1757576"/>
              <a:gd name="connsiteY3" fmla="*/ 0 h 2119289"/>
              <a:gd name="connsiteX0" fmla="*/ 0 w 1757576"/>
              <a:gd name="connsiteY0" fmla="*/ 2044557 h 2119289"/>
              <a:gd name="connsiteX1" fmla="*/ 451492 w 1757576"/>
              <a:gd name="connsiteY1" fmla="*/ 339333 h 2119289"/>
              <a:gd name="connsiteX2" fmla="*/ 1271355 w 1757576"/>
              <a:gd name="connsiteY2" fmla="*/ 2119116 h 2119289"/>
              <a:gd name="connsiteX3" fmla="*/ 1756881 w 1757576"/>
              <a:gd name="connsiteY3" fmla="*/ 0 h 2119289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9273"/>
              <a:gd name="connsiteY0" fmla="*/ 2152507 h 2152507"/>
              <a:gd name="connsiteX1" fmla="*/ 521342 w 1829273"/>
              <a:gd name="connsiteY1" fmla="*/ 339333 h 2152507"/>
              <a:gd name="connsiteX2" fmla="*/ 1341205 w 1829273"/>
              <a:gd name="connsiteY2" fmla="*/ 2119116 h 2152507"/>
              <a:gd name="connsiteX3" fmla="*/ 1826731 w 1829273"/>
              <a:gd name="connsiteY3" fmla="*/ 0 h 2152507"/>
              <a:gd name="connsiteX0" fmla="*/ 0 w 1829273"/>
              <a:gd name="connsiteY0" fmla="*/ 2152507 h 2152507"/>
              <a:gd name="connsiteX1" fmla="*/ 521342 w 1829273"/>
              <a:gd name="connsiteY1" fmla="*/ 339333 h 2152507"/>
              <a:gd name="connsiteX2" fmla="*/ 1341205 w 1829273"/>
              <a:gd name="connsiteY2" fmla="*/ 2119116 h 2152507"/>
              <a:gd name="connsiteX3" fmla="*/ 1826731 w 1829273"/>
              <a:gd name="connsiteY3" fmla="*/ 0 h 2152507"/>
              <a:gd name="connsiteX0" fmla="*/ 0 w 1829237"/>
              <a:gd name="connsiteY0" fmla="*/ 2152507 h 2152507"/>
              <a:gd name="connsiteX1" fmla="*/ 521342 w 1829237"/>
              <a:gd name="connsiteY1" fmla="*/ 339333 h 2152507"/>
              <a:gd name="connsiteX2" fmla="*/ 1341205 w 1829237"/>
              <a:gd name="connsiteY2" fmla="*/ 2119116 h 2152507"/>
              <a:gd name="connsiteX3" fmla="*/ 1826731 w 1829237"/>
              <a:gd name="connsiteY3" fmla="*/ 0 h 2152507"/>
              <a:gd name="connsiteX0" fmla="*/ 0 w 1829258"/>
              <a:gd name="connsiteY0" fmla="*/ 2152507 h 2152507"/>
              <a:gd name="connsiteX1" fmla="*/ 521342 w 1829258"/>
              <a:gd name="connsiteY1" fmla="*/ 339333 h 2152507"/>
              <a:gd name="connsiteX2" fmla="*/ 1341205 w 1829258"/>
              <a:gd name="connsiteY2" fmla="*/ 2119116 h 2152507"/>
              <a:gd name="connsiteX3" fmla="*/ 1826731 w 1829258"/>
              <a:gd name="connsiteY3" fmla="*/ 0 h 2152507"/>
              <a:gd name="connsiteX0" fmla="*/ 0 w 1827251"/>
              <a:gd name="connsiteY0" fmla="*/ 2152507 h 2152507"/>
              <a:gd name="connsiteX1" fmla="*/ 521342 w 1827251"/>
              <a:gd name="connsiteY1" fmla="*/ 339333 h 2152507"/>
              <a:gd name="connsiteX2" fmla="*/ 1341205 w 1827251"/>
              <a:gd name="connsiteY2" fmla="*/ 2119116 h 2152507"/>
              <a:gd name="connsiteX3" fmla="*/ 1826731 w 1827251"/>
              <a:gd name="connsiteY3" fmla="*/ 0 h 215250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951" h="2362057">
                <a:moveTo>
                  <a:pt x="0" y="2362057"/>
                </a:moveTo>
                <a:cubicBezTo>
                  <a:pt x="129854" y="1258227"/>
                  <a:pt x="175078" y="346029"/>
                  <a:pt x="534042" y="339333"/>
                </a:cubicBezTo>
                <a:cubicBezTo>
                  <a:pt x="1118839" y="328424"/>
                  <a:pt x="786632" y="2109349"/>
                  <a:pt x="1353905" y="2119116"/>
                </a:cubicBezTo>
                <a:cubicBezTo>
                  <a:pt x="1615498" y="2123620"/>
                  <a:pt x="1852558" y="1381588"/>
                  <a:pt x="1839431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0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8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1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1500"/>
                            </p:stCondLst>
                            <p:childTnLst>
                              <p:par>
                                <p:cTn id="6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4" grpId="0" animBg="1"/>
      <p:bldP spid="164" grpId="1" animBg="1"/>
      <p:bldP spid="164" grpId="2" animBg="1"/>
      <p:bldP spid="164" grpId="3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6" grpId="2" animBg="1"/>
      <p:bldP spid="166" grpId="3" animBg="1"/>
      <p:bldP spid="167" grpId="0" animBg="1"/>
      <p:bldP spid="167" grpId="1" animBg="1"/>
      <p:bldP spid="167" grpId="2" animBg="1"/>
      <p:bldP spid="167" grpId="3" animBg="1"/>
      <p:bldP spid="168" grpId="0" animBg="1"/>
      <p:bldP spid="168" grpId="1" animBg="1"/>
      <p:bldP spid="168" grpId="2" animBg="1"/>
      <p:bldP spid="168" grpId="3" animBg="1"/>
      <p:bldP spid="169" grpId="0" animBg="1"/>
      <p:bldP spid="169" grpId="1" animBg="1"/>
      <p:bldP spid="169" grpId="2" animBg="1"/>
      <p:bldP spid="169" grpId="3" animBg="1"/>
      <p:bldP spid="170" grpId="0" animBg="1"/>
      <p:bldP spid="170" grpId="1" animBg="1"/>
      <p:bldP spid="170" grpId="2" animBg="1"/>
      <p:bldP spid="170" grpId="3" animBg="1"/>
      <p:bldP spid="171" grpId="0" animBg="1"/>
      <p:bldP spid="171" grpId="1" animBg="1"/>
      <p:bldP spid="171" grpId="2" animBg="1"/>
      <p:bldP spid="171" grpId="3" animBg="1"/>
      <p:bldP spid="172" grpId="0" animBg="1"/>
      <p:bldP spid="172" grpId="1" animBg="1"/>
      <p:bldP spid="172" grpId="2" animBg="1"/>
      <p:bldP spid="172" grpId="3" animBg="1"/>
      <p:bldP spid="173" grpId="0" animBg="1"/>
      <p:bldP spid="173" grpId="1" animBg="1"/>
      <p:bldP spid="173" grpId="2" animBg="1"/>
      <p:bldP spid="173" grpId="3" animBg="1"/>
      <p:bldP spid="174" grpId="0" animBg="1"/>
      <p:bldP spid="174" grpId="1" animBg="1"/>
      <p:bldP spid="174" grpId="2" animBg="1"/>
      <p:bldP spid="174" grpId="3" animBg="1"/>
      <p:bldP spid="175" grpId="0" animBg="1"/>
      <p:bldP spid="175" grpId="1" animBg="1"/>
      <p:bldP spid="175" grpId="2" animBg="1"/>
      <p:bldP spid="175" grpId="3" animBg="1"/>
      <p:bldP spid="176" grpId="0" animBg="1"/>
      <p:bldP spid="176" grpId="1" animBg="1"/>
      <p:bldP spid="176" grpId="2" animBg="1"/>
      <p:bldP spid="176" grpId="3" animBg="1"/>
      <p:bldP spid="177" grpId="0" animBg="1"/>
      <p:bldP spid="177" grpId="1" animBg="1"/>
      <p:bldP spid="177" grpId="2" animBg="1"/>
      <p:bldP spid="177" grpId="3" animBg="1"/>
      <p:bldP spid="178" grpId="0" animBg="1"/>
      <p:bldP spid="178" grpId="1" animBg="1"/>
      <p:bldP spid="178" grpId="2" animBg="1"/>
      <p:bldP spid="178" grpId="3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1" grpId="0" animBg="1"/>
      <p:bldP spid="181" grpId="1" animBg="1"/>
      <p:bldP spid="181" grpId="2" animBg="1"/>
      <p:bldP spid="181" grpId="3" animBg="1"/>
      <p:bldP spid="182" grpId="0" animBg="1"/>
      <p:bldP spid="182" grpId="1" animBg="1"/>
      <p:bldP spid="182" grpId="2" animBg="1"/>
      <p:bldP spid="182" grpId="3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6" grpId="0" animBg="1"/>
      <p:bldP spid="187" grpId="0" animBg="1"/>
      <p:bldP spid="188" grpId="0" animBg="1"/>
      <p:bldP spid="189" grpId="0" animBg="1"/>
      <p:bldP spid="190" grpId="0" animBg="1"/>
      <p:bldP spid="190" grpId="1" animBg="1"/>
      <p:bldP spid="191" grpId="0" animBg="1"/>
      <p:bldP spid="191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100" name="Group 99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55861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103" name="Straight Connector 102"/>
          <p:cNvCxnSpPr/>
          <p:nvPr/>
        </p:nvCxnSpPr>
        <p:spPr>
          <a:xfrm flipV="1">
            <a:off x="6860071" y="1877320"/>
            <a:ext cx="4939530" cy="179784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04" name="Group 103" descr=" 53"/>
          <p:cNvGrpSpPr/>
          <p:nvPr/>
        </p:nvGrpSpPr>
        <p:grpSpPr>
          <a:xfrm>
            <a:off x="6710677" y="4154482"/>
            <a:ext cx="5122735" cy="2376480"/>
            <a:chOff x="313900" y="3196038"/>
            <a:chExt cx="6086900" cy="2823764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755861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Freeform 106"/>
          <p:cNvSpPr/>
          <p:nvPr/>
        </p:nvSpPr>
        <p:spPr>
          <a:xfrm>
            <a:off x="6150665" y="4188753"/>
            <a:ext cx="4720759" cy="2141805"/>
          </a:xfrm>
          <a:custGeom>
            <a:avLst/>
            <a:gdLst>
              <a:gd name="connsiteX0" fmla="*/ 0 w 4958499"/>
              <a:gd name="connsiteY0" fmla="*/ 1828800 h 1828800"/>
              <a:gd name="connsiteX1" fmla="*/ 4958499 w 4958499"/>
              <a:gd name="connsiteY1" fmla="*/ 0 h 1828800"/>
              <a:gd name="connsiteX0" fmla="*/ 0 w 4958499"/>
              <a:gd name="connsiteY0" fmla="*/ 1828800 h 1828800"/>
              <a:gd name="connsiteX1" fmla="*/ 4958499 w 4958499"/>
              <a:gd name="connsiteY1" fmla="*/ 0 h 1828800"/>
              <a:gd name="connsiteX0" fmla="*/ 0 w 4958499"/>
              <a:gd name="connsiteY0" fmla="*/ 1828800 h 1965497"/>
              <a:gd name="connsiteX1" fmla="*/ 4958499 w 4958499"/>
              <a:gd name="connsiteY1" fmla="*/ 0 h 1965497"/>
              <a:gd name="connsiteX0" fmla="*/ 0 w 4958499"/>
              <a:gd name="connsiteY0" fmla="*/ 1668545 h 1834157"/>
              <a:gd name="connsiteX1" fmla="*/ 4958499 w 4958499"/>
              <a:gd name="connsiteY1" fmla="*/ 0 h 1834157"/>
              <a:gd name="connsiteX0" fmla="*/ 0 w 4996206"/>
              <a:gd name="connsiteY0" fmla="*/ 1376314 h 1615965"/>
              <a:gd name="connsiteX1" fmla="*/ 4996206 w 4996206"/>
              <a:gd name="connsiteY1" fmla="*/ 0 h 1615965"/>
              <a:gd name="connsiteX0" fmla="*/ 0 w 5052766"/>
              <a:gd name="connsiteY0" fmla="*/ 1621411 h 1796989"/>
              <a:gd name="connsiteX1" fmla="*/ 5052766 w 5052766"/>
              <a:gd name="connsiteY1" fmla="*/ 0 h 1796989"/>
              <a:gd name="connsiteX0" fmla="*/ 0 w 5052766"/>
              <a:gd name="connsiteY0" fmla="*/ 1621411 h 1926239"/>
              <a:gd name="connsiteX1" fmla="*/ 5052766 w 5052766"/>
              <a:gd name="connsiteY1" fmla="*/ 0 h 1926239"/>
              <a:gd name="connsiteX0" fmla="*/ 0 w 5043339"/>
              <a:gd name="connsiteY0" fmla="*/ 1564850 h 1883054"/>
              <a:gd name="connsiteX1" fmla="*/ 5043339 w 5043339"/>
              <a:gd name="connsiteY1" fmla="*/ 0 h 1883054"/>
              <a:gd name="connsiteX0" fmla="*/ 0 w 4954439"/>
              <a:gd name="connsiteY0" fmla="*/ 2009350 h 2241168"/>
              <a:gd name="connsiteX1" fmla="*/ 4954439 w 4954439"/>
              <a:gd name="connsiteY1" fmla="*/ 0 h 2241168"/>
              <a:gd name="connsiteX0" fmla="*/ 0 w 4954439"/>
              <a:gd name="connsiteY0" fmla="*/ 2009350 h 2564612"/>
              <a:gd name="connsiteX1" fmla="*/ 4954439 w 4954439"/>
              <a:gd name="connsiteY1" fmla="*/ 0 h 2564612"/>
              <a:gd name="connsiteX0" fmla="*/ 0 w 5020479"/>
              <a:gd name="connsiteY0" fmla="*/ 1577550 h 2315941"/>
              <a:gd name="connsiteX1" fmla="*/ 5020479 w 5020479"/>
              <a:gd name="connsiteY1" fmla="*/ 0 h 2315941"/>
              <a:gd name="connsiteX0" fmla="*/ 0 w 5020479"/>
              <a:gd name="connsiteY0" fmla="*/ 1577550 h 2758676"/>
              <a:gd name="connsiteX1" fmla="*/ 5020479 w 5020479"/>
              <a:gd name="connsiteY1" fmla="*/ 0 h 2758676"/>
              <a:gd name="connsiteX0" fmla="*/ 0 w 4720759"/>
              <a:gd name="connsiteY0" fmla="*/ 998430 h 2432654"/>
              <a:gd name="connsiteX1" fmla="*/ 4720759 w 4720759"/>
              <a:gd name="connsiteY1" fmla="*/ 0 h 2432654"/>
              <a:gd name="connsiteX0" fmla="*/ 0 w 4720759"/>
              <a:gd name="connsiteY0" fmla="*/ 998430 h 2141805"/>
              <a:gd name="connsiteX1" fmla="*/ 4720759 w 4720759"/>
              <a:gd name="connsiteY1" fmla="*/ 0 h 214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0759" h="2141805">
                <a:moveTo>
                  <a:pt x="0" y="998430"/>
                </a:moveTo>
                <a:cubicBezTo>
                  <a:pt x="784467" y="2710861"/>
                  <a:pt x="3051691" y="2595317"/>
                  <a:pt x="4720759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05342" y="4430612"/>
            <a:ext cx="464704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109" name="Group 108"/>
          <p:cNvGrpSpPr/>
          <p:nvPr/>
        </p:nvGrpSpPr>
        <p:grpSpPr>
          <a:xfrm>
            <a:off x="1150070" y="2243579"/>
            <a:ext cx="4176074" cy="2120219"/>
            <a:chOff x="9379439" y="2923622"/>
            <a:chExt cx="5591817" cy="1869175"/>
          </a:xfrm>
        </p:grpSpPr>
        <p:sp>
          <p:nvSpPr>
            <p:cNvPr id="110" name="Freeform 109"/>
            <p:cNvSpPr/>
            <p:nvPr/>
          </p:nvSpPr>
          <p:spPr>
            <a:xfrm>
              <a:off x="9379439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2172803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9423679" y="2937065"/>
              <a:ext cx="5547577" cy="1855732"/>
            </a:xfrm>
            <a:custGeom>
              <a:avLst/>
              <a:gdLst>
                <a:gd name="connsiteX0" fmla="*/ 2757812 w 5547578"/>
                <a:gd name="connsiteY0" fmla="*/ 0 h 1855732"/>
                <a:gd name="connsiteX1" fmla="*/ 2773789 w 5547578"/>
                <a:gd name="connsiteY1" fmla="*/ 2411 h 1855732"/>
                <a:gd name="connsiteX2" fmla="*/ 2789766 w 5547578"/>
                <a:gd name="connsiteY2" fmla="*/ 0 h 1855732"/>
                <a:gd name="connsiteX3" fmla="*/ 2789763 w 5547578"/>
                <a:gd name="connsiteY3" fmla="*/ 4821 h 1855732"/>
                <a:gd name="connsiteX4" fmla="*/ 2836666 w 5547578"/>
                <a:gd name="connsiteY4" fmla="*/ 11897 h 1855732"/>
                <a:gd name="connsiteX5" fmla="*/ 3905369 w 5547578"/>
                <a:gd name="connsiteY5" fmla="*/ 1243613 h 1855732"/>
                <a:gd name="connsiteX6" fmla="*/ 5547578 w 5547578"/>
                <a:gd name="connsiteY6" fmla="*/ 1855637 h 1855732"/>
                <a:gd name="connsiteX7" fmla="*/ 2785533 w 5547578"/>
                <a:gd name="connsiteY7" fmla="*/ 1855731 h 1855732"/>
                <a:gd name="connsiteX8" fmla="*/ 2785533 w 5547578"/>
                <a:gd name="connsiteY8" fmla="*/ 1855732 h 1855732"/>
                <a:gd name="connsiteX9" fmla="*/ 2773789 w 5547578"/>
                <a:gd name="connsiteY9" fmla="*/ 1855732 h 1855732"/>
                <a:gd name="connsiteX10" fmla="*/ 2762045 w 5547578"/>
                <a:gd name="connsiteY10" fmla="*/ 1855732 h 1855732"/>
                <a:gd name="connsiteX11" fmla="*/ 2762045 w 5547578"/>
                <a:gd name="connsiteY11" fmla="*/ 1855731 h 1855732"/>
                <a:gd name="connsiteX12" fmla="*/ 0 w 5547578"/>
                <a:gd name="connsiteY12" fmla="*/ 1855637 h 1855732"/>
                <a:gd name="connsiteX13" fmla="*/ 1642209 w 5547578"/>
                <a:gd name="connsiteY13" fmla="*/ 1243613 h 1855732"/>
                <a:gd name="connsiteX14" fmla="*/ 2710913 w 5547578"/>
                <a:gd name="connsiteY14" fmla="*/ 11897 h 1855732"/>
                <a:gd name="connsiteX15" fmla="*/ 2757815 w 5547578"/>
                <a:gd name="connsiteY15" fmla="*/ 4821 h 185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47578" h="1855732">
                  <a:moveTo>
                    <a:pt x="2757812" y="0"/>
                  </a:moveTo>
                  <a:lnTo>
                    <a:pt x="2773789" y="2411"/>
                  </a:lnTo>
                  <a:lnTo>
                    <a:pt x="2789766" y="0"/>
                  </a:lnTo>
                  <a:lnTo>
                    <a:pt x="2789763" y="4821"/>
                  </a:lnTo>
                  <a:lnTo>
                    <a:pt x="2836666" y="11897"/>
                  </a:lnTo>
                  <a:cubicBezTo>
                    <a:pt x="3225814" y="110275"/>
                    <a:pt x="3540906" y="775076"/>
                    <a:pt x="3905369" y="1243613"/>
                  </a:cubicBezTo>
                  <a:cubicBezTo>
                    <a:pt x="4294130" y="1743387"/>
                    <a:pt x="4647397" y="1835368"/>
                    <a:pt x="5547578" y="1855637"/>
                  </a:cubicBezTo>
                  <a:lnTo>
                    <a:pt x="2785533" y="1855731"/>
                  </a:lnTo>
                  <a:lnTo>
                    <a:pt x="2785533" y="1855732"/>
                  </a:lnTo>
                  <a:lnTo>
                    <a:pt x="2773789" y="1855732"/>
                  </a:lnTo>
                  <a:lnTo>
                    <a:pt x="2762045" y="1855732"/>
                  </a:lnTo>
                  <a:lnTo>
                    <a:pt x="2762045" y="1855731"/>
                  </a:lnTo>
                  <a:lnTo>
                    <a:pt x="0" y="1855637"/>
                  </a:lnTo>
                  <a:cubicBezTo>
                    <a:pt x="900181" y="1835368"/>
                    <a:pt x="1253448" y="1743387"/>
                    <a:pt x="1642209" y="1243613"/>
                  </a:cubicBezTo>
                  <a:cubicBezTo>
                    <a:pt x="2006673" y="775076"/>
                    <a:pt x="2321764" y="110275"/>
                    <a:pt x="2710913" y="11897"/>
                  </a:cubicBezTo>
                  <a:lnTo>
                    <a:pt x="2757815" y="4821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Oval 112" descr=" 32"/>
          <p:cNvSpPr/>
          <p:nvPr/>
        </p:nvSpPr>
        <p:spPr>
          <a:xfrm>
            <a:off x="1603372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 descr=" 32"/>
          <p:cNvSpPr/>
          <p:nvPr/>
        </p:nvSpPr>
        <p:spPr>
          <a:xfrm>
            <a:off x="2531696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 descr=" 32"/>
          <p:cNvSpPr/>
          <p:nvPr/>
        </p:nvSpPr>
        <p:spPr>
          <a:xfrm>
            <a:off x="2993604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 descr=" 32"/>
          <p:cNvSpPr/>
          <p:nvPr/>
        </p:nvSpPr>
        <p:spPr>
          <a:xfrm>
            <a:off x="3275512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 descr=" 32"/>
          <p:cNvSpPr/>
          <p:nvPr/>
        </p:nvSpPr>
        <p:spPr>
          <a:xfrm>
            <a:off x="3934943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32"/>
          <p:cNvSpPr/>
          <p:nvPr/>
        </p:nvSpPr>
        <p:spPr>
          <a:xfrm>
            <a:off x="4860530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 descr=" 32"/>
          <p:cNvSpPr/>
          <p:nvPr/>
        </p:nvSpPr>
        <p:spPr>
          <a:xfrm>
            <a:off x="1606398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 descr=" 32"/>
          <p:cNvSpPr/>
          <p:nvPr/>
        </p:nvSpPr>
        <p:spPr>
          <a:xfrm>
            <a:off x="2534722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 descr=" 32"/>
          <p:cNvSpPr/>
          <p:nvPr/>
        </p:nvSpPr>
        <p:spPr>
          <a:xfrm>
            <a:off x="2996630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 descr=" 32"/>
          <p:cNvSpPr/>
          <p:nvPr/>
        </p:nvSpPr>
        <p:spPr>
          <a:xfrm>
            <a:off x="3278538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 descr=" 32"/>
          <p:cNvSpPr/>
          <p:nvPr/>
        </p:nvSpPr>
        <p:spPr>
          <a:xfrm>
            <a:off x="3937969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 descr=" 32"/>
          <p:cNvSpPr/>
          <p:nvPr/>
        </p:nvSpPr>
        <p:spPr>
          <a:xfrm>
            <a:off x="4863556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 descr=" 32"/>
          <p:cNvSpPr/>
          <p:nvPr/>
        </p:nvSpPr>
        <p:spPr>
          <a:xfrm>
            <a:off x="1603372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 descr=" 32"/>
          <p:cNvSpPr/>
          <p:nvPr/>
        </p:nvSpPr>
        <p:spPr>
          <a:xfrm>
            <a:off x="2531696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 descr=" 32"/>
          <p:cNvSpPr/>
          <p:nvPr/>
        </p:nvSpPr>
        <p:spPr>
          <a:xfrm>
            <a:off x="2993604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 descr=" 32"/>
          <p:cNvSpPr/>
          <p:nvPr/>
        </p:nvSpPr>
        <p:spPr>
          <a:xfrm>
            <a:off x="3275512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28" descr=" 32"/>
          <p:cNvSpPr/>
          <p:nvPr/>
        </p:nvSpPr>
        <p:spPr>
          <a:xfrm>
            <a:off x="3934943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 descr=" 32"/>
          <p:cNvSpPr/>
          <p:nvPr/>
        </p:nvSpPr>
        <p:spPr>
          <a:xfrm>
            <a:off x="4860530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 descr=" 32"/>
          <p:cNvSpPr/>
          <p:nvPr/>
        </p:nvSpPr>
        <p:spPr>
          <a:xfrm>
            <a:off x="1606398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 descr=" 32"/>
          <p:cNvSpPr/>
          <p:nvPr/>
        </p:nvSpPr>
        <p:spPr>
          <a:xfrm>
            <a:off x="2534722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 descr=" 32"/>
          <p:cNvSpPr/>
          <p:nvPr/>
        </p:nvSpPr>
        <p:spPr>
          <a:xfrm>
            <a:off x="2996630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 descr=" 32"/>
          <p:cNvSpPr/>
          <p:nvPr/>
        </p:nvSpPr>
        <p:spPr>
          <a:xfrm>
            <a:off x="3278538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 descr=" 32"/>
          <p:cNvSpPr/>
          <p:nvPr/>
        </p:nvSpPr>
        <p:spPr>
          <a:xfrm>
            <a:off x="3937969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 descr=" 32"/>
          <p:cNvSpPr/>
          <p:nvPr/>
        </p:nvSpPr>
        <p:spPr>
          <a:xfrm>
            <a:off x="4863556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ular Callout 136"/>
          <p:cNvSpPr/>
          <p:nvPr/>
        </p:nvSpPr>
        <p:spPr>
          <a:xfrm>
            <a:off x="5973271" y="1424093"/>
            <a:ext cx="2218719" cy="1117882"/>
          </a:xfrm>
          <a:prstGeom prst="wedgeRectCallout">
            <a:avLst>
              <a:gd name="adj1" fmla="val 84745"/>
              <a:gd name="adj2" fmla="val 4694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does lie close to a low-dim hyperplane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8" name="Rectangular Callout 137"/>
          <p:cNvSpPr/>
          <p:nvPr/>
        </p:nvSpPr>
        <p:spPr>
          <a:xfrm>
            <a:off x="8436757" y="1218640"/>
            <a:ext cx="1868917" cy="785022"/>
          </a:xfrm>
          <a:prstGeom prst="wedgeRectCallout">
            <a:avLst>
              <a:gd name="adj1" fmla="val -73478"/>
              <a:gd name="adj2" fmla="val 19070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(P)PCA would do very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9" name="Rectangular Callout 138"/>
          <p:cNvSpPr/>
          <p:nvPr/>
        </p:nvSpPr>
        <p:spPr>
          <a:xfrm>
            <a:off x="2202442" y="5051755"/>
            <a:ext cx="3119902" cy="859360"/>
          </a:xfrm>
          <a:prstGeom prst="wedgeRectCallout">
            <a:avLst>
              <a:gd name="adj1" fmla="val 78955"/>
              <a:gd name="adj2" fmla="val 2585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low-dim hyperplane approximates data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0" name="Rectangular Callout 139"/>
          <p:cNvSpPr/>
          <p:nvPr/>
        </p:nvSpPr>
        <p:spPr>
          <a:xfrm>
            <a:off x="816077" y="6014072"/>
            <a:ext cx="4600776" cy="796750"/>
          </a:xfrm>
          <a:prstGeom prst="wedgeRectCallout">
            <a:avLst>
              <a:gd name="adj1" fmla="val 101476"/>
              <a:gd name="adj2" fmla="val 345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actually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lies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close to a smooth low-dim (but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non-linear)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surface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3" name="Rectangular Callout 192"/>
          <p:cNvSpPr/>
          <p:nvPr/>
        </p:nvSpPr>
        <p:spPr>
          <a:xfrm>
            <a:off x="6609547" y="3941331"/>
            <a:ext cx="2553306" cy="791789"/>
          </a:xfrm>
          <a:prstGeom prst="wedgeRectCallout">
            <a:avLst>
              <a:gd name="adj1" fmla="val 65024"/>
              <a:gd name="adj2" fmla="val 11220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PCA would do a bad reconstruction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-0.12616 C -2.08333E-6 -0.18287 0.13933 -0.25162 0.25261 -0.25162 L 0.5056 -0.2516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-125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-0.11713 C 5E-6 -0.16968 0.13672 -0.23357 0.24805 -0.23357 L 0.4961 -0.23357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5" y="-1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13982 C 1.45833E-6 -0.20278 0.13476 -0.27917 0.2444 -0.27917 L 0.48906 -0.2791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139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-0.08334 C -2.5E-6 -0.11991 0.13867 -0.16435 0.25143 -0.16435 L 0.50326 -0.16435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82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16459 C 0 -0.2382 0.13451 -0.32848 0.24401 -0.32848 L 0.48815 -0.32848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-1643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-0.10139 C -4.375E-6 -0.14769 0.13308 -0.20255 0.24141 -0.20255 L 0.48308 -0.2025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26 -0.16435 L 0.47943 -0.1967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162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09 -0.23357 L 0.50507 -0.2849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25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06 -0.27917 L 0.50378 -0.3203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206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815 -0.32847 L 0.47409 -0.3659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87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08 -0.20254 L 0.47735 -0.1587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217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6 -0.25162 L 0.53073 -0.2351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0.06828 C -2.08333E-6 0.09907 0.14675 0.1368 0.26602 0.1368 L 0.53255 0.1368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28" y="682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10254 C 5E-6 0.14861 0.13959 0.20509 0.25326 0.20509 L 0.50678 0.20509 " pathEditMode="relative" rAng="0" ptsTypes="AAAA">
                                      <p:cBhvr>
                                        <p:cTn id="12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1025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0.04236 C 1.45833E-6 0.06157 0.14075 0.08495 0.25534 0.08495 L 0.51133 0.08495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60" y="423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13495 C -2.5E-6 0.19514 0.1293 0.26852 0.23464 0.26852 L 0.47032 0.26852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1342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00949 C 0 0.01389 0.12773 0.01944 0.23177 0.01944 L 0.46354 0.01944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7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12986 C -4.375E-6 0.18912 0.13178 0.26065 0.23946 0.26065 L 0.47982 0.26065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32 0.26852 L 0.44922 0.22592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213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78 0.20509 L 0.52344 0.16203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215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33 0.08495 L 0.51575 0.03565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2477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0.01944 L 0.49401 -0.0132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644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82 0.26065 L 0.46472 0.29352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164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255 0.1368 L 0.56224 0.12129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8" grpId="0" animBg="1"/>
      <p:bldP spid="139" grpId="0" animBg="1"/>
      <p:bldP spid="140" grpId="0" animBg="1"/>
      <p:bldP spid="1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Blessing of Dimensionality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High dimensionality is often criticized for the hardships it brings</a:t>
                </a:r>
              </a:p>
              <a:p>
                <a:pPr lvl="2"/>
                <a:r>
                  <a:rPr lang="en-IN" dirty="0" smtClean="0"/>
                  <a:t>Algorithms become expensive,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behaves weirdly, much more training data is needed to learn good models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Collectively called the “curse of dimensionality”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However, large dimensionality also allows powerful and flexible models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As an extreme case, 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 smtClean="0"/>
                  <a:t> feature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dimensions (not a typo) with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feature vectors linearly independent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Easy to see that perfect classification, regression is possible for this data</a:t>
                </a:r>
              </a:p>
              <a:p>
                <a:pPr lvl="3"/>
                <a:r>
                  <a:rPr lang="en-IN" b="1" dirty="0" smtClean="0"/>
                  <a:t>Proof</a:t>
                </a:r>
                <a:r>
                  <a:rPr lang="en-IN" dirty="0" smtClean="0"/>
                  <a:t>: 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be label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regression. 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be the (thin) SVD of the feature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(be careful that we may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since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). 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is invertible since we have the thin SVD. Then, the </a:t>
                </a:r>
                <a:r>
                  <a:rPr lang="en-IN" dirty="0"/>
                  <a:t>model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satisfies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i.e. perfect learning. To see why, note that</a:t>
                </a:r>
              </a:p>
              <a:p>
                <a:pPr lvl="3"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b="1" dirty="0" smtClean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2545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Original data non-separable by any linear classifier but using a nice non-linear map makes them separable with a margin!</a:t>
                </a:r>
              </a:p>
              <a:p>
                <a:pPr lvl="2"/>
                <a:r>
                  <a:rPr lang="en-IN" sz="2400" dirty="0" smtClean="0"/>
                  <a:t>Linear maps could have never accomplished this. In fact, not all non-linear maps guaranteed to do so either, only nice ones would do this</a:t>
                </a:r>
              </a:p>
              <a:p>
                <a:r>
                  <a:rPr lang="en-IN" sz="2800" dirty="0" smtClean="0"/>
                  <a:t>A good decision boundary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2800" dirty="0" smtClean="0"/>
              </a:p>
              <a:p>
                <a:pPr lvl="2"/>
                <a:r>
                  <a:rPr lang="en-IN" sz="2400" dirty="0" smtClean="0"/>
                  <a:t>Decision boundary is non-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in </a:t>
                </a:r>
                <a:r>
                  <a:rPr lang="en-IN" sz="2400" dirty="0" err="1" smtClean="0"/>
                  <a:t>orig</a:t>
                </a:r>
                <a:r>
                  <a:rPr lang="en-IN" sz="2400" dirty="0" smtClean="0"/>
                  <a:t> space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 err="1" smtClean="0"/>
                  <a:t>i.e</a:t>
                </a:r>
                <a:r>
                  <a:rPr lang="en-IN" sz="2400" dirty="0" smtClean="0"/>
                  <a:t> 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model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/>
                  <a:t> imposed non-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boundary in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 smtClean="0"/>
              </a:p>
              <a:p>
                <a:pPr lvl="2"/>
                <a:r>
                  <a:rPr lang="en-IN" sz="2400" dirty="0" smtClean="0"/>
                  <a:t>Non-linearity came from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/>
                  <a:t>. There exists no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r>
                  <a:rPr lang="en-IN" sz="2400" dirty="0" smtClean="0"/>
                  <a:t> so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IN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  <a:blipFill>
                <a:blip r:embed="rId5"/>
                <a:stretch>
                  <a:fillRect l="-250" t="-4237" r="-50" b="-2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4118" y="3380253"/>
            <a:ext cx="2021667" cy="363840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9923" y="3380253"/>
            <a:ext cx="2021667" cy="363840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947" y="3380253"/>
            <a:ext cx="2021667" cy="363840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32245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671067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grpSp>
        <p:nvGrpSpPr>
          <p:cNvPr id="10" name="Group 9" descr=" 53"/>
          <p:cNvGrpSpPr/>
          <p:nvPr/>
        </p:nvGrpSpPr>
        <p:grpSpPr>
          <a:xfrm>
            <a:off x="358588" y="2069433"/>
            <a:ext cx="5122735" cy="1871899"/>
            <a:chOff x="313900" y="3795588"/>
            <a:chExt cx="6086900" cy="222421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76906" y="3795588"/>
              <a:ext cx="0" cy="222421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Oval 12"/>
          <p:cNvSpPr/>
          <p:nvPr/>
        </p:nvSpPr>
        <p:spPr>
          <a:xfrm>
            <a:off x="63060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4578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21717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653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60972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76158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91344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7" y="919474"/>
            <a:ext cx="6239578" cy="570005"/>
          </a:xfrm>
          <a:prstGeom prst="rect">
            <a:avLst/>
          </a:prstGeom>
        </p:spPr>
      </p:pic>
      <p:grpSp>
        <p:nvGrpSpPr>
          <p:cNvPr id="23" name="Group 22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76906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26" name="Oval 25"/>
          <p:cNvSpPr/>
          <p:nvPr/>
        </p:nvSpPr>
        <p:spPr>
          <a:xfrm>
            <a:off x="698268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97875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27380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5861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413061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843433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28247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11962" y="2540000"/>
            <a:ext cx="550164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511962" y="2172401"/>
            <a:ext cx="550164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6438674" y="2869984"/>
            <a:ext cx="565975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54" y="2342357"/>
            <a:ext cx="138691" cy="160028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622789" y="761504"/>
            <a:ext cx="1927884" cy="936246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" y="1605130"/>
            <a:ext cx="6714784" cy="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3.125E-6 -0.3118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6.25E-7 -0.208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-0.103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-0.1016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3.95833E-6 -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3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A linear function on the mapped feature </a:t>
                </a:r>
                <a:r>
                  <a:rPr lang="en-IN" sz="2800" dirty="0" err="1" smtClean="0"/>
                  <a:t>vecs</a:t>
                </a:r>
                <a:r>
                  <a:rPr lang="en-IN" sz="2800" dirty="0" smtClean="0"/>
                  <a:t> looks like</a:t>
                </a:r>
                <a:br>
                  <a:rPr lang="en-IN" sz="2800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Consider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IN" sz="2800" dirty="0" smtClean="0"/>
                  <a:t>. Corresponds to the decision boundary</a:t>
                </a:r>
                <a:br>
                  <a:rPr lang="en-IN" sz="2800" dirty="0" smtClean="0"/>
                </a:b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=0≡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  <a:blipFill>
                <a:blip r:embed="rId5"/>
                <a:stretch>
                  <a:fillRect l="-315" t="-5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1212" y="1648301"/>
            <a:ext cx="1724866" cy="1724866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8588" y="983149"/>
            <a:ext cx="4764459" cy="2935256"/>
          </a:xfrm>
          <a:custGeom>
            <a:avLst/>
            <a:gdLst>
              <a:gd name="connsiteX0" fmla="*/ 2515057 w 4764459"/>
              <a:gd name="connsiteY0" fmla="*/ 665152 h 2935256"/>
              <a:gd name="connsiteX1" fmla="*/ 1652624 w 4764459"/>
              <a:gd name="connsiteY1" fmla="*/ 1527585 h 2935256"/>
              <a:gd name="connsiteX2" fmla="*/ 2515057 w 4764459"/>
              <a:gd name="connsiteY2" fmla="*/ 2390018 h 2935256"/>
              <a:gd name="connsiteX3" fmla="*/ 3377490 w 4764459"/>
              <a:gd name="connsiteY3" fmla="*/ 1527585 h 2935256"/>
              <a:gd name="connsiteX4" fmla="*/ 2515057 w 4764459"/>
              <a:gd name="connsiteY4" fmla="*/ 665152 h 2935256"/>
              <a:gd name="connsiteX5" fmla="*/ 0 w 4764459"/>
              <a:gd name="connsiteY5" fmla="*/ 0 h 2935256"/>
              <a:gd name="connsiteX6" fmla="*/ 4764459 w 4764459"/>
              <a:gd name="connsiteY6" fmla="*/ 0 h 2935256"/>
              <a:gd name="connsiteX7" fmla="*/ 4764459 w 4764459"/>
              <a:gd name="connsiteY7" fmla="*/ 2935256 h 2935256"/>
              <a:gd name="connsiteX8" fmla="*/ 0 w 4764459"/>
              <a:gd name="connsiteY8" fmla="*/ 2935256 h 293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4459" h="2935256">
                <a:moveTo>
                  <a:pt x="2515057" y="665152"/>
                </a:moveTo>
                <a:cubicBezTo>
                  <a:pt x="2038748" y="665152"/>
                  <a:pt x="1652624" y="1051276"/>
                  <a:pt x="1652624" y="1527585"/>
                </a:cubicBezTo>
                <a:cubicBezTo>
                  <a:pt x="1652624" y="2003894"/>
                  <a:pt x="2038748" y="2390018"/>
                  <a:pt x="2515057" y="2390018"/>
                </a:cubicBezTo>
                <a:cubicBezTo>
                  <a:pt x="2991366" y="2390018"/>
                  <a:pt x="3377490" y="2003894"/>
                  <a:pt x="3377490" y="1527585"/>
                </a:cubicBezTo>
                <a:cubicBezTo>
                  <a:pt x="3377490" y="1051276"/>
                  <a:pt x="2991366" y="665152"/>
                  <a:pt x="2515057" y="665152"/>
                </a:cubicBezTo>
                <a:close/>
                <a:moveTo>
                  <a:pt x="0" y="0"/>
                </a:moveTo>
                <a:lnTo>
                  <a:pt x="4764459" y="0"/>
                </a:lnTo>
                <a:lnTo>
                  <a:pt x="4764459" y="2935256"/>
                </a:lnTo>
                <a:lnTo>
                  <a:pt x="0" y="2935256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 descr=" 53"/>
          <p:cNvGrpSpPr/>
          <p:nvPr/>
        </p:nvGrpSpPr>
        <p:grpSpPr>
          <a:xfrm>
            <a:off x="358588" y="983149"/>
            <a:ext cx="4713926" cy="2935256"/>
            <a:chOff x="313900" y="2504852"/>
            <a:chExt cx="5601148" cy="348770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277569" y="2504852"/>
              <a:ext cx="0" cy="348770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313900" y="4354722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" name="Oval 9"/>
          <p:cNvSpPr/>
          <p:nvPr/>
        </p:nvSpPr>
        <p:spPr>
          <a:xfrm>
            <a:off x="2718103" y="1140072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55717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70611" y="362250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4401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62" y="4093202"/>
            <a:ext cx="6418710" cy="42975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80488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1696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57757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14400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1212" y="1671227"/>
            <a:ext cx="1724866" cy="1724866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1326" y="2473703"/>
            <a:ext cx="144637" cy="1446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endCxn id="20" idx="5"/>
          </p:cNvCxnSpPr>
          <p:nvPr/>
        </p:nvCxnSpPr>
        <p:spPr>
          <a:xfrm flipH="1" flipV="1">
            <a:off x="2924781" y="2597158"/>
            <a:ext cx="1421864" cy="65815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5551" y="2116309"/>
            <a:ext cx="686957" cy="3785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53" y="3109627"/>
            <a:ext cx="721194" cy="3541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88" y="2283128"/>
            <a:ext cx="83824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94.056"/>
  <p:tag name="LATEXADDIN" val="\documentclass{article}&#10;\usepackage{amsmath,amssymb}&#10;\usepackage{olo}&#10;\usepackage[dvipsnames]{xcolor}&#10;\pagestyle{empty}&#10;\begin{document}&#10;&#10;\[&#10;\bR \ni x \mapsto \phi(x) = [1, x, x^2] \in \bR^3&#10;\]&#10;&#10;\end{document}"/>
  <p:tag name="IGUANATEXSIZE" val="40"/>
  <p:tag name="IGUANATEXCURSOR" val="1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33.50173"/>
  <p:tag name="LATEXADDIN" val="\documentclass{article}&#10;\usepackage{amsmath,amssymb}&#10;\usepackage{olo}&#10;\usepackage[dvipsnames]{xcolor}&#10;\pagestyle{empty}&#10;\begin{document}&#10;&#10;\[&#10;2&#10;\]&#10;&#10;\end{document}"/>
  <p:tag name="IGUANATEXSIZE" val="20"/>
  <p:tag name="IGUANATEXCURSOR" val="1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68.5138"/>
  <p:tag name="LATEXADDIN" val="\documentclass{article}&#10;\usepackage{amsmath,amssymb}&#10;\usepackage{olo}&#10;\usepackage[dvipsnames]{xcolor}&#10;\pagestyle{empty}&#10;\begin{document}&#10;&#10;\[&#10;K(\vx,\vy)&#10;\]&#10;&#10;\end{document}"/>
  <p:tag name="IGUANATEXSIZE" val="100"/>
  <p:tag name="IGUANATEXCURSOR" val="1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35.5121"/>
  <p:tag name="LATEXADDIN" val="\documentclass{article}&#10;\usepackage{amsmath,amssymb}&#10;\usepackage{olo}&#10;\usepackage[dvipsnames]{xcolor}&#10;\pagestyle{empty}&#10;\begin{document}&#10;&#10;\[&#10;d(\vx,\vy)&#10;\]&#10;&#10;\end{document}"/>
  <p:tag name="IGUANATEXSIZE" val="100"/>
  <p:tag name="IGUANATEXCURSOR" val="1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68.5138"/>
  <p:tag name="LATEXADDIN" val="\documentclass{article}&#10;\usepackage{amsmath,amssymb}&#10;\usepackage{olo}&#10;\usepackage[dvipsnames]{xcolor}&#10;\pagestyle{empty}&#10;\begin{document}&#10;&#10;\[&#10;K(\vx,\vy)&#10;\]&#10;&#10;\end{document}"/>
  <p:tag name="IGUANATEXSIZE" val="100"/>
  <p:tag name="IGUANATEXCURSOR" val="1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62.0238"/>
  <p:tag name="LATEXADDIN" val="\documentclass{article}&#10;\usepackage{amsmath,amssymb}&#10;\usepackage{olo}&#10;\usepackage[dvipsnames]{xcolor}&#10;\pagestyle{empty}&#10;\begin{document}&#10;&#10;\[&#10;\bc{\vx: A\vx = \vzero}&#10;\]&#10;&#10;\end{document}"/>
  <p:tag name="IGUANATEXSIZE" val="60"/>
  <p:tag name="IGUANATEXCURSOR" val="1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23.553"/>
  <p:tag name="LATEXADDIN" val="\documentclass{article}&#10;\usepackage{amsmath,amssymb}&#10;\usepackage{olo}&#10;\usepackage[dvipsnames]{xcolor}&#10;\pagestyle{empty}&#10;\begin{document}&#10;&#10;\[&#10;\bR \ni x \mapsto \phi(x) = [x, \abs{x}] \in \bR^2&#10;\]&#10;&#10;\end{document}"/>
  <p:tag name="IGUANATEXSIZE" val="40"/>
  <p:tag name="IGUANATEXCURSOR" val="1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32.50165"/>
  <p:tag name="LATEXADDIN" val="\documentclass{article}&#10;\usepackage{amsmath,amssymb}&#10;\usepackage{olo}&#10;\usepackage[dvipsnames]{xcolor}&#10;\pagestyle{empty}&#10;\begin{document}&#10;&#10;\[&#10;c&#10;\]&#10;&#10;\end{document}"/>
  <p:tag name="IGUANATEXSIZE" val="28"/>
  <p:tag name="IGUANATEXCURSOR" val="1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573.581"/>
  <p:tag name="LATEXADDIN" val="\documentclass{article}&#10;\usepackage{amsmath,amssymb}&#10;\usepackage{olo}&#10;\usepackage[dvipsnames]{xcolor}&#10;\pagestyle{empty}&#10;\begin{document}&#10;&#10;\[&#10;\phi(x) = [\phi_1(x),\phi_2(x)], \phi_1(x) = x, \phi_2(x) = \abs{x}&#10;\]&#10;&#10;\end{document}"/>
  <p:tag name="IGUANATEXSIZE" val="28"/>
  <p:tag name="IGUANATEXCURSOR" val="2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2094.488"/>
  <p:tag name="LATEXADDIN" val="\documentclass{article}&#10;\usepackage{amsmath,amssymb}&#10;\usepackage{olo}&#10;\usepackage[dvipsnames]{xcolor}&#10;\pagestyle{empty}&#10;\begin{document}&#10;&#10;\[&#10;\bR^2 \ni (x,y) \mapsto \phi(x,y) = [x, y^2, x^2] \in \bR^3&#10;\]&#10;&#10;\end{document}"/>
  <p:tag name="IGUANATEXSIZE" val="4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LATEXADDIN" val="\documentclass{article}&#10;\usepackage{amsmath,amssymb}&#10;\usepackage{olo}&#10;\usepackage[dvipsnames]{xcolor}&#10;\pagestyle{empty}&#10;\begin{document}&#10;&#10;\[&#10;(1,0)&#10;\]&#10;&#10;\end{document}"/>
  <p:tag name="IGUANATEXSIZE" val="28"/>
  <p:tag name="IGUANATEXCURSOR" val="146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2410</TotalTime>
  <Words>8036</Words>
  <Application>Microsoft Office PowerPoint</Application>
  <PresentationFormat>Widescreen</PresentationFormat>
  <Paragraphs>303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 UI</vt:lpstr>
      <vt:lpstr>Arial</vt:lpstr>
      <vt:lpstr>Calibri</vt:lpstr>
      <vt:lpstr>Calibri Light</vt:lpstr>
      <vt:lpstr>Cambria Math</vt:lpstr>
      <vt:lpstr>Wingdings</vt:lpstr>
      <vt:lpstr>Metropolitan</vt:lpstr>
      <vt:lpstr>Learning with Kernels</vt:lpstr>
      <vt:lpstr>Non-linear Learning</vt:lpstr>
      <vt:lpstr>When should I use kernels?</vt:lpstr>
      <vt:lpstr>When should I use kernels?</vt:lpstr>
      <vt:lpstr>When should I use kernels?</vt:lpstr>
      <vt:lpstr>When should I use kernels?</vt:lpstr>
      <vt:lpstr>The Blessing of Dimensionality</vt:lpstr>
      <vt:lpstr>Non-linear Classification</vt:lpstr>
      <vt:lpstr>Non-linear Classification</vt:lpstr>
      <vt:lpstr>Non-linear Regression</vt:lpstr>
      <vt:lpstr>The Kernel Trick</vt:lpstr>
      <vt:lpstr>Kernels vs Distance Measures</vt:lpstr>
      <vt:lpstr>Mercer Kernels</vt:lpstr>
      <vt:lpstr>Examples of Kernels</vt:lpstr>
      <vt:lpstr>Mercer Kernel Feature Maps</vt:lpstr>
      <vt:lpstr>Mercer Kernel Feature Maps</vt:lpstr>
      <vt:lpstr>Some Domain Specific Kernels</vt:lpstr>
      <vt:lpstr>Some Domain Specific Kernels</vt:lpstr>
      <vt:lpstr>Creating New Kernels</vt:lpstr>
      <vt:lpstr>kNN with Kernels</vt:lpstr>
      <vt:lpstr>LwP with Kernels </vt:lpstr>
      <vt:lpstr>The Kernel Trick</vt:lpstr>
      <vt:lpstr>Kernel SVM</vt:lpstr>
      <vt:lpstr>Kernel SVM</vt:lpstr>
      <vt:lpstr>Kernel SVM</vt:lpstr>
      <vt:lpstr>Kernels and Kernels</vt:lpstr>
      <vt:lpstr>Kernel Ridge Regression</vt:lpstr>
      <vt:lpstr>Kernel 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160</cp:revision>
  <dcterms:created xsi:type="dcterms:W3CDTF">2018-07-30T05:08:11Z</dcterms:created>
  <dcterms:modified xsi:type="dcterms:W3CDTF">2020-03-07T03:08:35Z</dcterms:modified>
  <cp:contentStatus/>
</cp:coreProperties>
</file>