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840" r:id="rId1"/>
  </p:sldMasterIdLst>
  <p:notesMasterIdLst>
    <p:notesMasterId r:id="rId23"/>
  </p:notesMasterIdLst>
  <p:sldIdLst>
    <p:sldId id="259" r:id="rId2"/>
    <p:sldId id="271" r:id="rId3"/>
    <p:sldId id="257" r:id="rId4"/>
    <p:sldId id="269" r:id="rId5"/>
    <p:sldId id="268" r:id="rId6"/>
    <p:sldId id="260" r:id="rId7"/>
    <p:sldId id="272" r:id="rId8"/>
    <p:sldId id="270" r:id="rId9"/>
    <p:sldId id="256" r:id="rId10"/>
    <p:sldId id="279" r:id="rId11"/>
    <p:sldId id="280" r:id="rId12"/>
    <p:sldId id="284" r:id="rId13"/>
    <p:sldId id="277" r:id="rId14"/>
    <p:sldId id="278" r:id="rId15"/>
    <p:sldId id="281" r:id="rId16"/>
    <p:sldId id="275" r:id="rId17"/>
    <p:sldId id="282" r:id="rId18"/>
    <p:sldId id="283" r:id="rId19"/>
    <p:sldId id="274" r:id="rId20"/>
    <p:sldId id="273" r:id="rId21"/>
    <p:sldId id="263"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7033"/>
    <a:srgbClr val="C80064"/>
    <a:srgbClr val="C33A1F"/>
    <a:srgbClr val="0000CC"/>
    <a:srgbClr val="9EFF29"/>
    <a:srgbClr val="FF2549"/>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666" y="523"/>
      </p:cViewPr>
      <p:guideLst>
        <p:guide orient="horz" pos="1620"/>
        <p:guide pos="2884"/>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3-09T12:27:30.264"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64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7719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9" name="Picture 8"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37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2134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08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95097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91296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21074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074F12-AA26-4AC8-9962-C36BB8F32554}" type="datetimeFigureOut">
              <a:rPr lang="en-US" smtClean="0"/>
              <a:t>4/3/2024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97324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53074F12-AA26-4AC8-9962-C36BB8F32554}" type="datetimeFigureOut">
              <a:rPr lang="en-US" smtClean="0"/>
              <a:t>4/3/2024</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250039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427948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53074F12-AA26-4AC8-9962-C36BB8F32554}" type="datetimeFigureOut">
              <a:rPr lang="en-US" smtClean="0"/>
              <a:t>4/3/2024</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82CCC60-E8CD-4174-8B1A-7DF615B22EEF}"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75384526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09" y="493236"/>
            <a:ext cx="7875270" cy="720090"/>
          </a:xfrm>
        </p:spPr>
        <p:txBody>
          <a:bodyPr>
            <a:noAutofit/>
          </a:bodyPr>
          <a:lstStyle/>
          <a:p>
            <a:r>
              <a:rPr lang="en-GB" altLang="en-US" dirty="0">
                <a:latin typeface="Algerian" panose="04020705040A02060702" pitchFamily="82" charset="0"/>
              </a:rPr>
              <a:t>       </a:t>
            </a:r>
            <a:br>
              <a:rPr lang="en-GB" altLang="en-US" dirty="0">
                <a:latin typeface="Algerian" panose="04020705040A02060702" pitchFamily="82" charset="0"/>
              </a:rPr>
            </a:br>
            <a:r>
              <a:rPr lang="en-GB" altLang="en-US" dirty="0">
                <a:solidFill>
                  <a:schemeClr val="accent2">
                    <a:lumMod val="75000"/>
                  </a:schemeClr>
                </a:solidFill>
                <a:latin typeface="Algerian" panose="04020705040A02060702" pitchFamily="82" charset="0"/>
              </a:rPr>
              <a:t>       EXCEL ENGINEERING COLLEGE</a:t>
            </a:r>
            <a:br>
              <a:rPr lang="en-GB" altLang="en-US" dirty="0">
                <a:solidFill>
                  <a:schemeClr val="accent2">
                    <a:lumMod val="75000"/>
                  </a:schemeClr>
                </a:solidFill>
                <a:latin typeface="Algerian" panose="04020705040A02060702" pitchFamily="82" charset="0"/>
              </a:rPr>
            </a:br>
            <a:r>
              <a:rPr lang="en-GB" altLang="en-US" dirty="0">
                <a:latin typeface="Algerian" panose="04020705040A02060702" pitchFamily="82" charset="0"/>
              </a:rPr>
              <a:t>           </a:t>
            </a:r>
          </a:p>
        </p:txBody>
      </p:sp>
      <p:sp>
        <p:nvSpPr>
          <p:cNvPr id="5" name="Content Placeholder 4"/>
          <p:cNvSpPr>
            <a:spLocks noGrp="1"/>
          </p:cNvSpPr>
          <p:nvPr>
            <p:ph idx="1"/>
          </p:nvPr>
        </p:nvSpPr>
        <p:spPr>
          <a:xfrm>
            <a:off x="189547" y="2960370"/>
            <a:ext cx="3989070" cy="2366010"/>
          </a:xfrm>
        </p:spPr>
        <p:txBody>
          <a:bodyPr>
            <a:normAutofit fontScale="77500" lnSpcReduction="20000"/>
          </a:bodyPr>
          <a:lstStyle/>
          <a:p>
            <a:pPr>
              <a:lnSpc>
                <a:spcPct val="150000"/>
              </a:lnSpc>
              <a:defRPr/>
            </a:pPr>
            <a:r>
              <a:rPr lang="en-US" sz="2600" b="1" dirty="0">
                <a:solidFill>
                  <a:schemeClr val="tx1">
                    <a:lumMod val="85000"/>
                    <a:lumOff val="15000"/>
                  </a:schemeClr>
                </a:solidFill>
                <a:latin typeface="Bahnschrift SemiBold" panose="020B0502040204020203" pitchFamily="34" charset="0"/>
                <a:ea typeface="Cascadia Code" panose="020B0609020000020004" pitchFamily="49" charset="0"/>
                <a:cs typeface="Cascadia Code" panose="020B0609020000020004" pitchFamily="49" charset="0"/>
              </a:rPr>
              <a:t>STUDENTS NAME</a:t>
            </a:r>
            <a:r>
              <a:rPr lang="en-US" sz="1900" b="1" dirty="0">
                <a:solidFill>
                  <a:schemeClr val="tx1">
                    <a:lumMod val="85000"/>
                    <a:lumOff val="15000"/>
                  </a:schemeClr>
                </a:solidFill>
                <a:latin typeface="Bahnschrift Light" panose="020B0502040204020203" pitchFamily="34" charset="0"/>
                <a:ea typeface="Cascadia Code" panose="020B0609020000020004" pitchFamily="49" charset="0"/>
                <a:cs typeface="Cascadia Code" panose="020B0609020000020004" pitchFamily="49" charset="0"/>
              </a:rPr>
              <a:t>:</a:t>
            </a:r>
          </a:p>
          <a:p>
            <a:pPr>
              <a:defRPr/>
            </a:pPr>
            <a:r>
              <a:rPr lang="en-US" sz="2000" b="1" dirty="0">
                <a:solidFill>
                  <a:srgbClr val="002060"/>
                </a:solidFill>
                <a:latin typeface="Yu Gothic UI" panose="020B0500000000000000" pitchFamily="34" charset="-128"/>
                <a:ea typeface="Yu Gothic UI" panose="020B0500000000000000" pitchFamily="34" charset="-128"/>
                <a:cs typeface="Arial" panose="020B0604020202020204" pitchFamily="34" charset="0"/>
              </a:rPr>
              <a:t>ATIULLAH ANSARI (730920201009)</a:t>
            </a:r>
          </a:p>
          <a:p>
            <a:pPr>
              <a:defRPr/>
            </a:pPr>
            <a:r>
              <a:rPr lang="en-US" sz="2000" b="1" dirty="0">
                <a:solidFill>
                  <a:srgbClr val="002060"/>
                </a:solidFill>
                <a:latin typeface="Yu Gothic UI" panose="020B0500000000000000" pitchFamily="34" charset="-128"/>
                <a:ea typeface="Yu Gothic UI" panose="020B0500000000000000" pitchFamily="34" charset="-128"/>
                <a:cs typeface="Arial" panose="020B0604020202020204" pitchFamily="34" charset="0"/>
              </a:rPr>
              <a:t>BHUPENDRA KUMAR (730920201011)</a:t>
            </a:r>
          </a:p>
          <a:p>
            <a:pPr>
              <a:defRPr/>
            </a:pPr>
            <a:r>
              <a:rPr lang="en-US" sz="2000" b="1" dirty="0">
                <a:solidFill>
                  <a:srgbClr val="002060"/>
                </a:solidFill>
                <a:latin typeface="Yu Gothic UI" panose="020B0500000000000000" pitchFamily="34" charset="-128"/>
                <a:ea typeface="Yu Gothic UI" panose="020B0500000000000000" pitchFamily="34" charset="-128"/>
                <a:cs typeface="Arial" panose="020B0604020202020204" pitchFamily="34" charset="0"/>
              </a:rPr>
              <a:t>KANNU PRIYA (730920201020)</a:t>
            </a:r>
            <a:endParaRPr lang="en-US" sz="2000" b="1" dirty="0">
              <a:solidFill>
                <a:schemeClr val="tx2">
                  <a:lumMod val="20000"/>
                  <a:lumOff val="80000"/>
                </a:schemeClr>
              </a:solidFill>
              <a:effectLst>
                <a:outerShdw blurRad="38100" dist="38100" dir="2700000" algn="tl">
                  <a:srgbClr val="000000">
                    <a:alpha val="43137"/>
                  </a:srgbClr>
                </a:outerShdw>
              </a:effectLst>
              <a:latin typeface="Yu Gothic UI" panose="020B0500000000000000" pitchFamily="34" charset="-128"/>
              <a:ea typeface="Yu Gothic UI" panose="020B0500000000000000" pitchFamily="34" charset="-128"/>
              <a:cs typeface="Cascadia Code" panose="020B0609020000020004" pitchFamily="49" charset="0"/>
            </a:endParaRPr>
          </a:p>
          <a:p>
            <a:pPr>
              <a:defRPr/>
            </a:pPr>
            <a:r>
              <a:rPr lang="en-US" sz="2000" b="1" dirty="0">
                <a:solidFill>
                  <a:srgbClr val="002060"/>
                </a:solidFill>
                <a:latin typeface="Yu Gothic UI" panose="020B0500000000000000" pitchFamily="34" charset="-128"/>
                <a:ea typeface="Yu Gothic UI" panose="020B0500000000000000" pitchFamily="34" charset="-128"/>
                <a:cs typeface="Arial" panose="020B0604020202020204" pitchFamily="34" charset="0"/>
              </a:rPr>
              <a:t>SONU KUAMR (730920201048)</a:t>
            </a:r>
            <a:endParaRPr lang="en-IN" sz="2000" dirty="0">
              <a:solidFill>
                <a:srgbClr val="002060"/>
              </a:solidFill>
              <a:latin typeface="Yu Gothic UI" panose="020B0500000000000000" pitchFamily="34" charset="-128"/>
              <a:ea typeface="Yu Gothic UI" panose="020B0500000000000000" pitchFamily="34" charset="-128"/>
              <a:cs typeface="Arial" panose="020B0604020202020204" pitchFamily="34" charset="0"/>
            </a:endParaRPr>
          </a:p>
          <a:p>
            <a:endParaRPr lang="en-IN" sz="1800" dirty="0"/>
          </a:p>
          <a:p>
            <a:pPr marL="0" indent="0">
              <a:buNone/>
            </a:pPr>
            <a:r>
              <a:rPr lang="en-GB" altLang="en-US" sz="2100" dirty="0">
                <a:solidFill>
                  <a:srgbClr val="00B0F0"/>
                </a:solidFill>
              </a:rPr>
              <a:t>                                                            </a:t>
            </a:r>
          </a:p>
          <a:p>
            <a:pPr marL="0" indent="0">
              <a:buNone/>
            </a:pPr>
            <a:endParaRPr lang="en-GB" altLang="en-US" sz="2100" dirty="0">
              <a:solidFill>
                <a:srgbClr val="00B0F0"/>
              </a:solidFill>
            </a:endParaRPr>
          </a:p>
          <a:p>
            <a:pPr marL="0" indent="0">
              <a:buNone/>
            </a:pPr>
            <a:endParaRPr lang="en-GB" altLang="en-US" sz="2100" dirty="0">
              <a:solidFill>
                <a:srgbClr val="00B0F0"/>
              </a:solidFill>
            </a:endParaRPr>
          </a:p>
          <a:p>
            <a:pPr marL="0" indent="0">
              <a:buNone/>
            </a:pPr>
            <a:endParaRPr lang="en-GB" altLang="en-US" sz="2100" dirty="0">
              <a:solidFill>
                <a:srgbClr val="00B0F0"/>
              </a:solidFill>
            </a:endParaRPr>
          </a:p>
          <a:p>
            <a:pPr marL="0" indent="0">
              <a:buNone/>
            </a:pPr>
            <a:endParaRPr lang="en-GB" altLang="en-US" sz="2100" dirty="0">
              <a:solidFill>
                <a:srgbClr val="00B0F0"/>
              </a:solidFill>
            </a:endParaRPr>
          </a:p>
        </p:txBody>
      </p:sp>
      <p:pic>
        <p:nvPicPr>
          <p:cNvPr id="3" name="Content Placeholder 2" descr="excel"/>
          <p:cNvPicPr>
            <a:picLocks noGrp="1" noChangeAspect="1"/>
          </p:cNvPicPr>
          <p:nvPr>
            <p:ph sz="half" idx="4294967295"/>
          </p:nvPr>
        </p:nvPicPr>
        <p:blipFill>
          <a:blip r:embed="rId2"/>
          <a:stretch>
            <a:fillRect/>
          </a:stretch>
        </p:blipFill>
        <p:spPr>
          <a:xfrm>
            <a:off x="0" y="49709"/>
            <a:ext cx="1158875" cy="1265237"/>
          </a:xfrm>
          <a:prstGeom prst="rect">
            <a:avLst/>
          </a:prstGeom>
        </p:spPr>
      </p:pic>
      <p:sp>
        <p:nvSpPr>
          <p:cNvPr id="2" name="TextBox 1"/>
          <p:cNvSpPr txBox="1"/>
          <p:nvPr/>
        </p:nvSpPr>
        <p:spPr>
          <a:xfrm flipH="1">
            <a:off x="6252210" y="3383280"/>
            <a:ext cx="2663189" cy="954107"/>
          </a:xfrm>
          <a:prstGeom prst="rect">
            <a:avLst/>
          </a:prstGeom>
          <a:noFill/>
        </p:spPr>
        <p:txBody>
          <a:bodyPr wrap="square" rtlCol="0">
            <a:spAutoFit/>
          </a:bodyPr>
          <a:lstStyle/>
          <a:p>
            <a:pPr algn="ctr">
              <a:defRPr/>
            </a:pPr>
            <a:r>
              <a:rPr lang="en-US" sz="2000" b="1" dirty="0">
                <a:solidFill>
                  <a:schemeClr val="tx1">
                    <a:lumMod val="85000"/>
                    <a:lumOff val="15000"/>
                  </a:schemeClr>
                </a:solidFill>
                <a:latin typeface="Bahnschrift SemiBold" panose="020B0502040204020203" pitchFamily="34" charset="0"/>
                <a:cs typeface="Times New Roman" panose="02020603050405020304" pitchFamily="18" charset="0"/>
              </a:rPr>
              <a:t>PROJECT</a:t>
            </a:r>
            <a:r>
              <a:rPr lang="en-US" sz="1400" b="1" dirty="0">
                <a:solidFill>
                  <a:schemeClr val="tx1">
                    <a:lumMod val="85000"/>
                    <a:lumOff val="15000"/>
                  </a:schemeClr>
                </a:solidFill>
                <a:latin typeface="Bahnschrift SemiBold" panose="020B0502040204020203" pitchFamily="34" charset="0"/>
                <a:cs typeface="Times New Roman" panose="02020603050405020304" pitchFamily="18" charset="0"/>
              </a:rPr>
              <a:t> </a:t>
            </a:r>
            <a:r>
              <a:rPr lang="en-US" sz="2000" b="1" dirty="0">
                <a:solidFill>
                  <a:schemeClr val="tx1">
                    <a:lumMod val="85000"/>
                    <a:lumOff val="15000"/>
                  </a:schemeClr>
                </a:solidFill>
                <a:latin typeface="Bahnschrift SemiBold" panose="020B0502040204020203" pitchFamily="34" charset="0"/>
                <a:cs typeface="Times New Roman" panose="02020603050405020304" pitchFamily="18" charset="0"/>
              </a:rPr>
              <a:t>GUIDE</a:t>
            </a:r>
          </a:p>
          <a:p>
            <a:pPr algn="ctr">
              <a:defRPr/>
            </a:pPr>
            <a:r>
              <a:rPr lang="en-US" b="1" dirty="0">
                <a:solidFill>
                  <a:schemeClr val="accent1">
                    <a:lumMod val="75000"/>
                  </a:schemeClr>
                </a:solidFill>
                <a:latin typeface="Times New Roman" panose="02020603050405020304" pitchFamily="18" charset="0"/>
                <a:cs typeface="Times New Roman" panose="02020603050405020304" pitchFamily="18" charset="0"/>
              </a:rPr>
              <a:t>Dr. P . SELVARAJU </a:t>
            </a:r>
          </a:p>
          <a:p>
            <a:pPr algn="ctr">
              <a:defRPr/>
            </a:pPr>
            <a:r>
              <a:rPr lang="en-US" b="1" dirty="0">
                <a:solidFill>
                  <a:schemeClr val="accent1">
                    <a:lumMod val="75000"/>
                  </a:schemeClr>
                </a:solidFill>
                <a:latin typeface="Times New Roman" panose="02020603050405020304" pitchFamily="18" charset="0"/>
                <a:cs typeface="Times New Roman" panose="02020603050405020304" pitchFamily="18" charset="0"/>
              </a:rPr>
              <a:t>AP/AI&amp;DS</a:t>
            </a:r>
          </a:p>
        </p:txBody>
      </p:sp>
      <p:sp>
        <p:nvSpPr>
          <p:cNvPr id="6" name="TextBox 5"/>
          <p:cNvSpPr txBox="1"/>
          <p:nvPr/>
        </p:nvSpPr>
        <p:spPr>
          <a:xfrm>
            <a:off x="1158875" y="853281"/>
            <a:ext cx="7985125" cy="461665"/>
          </a:xfrm>
          <a:prstGeom prst="rect">
            <a:avLst/>
          </a:prstGeom>
          <a:noFill/>
        </p:spPr>
        <p:txBody>
          <a:bodyPr wrap="square" rtlCol="0">
            <a:spAutoFit/>
          </a:bodyPr>
          <a:lstStyle/>
          <a:p>
            <a:r>
              <a:rPr lang="en-US" sz="2400" dirty="0">
                <a:latin typeface="Bradley Hand ITC" panose="03070402050302030203" pitchFamily="66" charset="0"/>
              </a:rPr>
              <a:t> ARTIFICIAL INTELLIGENCE AND DATA SCIENCE</a:t>
            </a:r>
            <a:endParaRPr lang="en-IN" sz="2400" dirty="0">
              <a:latin typeface="Bradley Hand ITC" panose="03070402050302030203" pitchFamily="66" charset="0"/>
            </a:endParaRPr>
          </a:p>
        </p:txBody>
      </p:sp>
      <p:sp>
        <p:nvSpPr>
          <p:cNvPr id="7" name="TextBox 6"/>
          <p:cNvSpPr txBox="1"/>
          <p:nvPr/>
        </p:nvSpPr>
        <p:spPr>
          <a:xfrm>
            <a:off x="3257550" y="1451610"/>
            <a:ext cx="3589020" cy="400110"/>
          </a:xfrm>
          <a:prstGeom prst="rect">
            <a:avLst/>
          </a:prstGeom>
          <a:noFill/>
        </p:spPr>
        <p:txBody>
          <a:bodyPr wrap="square" rtlCol="0">
            <a:spAutoFit/>
          </a:bodyPr>
          <a:lstStyle/>
          <a:p>
            <a:r>
              <a:rPr lang="en-US" sz="2000" dirty="0">
                <a:solidFill>
                  <a:srgbClr val="FF0000"/>
                </a:solidFill>
                <a:latin typeface="Algerian" panose="04020705040A02060702" pitchFamily="82" charset="0"/>
              </a:rPr>
              <a:t>MAJOR PROJECT</a:t>
            </a:r>
            <a:endParaRPr lang="en-IN" sz="2000" dirty="0">
              <a:solidFill>
                <a:srgbClr val="FF0000"/>
              </a:solidFill>
              <a:latin typeface="Algerian" panose="04020705040A02060702" pitchFamily="82" charset="0"/>
            </a:endParaRPr>
          </a:p>
        </p:txBody>
      </p:sp>
      <p:sp>
        <p:nvSpPr>
          <p:cNvPr id="8" name="TextBox 7"/>
          <p:cNvSpPr txBox="1"/>
          <p:nvPr/>
        </p:nvSpPr>
        <p:spPr>
          <a:xfrm>
            <a:off x="1566041" y="1996738"/>
            <a:ext cx="5757096" cy="369332"/>
          </a:xfrm>
          <a:prstGeom prst="rect">
            <a:avLst/>
          </a:prstGeom>
          <a:noFill/>
        </p:spPr>
        <p:txBody>
          <a:bodyPr wrap="square" rtlCol="0">
            <a:spAutoFit/>
          </a:bodyPr>
          <a:lstStyle/>
          <a:p>
            <a:r>
              <a:rPr lang="en-GB" altLang="en-US" b="1" dirty="0">
                <a:latin typeface="Century" panose="02040604050505020304" pitchFamily="18" charset="0"/>
              </a:rPr>
              <a:t>         Social Media  Sentiment analysis using NLP </a:t>
            </a:r>
            <a:endParaRPr lang="en-IN" dirty="0">
              <a:latin typeface="Century" panose="020406040505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705" y="528320"/>
            <a:ext cx="7515137" cy="1100521"/>
          </a:xfrm>
        </p:spPr>
        <p:txBody>
          <a:bodyPr>
            <a:normAutofit/>
          </a:bodyPr>
          <a:lstStyle/>
          <a:p>
            <a:r>
              <a:rPr lang="en-GB" altLang="en-US" b="1" dirty="0">
                <a:latin typeface="+mn-lt"/>
              </a:rPr>
              <a:t>Datasets Collection</a:t>
            </a:r>
            <a:br>
              <a:rPr lang="en-GB" altLang="en-US" b="1" dirty="0">
                <a:latin typeface="+mn-lt"/>
              </a:rPr>
            </a:br>
            <a:endParaRPr lang="en-IN" dirty="0">
              <a:latin typeface="+mn-lt"/>
            </a:endParaRPr>
          </a:p>
        </p:txBody>
      </p:sp>
      <p:sp>
        <p:nvSpPr>
          <p:cNvPr id="4" name="Text Box 3"/>
          <p:cNvSpPr txBox="1"/>
          <p:nvPr/>
        </p:nvSpPr>
        <p:spPr>
          <a:xfrm>
            <a:off x="97155" y="2091055"/>
            <a:ext cx="9046210" cy="3051810"/>
          </a:xfrm>
          <a:prstGeom prst="rect">
            <a:avLst/>
          </a:prstGeom>
          <a:noFill/>
        </p:spPr>
        <p:txBody>
          <a:bodyPr wrap="square" rtlCol="0">
            <a:noAutofit/>
          </a:bodyPr>
          <a:lstStyle/>
          <a:p>
            <a:pPr marL="285750" indent="-285750">
              <a:buFont typeface="Arial" panose="020B0604020202020204" pitchFamily="34" charset="0"/>
              <a:buChar char="•"/>
            </a:pPr>
            <a:endParaRPr lang="en-GB" altLang="en-US" dirty="0">
              <a:solidFill>
                <a:srgbClr val="0070C0"/>
              </a:solidFill>
            </a:endParaRPr>
          </a:p>
        </p:txBody>
      </p:sp>
      <p:pic>
        <p:nvPicPr>
          <p:cNvPr id="6" name="Picture 5">
            <a:extLst>
              <a:ext uri="{FF2B5EF4-FFF2-40B4-BE49-F238E27FC236}">
                <a16:creationId xmlns:a16="http://schemas.microsoft.com/office/drawing/2014/main" id="{256A8B61-B6C4-E048-709C-92E797FAF558}"/>
              </a:ext>
            </a:extLst>
          </p:cNvPr>
          <p:cNvPicPr>
            <a:picLocks noChangeAspect="1"/>
          </p:cNvPicPr>
          <p:nvPr/>
        </p:nvPicPr>
        <p:blipFill>
          <a:blip r:embed="rId2"/>
          <a:stretch>
            <a:fillRect/>
          </a:stretch>
        </p:blipFill>
        <p:spPr>
          <a:xfrm>
            <a:off x="935705" y="1434019"/>
            <a:ext cx="7440754" cy="3069859"/>
          </a:xfrm>
          <a:prstGeom prst="rect">
            <a:avLst/>
          </a:prstGeom>
        </p:spPr>
      </p:pic>
    </p:spTree>
    <p:extLst>
      <p:ext uri="{BB962C8B-B14F-4D97-AF65-F5344CB8AC3E}">
        <p14:creationId xmlns:p14="http://schemas.microsoft.com/office/powerpoint/2010/main" val="49142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281" y="406401"/>
            <a:ext cx="7611832" cy="1201420"/>
          </a:xfrm>
        </p:spPr>
        <p:txBody>
          <a:bodyPr>
            <a:normAutofit/>
          </a:bodyPr>
          <a:lstStyle/>
          <a:p>
            <a:r>
              <a:rPr lang="en-GB" altLang="en-US" b="1" dirty="0">
                <a:latin typeface="+mn-lt"/>
              </a:rPr>
              <a:t>  Data Cleaning</a:t>
            </a:r>
            <a:br>
              <a:rPr lang="en-GB" altLang="en-US" b="1" dirty="0">
                <a:latin typeface="+mn-lt"/>
              </a:rPr>
            </a:br>
            <a:endParaRPr lang="en-IN" dirty="0">
              <a:latin typeface="+mn-lt"/>
            </a:endParaRPr>
          </a:p>
        </p:txBody>
      </p:sp>
      <p:sp>
        <p:nvSpPr>
          <p:cNvPr id="4" name="Text Box 3"/>
          <p:cNvSpPr txBox="1"/>
          <p:nvPr/>
        </p:nvSpPr>
        <p:spPr>
          <a:xfrm>
            <a:off x="97155" y="2091055"/>
            <a:ext cx="9046210" cy="3051810"/>
          </a:xfrm>
          <a:prstGeom prst="rect">
            <a:avLst/>
          </a:prstGeom>
          <a:noFill/>
        </p:spPr>
        <p:txBody>
          <a:bodyPr wrap="square" rtlCol="0">
            <a:noAutofit/>
          </a:bodyPr>
          <a:lstStyle/>
          <a:p>
            <a:pPr marL="285750" indent="-285750">
              <a:buFont typeface="Arial" panose="020B0604020202020204" pitchFamily="34" charset="0"/>
              <a:buChar char="•"/>
            </a:pPr>
            <a:endParaRPr lang="en-GB" altLang="en-US" dirty="0">
              <a:solidFill>
                <a:srgbClr val="0070C0"/>
              </a:solidFill>
            </a:endParaRPr>
          </a:p>
        </p:txBody>
      </p:sp>
      <p:pic>
        <p:nvPicPr>
          <p:cNvPr id="6" name="Picture 5">
            <a:extLst>
              <a:ext uri="{FF2B5EF4-FFF2-40B4-BE49-F238E27FC236}">
                <a16:creationId xmlns:a16="http://schemas.microsoft.com/office/drawing/2014/main" id="{AA6F0519-F56F-5C3F-6684-47304D981110}"/>
              </a:ext>
            </a:extLst>
          </p:cNvPr>
          <p:cNvPicPr>
            <a:picLocks noChangeAspect="1"/>
          </p:cNvPicPr>
          <p:nvPr/>
        </p:nvPicPr>
        <p:blipFill>
          <a:blip r:embed="rId2"/>
          <a:stretch>
            <a:fillRect/>
          </a:stretch>
        </p:blipFill>
        <p:spPr>
          <a:xfrm>
            <a:off x="586335" y="1355966"/>
            <a:ext cx="7868777" cy="3051810"/>
          </a:xfrm>
          <a:prstGeom prst="rect">
            <a:avLst/>
          </a:prstGeom>
        </p:spPr>
      </p:pic>
    </p:spTree>
    <p:extLst>
      <p:ext uri="{BB962C8B-B14F-4D97-AF65-F5344CB8AC3E}">
        <p14:creationId xmlns:p14="http://schemas.microsoft.com/office/powerpoint/2010/main" val="42232397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8718-731E-02AE-D778-11684192462D}"/>
              </a:ext>
            </a:extLst>
          </p:cNvPr>
          <p:cNvSpPr>
            <a:spLocks noGrp="1"/>
          </p:cNvSpPr>
          <p:nvPr>
            <p:ph type="title"/>
          </p:nvPr>
        </p:nvSpPr>
        <p:spPr/>
        <p:txBody>
          <a:bodyPr/>
          <a:lstStyle/>
          <a:p>
            <a:r>
              <a:rPr lang="en-US" dirty="0">
                <a:latin typeface="+mn-lt"/>
              </a:rPr>
              <a:t>Model Training</a:t>
            </a:r>
          </a:p>
        </p:txBody>
      </p:sp>
      <p:pic>
        <p:nvPicPr>
          <p:cNvPr id="4" name="Picture 3">
            <a:extLst>
              <a:ext uri="{FF2B5EF4-FFF2-40B4-BE49-F238E27FC236}">
                <a16:creationId xmlns:a16="http://schemas.microsoft.com/office/drawing/2014/main" id="{EB02790F-4941-3547-CFDF-D9508072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19" y="1371601"/>
            <a:ext cx="4900085" cy="1623059"/>
          </a:xfrm>
          <a:prstGeom prst="rect">
            <a:avLst/>
          </a:prstGeom>
        </p:spPr>
      </p:pic>
      <p:pic>
        <p:nvPicPr>
          <p:cNvPr id="6" name="Picture 5">
            <a:extLst>
              <a:ext uri="{FF2B5EF4-FFF2-40B4-BE49-F238E27FC236}">
                <a16:creationId xmlns:a16="http://schemas.microsoft.com/office/drawing/2014/main" id="{E059CBDF-EDD4-2FC7-B5E4-74FD29BC0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19" y="3265108"/>
            <a:ext cx="4900085" cy="1432684"/>
          </a:xfrm>
          <a:prstGeom prst="rect">
            <a:avLst/>
          </a:prstGeom>
        </p:spPr>
      </p:pic>
    </p:spTree>
    <p:extLst>
      <p:ext uri="{BB962C8B-B14F-4D97-AF65-F5344CB8AC3E}">
        <p14:creationId xmlns:p14="http://schemas.microsoft.com/office/powerpoint/2010/main" val="170132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91" y="624857"/>
            <a:ext cx="7543800" cy="1088068"/>
          </a:xfrm>
        </p:spPr>
        <p:txBody>
          <a:bodyPr/>
          <a:lstStyle/>
          <a:p>
            <a:r>
              <a:rPr lang="en-GB" altLang="en-US" b="1" dirty="0">
                <a:latin typeface="+mn-lt"/>
              </a:rPr>
              <a:t>Graphical Representation</a:t>
            </a:r>
            <a:br>
              <a:rPr lang="en-GB" altLang="en-US" b="1" dirty="0">
                <a:latin typeface="+mn-lt"/>
              </a:rPr>
            </a:br>
            <a:endParaRPr lang="en-IN" dirty="0">
              <a:latin typeface="+mn-lt"/>
            </a:endParaRPr>
          </a:p>
        </p:txBody>
      </p:sp>
      <p:sp>
        <p:nvSpPr>
          <p:cNvPr id="4" name="Text Box 3"/>
          <p:cNvSpPr txBox="1"/>
          <p:nvPr/>
        </p:nvSpPr>
        <p:spPr>
          <a:xfrm>
            <a:off x="97155" y="2091055"/>
            <a:ext cx="9046210" cy="3051810"/>
          </a:xfrm>
          <a:prstGeom prst="rect">
            <a:avLst/>
          </a:prstGeom>
          <a:noFill/>
        </p:spPr>
        <p:txBody>
          <a:bodyPr wrap="square" rtlCol="0">
            <a:noAutofit/>
          </a:bodyPr>
          <a:lstStyle/>
          <a:p>
            <a:pPr marL="285750" indent="-285750">
              <a:buFont typeface="Arial" panose="020B0604020202020204" pitchFamily="34" charset="0"/>
              <a:buChar char="•"/>
            </a:pPr>
            <a:endParaRPr lang="en-GB" altLang="en-US" dirty="0">
              <a:solidFill>
                <a:srgbClr val="0070C0"/>
              </a:solidFill>
            </a:endParaRPr>
          </a:p>
        </p:txBody>
      </p:sp>
      <p:pic>
        <p:nvPicPr>
          <p:cNvPr id="6" name="Picture 5">
            <a:extLst>
              <a:ext uri="{FF2B5EF4-FFF2-40B4-BE49-F238E27FC236}">
                <a16:creationId xmlns:a16="http://schemas.microsoft.com/office/drawing/2014/main" id="{89904D8B-682C-4BB6-C811-EB08AC48EB65}"/>
              </a:ext>
            </a:extLst>
          </p:cNvPr>
          <p:cNvPicPr>
            <a:picLocks noChangeAspect="1"/>
          </p:cNvPicPr>
          <p:nvPr/>
        </p:nvPicPr>
        <p:blipFill>
          <a:blip r:embed="rId2"/>
          <a:stretch>
            <a:fillRect/>
          </a:stretch>
        </p:blipFill>
        <p:spPr>
          <a:xfrm>
            <a:off x="141194" y="1502470"/>
            <a:ext cx="4453666" cy="2967733"/>
          </a:xfrm>
          <a:prstGeom prst="rect">
            <a:avLst/>
          </a:prstGeom>
        </p:spPr>
      </p:pic>
      <p:pic>
        <p:nvPicPr>
          <p:cNvPr id="7" name="Picture 6">
            <a:extLst>
              <a:ext uri="{FF2B5EF4-FFF2-40B4-BE49-F238E27FC236}">
                <a16:creationId xmlns:a16="http://schemas.microsoft.com/office/drawing/2014/main" id="{BD59F069-0D87-EFCA-19EA-87ADE19DA9F3}"/>
              </a:ext>
            </a:extLst>
          </p:cNvPr>
          <p:cNvPicPr>
            <a:picLocks noChangeAspect="1"/>
          </p:cNvPicPr>
          <p:nvPr/>
        </p:nvPicPr>
        <p:blipFill>
          <a:blip r:embed="rId3"/>
          <a:stretch>
            <a:fillRect/>
          </a:stretch>
        </p:blipFill>
        <p:spPr>
          <a:xfrm>
            <a:off x="4253970" y="1501835"/>
            <a:ext cx="4690334" cy="2968368"/>
          </a:xfrm>
          <a:prstGeom prst="rect">
            <a:avLst/>
          </a:prstGeom>
        </p:spPr>
      </p:pic>
    </p:spTree>
    <p:extLst>
      <p:ext uri="{BB962C8B-B14F-4D97-AF65-F5344CB8AC3E}">
        <p14:creationId xmlns:p14="http://schemas.microsoft.com/office/powerpoint/2010/main" val="37212003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427360"/>
            <a:ext cx="7543800" cy="1088068"/>
          </a:xfrm>
        </p:spPr>
        <p:txBody>
          <a:bodyPr>
            <a:normAutofit/>
          </a:bodyPr>
          <a:lstStyle/>
          <a:p>
            <a:br>
              <a:rPr lang="en-GB" altLang="en-US" b="1" dirty="0"/>
            </a:br>
            <a:endParaRPr lang="en-IN" dirty="0"/>
          </a:p>
        </p:txBody>
      </p:sp>
      <p:sp>
        <p:nvSpPr>
          <p:cNvPr id="7" name="Content Placeholder 6">
            <a:extLst>
              <a:ext uri="{FF2B5EF4-FFF2-40B4-BE49-F238E27FC236}">
                <a16:creationId xmlns:a16="http://schemas.microsoft.com/office/drawing/2014/main" id="{6737E9C4-BBCD-BECF-F96A-EB80D40386D1}"/>
              </a:ext>
            </a:extLst>
          </p:cNvPr>
          <p:cNvSpPr>
            <a:spLocks noGrp="1"/>
          </p:cNvSpPr>
          <p:nvPr>
            <p:ph idx="1"/>
          </p:nvPr>
        </p:nvSpPr>
        <p:spPr/>
        <p:txBody>
          <a:bodyPr/>
          <a:lstStyle/>
          <a:p>
            <a:endParaRPr lang="en-US"/>
          </a:p>
        </p:txBody>
      </p:sp>
      <p:sp>
        <p:nvSpPr>
          <p:cNvPr id="4" name="Text Box 3"/>
          <p:cNvSpPr txBox="1"/>
          <p:nvPr/>
        </p:nvSpPr>
        <p:spPr>
          <a:xfrm>
            <a:off x="97155" y="2091055"/>
            <a:ext cx="9046210" cy="3051810"/>
          </a:xfrm>
          <a:prstGeom prst="rect">
            <a:avLst/>
          </a:prstGeom>
          <a:noFill/>
        </p:spPr>
        <p:txBody>
          <a:bodyPr wrap="square" rtlCol="0">
            <a:noAutofit/>
          </a:bodyPr>
          <a:lstStyle/>
          <a:p>
            <a:pPr marL="285750" indent="-285750">
              <a:buFont typeface="Arial" panose="020B0604020202020204" pitchFamily="34" charset="0"/>
              <a:buChar char="•"/>
            </a:pPr>
            <a:endParaRPr lang="en-GB" altLang="en-US" dirty="0">
              <a:solidFill>
                <a:srgbClr val="0070C0"/>
              </a:solidFill>
            </a:endParaRPr>
          </a:p>
        </p:txBody>
      </p:sp>
      <p:pic>
        <p:nvPicPr>
          <p:cNvPr id="6" name="Picture 5">
            <a:extLst>
              <a:ext uri="{FF2B5EF4-FFF2-40B4-BE49-F238E27FC236}">
                <a16:creationId xmlns:a16="http://schemas.microsoft.com/office/drawing/2014/main" id="{72273A3A-D4E3-9898-6C96-E05EC874FD62}"/>
              </a:ext>
            </a:extLst>
          </p:cNvPr>
          <p:cNvPicPr>
            <a:picLocks noChangeAspect="1"/>
          </p:cNvPicPr>
          <p:nvPr/>
        </p:nvPicPr>
        <p:blipFill>
          <a:blip r:embed="rId2"/>
          <a:stretch>
            <a:fillRect/>
          </a:stretch>
        </p:blipFill>
        <p:spPr>
          <a:xfrm>
            <a:off x="588580" y="1366208"/>
            <a:ext cx="7966842" cy="3384467"/>
          </a:xfrm>
          <a:prstGeom prst="rect">
            <a:avLst/>
          </a:prstGeom>
        </p:spPr>
      </p:pic>
      <p:sp>
        <p:nvSpPr>
          <p:cNvPr id="8" name="TextBox 7">
            <a:extLst>
              <a:ext uri="{FF2B5EF4-FFF2-40B4-BE49-F238E27FC236}">
                <a16:creationId xmlns:a16="http://schemas.microsoft.com/office/drawing/2014/main" id="{A0278237-DB59-FFF8-781A-D52E10B97D18}"/>
              </a:ext>
            </a:extLst>
          </p:cNvPr>
          <p:cNvSpPr txBox="1"/>
          <p:nvPr/>
        </p:nvSpPr>
        <p:spPr>
          <a:xfrm>
            <a:off x="899160" y="528302"/>
            <a:ext cx="5791200" cy="1200329"/>
          </a:xfrm>
          <a:prstGeom prst="rect">
            <a:avLst/>
          </a:prstGeom>
          <a:noFill/>
        </p:spPr>
        <p:txBody>
          <a:bodyPr wrap="square" rtlCol="0">
            <a:spAutoFit/>
          </a:bodyPr>
          <a:lstStyle/>
          <a:p>
            <a:r>
              <a:rPr lang="en-US" sz="3600" dirty="0">
                <a:cs typeface="Arial" panose="020B0604020202020204" pitchFamily="34" charset="0"/>
              </a:rPr>
              <a:t>Dashboard</a:t>
            </a:r>
          </a:p>
          <a:p>
            <a:endParaRPr lang="en-US" sz="3600" dirty="0">
              <a:cs typeface="Arial" panose="020B0604020202020204" pitchFamily="34" charset="0"/>
            </a:endParaRPr>
          </a:p>
        </p:txBody>
      </p:sp>
    </p:spTree>
    <p:extLst>
      <p:ext uri="{BB962C8B-B14F-4D97-AF65-F5344CB8AC3E}">
        <p14:creationId xmlns:p14="http://schemas.microsoft.com/office/powerpoint/2010/main" val="3174902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401F-1358-3788-0466-286BFB78441B}"/>
              </a:ext>
            </a:extLst>
          </p:cNvPr>
          <p:cNvSpPr>
            <a:spLocks noGrp="1"/>
          </p:cNvSpPr>
          <p:nvPr>
            <p:ph type="title"/>
          </p:nvPr>
        </p:nvSpPr>
        <p:spPr>
          <a:xfrm>
            <a:off x="822960" y="214953"/>
            <a:ext cx="7543800" cy="836607"/>
          </a:xfrm>
        </p:spPr>
        <p:txBody>
          <a:bodyPr/>
          <a:lstStyle/>
          <a:p>
            <a:r>
              <a:rPr lang="en-US" dirty="0">
                <a:latin typeface="+mn-lt"/>
              </a:rPr>
              <a:t>Web based graphical representation </a:t>
            </a:r>
          </a:p>
        </p:txBody>
      </p:sp>
      <p:pic>
        <p:nvPicPr>
          <p:cNvPr id="4" name="Picture 3">
            <a:extLst>
              <a:ext uri="{FF2B5EF4-FFF2-40B4-BE49-F238E27FC236}">
                <a16:creationId xmlns:a16="http://schemas.microsoft.com/office/drawing/2014/main" id="{EA9D0AE2-FE50-6348-617B-CDC68B84F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78" y="1303021"/>
            <a:ext cx="8348546" cy="3790683"/>
          </a:xfrm>
          <a:prstGeom prst="rect">
            <a:avLst/>
          </a:prstGeom>
        </p:spPr>
      </p:pic>
    </p:spTree>
    <p:extLst>
      <p:ext uri="{BB962C8B-B14F-4D97-AF65-F5344CB8AC3E}">
        <p14:creationId xmlns:p14="http://schemas.microsoft.com/office/powerpoint/2010/main" val="196555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2" y="327103"/>
            <a:ext cx="5813502" cy="1498102"/>
          </a:xfrm>
        </p:spPr>
        <p:txBody>
          <a:bodyPr>
            <a:normAutofit/>
          </a:bodyPr>
          <a:lstStyle/>
          <a:p>
            <a:pPr algn="ctr"/>
            <a:r>
              <a:rPr lang="en-IN" dirty="0">
                <a:latin typeface="+mn-lt"/>
              </a:rPr>
              <a:t>USER INTERFACE </a:t>
            </a:r>
            <a:br>
              <a:rPr lang="en-IN" dirty="0">
                <a:latin typeface="+mn-lt"/>
              </a:rPr>
            </a:br>
            <a:r>
              <a:rPr lang="en-IN" dirty="0">
                <a:latin typeface="+mn-lt"/>
              </a:rPr>
              <a:t>       </a:t>
            </a:r>
            <a:r>
              <a:rPr lang="en-IN" sz="1800" dirty="0">
                <a:latin typeface="+mn-lt"/>
              </a:rPr>
              <a:t>Single line analysis of positive output</a:t>
            </a:r>
            <a:br>
              <a:rPr lang="en-IN" dirty="0">
                <a:latin typeface="+mn-lt"/>
              </a:rPr>
            </a:br>
            <a:endParaRPr lang="en-IN" dirty="0">
              <a:latin typeface="+mn-lt"/>
            </a:endParaRPr>
          </a:p>
        </p:txBody>
      </p:sp>
      <p:pic>
        <p:nvPicPr>
          <p:cNvPr id="3" name="Picture 2">
            <a:extLst>
              <a:ext uri="{FF2B5EF4-FFF2-40B4-BE49-F238E27FC236}">
                <a16:creationId xmlns:a16="http://schemas.microsoft.com/office/drawing/2014/main" id="{0FF83820-14D3-2582-05BC-B7F098A59D78}"/>
              </a:ext>
            </a:extLst>
          </p:cNvPr>
          <p:cNvPicPr>
            <a:picLocks noChangeAspect="1"/>
          </p:cNvPicPr>
          <p:nvPr/>
        </p:nvPicPr>
        <p:blipFill>
          <a:blip r:embed="rId2"/>
          <a:stretch>
            <a:fillRect/>
          </a:stretch>
        </p:blipFill>
        <p:spPr>
          <a:xfrm>
            <a:off x="998483" y="1401799"/>
            <a:ext cx="7252137" cy="3243773"/>
          </a:xfrm>
          <a:prstGeom prst="rect">
            <a:avLst/>
          </a:prstGeom>
        </p:spPr>
      </p:pic>
    </p:spTree>
    <p:extLst>
      <p:ext uri="{BB962C8B-B14F-4D97-AF65-F5344CB8AC3E}">
        <p14:creationId xmlns:p14="http://schemas.microsoft.com/office/powerpoint/2010/main" val="7785722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0E4E-C176-B385-D727-8D780A9D7EC4}"/>
              </a:ext>
            </a:extLst>
          </p:cNvPr>
          <p:cNvSpPr>
            <a:spLocks noGrp="1"/>
          </p:cNvSpPr>
          <p:nvPr>
            <p:ph type="title"/>
          </p:nvPr>
        </p:nvSpPr>
        <p:spPr>
          <a:xfrm>
            <a:off x="889867" y="654204"/>
            <a:ext cx="7543800" cy="594732"/>
          </a:xfrm>
        </p:spPr>
        <p:txBody>
          <a:bodyPr/>
          <a:lstStyle/>
          <a:p>
            <a:r>
              <a:rPr lang="en-US" dirty="0"/>
              <a:t> Negative output </a:t>
            </a:r>
          </a:p>
        </p:txBody>
      </p:sp>
      <p:pic>
        <p:nvPicPr>
          <p:cNvPr id="4" name="Picture 3">
            <a:extLst>
              <a:ext uri="{FF2B5EF4-FFF2-40B4-BE49-F238E27FC236}">
                <a16:creationId xmlns:a16="http://schemas.microsoft.com/office/drawing/2014/main" id="{8E3FF38E-6C0E-399E-1CD0-8F7B29465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 y="1360448"/>
            <a:ext cx="7843024" cy="3272863"/>
          </a:xfrm>
          <a:prstGeom prst="rect">
            <a:avLst/>
          </a:prstGeom>
        </p:spPr>
      </p:pic>
    </p:spTree>
    <p:extLst>
      <p:ext uri="{BB962C8B-B14F-4D97-AF65-F5344CB8AC3E}">
        <p14:creationId xmlns:p14="http://schemas.microsoft.com/office/powerpoint/2010/main" val="273242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22BD-E2ED-671A-A9B1-9A9E6B2E1783}"/>
              </a:ext>
            </a:extLst>
          </p:cNvPr>
          <p:cNvSpPr>
            <a:spLocks noGrp="1"/>
          </p:cNvSpPr>
          <p:nvPr>
            <p:ph type="title"/>
          </p:nvPr>
        </p:nvSpPr>
        <p:spPr>
          <a:xfrm>
            <a:off x="800099" y="103441"/>
            <a:ext cx="7543800" cy="1088068"/>
          </a:xfrm>
        </p:spPr>
        <p:txBody>
          <a:bodyPr/>
          <a:lstStyle/>
          <a:p>
            <a:r>
              <a:rPr lang="en-US" dirty="0">
                <a:latin typeface="Arial" panose="020B0604020202020204" pitchFamily="34" charset="0"/>
                <a:cs typeface="Arial" panose="020B0604020202020204" pitchFamily="34" charset="0"/>
              </a:rPr>
              <a:t>Neutral output</a:t>
            </a:r>
            <a:r>
              <a:rPr lang="en-US" dirty="0">
                <a:latin typeface="Algerian" panose="04020705040A02060702" pitchFamily="82" charset="0"/>
              </a:rPr>
              <a:t> </a:t>
            </a:r>
          </a:p>
        </p:txBody>
      </p:sp>
      <p:pic>
        <p:nvPicPr>
          <p:cNvPr id="4" name="Picture 3">
            <a:extLst>
              <a:ext uri="{FF2B5EF4-FFF2-40B4-BE49-F238E27FC236}">
                <a16:creationId xmlns:a16="http://schemas.microsoft.com/office/drawing/2014/main" id="{7B0510A1-B5FA-FC62-1621-3C6B5ABE4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78" y="1303021"/>
            <a:ext cx="8021443" cy="3442186"/>
          </a:xfrm>
          <a:prstGeom prst="rect">
            <a:avLst/>
          </a:prstGeom>
        </p:spPr>
      </p:pic>
    </p:spTree>
    <p:extLst>
      <p:ext uri="{BB962C8B-B14F-4D97-AF65-F5344CB8AC3E}">
        <p14:creationId xmlns:p14="http://schemas.microsoft.com/office/powerpoint/2010/main" val="305888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441434" y="1384301"/>
            <a:ext cx="8229600" cy="3208720"/>
          </a:xfrm>
        </p:spPr>
        <p:txBody>
          <a:bodyPr>
            <a:normAutofit fontScale="92500" lnSpcReduction="20000"/>
          </a:bodyPr>
          <a:lstStyle/>
          <a:p>
            <a:pPr algn="just"/>
            <a:r>
              <a:rPr lang="en-GB" sz="1600" dirty="0">
                <a:solidFill>
                  <a:srgbClr val="0070C0"/>
                </a:solidFill>
              </a:rPr>
              <a:t>In conclusion, the sentiment analysis project has successfully achieved its objectives of developing a robust sentiment analysis tool for processing social media content. The project focused on creating an accurate sentiment categorization model, implementing real-time analysis capabilities, adhering to ethical standards and data privacy protocols, and exploring Explainable AI (XAI) methods for model interpretability.</a:t>
            </a:r>
          </a:p>
          <a:p>
            <a:pPr algn="just"/>
            <a:endParaRPr lang="en-GB" sz="1600" dirty="0">
              <a:solidFill>
                <a:srgbClr val="0070C0"/>
              </a:solidFill>
            </a:endParaRPr>
          </a:p>
          <a:p>
            <a:pPr algn="just"/>
            <a:r>
              <a:rPr lang="en-GB" sz="1600" dirty="0">
                <a:solidFill>
                  <a:srgbClr val="0070C0"/>
                </a:solidFill>
              </a:rPr>
              <a:t>A user-friendly web interface was developed, allowing individuals and businesses to input social media content and receive instant sentiment analysis results. This real-time capability enhances the user experience and responsiveness of the tool. </a:t>
            </a:r>
          </a:p>
          <a:p>
            <a:pPr algn="just"/>
            <a:endParaRPr lang="en-GB" sz="1600" dirty="0">
              <a:solidFill>
                <a:srgbClr val="0070C0"/>
              </a:solidFill>
            </a:endParaRPr>
          </a:p>
          <a:p>
            <a:pPr algn="just"/>
            <a:r>
              <a:rPr lang="en-GB" sz="1600" dirty="0">
                <a:solidFill>
                  <a:srgbClr val="0070C0"/>
                </a:solidFill>
              </a:rPr>
              <a:t>The sentiment analysis tool developed in this project holds practical implications for individuals and businesses operating in the digital sphere. It serves as a valuable resource for monitoring and managing online presence, understanding public perception, and gauging customer feedback. The user-friendly interface, coupled with high accuracy and ethical considerations, positions the tool as a reliable asset in the realm of sentiment analysis.</a:t>
            </a:r>
            <a:endParaRPr lang="en-IN" sz="1600" dirty="0">
              <a:solidFill>
                <a:srgbClr val="0070C0"/>
              </a:solidFill>
            </a:endParaRPr>
          </a:p>
          <a:p>
            <a:pPr algn="just"/>
            <a:endParaRPr lang="en-IN" dirty="0"/>
          </a:p>
        </p:txBody>
      </p:sp>
    </p:spTree>
    <p:extLst>
      <p:ext uri="{BB962C8B-B14F-4D97-AF65-F5344CB8AC3E}">
        <p14:creationId xmlns:p14="http://schemas.microsoft.com/office/powerpoint/2010/main" val="223224306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B0B3-D895-BFE3-06F2-795E2B96B9DB}"/>
              </a:ext>
            </a:extLst>
          </p:cNvPr>
          <p:cNvSpPr>
            <a:spLocks noGrp="1"/>
          </p:cNvSpPr>
          <p:nvPr>
            <p:ph type="title"/>
          </p:nvPr>
        </p:nvSpPr>
        <p:spPr/>
        <p:txBody>
          <a:bodyPr/>
          <a:lstStyle/>
          <a:p>
            <a:r>
              <a:rPr lang="en-IN" dirty="0">
                <a:solidFill>
                  <a:schemeClr val="tx1"/>
                </a:solidFill>
                <a:latin typeface="+mn-lt"/>
              </a:rPr>
              <a:t>OUTLINE</a:t>
            </a:r>
          </a:p>
        </p:txBody>
      </p:sp>
      <p:sp>
        <p:nvSpPr>
          <p:cNvPr id="3" name="Content Placeholder 2">
            <a:extLst>
              <a:ext uri="{FF2B5EF4-FFF2-40B4-BE49-F238E27FC236}">
                <a16:creationId xmlns:a16="http://schemas.microsoft.com/office/drawing/2014/main" id="{BECD4B97-19D9-255A-E3BB-27B6EB664EB7}"/>
              </a:ext>
            </a:extLst>
          </p:cNvPr>
          <p:cNvSpPr>
            <a:spLocks noGrp="1"/>
          </p:cNvSpPr>
          <p:nvPr>
            <p:ph idx="1"/>
          </p:nvPr>
        </p:nvSpPr>
        <p:spPr>
          <a:xfrm>
            <a:off x="822960" y="1384300"/>
            <a:ext cx="7543800" cy="3759199"/>
          </a:xfrm>
        </p:spPr>
        <p:txBody>
          <a:bodyPr>
            <a:normAutofit fontScale="85000" lnSpcReduction="20000"/>
          </a:bodyPr>
          <a:lstStyle/>
          <a:p>
            <a:pPr>
              <a:buFont typeface="Arial" panose="020B0604020202020204" pitchFamily="34" charset="0"/>
              <a:buChar char="•"/>
            </a:pPr>
            <a:r>
              <a:rPr lang="en-IN" dirty="0">
                <a:solidFill>
                  <a:schemeClr val="accent2"/>
                </a:solidFill>
                <a:latin typeface="Algerian" panose="04020705040A02060702" pitchFamily="82" charset="0"/>
              </a:rPr>
              <a:t> </a:t>
            </a:r>
            <a:r>
              <a:rPr lang="en-US" sz="1600" b="1" dirty="0">
                <a:solidFill>
                  <a:schemeClr val="accent2"/>
                </a:solidFill>
                <a:latin typeface="Algerian" panose="04020705040A02060702" pitchFamily="82" charset="0"/>
              </a:rPr>
              <a:t>INTRODUCTION</a:t>
            </a:r>
          </a:p>
          <a:p>
            <a:pPr>
              <a:buFont typeface="Arial" panose="020B0604020202020204" pitchFamily="34" charset="0"/>
              <a:buChar char="•"/>
            </a:pPr>
            <a:r>
              <a:rPr lang="en-US" sz="1600" b="1" dirty="0">
                <a:solidFill>
                  <a:schemeClr val="accent2"/>
                </a:solidFill>
                <a:latin typeface="Algerian" panose="04020705040A02060702" pitchFamily="82" charset="0"/>
              </a:rPr>
              <a:t>OBJECTIVES</a:t>
            </a:r>
          </a:p>
          <a:p>
            <a:pPr>
              <a:buFont typeface="Arial" panose="020B0604020202020204" pitchFamily="34" charset="0"/>
              <a:buChar char="•"/>
            </a:pPr>
            <a:r>
              <a:rPr lang="en-US" sz="1600" b="1" dirty="0">
                <a:solidFill>
                  <a:schemeClr val="accent2"/>
                </a:solidFill>
                <a:latin typeface="Algerian" panose="04020705040A02060702" pitchFamily="82" charset="0"/>
              </a:rPr>
              <a:t>METHODOLOGY</a:t>
            </a:r>
            <a:endParaRPr lang="en-IN" sz="1600" b="1" dirty="0">
              <a:solidFill>
                <a:schemeClr val="accent2"/>
              </a:solidFill>
              <a:latin typeface="Algerian" panose="04020705040A02060702" pitchFamily="82" charset="0"/>
            </a:endParaRPr>
          </a:p>
          <a:p>
            <a:pPr>
              <a:buFont typeface="Arial" panose="020B0604020202020204" pitchFamily="34" charset="0"/>
              <a:buChar char="•"/>
            </a:pPr>
            <a:r>
              <a:rPr lang="en-US" sz="1600" b="1" dirty="0">
                <a:solidFill>
                  <a:schemeClr val="accent2"/>
                </a:solidFill>
                <a:latin typeface="Algerian" panose="04020705040A02060702" pitchFamily="82" charset="0"/>
              </a:rPr>
              <a:t>PROPOSED WORK</a:t>
            </a:r>
          </a:p>
          <a:p>
            <a:pPr>
              <a:buFont typeface="Arial" panose="020B0604020202020204" pitchFamily="34" charset="0"/>
              <a:buChar char="•"/>
            </a:pPr>
            <a:r>
              <a:rPr lang="en-IN" sz="1600" b="1" dirty="0">
                <a:solidFill>
                  <a:schemeClr val="accent2"/>
                </a:solidFill>
                <a:latin typeface="Algerian" panose="04020705040A02060702" pitchFamily="82" charset="0"/>
              </a:rPr>
              <a:t>LITERATURE SURVEY</a:t>
            </a:r>
          </a:p>
          <a:p>
            <a:pPr>
              <a:buFont typeface="Arial" panose="020B0604020202020204" pitchFamily="34" charset="0"/>
              <a:buChar char="•"/>
            </a:pPr>
            <a:r>
              <a:rPr lang="en-GB" altLang="en-US" sz="1600" b="1" dirty="0">
                <a:solidFill>
                  <a:schemeClr val="accent2"/>
                </a:solidFill>
                <a:latin typeface="Algerian" panose="04020705040A02060702" pitchFamily="82" charset="0"/>
              </a:rPr>
              <a:t> FLOWCHART</a:t>
            </a:r>
            <a:endParaRPr lang="en-IN" sz="1600" b="1" dirty="0">
              <a:solidFill>
                <a:schemeClr val="accent2"/>
              </a:solidFill>
              <a:latin typeface="Algerian" panose="04020705040A02060702" pitchFamily="82" charset="0"/>
            </a:endParaRPr>
          </a:p>
          <a:p>
            <a:pPr>
              <a:buFont typeface="Arial" panose="020B0604020202020204" pitchFamily="34" charset="0"/>
              <a:buChar char="•"/>
            </a:pPr>
            <a:r>
              <a:rPr lang="en-GB" altLang="en-US" sz="1600" b="1" dirty="0">
                <a:solidFill>
                  <a:schemeClr val="accent2"/>
                </a:solidFill>
                <a:latin typeface="Algerian" panose="04020705040A02060702" pitchFamily="82" charset="0"/>
              </a:rPr>
              <a:t>SOFTWARE</a:t>
            </a:r>
          </a:p>
          <a:p>
            <a:pPr>
              <a:buFont typeface="Arial" panose="020B0604020202020204" pitchFamily="34" charset="0"/>
              <a:buChar char="•"/>
            </a:pPr>
            <a:r>
              <a:rPr lang="en-GB" altLang="en-US" sz="1600" b="1" dirty="0">
                <a:solidFill>
                  <a:schemeClr val="accent2"/>
                </a:solidFill>
                <a:latin typeface="Algerian" panose="04020705040A02060702" pitchFamily="82" charset="0"/>
              </a:rPr>
              <a:t>Datasets Collection</a:t>
            </a:r>
          </a:p>
          <a:p>
            <a:pPr>
              <a:buFont typeface="Arial" panose="020B0604020202020204" pitchFamily="34" charset="0"/>
              <a:buChar char="•"/>
            </a:pPr>
            <a:r>
              <a:rPr lang="en-GB" altLang="en-US" sz="1600" b="1" dirty="0">
                <a:solidFill>
                  <a:schemeClr val="accent2"/>
                </a:solidFill>
                <a:latin typeface="Algerian" panose="04020705040A02060702" pitchFamily="82" charset="0"/>
              </a:rPr>
              <a:t> Data Cleaning</a:t>
            </a:r>
          </a:p>
          <a:p>
            <a:pPr>
              <a:buFont typeface="Arial" panose="020B0604020202020204" pitchFamily="34" charset="0"/>
              <a:buChar char="•"/>
            </a:pPr>
            <a:r>
              <a:rPr lang="en-GB" altLang="en-US" sz="1600" b="1" dirty="0">
                <a:solidFill>
                  <a:schemeClr val="accent2"/>
                </a:solidFill>
                <a:latin typeface="Algerian" panose="04020705040A02060702" pitchFamily="82" charset="0"/>
              </a:rPr>
              <a:t>Graphical Representation</a:t>
            </a:r>
          </a:p>
          <a:p>
            <a:pPr>
              <a:buFont typeface="Arial" panose="020B0604020202020204" pitchFamily="34" charset="0"/>
              <a:buChar char="•"/>
            </a:pPr>
            <a:r>
              <a:rPr lang="en-GB" sz="1600" b="1" dirty="0">
                <a:solidFill>
                  <a:schemeClr val="accent2"/>
                </a:solidFill>
                <a:latin typeface="Algerian" panose="04020705040A02060702" pitchFamily="82" charset="0"/>
              </a:rPr>
              <a:t>Conclusion</a:t>
            </a:r>
          </a:p>
          <a:p>
            <a:pPr>
              <a:buFont typeface="Arial" panose="020B0604020202020204" pitchFamily="34" charset="0"/>
              <a:buChar char="•"/>
            </a:pPr>
            <a:r>
              <a:rPr lang="en-GB" sz="1600" b="1" dirty="0">
                <a:solidFill>
                  <a:schemeClr val="accent2"/>
                </a:solidFill>
                <a:latin typeface="Algerian" panose="04020705040A02060702" pitchFamily="82" charset="0"/>
                <a:ea typeface="Segoe UI Black" panose="020B0A02040204020203" pitchFamily="34" charset="0"/>
              </a:rPr>
              <a:t>References</a:t>
            </a:r>
            <a:br>
              <a:rPr lang="en-GB" altLang="en-US" sz="1600" b="1" dirty="0">
                <a:solidFill>
                  <a:schemeClr val="accent2"/>
                </a:solidFill>
                <a:latin typeface="Algerian" panose="04020705040A02060702" pitchFamily="82" charset="0"/>
              </a:rPr>
            </a:br>
            <a:endParaRPr lang="en-GB" altLang="en-US" sz="1600" b="1" dirty="0">
              <a:solidFill>
                <a:schemeClr val="accent2"/>
              </a:solidFill>
              <a:latin typeface="Algerian" panose="04020705040A02060702" pitchFamily="82" charset="0"/>
            </a:endParaRPr>
          </a:p>
          <a:p>
            <a:pPr>
              <a:buFont typeface="Arial" panose="020B0604020202020204" pitchFamily="34" charset="0"/>
              <a:buChar char="•"/>
            </a:pPr>
            <a:endParaRPr lang="en-GB" sz="1600" b="1" dirty="0">
              <a:solidFill>
                <a:schemeClr val="accent2"/>
              </a:solidFill>
              <a:latin typeface="Algerian" panose="04020705040A02060702" pitchFamily="82" charset="0"/>
            </a:endParaRPr>
          </a:p>
          <a:p>
            <a:pPr>
              <a:buFont typeface="Arial" panose="020B0604020202020204" pitchFamily="34" charset="0"/>
              <a:buChar char="•"/>
            </a:pPr>
            <a:endParaRPr lang="en-GB" sz="1600" b="1" dirty="0">
              <a:solidFill>
                <a:schemeClr val="accent2"/>
              </a:solidFill>
              <a:latin typeface="Algerian" panose="04020705040A02060702" pitchFamily="82" charset="0"/>
            </a:endParaRPr>
          </a:p>
          <a:p>
            <a:pPr>
              <a:buFont typeface="Arial" panose="020B0604020202020204" pitchFamily="34" charset="0"/>
              <a:buChar char="•"/>
            </a:pPr>
            <a:endParaRPr lang="en-IN" sz="1600" dirty="0">
              <a:solidFill>
                <a:schemeClr val="accent2"/>
              </a:solidFill>
              <a:latin typeface="Algerian" panose="04020705040A02060702" pitchFamily="82" charset="0"/>
            </a:endParaRPr>
          </a:p>
          <a:p>
            <a:pPr>
              <a:buFont typeface="Arial" panose="020B0604020202020204" pitchFamily="34" charset="0"/>
              <a:buChar char="•"/>
            </a:pPr>
            <a:endParaRPr lang="en-IN" sz="1600" dirty="0">
              <a:solidFill>
                <a:schemeClr val="accent2"/>
              </a:solidFill>
              <a:latin typeface="Algerian" panose="04020705040A02060702" pitchFamily="82" charset="0"/>
            </a:endParaRPr>
          </a:p>
          <a:p>
            <a:pPr>
              <a:buFont typeface="Arial" panose="020B0604020202020204" pitchFamily="34" charset="0"/>
              <a:buChar char="•"/>
            </a:pPr>
            <a:endParaRPr lang="en-IN" sz="1600" dirty="0">
              <a:solidFill>
                <a:schemeClr val="accent2"/>
              </a:solidFill>
              <a:latin typeface="Algerian" panose="04020705040A02060702" pitchFamily="82" charset="0"/>
            </a:endParaRPr>
          </a:p>
          <a:p>
            <a:pPr>
              <a:buFont typeface="Arial" panose="020B0604020202020204" pitchFamily="34" charset="0"/>
              <a:buChar char="•"/>
            </a:pPr>
            <a:endParaRPr lang="en-IN"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323280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798785" y="270699"/>
            <a:ext cx="6337738" cy="103232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altLang="en-US" b="1" dirty="0"/>
          </a:p>
        </p:txBody>
      </p:sp>
      <p:sp>
        <p:nvSpPr>
          <p:cNvPr id="5" name="Content Placeholder 5">
            <a:extLst>
              <a:ext uri="{FF2B5EF4-FFF2-40B4-BE49-F238E27FC236}">
                <a16:creationId xmlns:a16="http://schemas.microsoft.com/office/drawing/2014/main" id="{D95195E6-170C-4854-4A2E-7A3BC68F2E08}"/>
              </a:ext>
            </a:extLst>
          </p:cNvPr>
          <p:cNvSpPr txBox="1">
            <a:spLocks/>
          </p:cNvSpPr>
          <p:nvPr/>
        </p:nvSpPr>
        <p:spPr>
          <a:xfrm>
            <a:off x="609600" y="1891863"/>
            <a:ext cx="7651531" cy="2680138"/>
          </a:xfrm>
          <a:prstGeom prst="rect">
            <a:avLst/>
          </a:prstGeom>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r>
              <a:rPr lang="en-GB" sz="1400" dirty="0">
                <a:solidFill>
                  <a:srgbClr val="0070C0"/>
                </a:solidFill>
              </a:rPr>
              <a:t>[1] David Osimo and Francesco Mureddu, "Research challenge on Opinion Mining and Sentiment Analysis“</a:t>
            </a:r>
          </a:p>
          <a:p>
            <a:pPr algn="just"/>
            <a:r>
              <a:rPr lang="en-IN" sz="1400" dirty="0">
                <a:solidFill>
                  <a:srgbClr val="0070C0"/>
                </a:solidFill>
              </a:rPr>
              <a:t>[2] Maura Conway, Lisa McInerney, Neil O’Hare, Alan F. Smeaton, Adam Berminghan, "Combining Social Network Analysis and Sentiment to Explore the Potential for Online Radicalisation," Centre for Sensor Web Technologies and School of Law and Government.</a:t>
            </a:r>
          </a:p>
          <a:p>
            <a:pPr algn="just"/>
            <a:r>
              <a:rPr lang="en-IN" sz="1400" dirty="0">
                <a:solidFill>
                  <a:srgbClr val="0070C0"/>
                </a:solidFill>
              </a:rPr>
              <a:t>[3] Adobe® SocialAnalytics, powered by Omniture®. </a:t>
            </a:r>
          </a:p>
          <a:p>
            <a:pPr algn="just"/>
            <a:r>
              <a:rPr lang="en-IN" sz="1400" dirty="0">
                <a:solidFill>
                  <a:srgbClr val="0070C0"/>
                </a:solidFill>
              </a:rPr>
              <a:t>[4] Brandwatch. [Online].http://www.brandwatch.com/ </a:t>
            </a:r>
          </a:p>
          <a:p>
            <a:pPr algn="just"/>
            <a:r>
              <a:rPr lang="en-IN" sz="1400" dirty="0">
                <a:solidFill>
                  <a:srgbClr val="0070C0"/>
                </a:solidFill>
              </a:rPr>
              <a:t>[5] Sentiment140.[Online]. http://www.sentiment140.com </a:t>
            </a:r>
          </a:p>
        </p:txBody>
      </p:sp>
      <p:sp>
        <p:nvSpPr>
          <p:cNvPr id="6" name="Title 5"/>
          <p:cNvSpPr>
            <a:spLocks noGrp="1"/>
          </p:cNvSpPr>
          <p:nvPr>
            <p:ph type="title"/>
          </p:nvPr>
        </p:nvSpPr>
        <p:spPr>
          <a:xfrm flipH="1">
            <a:off x="767253" y="693683"/>
            <a:ext cx="5192111" cy="609338"/>
          </a:xfrm>
        </p:spPr>
        <p:txBody>
          <a:bodyPr>
            <a:normAutofit/>
          </a:bodyPr>
          <a:lstStyle/>
          <a:p>
            <a:r>
              <a:rPr lang="en-GB" sz="2800" b="1" dirty="0">
                <a:latin typeface="Algerian" panose="04020705040A02060702" pitchFamily="82" charset="0"/>
                <a:ea typeface="Segoe UI Black" panose="020B0A02040204020203" pitchFamily="34" charset="0"/>
              </a:rPr>
              <a:t>References</a:t>
            </a:r>
            <a:endParaRPr lang="en-IN" sz="2800" dirty="0">
              <a:latin typeface="Algerian" panose="04020705040A02060702" pitchFamily="82" charset="0"/>
              <a:ea typeface="Segoe UI Black" panose="020B0A02040204020203" pitchFamily="34" charset="0"/>
            </a:endParaRPr>
          </a:p>
        </p:txBody>
      </p:sp>
    </p:spTree>
    <p:extLst>
      <p:ext uri="{BB962C8B-B14F-4D97-AF65-F5344CB8AC3E}">
        <p14:creationId xmlns:p14="http://schemas.microsoft.com/office/powerpoint/2010/main" val="3400759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rcRect l="-50339" t="34572" r="60772" b="35966"/>
          <a:stretch>
            <a:fillRect/>
          </a:stretch>
        </p:blipFill>
        <p:spPr>
          <a:xfrm>
            <a:off x="1729740" y="1622425"/>
            <a:ext cx="839470" cy="765175"/>
          </a:xfrm>
          <a:prstGeom prst="rect">
            <a:avLst/>
          </a:prstGeom>
        </p:spPr>
      </p:pic>
      <p:pic>
        <p:nvPicPr>
          <p:cNvPr id="1026" name="Picture 2" descr="Thank You GIFs - 100 Animated Images With Caption | USAGIF.com"/>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93106" y="560727"/>
            <a:ext cx="5932301" cy="3372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solidFill>
                  <a:schemeClr val="bg1"/>
                </a:solidFill>
              </a:rPr>
              <a:t>TRODUCTION</a:t>
            </a:r>
          </a:p>
        </p:txBody>
      </p:sp>
      <p:sp>
        <p:nvSpPr>
          <p:cNvPr id="3" name="Content Placeholder 2"/>
          <p:cNvSpPr>
            <a:spLocks noGrp="1"/>
          </p:cNvSpPr>
          <p:nvPr>
            <p:ph sz="half" idx="4294967295"/>
          </p:nvPr>
        </p:nvSpPr>
        <p:spPr>
          <a:xfrm>
            <a:off x="0" y="1200150"/>
            <a:ext cx="6891338" cy="3394075"/>
          </a:xfrm>
        </p:spPr>
        <p:txBody>
          <a:bodyPr/>
          <a:lstStyle/>
          <a:p>
            <a:endParaRPr lang="en-US" dirty="0"/>
          </a:p>
          <a:p>
            <a:endParaRPr lang="en-US" dirty="0"/>
          </a:p>
        </p:txBody>
      </p:sp>
      <p:sp>
        <p:nvSpPr>
          <p:cNvPr id="5" name="Text Box 4"/>
          <p:cNvSpPr txBox="1"/>
          <p:nvPr/>
        </p:nvSpPr>
        <p:spPr>
          <a:xfrm>
            <a:off x="628650" y="1417320"/>
            <a:ext cx="8352790" cy="2941637"/>
          </a:xfrm>
          <a:prstGeom prst="rect">
            <a:avLst/>
          </a:prstGeom>
          <a:noFill/>
        </p:spPr>
        <p:txBody>
          <a:bodyPr wrap="square" rtlCol="0">
            <a:noAutofit/>
          </a:bodyPr>
          <a:lstStyle/>
          <a:p>
            <a:pPr marL="285750" indent="-285750" algn="just">
              <a:buFont typeface="Arial" panose="020B0604020202020204" pitchFamily="34" charset="0"/>
              <a:buChar char="•"/>
            </a:pPr>
            <a:r>
              <a:rPr lang="en-US" b="0" i="0" dirty="0">
                <a:solidFill>
                  <a:schemeClr val="accent1"/>
                </a:solidFill>
                <a:effectLst/>
                <a:latin typeface="Söhne"/>
              </a:rPr>
              <a:t>Social media sentiment analysis refers to the process of analyzing and understanding the sentiment expressed in social media content. It involves applying natural language processing (NLP) and machine learning techniques to automatically determine whether social media posts, comments, reviews, or other forms of user-generated content convey positive, negative, or neutral sentiments.</a:t>
            </a:r>
            <a:endParaRPr lang="en-US" dirty="0">
              <a:solidFill>
                <a:schemeClr val="accent1"/>
              </a:solidFill>
            </a:endParaRPr>
          </a:p>
          <a:p>
            <a:pPr marL="285750" indent="-285750" algn="just">
              <a:buFont typeface="Arial" panose="020B0604020202020204" pitchFamily="34" charset="0"/>
              <a:buChar char="•"/>
            </a:pPr>
            <a:endParaRPr lang="en-GB" dirty="0">
              <a:solidFill>
                <a:schemeClr val="accent1"/>
              </a:solidFill>
            </a:endParaRPr>
          </a:p>
          <a:p>
            <a:pPr marL="285750" indent="-285750" algn="just">
              <a:buFont typeface="Arial" panose="020B0604020202020204" pitchFamily="34" charset="0"/>
              <a:buChar char="•"/>
            </a:pPr>
            <a:r>
              <a:rPr lang="en-GB" dirty="0">
                <a:solidFill>
                  <a:schemeClr val="accent1"/>
                </a:solidFill>
              </a:rPr>
              <a:t>Explore the pivotal role sentiment analysis plays in gaining insights into public perception, customer feedback, and brand reputation.</a:t>
            </a:r>
            <a:endParaRPr lang="en-US" dirty="0">
              <a:solidFill>
                <a:schemeClr val="accent1"/>
              </a:solidFill>
            </a:endParaRPr>
          </a:p>
          <a:p>
            <a:pPr marL="285750" indent="-285750" algn="just">
              <a:buFont typeface="Arial" panose="020B0604020202020204" pitchFamily="34" charset="0"/>
              <a:buChar char="•"/>
            </a:pPr>
            <a:endParaRPr lang="en-GB" dirty="0">
              <a:solidFill>
                <a:schemeClr val="accent1"/>
              </a:solidFill>
            </a:endParaRPr>
          </a:p>
          <a:p>
            <a:pPr marL="285750" indent="-285750" algn="just">
              <a:buFont typeface="Arial" panose="020B0604020202020204" pitchFamily="34" charset="0"/>
              <a:buChar char="•"/>
            </a:pPr>
            <a:r>
              <a:rPr lang="en-US" b="0" i="0" dirty="0">
                <a:solidFill>
                  <a:schemeClr val="accent1"/>
                </a:solidFill>
                <a:effectLst/>
                <a:latin typeface="Söhne"/>
              </a:rPr>
              <a:t>Applied across platforms like Twitter, Facebook, Instagram, etc.</a:t>
            </a:r>
            <a:endParaRPr lang="en-US" dirty="0">
              <a:solidFill>
                <a:schemeClr val="accent1"/>
              </a:solidFill>
            </a:endParaRPr>
          </a:p>
        </p:txBody>
      </p:sp>
      <p:sp>
        <p:nvSpPr>
          <p:cNvPr id="7" name="TextBox 6"/>
          <p:cNvSpPr txBox="1"/>
          <p:nvPr/>
        </p:nvSpPr>
        <p:spPr>
          <a:xfrm>
            <a:off x="822960" y="758987"/>
            <a:ext cx="6183630" cy="584775"/>
          </a:xfrm>
          <a:prstGeom prst="rect">
            <a:avLst/>
          </a:prstGeom>
          <a:noFill/>
        </p:spPr>
        <p:txBody>
          <a:bodyPr wrap="square" rtlCol="0">
            <a:spAutoFit/>
          </a:bodyPr>
          <a:lstStyle/>
          <a:p>
            <a:r>
              <a:rPr lang="en-US" sz="3200" dirty="0">
                <a:solidFill>
                  <a:schemeClr val="tx1">
                    <a:lumMod val="95000"/>
                    <a:lumOff val="5000"/>
                  </a:schemeClr>
                </a:solidFill>
              </a:rPr>
              <a:t>INTRODUCTION</a:t>
            </a:r>
            <a:endParaRPr lang="en-IN" sz="3200"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solidFill>
                  <a:schemeClr val="bg1"/>
                </a:solidFill>
              </a:rPr>
              <a:t>VE</a:t>
            </a:r>
          </a:p>
        </p:txBody>
      </p:sp>
      <p:sp>
        <p:nvSpPr>
          <p:cNvPr id="3" name="Content Placeholder 2"/>
          <p:cNvSpPr>
            <a:spLocks noGrp="1"/>
          </p:cNvSpPr>
          <p:nvPr>
            <p:ph idx="1"/>
          </p:nvPr>
        </p:nvSpPr>
        <p:spPr/>
        <p:txBody>
          <a:bodyPr/>
          <a:lstStyle/>
          <a:p>
            <a:endParaRPr lang="en-US" dirty="0"/>
          </a:p>
          <a:p>
            <a:endParaRPr lang="en-US" dirty="0"/>
          </a:p>
        </p:txBody>
      </p:sp>
      <p:sp>
        <p:nvSpPr>
          <p:cNvPr id="5" name="Text Box 4"/>
          <p:cNvSpPr txBox="1"/>
          <p:nvPr/>
        </p:nvSpPr>
        <p:spPr>
          <a:xfrm>
            <a:off x="731520" y="1428749"/>
            <a:ext cx="8312150" cy="3714751"/>
          </a:xfrm>
          <a:prstGeom prst="rect">
            <a:avLst/>
          </a:prstGeom>
          <a:noFill/>
        </p:spPr>
        <p:txBody>
          <a:bodyPr wrap="square" rtlCol="0">
            <a:noAutofit/>
          </a:bodyPr>
          <a:lstStyle/>
          <a:p>
            <a:pPr marL="285750" indent="-285750" algn="just">
              <a:buFont typeface="Arial" panose="020B0604020202020204" pitchFamily="34" charset="0"/>
              <a:buChar char="•"/>
            </a:pPr>
            <a:r>
              <a:rPr lang="en-US" dirty="0">
                <a:solidFill>
                  <a:srgbClr val="0070C0"/>
                </a:solidFill>
              </a:rPr>
              <a:t>Create a sentiment analysis tool capable of processing text data from various social media platforms.</a:t>
            </a:r>
          </a:p>
          <a:p>
            <a:pPr marL="285750" indent="-285750" algn="just">
              <a:buFont typeface="Arial" panose="020B0604020202020204" pitchFamily="34" charset="0"/>
              <a:buChar char="•"/>
            </a:pPr>
            <a:endParaRPr lang="en-US" dirty="0">
              <a:solidFill>
                <a:srgbClr val="0070C0"/>
              </a:solidFill>
            </a:endParaRPr>
          </a:p>
          <a:p>
            <a:pPr marL="285750" indent="-285750" algn="just">
              <a:buFont typeface="Arial" panose="020B0604020202020204" pitchFamily="34" charset="0"/>
              <a:buChar char="•"/>
            </a:pPr>
            <a:r>
              <a:rPr lang="en-US" dirty="0">
                <a:solidFill>
                  <a:srgbClr val="0070C0"/>
                </a:solidFill>
              </a:rPr>
              <a:t>Analyze and interpret the emotional tone (positive, negative, neutral) of social media content.</a:t>
            </a:r>
          </a:p>
          <a:p>
            <a:pPr marL="285750" indent="-285750" algn="just">
              <a:buFont typeface="Arial" panose="020B0604020202020204" pitchFamily="34" charset="0"/>
              <a:buChar char="•"/>
            </a:pPr>
            <a:endParaRPr lang="en-US" dirty="0">
              <a:solidFill>
                <a:srgbClr val="0070C0"/>
              </a:solidFill>
            </a:endParaRPr>
          </a:p>
          <a:p>
            <a:pPr marL="285750" indent="-285750" algn="just">
              <a:buFont typeface="Arial" panose="020B0604020202020204" pitchFamily="34" charset="0"/>
              <a:buChar char="•"/>
            </a:pPr>
            <a:r>
              <a:rPr lang="en-US" dirty="0">
                <a:solidFill>
                  <a:srgbClr val="0070C0"/>
                </a:solidFill>
              </a:rPr>
              <a:t>Provide insights into public perception, customer feedback, and brand reputation.</a:t>
            </a:r>
          </a:p>
          <a:p>
            <a:pPr marL="285750" indent="-285750" algn="just">
              <a:buFont typeface="Arial" panose="020B0604020202020204" pitchFamily="34" charset="0"/>
              <a:buChar char="•"/>
            </a:pPr>
            <a:endParaRPr lang="en-US" dirty="0">
              <a:solidFill>
                <a:srgbClr val="0070C0"/>
              </a:solidFill>
            </a:endParaRPr>
          </a:p>
          <a:p>
            <a:pPr marL="285750" indent="-285750" algn="just">
              <a:buFont typeface="Arial" panose="020B0604020202020204" pitchFamily="34" charset="0"/>
              <a:buChar char="•"/>
            </a:pPr>
            <a:r>
              <a:rPr lang="en-US" dirty="0">
                <a:solidFill>
                  <a:srgbClr val="0070C0"/>
                </a:solidFill>
              </a:rPr>
              <a:t>Offer a means for individuals and organizations to monitor and manage their online presence effectively.</a:t>
            </a:r>
          </a:p>
        </p:txBody>
      </p:sp>
      <p:sp>
        <p:nvSpPr>
          <p:cNvPr id="8" name="TextBox 7"/>
          <p:cNvSpPr txBox="1"/>
          <p:nvPr/>
        </p:nvSpPr>
        <p:spPr>
          <a:xfrm>
            <a:off x="960120" y="651510"/>
            <a:ext cx="6800850" cy="523220"/>
          </a:xfrm>
          <a:prstGeom prst="rect">
            <a:avLst/>
          </a:prstGeom>
          <a:noFill/>
        </p:spPr>
        <p:txBody>
          <a:bodyPr wrap="square" rtlCol="0">
            <a:spAutoFit/>
          </a:bodyPr>
          <a:lstStyle/>
          <a:p>
            <a:r>
              <a:rPr lang="en-US" sz="2800" dirty="0"/>
              <a:t>OBJECTIVES</a:t>
            </a:r>
            <a:endParaRPr lang="en-IN" sz="2800" dirty="0"/>
          </a:p>
        </p:txBody>
      </p:sp>
    </p:spTree>
    <p:extLst>
      <p:ext uri="{BB962C8B-B14F-4D97-AF65-F5344CB8AC3E}">
        <p14:creationId xmlns:p14="http://schemas.microsoft.com/office/powerpoint/2010/main" val="4271788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b="1" dirty="0">
                <a:solidFill>
                  <a:schemeClr val="bg1"/>
                </a:solidFill>
              </a:rPr>
              <a:t>ology</a:t>
            </a:r>
          </a:p>
        </p:txBody>
      </p:sp>
      <p:sp>
        <p:nvSpPr>
          <p:cNvPr id="3" name="Content Placeholder 2"/>
          <p:cNvSpPr>
            <a:spLocks noGrp="1"/>
          </p:cNvSpPr>
          <p:nvPr>
            <p:ph sz="half" idx="4294967295"/>
          </p:nvPr>
        </p:nvSpPr>
        <p:spPr>
          <a:xfrm>
            <a:off x="0" y="1200150"/>
            <a:ext cx="6891338" cy="3394075"/>
          </a:xfrm>
        </p:spPr>
        <p:txBody>
          <a:bodyPr/>
          <a:lstStyle/>
          <a:p>
            <a:endParaRPr lang="en-US" dirty="0"/>
          </a:p>
          <a:p>
            <a:endParaRPr lang="en-US" dirty="0"/>
          </a:p>
        </p:txBody>
      </p:sp>
      <p:sp>
        <p:nvSpPr>
          <p:cNvPr id="5" name="Text Box 4"/>
          <p:cNvSpPr txBox="1"/>
          <p:nvPr/>
        </p:nvSpPr>
        <p:spPr>
          <a:xfrm>
            <a:off x="411480" y="1362085"/>
            <a:ext cx="8195310" cy="3369935"/>
          </a:xfrm>
          <a:prstGeom prst="rect">
            <a:avLst/>
          </a:prstGeom>
          <a:noFill/>
        </p:spPr>
        <p:txBody>
          <a:bodyPr wrap="square" rtlCol="0">
            <a:noAutofit/>
          </a:bodyPr>
          <a:lstStyle/>
          <a:p>
            <a:pPr marL="285750" indent="-285750" algn="just">
              <a:buFont typeface="Arial" panose="020B0604020202020204" pitchFamily="34" charset="0"/>
              <a:buChar char="•"/>
            </a:pPr>
            <a:r>
              <a:rPr lang="en-GB" dirty="0">
                <a:solidFill>
                  <a:srgbClr val="0070C0"/>
                </a:solidFill>
              </a:rPr>
              <a:t>Ensure a diverse dataset that includes posts, comments, and interactions relevant to the individuals or organizations of interest.</a:t>
            </a:r>
          </a:p>
          <a:p>
            <a:pPr marL="285750" indent="-285750" algn="just">
              <a:buFont typeface="Arial" panose="020B0604020202020204" pitchFamily="34" charset="0"/>
              <a:buChar char="•"/>
            </a:pPr>
            <a:endParaRPr lang="en-GB" dirty="0">
              <a:solidFill>
                <a:srgbClr val="0070C0"/>
              </a:solidFill>
            </a:endParaRPr>
          </a:p>
          <a:p>
            <a:pPr marL="285750" indent="-285750" algn="just">
              <a:buFont typeface="Arial" panose="020B0604020202020204" pitchFamily="34" charset="0"/>
              <a:buChar char="•"/>
            </a:pPr>
            <a:r>
              <a:rPr lang="en-GB" dirty="0">
                <a:solidFill>
                  <a:srgbClr val="0070C0"/>
                </a:solidFill>
              </a:rPr>
              <a:t>Apply natural language processing (NLP) techniques to clean and preprocess the text data.</a:t>
            </a:r>
          </a:p>
          <a:p>
            <a:pPr marL="285750" indent="-285750" algn="just">
              <a:buFont typeface="Arial" panose="020B0604020202020204" pitchFamily="34" charset="0"/>
              <a:buChar char="•"/>
            </a:pPr>
            <a:endParaRPr lang="en-GB" dirty="0">
              <a:solidFill>
                <a:srgbClr val="0070C0"/>
              </a:solidFill>
            </a:endParaRPr>
          </a:p>
          <a:p>
            <a:pPr marL="285750" indent="-285750" algn="just">
              <a:buFont typeface="Arial" panose="020B0604020202020204" pitchFamily="34" charset="0"/>
              <a:buChar char="•"/>
            </a:pPr>
            <a:r>
              <a:rPr lang="en-GB" dirty="0">
                <a:solidFill>
                  <a:srgbClr val="0070C0"/>
                </a:solidFill>
              </a:rPr>
              <a:t>Develop a sentiment analysis model using Python and machine learning libraries (e.g., NLTK, scikit-learn, TensorFlow, or PyTorch).</a:t>
            </a:r>
          </a:p>
          <a:p>
            <a:pPr marL="285750" indent="-285750" algn="just">
              <a:buFont typeface="Arial" panose="020B0604020202020204" pitchFamily="34" charset="0"/>
              <a:buChar char="•"/>
            </a:pPr>
            <a:endParaRPr lang="en-GB" dirty="0">
              <a:solidFill>
                <a:srgbClr val="0070C0"/>
              </a:solidFill>
            </a:endParaRPr>
          </a:p>
          <a:p>
            <a:pPr marL="285750" indent="-285750" algn="just">
              <a:buFont typeface="Arial" panose="020B0604020202020204" pitchFamily="34" charset="0"/>
              <a:buChar char="•"/>
            </a:pPr>
            <a:r>
              <a:rPr lang="en-GB" dirty="0">
                <a:solidFill>
                  <a:srgbClr val="0070C0"/>
                </a:solidFill>
              </a:rPr>
              <a:t>Implement a web application using Django to provide an interface for users to input social media content or queries.</a:t>
            </a:r>
            <a:endParaRPr lang="en-US" dirty="0">
              <a:solidFill>
                <a:srgbClr val="0070C0"/>
              </a:solidFill>
            </a:endParaRPr>
          </a:p>
        </p:txBody>
      </p:sp>
      <p:sp>
        <p:nvSpPr>
          <p:cNvPr id="7" name="TextBox 6"/>
          <p:cNvSpPr txBox="1"/>
          <p:nvPr/>
        </p:nvSpPr>
        <p:spPr>
          <a:xfrm flipH="1">
            <a:off x="822960" y="679421"/>
            <a:ext cx="4387850" cy="461665"/>
          </a:xfrm>
          <a:prstGeom prst="rect">
            <a:avLst/>
          </a:prstGeom>
          <a:noFill/>
        </p:spPr>
        <p:txBody>
          <a:bodyPr wrap="square" rtlCol="0">
            <a:spAutoFit/>
          </a:bodyPr>
          <a:lstStyle/>
          <a:p>
            <a:r>
              <a:rPr lang="en-US" sz="2400" dirty="0"/>
              <a:t>METHODOLOGY</a:t>
            </a:r>
            <a:endParaRPr lang="en-IN" sz="2400" dirty="0"/>
          </a:p>
        </p:txBody>
      </p:sp>
    </p:spTree>
    <p:extLst>
      <p:ext uri="{BB962C8B-B14F-4D97-AF65-F5344CB8AC3E}">
        <p14:creationId xmlns:p14="http://schemas.microsoft.com/office/powerpoint/2010/main" val="288975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42435" y="531495"/>
            <a:ext cx="3727450" cy="629920"/>
          </a:xfrm>
          <a:prstGeom prst="rect">
            <a:avLst/>
          </a:prstGeom>
          <a:noFill/>
        </p:spPr>
        <p:txBody>
          <a:bodyPr wrap="square" rtlCol="0">
            <a:spAutoFit/>
          </a:bodyPr>
          <a:lstStyle/>
          <a:p>
            <a:r>
              <a:rPr lang="en-GB" altLang="en-US" sz="3500" b="1" dirty="0">
                <a:solidFill>
                  <a:schemeClr val="bg1"/>
                </a:solidFill>
              </a:rPr>
              <a:t>PROPOSED WORK</a:t>
            </a:r>
          </a:p>
        </p:txBody>
      </p:sp>
      <p:sp>
        <p:nvSpPr>
          <p:cNvPr id="4" name="Text Box 3"/>
          <p:cNvSpPr txBox="1"/>
          <p:nvPr/>
        </p:nvSpPr>
        <p:spPr>
          <a:xfrm>
            <a:off x="342900" y="1477957"/>
            <a:ext cx="8608060" cy="2899733"/>
          </a:xfrm>
          <a:prstGeom prst="rect">
            <a:avLst/>
          </a:prstGeom>
          <a:noFill/>
        </p:spPr>
        <p:txBody>
          <a:bodyPr wrap="square" rtlCol="0">
            <a:noAutofit/>
          </a:bodyPr>
          <a:lstStyle/>
          <a:p>
            <a:pPr marL="285750" indent="-285750" algn="just">
              <a:buFont typeface="Arial" panose="020B0604020202020204" pitchFamily="34" charset="0"/>
              <a:buChar char="•"/>
            </a:pPr>
            <a:r>
              <a:rPr lang="en-US" dirty="0">
                <a:solidFill>
                  <a:srgbClr val="0070C0"/>
                </a:solidFill>
              </a:rPr>
              <a:t>Collect social media data from various platforms, including posts, comments, and interactions, related to the selected individuals and organizations.</a:t>
            </a:r>
          </a:p>
          <a:p>
            <a:pPr marL="285750" indent="-285750" algn="just">
              <a:buFont typeface="Arial" panose="020B0604020202020204" pitchFamily="34" charset="0"/>
              <a:buChar char="•"/>
            </a:pPr>
            <a:endParaRPr lang="en-US" dirty="0">
              <a:solidFill>
                <a:srgbClr val="0070C0"/>
              </a:solidFill>
            </a:endParaRPr>
          </a:p>
          <a:p>
            <a:pPr marL="285750" indent="-285750" algn="just">
              <a:buFont typeface="Arial" panose="020B0604020202020204" pitchFamily="34" charset="0"/>
              <a:buChar char="•"/>
            </a:pPr>
            <a:r>
              <a:rPr lang="en-US" dirty="0">
                <a:solidFill>
                  <a:srgbClr val="0070C0"/>
                </a:solidFill>
              </a:rPr>
              <a:t>Develop a sentiment analysis model using machine learning or natural language processing techniques to categorize the text data into positive, negative, or neutral sentiments.</a:t>
            </a:r>
          </a:p>
          <a:p>
            <a:pPr marL="285750" indent="-285750" algn="just">
              <a:buFont typeface="Arial" panose="020B0604020202020204" pitchFamily="34" charset="0"/>
              <a:buChar char="•"/>
            </a:pPr>
            <a:endParaRPr lang="en-US" dirty="0">
              <a:solidFill>
                <a:srgbClr val="0070C0"/>
              </a:solidFill>
            </a:endParaRPr>
          </a:p>
          <a:p>
            <a:pPr marL="285750" indent="-285750" algn="just">
              <a:buFont typeface="Arial" panose="020B0604020202020204" pitchFamily="34" charset="0"/>
              <a:buChar char="•"/>
            </a:pPr>
            <a:r>
              <a:rPr lang="en-US" dirty="0">
                <a:solidFill>
                  <a:srgbClr val="0070C0"/>
                </a:solidFill>
              </a:rPr>
              <a:t>Create a user-friendly dashboard or interface where users can input their social media data and receive real-time sentiment analysis results</a:t>
            </a:r>
            <a:r>
              <a:rPr lang="en-GB" altLang="en-US" dirty="0">
                <a:solidFill>
                  <a:srgbClr val="0070C0"/>
                </a:solidFill>
              </a:rPr>
              <a:t>.</a:t>
            </a:r>
          </a:p>
          <a:p>
            <a:pPr algn="just"/>
            <a:endParaRPr lang="en-GB" altLang="en-US" dirty="0">
              <a:solidFill>
                <a:srgbClr val="0070C0"/>
              </a:solidFill>
            </a:endParaRPr>
          </a:p>
        </p:txBody>
      </p:sp>
      <p:sp>
        <p:nvSpPr>
          <p:cNvPr id="8" name="Title 7"/>
          <p:cNvSpPr>
            <a:spLocks noGrp="1"/>
          </p:cNvSpPr>
          <p:nvPr>
            <p:ph type="title"/>
          </p:nvPr>
        </p:nvSpPr>
        <p:spPr/>
        <p:txBody>
          <a:bodyPr/>
          <a:lstStyle/>
          <a:p>
            <a:r>
              <a:rPr lang="en-US" sz="3200" dirty="0">
                <a:solidFill>
                  <a:schemeClr val="tx1"/>
                </a:solidFill>
                <a:latin typeface="+mn-lt"/>
              </a:rPr>
              <a:t>PROPOSED WORK</a:t>
            </a:r>
            <a:endParaRPr lang="en-IN" sz="32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A936-B455-A12E-D30A-48539AF51C92}"/>
              </a:ext>
            </a:extLst>
          </p:cNvPr>
          <p:cNvSpPr>
            <a:spLocks noGrp="1"/>
          </p:cNvSpPr>
          <p:nvPr>
            <p:ph type="title"/>
          </p:nvPr>
        </p:nvSpPr>
        <p:spPr>
          <a:xfrm>
            <a:off x="970105" y="945931"/>
            <a:ext cx="7543800" cy="661890"/>
          </a:xfrm>
        </p:spPr>
        <p:txBody>
          <a:bodyPr>
            <a:normAutofit fontScale="90000"/>
          </a:bodyPr>
          <a:lstStyle/>
          <a:p>
            <a:r>
              <a:rPr lang="en-IN" sz="2800" dirty="0">
                <a:solidFill>
                  <a:schemeClr val="tx1"/>
                </a:solidFill>
                <a:latin typeface="+mn-lt"/>
              </a:rPr>
              <a:t>LITERATURE SURVEY</a:t>
            </a:r>
            <a:br>
              <a:rPr lang="en-IN" sz="3600" dirty="0">
                <a:solidFill>
                  <a:schemeClr val="tx1"/>
                </a:solidFill>
                <a:latin typeface="+mn-lt"/>
              </a:rPr>
            </a:br>
            <a:endParaRPr lang="en-IN" dirty="0">
              <a:solidFill>
                <a:schemeClr val="tx1"/>
              </a:solidFill>
              <a:latin typeface="+mn-lt"/>
            </a:endParaRPr>
          </a:p>
        </p:txBody>
      </p:sp>
      <p:sp>
        <p:nvSpPr>
          <p:cNvPr id="3" name="Content Placeholder 2">
            <a:extLst>
              <a:ext uri="{FF2B5EF4-FFF2-40B4-BE49-F238E27FC236}">
                <a16:creationId xmlns:a16="http://schemas.microsoft.com/office/drawing/2014/main" id="{83D08D81-7387-9BEF-0428-CE9FBF549A84}"/>
              </a:ext>
            </a:extLst>
          </p:cNvPr>
          <p:cNvSpPr>
            <a:spLocks noGrp="1"/>
          </p:cNvSpPr>
          <p:nvPr>
            <p:ph idx="1"/>
          </p:nvPr>
        </p:nvSpPr>
        <p:spPr/>
        <p:txBody>
          <a:bodyPr>
            <a:normAutofit fontScale="92500"/>
          </a:bodyPr>
          <a:lstStyle/>
          <a:p>
            <a:pPr>
              <a:buFont typeface="Wingdings" panose="05000000000000000000" pitchFamily="2" charset="2"/>
              <a:buChar char="Ø"/>
            </a:pPr>
            <a:r>
              <a:rPr lang="en-US" dirty="0"/>
              <a:t>In 2019, Saad and Yang  have aimed for giving a complete tweet sentiment analysis on the basis of ordinal regression with machine learning algorithms. </a:t>
            </a:r>
          </a:p>
          <a:p>
            <a:pPr>
              <a:lnSpc>
                <a:spcPct val="120000"/>
              </a:lnSpc>
              <a:buFont typeface="Wingdings" panose="05000000000000000000" pitchFamily="2" charset="2"/>
              <a:buChar char="Ø"/>
            </a:pPr>
            <a:r>
              <a:rPr lang="en-US" dirty="0"/>
              <a:t>The suggested model included pre-processing tweets as first step and with the feature extraction model, an effective feature was generated. The methods such as SVR, RF, Multinomial logistic regression (SoftMax), and DTs were employed for classifying the sentiment analysis. Moreover, twitter dataset was used for experimenting the suggested model.</a:t>
            </a:r>
          </a:p>
          <a:p>
            <a:pPr>
              <a:lnSpc>
                <a:spcPct val="120000"/>
              </a:lnSpc>
              <a:buFont typeface="Wingdings" panose="05000000000000000000" pitchFamily="2" charset="2"/>
              <a:buChar char="Ø"/>
            </a:pPr>
            <a:r>
              <a:rPr lang="en-US" dirty="0"/>
              <a:t>In 2019, Afzal et al have recommended a novel approach of aspect-based sentiment classification, which recognized the features in a precise manner and attained the best classification accuracy. Moreover, the scheme was developed as a mobile application, which assisted the tourists in identifying the best hotel in the town, and the proposed model was analyzed using the real-world data sets.</a:t>
            </a:r>
            <a:endParaRPr lang="en-IN" dirty="0"/>
          </a:p>
          <a:p>
            <a:pPr>
              <a:buFont typeface="Arial" panose="020B0604020202020204" pitchFamily="34" charset="0"/>
              <a:buChar char="•"/>
            </a:pPr>
            <a:endParaRPr lang="en-IN" sz="1000" dirty="0"/>
          </a:p>
        </p:txBody>
      </p:sp>
    </p:spTree>
    <p:extLst>
      <p:ext uri="{BB962C8B-B14F-4D97-AF65-F5344CB8AC3E}">
        <p14:creationId xmlns:p14="http://schemas.microsoft.com/office/powerpoint/2010/main" val="407813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03114"/>
            <a:ext cx="9144000" cy="1350734"/>
          </a:xfrm>
        </p:spPr>
        <p:txBody>
          <a:bodyPr>
            <a:normAutofit/>
          </a:bodyPr>
          <a:lstStyle/>
          <a:p>
            <a:pPr algn="just"/>
            <a:r>
              <a:rPr lang="en-GB" altLang="en-US" sz="3200" dirty="0">
                <a:solidFill>
                  <a:schemeClr val="tx1"/>
                </a:solidFill>
                <a:latin typeface="+mn-lt"/>
              </a:rPr>
              <a:t>          FLOWCHART</a:t>
            </a:r>
          </a:p>
        </p:txBody>
      </p:sp>
      <p:pic>
        <p:nvPicPr>
          <p:cNvPr id="6" name="Content Placeholder 5">
            <a:extLst>
              <a:ext uri="{FF2B5EF4-FFF2-40B4-BE49-F238E27FC236}">
                <a16:creationId xmlns:a16="http://schemas.microsoft.com/office/drawing/2014/main" id="{E49F766E-FA15-8704-CB28-8044330C48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9094" y="1577430"/>
            <a:ext cx="245545" cy="257878"/>
          </a:xfrm>
        </p:spPr>
      </p:pic>
      <p:pic>
        <p:nvPicPr>
          <p:cNvPr id="8" name="Picture 7">
            <a:extLst>
              <a:ext uri="{FF2B5EF4-FFF2-40B4-BE49-F238E27FC236}">
                <a16:creationId xmlns:a16="http://schemas.microsoft.com/office/drawing/2014/main" id="{4BC61CD9-C818-6776-685F-2D18FA410D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0635" y="1618357"/>
            <a:ext cx="302654" cy="173236"/>
          </a:xfrm>
          <a:prstGeom prst="rect">
            <a:avLst/>
          </a:prstGeom>
        </p:spPr>
      </p:pic>
      <p:pic>
        <p:nvPicPr>
          <p:cNvPr id="10" name="Picture 9">
            <a:extLst>
              <a:ext uri="{FF2B5EF4-FFF2-40B4-BE49-F238E27FC236}">
                <a16:creationId xmlns:a16="http://schemas.microsoft.com/office/drawing/2014/main" id="{665768F0-0EE8-1DB1-36BF-1879CBB2FC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H="1" flipV="1">
            <a:off x="1970587" y="1610756"/>
            <a:ext cx="245545" cy="245545"/>
          </a:xfrm>
          <a:prstGeom prst="rect">
            <a:avLst/>
          </a:prstGeom>
        </p:spPr>
      </p:pic>
      <p:pic>
        <p:nvPicPr>
          <p:cNvPr id="12" name="Picture 11">
            <a:extLst>
              <a:ext uri="{FF2B5EF4-FFF2-40B4-BE49-F238E27FC236}">
                <a16:creationId xmlns:a16="http://schemas.microsoft.com/office/drawing/2014/main" id="{895B7118-B758-2D00-D92C-19F307673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7021" y="1613598"/>
            <a:ext cx="221710" cy="221710"/>
          </a:xfrm>
          <a:prstGeom prst="rect">
            <a:avLst/>
          </a:prstGeom>
        </p:spPr>
      </p:pic>
      <p:sp>
        <p:nvSpPr>
          <p:cNvPr id="13" name="TextBox 12">
            <a:extLst>
              <a:ext uri="{FF2B5EF4-FFF2-40B4-BE49-F238E27FC236}">
                <a16:creationId xmlns:a16="http://schemas.microsoft.com/office/drawing/2014/main" id="{01C8737F-A753-DDA8-8032-F8F32A269586}"/>
              </a:ext>
            </a:extLst>
          </p:cNvPr>
          <p:cNvSpPr txBox="1"/>
          <p:nvPr/>
        </p:nvSpPr>
        <p:spPr>
          <a:xfrm>
            <a:off x="690135" y="1925366"/>
            <a:ext cx="543465" cy="276999"/>
          </a:xfrm>
          <a:prstGeom prst="rect">
            <a:avLst/>
          </a:prstGeom>
          <a:noFill/>
        </p:spPr>
        <p:txBody>
          <a:bodyPr wrap="square" rtlCol="0">
            <a:spAutoFit/>
          </a:bodyPr>
          <a:lstStyle/>
          <a:p>
            <a:r>
              <a:rPr lang="en-GB" sz="1200" dirty="0"/>
              <a:t>USER</a:t>
            </a:r>
            <a:endParaRPr lang="en-IN" sz="1200" dirty="0"/>
          </a:p>
        </p:txBody>
      </p:sp>
      <p:sp>
        <p:nvSpPr>
          <p:cNvPr id="15" name="TextBox 14">
            <a:extLst>
              <a:ext uri="{FF2B5EF4-FFF2-40B4-BE49-F238E27FC236}">
                <a16:creationId xmlns:a16="http://schemas.microsoft.com/office/drawing/2014/main" id="{6FC8AC48-ADCD-CF05-824B-BC13C4736DE6}"/>
              </a:ext>
            </a:extLst>
          </p:cNvPr>
          <p:cNvSpPr txBox="1"/>
          <p:nvPr/>
        </p:nvSpPr>
        <p:spPr>
          <a:xfrm flipH="1">
            <a:off x="1276896" y="1932896"/>
            <a:ext cx="543464" cy="276999"/>
          </a:xfrm>
          <a:prstGeom prst="rect">
            <a:avLst/>
          </a:prstGeom>
          <a:noFill/>
        </p:spPr>
        <p:txBody>
          <a:bodyPr wrap="square" rtlCol="0">
            <a:spAutoFit/>
          </a:bodyPr>
          <a:lstStyle/>
          <a:p>
            <a:r>
              <a:rPr lang="en-GB" sz="1200" dirty="0"/>
              <a:t>USER</a:t>
            </a:r>
            <a:endParaRPr lang="en-IN" sz="1200" dirty="0"/>
          </a:p>
        </p:txBody>
      </p:sp>
      <p:sp>
        <p:nvSpPr>
          <p:cNvPr id="16" name="TextBox 15">
            <a:extLst>
              <a:ext uri="{FF2B5EF4-FFF2-40B4-BE49-F238E27FC236}">
                <a16:creationId xmlns:a16="http://schemas.microsoft.com/office/drawing/2014/main" id="{81F09AFE-B270-3A64-8DD7-C906692DC4D0}"/>
              </a:ext>
            </a:extLst>
          </p:cNvPr>
          <p:cNvSpPr txBox="1"/>
          <p:nvPr/>
        </p:nvSpPr>
        <p:spPr>
          <a:xfrm flipH="1">
            <a:off x="1759935" y="1932896"/>
            <a:ext cx="676092" cy="276999"/>
          </a:xfrm>
          <a:prstGeom prst="rect">
            <a:avLst/>
          </a:prstGeom>
          <a:noFill/>
        </p:spPr>
        <p:txBody>
          <a:bodyPr wrap="square" rtlCol="0">
            <a:spAutoFit/>
          </a:bodyPr>
          <a:lstStyle/>
          <a:p>
            <a:r>
              <a:rPr lang="en-GB" sz="1200" dirty="0"/>
              <a:t>USER</a:t>
            </a:r>
            <a:endParaRPr lang="en-IN" sz="1200" dirty="0"/>
          </a:p>
        </p:txBody>
      </p:sp>
      <p:sp>
        <p:nvSpPr>
          <p:cNvPr id="17" name="TextBox 16">
            <a:extLst>
              <a:ext uri="{FF2B5EF4-FFF2-40B4-BE49-F238E27FC236}">
                <a16:creationId xmlns:a16="http://schemas.microsoft.com/office/drawing/2014/main" id="{F5692E57-785C-8CA3-F5E2-50E04E764C2B}"/>
              </a:ext>
            </a:extLst>
          </p:cNvPr>
          <p:cNvSpPr txBox="1"/>
          <p:nvPr/>
        </p:nvSpPr>
        <p:spPr>
          <a:xfrm flipH="1">
            <a:off x="2400685" y="1932896"/>
            <a:ext cx="676092" cy="276999"/>
          </a:xfrm>
          <a:prstGeom prst="rect">
            <a:avLst/>
          </a:prstGeom>
          <a:noFill/>
        </p:spPr>
        <p:txBody>
          <a:bodyPr wrap="square" rtlCol="0">
            <a:spAutoFit/>
          </a:bodyPr>
          <a:lstStyle/>
          <a:p>
            <a:r>
              <a:rPr lang="en-GB" sz="1200" dirty="0"/>
              <a:t>USER</a:t>
            </a:r>
            <a:endParaRPr lang="en-IN" sz="1200" dirty="0"/>
          </a:p>
        </p:txBody>
      </p:sp>
      <p:cxnSp>
        <p:nvCxnSpPr>
          <p:cNvPr id="19" name="Straight Arrow Connector 18">
            <a:extLst>
              <a:ext uri="{FF2B5EF4-FFF2-40B4-BE49-F238E27FC236}">
                <a16:creationId xmlns:a16="http://schemas.microsoft.com/office/drawing/2014/main" id="{E40C4DFC-BB1D-300B-A642-78F567B3A090}"/>
              </a:ext>
            </a:extLst>
          </p:cNvPr>
          <p:cNvCxnSpPr>
            <a:stCxn id="13" idx="2"/>
          </p:cNvCxnSpPr>
          <p:nvPr/>
        </p:nvCxnSpPr>
        <p:spPr>
          <a:xfrm flipH="1">
            <a:off x="961867" y="2202365"/>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36EC1B-2AC1-202F-0A2C-F8FA70E4DFEA}"/>
              </a:ext>
            </a:extLst>
          </p:cNvPr>
          <p:cNvCxnSpPr/>
          <p:nvPr/>
        </p:nvCxnSpPr>
        <p:spPr>
          <a:xfrm flipH="1">
            <a:off x="1506805" y="2202365"/>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CC9861-3832-495C-38BA-4312FD2A2A0F}"/>
              </a:ext>
            </a:extLst>
          </p:cNvPr>
          <p:cNvCxnSpPr/>
          <p:nvPr/>
        </p:nvCxnSpPr>
        <p:spPr>
          <a:xfrm flipH="1">
            <a:off x="2041115" y="2193954"/>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359370-C7AF-99B5-48BF-E5788FA072C0}"/>
              </a:ext>
            </a:extLst>
          </p:cNvPr>
          <p:cNvCxnSpPr/>
          <p:nvPr/>
        </p:nvCxnSpPr>
        <p:spPr>
          <a:xfrm flipH="1">
            <a:off x="2627876" y="2193955"/>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3E46DF3-2F2B-E84C-6ACB-BE087C779842}"/>
              </a:ext>
            </a:extLst>
          </p:cNvPr>
          <p:cNvSpPr/>
          <p:nvPr/>
        </p:nvSpPr>
        <p:spPr>
          <a:xfrm>
            <a:off x="697864" y="2597213"/>
            <a:ext cx="2175947" cy="536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Social Media Platforms</a:t>
            </a:r>
            <a:endParaRPr lang="en-IN" dirty="0"/>
          </a:p>
        </p:txBody>
      </p:sp>
      <p:cxnSp>
        <p:nvCxnSpPr>
          <p:cNvPr id="24" name="Straight Arrow Connector 23">
            <a:extLst>
              <a:ext uri="{FF2B5EF4-FFF2-40B4-BE49-F238E27FC236}">
                <a16:creationId xmlns:a16="http://schemas.microsoft.com/office/drawing/2014/main" id="{75DB39F7-6F17-2F14-105C-78C30A310EF3}"/>
              </a:ext>
            </a:extLst>
          </p:cNvPr>
          <p:cNvCxnSpPr/>
          <p:nvPr/>
        </p:nvCxnSpPr>
        <p:spPr>
          <a:xfrm flipH="1">
            <a:off x="1759934" y="3176333"/>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B99DF85-A57C-9358-CB9D-5AA137AF1C09}"/>
              </a:ext>
            </a:extLst>
          </p:cNvPr>
          <p:cNvSpPr/>
          <p:nvPr/>
        </p:nvSpPr>
        <p:spPr>
          <a:xfrm>
            <a:off x="735169" y="3587951"/>
            <a:ext cx="2175947" cy="536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Data Aggregation</a:t>
            </a:r>
            <a:endParaRPr lang="en-IN" dirty="0"/>
          </a:p>
        </p:txBody>
      </p:sp>
      <p:sp>
        <p:nvSpPr>
          <p:cNvPr id="26" name="Rectangle 25">
            <a:extLst>
              <a:ext uri="{FF2B5EF4-FFF2-40B4-BE49-F238E27FC236}">
                <a16:creationId xmlns:a16="http://schemas.microsoft.com/office/drawing/2014/main" id="{94A7D414-4581-0B2E-EA94-D9276B46C848}"/>
              </a:ext>
            </a:extLst>
          </p:cNvPr>
          <p:cNvSpPr/>
          <p:nvPr/>
        </p:nvSpPr>
        <p:spPr>
          <a:xfrm>
            <a:off x="735169" y="4518708"/>
            <a:ext cx="2175947" cy="536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Data Preprocessing</a:t>
            </a:r>
            <a:endParaRPr lang="en-IN" dirty="0"/>
          </a:p>
        </p:txBody>
      </p:sp>
      <p:cxnSp>
        <p:nvCxnSpPr>
          <p:cNvPr id="27" name="Straight Arrow Connector 26">
            <a:extLst>
              <a:ext uri="{FF2B5EF4-FFF2-40B4-BE49-F238E27FC236}">
                <a16:creationId xmlns:a16="http://schemas.microsoft.com/office/drawing/2014/main" id="{CB6F10EE-D367-254B-74DF-5FC60E4718EA}"/>
              </a:ext>
            </a:extLst>
          </p:cNvPr>
          <p:cNvCxnSpPr/>
          <p:nvPr/>
        </p:nvCxnSpPr>
        <p:spPr>
          <a:xfrm flipH="1">
            <a:off x="1759933" y="4167071"/>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9D11CC-CAB3-05F9-FE00-2DB97CB2CCBE}"/>
              </a:ext>
            </a:extLst>
          </p:cNvPr>
          <p:cNvCxnSpPr>
            <a:stCxn id="26" idx="3"/>
          </p:cNvCxnSpPr>
          <p:nvPr/>
        </p:nvCxnSpPr>
        <p:spPr>
          <a:xfrm flipV="1">
            <a:off x="2911116" y="4787151"/>
            <a:ext cx="4452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EC72C66-F494-8772-7274-F2C4B9E0C0B4}"/>
              </a:ext>
            </a:extLst>
          </p:cNvPr>
          <p:cNvCxnSpPr>
            <a:cxnSpLocks/>
          </p:cNvCxnSpPr>
          <p:nvPr/>
        </p:nvCxnSpPr>
        <p:spPr>
          <a:xfrm flipV="1">
            <a:off x="3356386" y="2151093"/>
            <a:ext cx="0" cy="2608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FC6550F-CF86-E09F-A8DA-C795BE20338B}"/>
              </a:ext>
            </a:extLst>
          </p:cNvPr>
          <p:cNvCxnSpPr>
            <a:cxnSpLocks/>
          </p:cNvCxnSpPr>
          <p:nvPr/>
        </p:nvCxnSpPr>
        <p:spPr>
          <a:xfrm>
            <a:off x="3356386" y="2141039"/>
            <a:ext cx="7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4DE35E8-63C8-9730-6639-79136A35A23C}"/>
              </a:ext>
            </a:extLst>
          </p:cNvPr>
          <p:cNvSpPr/>
          <p:nvPr/>
        </p:nvSpPr>
        <p:spPr>
          <a:xfrm>
            <a:off x="4084896" y="1925366"/>
            <a:ext cx="2175947" cy="536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Text Embedding</a:t>
            </a:r>
            <a:endParaRPr lang="en-IN" dirty="0"/>
          </a:p>
        </p:txBody>
      </p:sp>
      <p:cxnSp>
        <p:nvCxnSpPr>
          <p:cNvPr id="37" name="Straight Arrow Connector 36">
            <a:extLst>
              <a:ext uri="{FF2B5EF4-FFF2-40B4-BE49-F238E27FC236}">
                <a16:creationId xmlns:a16="http://schemas.microsoft.com/office/drawing/2014/main" id="{A0E4E0C6-C835-AD64-57F1-607A2A52C28A}"/>
              </a:ext>
            </a:extLst>
          </p:cNvPr>
          <p:cNvCxnSpPr/>
          <p:nvPr/>
        </p:nvCxnSpPr>
        <p:spPr>
          <a:xfrm flipH="1">
            <a:off x="5172868" y="2496271"/>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4564AF8-8EBC-80F6-C08A-85C2DB640AF8}"/>
              </a:ext>
            </a:extLst>
          </p:cNvPr>
          <p:cNvSpPr/>
          <p:nvPr/>
        </p:nvSpPr>
        <p:spPr>
          <a:xfrm>
            <a:off x="4099088" y="2865981"/>
            <a:ext cx="2175947" cy="536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Classification</a:t>
            </a:r>
            <a:endParaRPr lang="en-IN" dirty="0"/>
          </a:p>
        </p:txBody>
      </p:sp>
      <p:sp>
        <p:nvSpPr>
          <p:cNvPr id="39" name="Rectangle 38">
            <a:extLst>
              <a:ext uri="{FF2B5EF4-FFF2-40B4-BE49-F238E27FC236}">
                <a16:creationId xmlns:a16="http://schemas.microsoft.com/office/drawing/2014/main" id="{D760978C-8C12-BAD0-2D01-2211EEB0BC3B}"/>
              </a:ext>
            </a:extLst>
          </p:cNvPr>
          <p:cNvSpPr/>
          <p:nvPr/>
        </p:nvSpPr>
        <p:spPr>
          <a:xfrm>
            <a:off x="3641277" y="4059591"/>
            <a:ext cx="1092087" cy="437105"/>
          </a:xfrm>
          <a:prstGeom prst="rect">
            <a:avLst/>
          </a:prstGeom>
          <a:solidFill>
            <a:srgbClr val="00703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solidFill>
              </a:rPr>
              <a:t>Positive</a:t>
            </a:r>
            <a:endParaRPr lang="en-IN" dirty="0">
              <a:solidFill>
                <a:schemeClr val="tx1"/>
              </a:solidFill>
            </a:endParaRPr>
          </a:p>
        </p:txBody>
      </p:sp>
      <p:sp>
        <p:nvSpPr>
          <p:cNvPr id="40" name="Rectangle 39">
            <a:extLst>
              <a:ext uri="{FF2B5EF4-FFF2-40B4-BE49-F238E27FC236}">
                <a16:creationId xmlns:a16="http://schemas.microsoft.com/office/drawing/2014/main" id="{4B15D0F3-5884-F9D3-6947-2E811AD57CA6}"/>
              </a:ext>
            </a:extLst>
          </p:cNvPr>
          <p:cNvSpPr/>
          <p:nvPr/>
        </p:nvSpPr>
        <p:spPr>
          <a:xfrm>
            <a:off x="6110547" y="4059591"/>
            <a:ext cx="1273520" cy="408528"/>
          </a:xfrm>
          <a:prstGeom prst="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Neutral</a:t>
            </a:r>
            <a:endParaRPr lang="en-IN" dirty="0"/>
          </a:p>
        </p:txBody>
      </p:sp>
      <p:sp>
        <p:nvSpPr>
          <p:cNvPr id="41" name="Rectangle 40">
            <a:extLst>
              <a:ext uri="{FF2B5EF4-FFF2-40B4-BE49-F238E27FC236}">
                <a16:creationId xmlns:a16="http://schemas.microsoft.com/office/drawing/2014/main" id="{E358A6DE-B88E-60A4-165C-93A93C2253B4}"/>
              </a:ext>
            </a:extLst>
          </p:cNvPr>
          <p:cNvSpPr/>
          <p:nvPr/>
        </p:nvSpPr>
        <p:spPr>
          <a:xfrm>
            <a:off x="4870348" y="4046216"/>
            <a:ext cx="1090588" cy="408528"/>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chemeClr val="tx1"/>
                </a:solidFill>
              </a:rPr>
              <a:t>Negative</a:t>
            </a:r>
            <a:endParaRPr lang="en-IN" dirty="0">
              <a:solidFill>
                <a:schemeClr val="tx1"/>
              </a:solidFill>
            </a:endParaRPr>
          </a:p>
        </p:txBody>
      </p:sp>
      <p:cxnSp>
        <p:nvCxnSpPr>
          <p:cNvPr id="43" name="Straight Arrow Connector 42">
            <a:extLst>
              <a:ext uri="{FF2B5EF4-FFF2-40B4-BE49-F238E27FC236}">
                <a16:creationId xmlns:a16="http://schemas.microsoft.com/office/drawing/2014/main" id="{C910B9D8-D7C1-B759-D075-8804B6B84A26}"/>
              </a:ext>
            </a:extLst>
          </p:cNvPr>
          <p:cNvCxnSpPr>
            <a:cxnSpLocks/>
            <a:stCxn id="38" idx="2"/>
          </p:cNvCxnSpPr>
          <p:nvPr/>
        </p:nvCxnSpPr>
        <p:spPr>
          <a:xfrm>
            <a:off x="5187062" y="3402868"/>
            <a:ext cx="0" cy="29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8C8B8-CD0D-59E0-C425-F579F2397361}"/>
              </a:ext>
            </a:extLst>
          </p:cNvPr>
          <p:cNvCxnSpPr/>
          <p:nvPr/>
        </p:nvCxnSpPr>
        <p:spPr>
          <a:xfrm>
            <a:off x="4099088" y="3700631"/>
            <a:ext cx="23232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EBE582-423C-F4DF-78F6-A2F649E08CF6}"/>
              </a:ext>
            </a:extLst>
          </p:cNvPr>
          <p:cNvCxnSpPr/>
          <p:nvPr/>
        </p:nvCxnSpPr>
        <p:spPr>
          <a:xfrm flipH="1">
            <a:off x="4113366" y="3690206"/>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B3BF145-6EF9-AE9D-EA21-28C67E5A0A33}"/>
              </a:ext>
            </a:extLst>
          </p:cNvPr>
          <p:cNvCxnSpPr/>
          <p:nvPr/>
        </p:nvCxnSpPr>
        <p:spPr>
          <a:xfrm flipH="1">
            <a:off x="6422314" y="3683745"/>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9982C00-841F-8EA5-C12D-EC34ED1911EE}"/>
              </a:ext>
            </a:extLst>
          </p:cNvPr>
          <p:cNvCxnSpPr/>
          <p:nvPr/>
        </p:nvCxnSpPr>
        <p:spPr>
          <a:xfrm flipH="1">
            <a:off x="5203102" y="3706282"/>
            <a:ext cx="1" cy="369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34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800" b="1" dirty="0">
                <a:solidFill>
                  <a:schemeClr val="tx1"/>
                </a:solidFill>
                <a:latin typeface="+mn-lt"/>
              </a:rPr>
              <a:t>SOFTWARE</a:t>
            </a:r>
          </a:p>
        </p:txBody>
      </p:sp>
      <p:pic>
        <p:nvPicPr>
          <p:cNvPr id="4" name="Picture 3"/>
          <p:cNvPicPr>
            <a:picLocks noChangeAspect="1"/>
          </p:cNvPicPr>
          <p:nvPr/>
        </p:nvPicPr>
        <p:blipFill>
          <a:blip r:embed="rId2"/>
          <a:srcRect b="65891"/>
          <a:stretch>
            <a:fillRect/>
          </a:stretch>
        </p:blipFill>
        <p:spPr>
          <a:xfrm>
            <a:off x="3806806" y="1433195"/>
            <a:ext cx="937260" cy="782320"/>
          </a:xfrm>
          <a:prstGeom prst="rect">
            <a:avLst/>
          </a:prstGeom>
        </p:spPr>
      </p:pic>
      <p:pic>
        <p:nvPicPr>
          <p:cNvPr id="5" name="Picture 4"/>
          <p:cNvPicPr>
            <a:picLocks noChangeAspect="1"/>
          </p:cNvPicPr>
          <p:nvPr/>
        </p:nvPicPr>
        <p:blipFill>
          <a:blip r:embed="rId2"/>
          <a:srcRect l="-50339" t="34572" r="60772" b="35966"/>
          <a:stretch>
            <a:fillRect/>
          </a:stretch>
        </p:blipFill>
        <p:spPr>
          <a:xfrm>
            <a:off x="825620" y="3496947"/>
            <a:ext cx="839470" cy="765175"/>
          </a:xfrm>
          <a:prstGeom prst="rect">
            <a:avLst/>
          </a:prstGeom>
        </p:spPr>
      </p:pic>
      <p:pic>
        <p:nvPicPr>
          <p:cNvPr id="6" name="Picture 5"/>
          <p:cNvPicPr>
            <a:picLocks noChangeAspect="1"/>
          </p:cNvPicPr>
          <p:nvPr/>
        </p:nvPicPr>
        <p:blipFill>
          <a:blip r:embed="rId2"/>
          <a:srcRect b="65891"/>
          <a:stretch>
            <a:fillRect/>
          </a:stretch>
        </p:blipFill>
        <p:spPr>
          <a:xfrm>
            <a:off x="2282508" y="1433195"/>
            <a:ext cx="937260" cy="782320"/>
          </a:xfrm>
          <a:prstGeom prst="rect">
            <a:avLst/>
          </a:prstGeom>
        </p:spPr>
      </p:pic>
      <p:pic>
        <p:nvPicPr>
          <p:cNvPr id="8" name="Picture 7"/>
          <p:cNvPicPr>
            <a:picLocks noChangeAspect="1"/>
          </p:cNvPicPr>
          <p:nvPr/>
        </p:nvPicPr>
        <p:blipFill>
          <a:blip r:embed="rId2"/>
          <a:srcRect b="65891"/>
          <a:stretch>
            <a:fillRect/>
          </a:stretch>
        </p:blipFill>
        <p:spPr>
          <a:xfrm>
            <a:off x="956866" y="1322705"/>
            <a:ext cx="937260" cy="782320"/>
          </a:xfrm>
          <a:prstGeom prst="rect">
            <a:avLst/>
          </a:prstGeom>
        </p:spPr>
      </p:pic>
      <p:pic>
        <p:nvPicPr>
          <p:cNvPr id="9" name="Picture 8"/>
          <p:cNvPicPr>
            <a:picLocks noChangeAspect="1"/>
          </p:cNvPicPr>
          <p:nvPr/>
        </p:nvPicPr>
        <p:blipFill>
          <a:blip r:embed="rId2"/>
          <a:srcRect b="65891"/>
          <a:stretch>
            <a:fillRect/>
          </a:stretch>
        </p:blipFill>
        <p:spPr>
          <a:xfrm>
            <a:off x="3865881" y="2714627"/>
            <a:ext cx="937260" cy="782320"/>
          </a:xfrm>
          <a:prstGeom prst="rect">
            <a:avLst/>
          </a:prstGeom>
        </p:spPr>
      </p:pic>
      <p:pic>
        <p:nvPicPr>
          <p:cNvPr id="10" name="Picture 9"/>
          <p:cNvPicPr>
            <a:picLocks noChangeAspect="1"/>
          </p:cNvPicPr>
          <p:nvPr/>
        </p:nvPicPr>
        <p:blipFill>
          <a:blip r:embed="rId2"/>
          <a:srcRect b="65891"/>
          <a:stretch>
            <a:fillRect/>
          </a:stretch>
        </p:blipFill>
        <p:spPr>
          <a:xfrm>
            <a:off x="1080770" y="2807970"/>
            <a:ext cx="937260" cy="782320"/>
          </a:xfrm>
          <a:prstGeom prst="rect">
            <a:avLst/>
          </a:prstGeom>
        </p:spPr>
      </p:pic>
      <p:pic>
        <p:nvPicPr>
          <p:cNvPr id="12" name="Picture 11" descr="PYTHON"/>
          <p:cNvPicPr>
            <a:picLocks noChangeAspect="1"/>
          </p:cNvPicPr>
          <p:nvPr/>
        </p:nvPicPr>
        <p:blipFill>
          <a:blip r:embed="rId3"/>
          <a:stretch>
            <a:fillRect/>
          </a:stretch>
        </p:blipFill>
        <p:spPr>
          <a:xfrm>
            <a:off x="1972786" y="1418908"/>
            <a:ext cx="1393825" cy="815340"/>
          </a:xfrm>
          <a:prstGeom prst="rect">
            <a:avLst/>
          </a:prstGeom>
        </p:spPr>
      </p:pic>
      <p:pic>
        <p:nvPicPr>
          <p:cNvPr id="14" name="Picture 13" descr="DATACOLLECTION-removebg-preview"/>
          <p:cNvPicPr>
            <a:picLocks noChangeAspect="1"/>
          </p:cNvPicPr>
          <p:nvPr/>
        </p:nvPicPr>
        <p:blipFill>
          <a:blip r:embed="rId4"/>
          <a:stretch>
            <a:fillRect/>
          </a:stretch>
        </p:blipFill>
        <p:spPr>
          <a:xfrm>
            <a:off x="3590013" y="2453013"/>
            <a:ext cx="1495425" cy="1613535"/>
          </a:xfrm>
          <a:prstGeom prst="rect">
            <a:avLst/>
          </a:prstGeom>
        </p:spPr>
      </p:pic>
      <p:pic>
        <p:nvPicPr>
          <p:cNvPr id="17" name="Picture 16" descr="WEB-removebg-preview"/>
          <p:cNvPicPr>
            <a:picLocks noChangeAspect="1"/>
          </p:cNvPicPr>
          <p:nvPr/>
        </p:nvPicPr>
        <p:blipFill>
          <a:blip r:embed="rId5"/>
          <a:stretch>
            <a:fillRect/>
          </a:stretch>
        </p:blipFill>
        <p:spPr>
          <a:xfrm>
            <a:off x="715248" y="2553016"/>
            <a:ext cx="1420495" cy="1420495"/>
          </a:xfrm>
          <a:prstGeom prst="rect">
            <a:avLst/>
          </a:prstGeom>
        </p:spPr>
      </p:pic>
      <p:pic>
        <p:nvPicPr>
          <p:cNvPr id="20" name="Picture 19" descr="ML-removebg-preview (1)"/>
          <p:cNvPicPr>
            <a:picLocks noChangeAspect="1"/>
          </p:cNvPicPr>
          <p:nvPr/>
        </p:nvPicPr>
        <p:blipFill>
          <a:blip r:embed="rId6"/>
          <a:stretch>
            <a:fillRect/>
          </a:stretch>
        </p:blipFill>
        <p:spPr>
          <a:xfrm>
            <a:off x="3484246" y="1410177"/>
            <a:ext cx="1318895" cy="866775"/>
          </a:xfrm>
          <a:prstGeom prst="rect">
            <a:avLst/>
          </a:prstGeom>
        </p:spPr>
      </p:pic>
      <p:pic>
        <p:nvPicPr>
          <p:cNvPr id="21" name="Picture 20" descr="NLP-removebg-preview"/>
          <p:cNvPicPr>
            <a:picLocks noChangeAspect="1"/>
          </p:cNvPicPr>
          <p:nvPr/>
        </p:nvPicPr>
        <p:blipFill>
          <a:blip r:embed="rId7"/>
          <a:stretch>
            <a:fillRect/>
          </a:stretch>
        </p:blipFill>
        <p:spPr>
          <a:xfrm>
            <a:off x="771922" y="1278732"/>
            <a:ext cx="1223010" cy="1223010"/>
          </a:xfrm>
          <a:prstGeom prst="rect">
            <a:avLst/>
          </a:prstGeom>
        </p:spPr>
      </p:pic>
      <p:pic>
        <p:nvPicPr>
          <p:cNvPr id="22" name="Picture 21" descr="DJANGO-removebg-preview"/>
          <p:cNvPicPr>
            <a:picLocks noChangeAspect="1"/>
          </p:cNvPicPr>
          <p:nvPr/>
        </p:nvPicPr>
        <p:blipFill>
          <a:blip r:embed="rId8"/>
          <a:stretch>
            <a:fillRect/>
          </a:stretch>
        </p:blipFill>
        <p:spPr>
          <a:xfrm>
            <a:off x="2178487" y="2477453"/>
            <a:ext cx="1246505" cy="1246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886</Words>
  <Application>Microsoft Office PowerPoint</Application>
  <PresentationFormat>On-screen Show (16:9)</PresentationFormat>
  <Paragraphs>106</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Yu Gothic UI</vt:lpstr>
      <vt:lpstr>Algerian</vt:lpstr>
      <vt:lpstr>Arial</vt:lpstr>
      <vt:lpstr>Bahnschrift Light</vt:lpstr>
      <vt:lpstr>Bahnschrift SemiBold</vt:lpstr>
      <vt:lpstr>Bradley Hand ITC</vt:lpstr>
      <vt:lpstr>Calibri</vt:lpstr>
      <vt:lpstr>Calibri Light</vt:lpstr>
      <vt:lpstr>Century</vt:lpstr>
      <vt:lpstr>Söhne</vt:lpstr>
      <vt:lpstr>Times New Roman</vt:lpstr>
      <vt:lpstr>Wingdings</vt:lpstr>
      <vt:lpstr>Retrospect</vt:lpstr>
      <vt:lpstr>               EXCEL ENGINEERING COLLEGE            </vt:lpstr>
      <vt:lpstr>OUTLINE</vt:lpstr>
      <vt:lpstr>TRODUCTION</vt:lpstr>
      <vt:lpstr>VE</vt:lpstr>
      <vt:lpstr>ology</vt:lpstr>
      <vt:lpstr>PROPOSED WORK</vt:lpstr>
      <vt:lpstr>LITERATURE SURVEY </vt:lpstr>
      <vt:lpstr>          FLOWCHART</vt:lpstr>
      <vt:lpstr>SOFTWARE</vt:lpstr>
      <vt:lpstr>Datasets Collection </vt:lpstr>
      <vt:lpstr>  Data Cleaning </vt:lpstr>
      <vt:lpstr>Model Training</vt:lpstr>
      <vt:lpstr>Graphical Representation </vt:lpstr>
      <vt:lpstr> </vt:lpstr>
      <vt:lpstr>Web based graphical representation </vt:lpstr>
      <vt:lpstr>USER INTERFACE         Single line analysis of positive output </vt:lpstr>
      <vt:lpstr> Negative output </vt:lpstr>
      <vt:lpstr>Neutral output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2017-08-01T15:40:00Z</dcterms:created>
  <dcterms:modified xsi:type="dcterms:W3CDTF">2024-04-03T17:59:09Z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506D22784FAB4210A1E1D344CE6183B0_13</vt:lpwstr>
  </property>
  <property fmtid="{D5CDD505-2E9C-101B-9397-08002B2CF9AE}" pid="3" name="KSOProductBuildVer">
    <vt:lpwstr>1033-12.2.0.13201</vt:lpwstr>
  </property>
</Properties>
</file>