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9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B0FE6-668B-4044-9DEE-6DBAF45C9BBF}" type="datetimeFigureOut">
              <a:rPr lang="en-US" smtClean="0"/>
              <a:t>6/23/20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651A0-EC9F-374D-8F70-C237CE962DCC}" type="slidenum">
              <a:rPr lang="en-US" smtClean="0"/>
              <a:t>‹#›</a:t>
            </a:fld>
            <a:endParaRPr lang="en-US"/>
          </a:p>
        </p:txBody>
      </p:sp>
    </p:spTree>
    <p:extLst>
      <p:ext uri="{BB962C8B-B14F-4D97-AF65-F5344CB8AC3E}">
        <p14:creationId xmlns:p14="http://schemas.microsoft.com/office/powerpoint/2010/main" val="4275155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3651A0-EC9F-374D-8F70-C237CE962DCC}" type="slidenum">
              <a:rPr lang="en-US" smtClean="0"/>
              <a:t>8</a:t>
            </a:fld>
            <a:endParaRPr lang="en-US"/>
          </a:p>
        </p:txBody>
      </p:sp>
    </p:spTree>
    <p:extLst>
      <p:ext uri="{BB962C8B-B14F-4D97-AF65-F5344CB8AC3E}">
        <p14:creationId xmlns:p14="http://schemas.microsoft.com/office/powerpoint/2010/main" val="2755887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AC62896-1C7C-624E-BEB6-7639ECE12FB1}" type="datetimeFigureOut">
              <a:rPr lang="en-US" smtClean="0"/>
              <a:t>6/23/20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B0874510-D009-E744-9A74-53CAFE9DFF1A}" type="slidenum">
              <a:rPr lang="en-US" smtClean="0"/>
              <a:t>‹#›</a:t>
            </a:fld>
            <a:endParaRPr lang="en-US"/>
          </a:p>
        </p:txBody>
      </p:sp>
    </p:spTree>
    <p:extLst>
      <p:ext uri="{BB962C8B-B14F-4D97-AF65-F5344CB8AC3E}">
        <p14:creationId xmlns:p14="http://schemas.microsoft.com/office/powerpoint/2010/main" val="37525467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AC62896-1C7C-624E-BEB6-7639ECE12FB1}" type="datetimeFigureOut">
              <a:rPr lang="en-US" smtClean="0"/>
              <a:t>6/23/20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74510-D009-E744-9A74-53CAFE9DFF1A}" type="slidenum">
              <a:rPr lang="en-US" smtClean="0"/>
              <a:t>‹#›</a:t>
            </a:fld>
            <a:endParaRPr lang="en-US"/>
          </a:p>
        </p:txBody>
      </p:sp>
    </p:spTree>
    <p:extLst>
      <p:ext uri="{BB962C8B-B14F-4D97-AF65-F5344CB8AC3E}">
        <p14:creationId xmlns:p14="http://schemas.microsoft.com/office/powerpoint/2010/main" val="388825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AC62896-1C7C-624E-BEB6-7639ECE12FB1}" type="datetimeFigureOut">
              <a:rPr lang="en-US" smtClean="0"/>
              <a:t>6/23/20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74510-D009-E744-9A74-53CAFE9DFF1A}" type="slidenum">
              <a:rPr lang="en-US" smtClean="0"/>
              <a:t>‹#›</a:t>
            </a:fld>
            <a:endParaRPr lang="en-US"/>
          </a:p>
        </p:txBody>
      </p:sp>
    </p:spTree>
    <p:extLst>
      <p:ext uri="{BB962C8B-B14F-4D97-AF65-F5344CB8AC3E}">
        <p14:creationId xmlns:p14="http://schemas.microsoft.com/office/powerpoint/2010/main" val="421073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AC62896-1C7C-624E-BEB6-7639ECE12FB1}" type="datetimeFigureOut">
              <a:rPr lang="en-US" smtClean="0"/>
              <a:t>6/23/20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74510-D009-E744-9A74-53CAFE9DFF1A}" type="slidenum">
              <a:rPr lang="en-US" smtClean="0"/>
              <a:t>‹#›</a:t>
            </a:fld>
            <a:endParaRPr lang="en-US"/>
          </a:p>
        </p:txBody>
      </p:sp>
    </p:spTree>
    <p:extLst>
      <p:ext uri="{BB962C8B-B14F-4D97-AF65-F5344CB8AC3E}">
        <p14:creationId xmlns:p14="http://schemas.microsoft.com/office/powerpoint/2010/main" val="1345300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AC62896-1C7C-624E-BEB6-7639ECE12FB1}" type="datetimeFigureOut">
              <a:rPr lang="en-US" smtClean="0"/>
              <a:t>6/23/20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74510-D009-E744-9A74-53CAFE9DFF1A}" type="slidenum">
              <a:rPr lang="en-US" smtClean="0"/>
              <a:t>‹#›</a:t>
            </a:fld>
            <a:endParaRPr lang="en-US"/>
          </a:p>
        </p:txBody>
      </p:sp>
    </p:spTree>
    <p:extLst>
      <p:ext uri="{BB962C8B-B14F-4D97-AF65-F5344CB8AC3E}">
        <p14:creationId xmlns:p14="http://schemas.microsoft.com/office/powerpoint/2010/main" val="3785033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AC62896-1C7C-624E-BEB6-7639ECE12FB1}" type="datetimeFigureOut">
              <a:rPr lang="en-US" smtClean="0"/>
              <a:t>6/23/20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74510-D009-E744-9A74-53CAFE9DFF1A}" type="slidenum">
              <a:rPr lang="en-US" smtClean="0"/>
              <a:t>‹#›</a:t>
            </a:fld>
            <a:endParaRPr lang="en-US"/>
          </a:p>
        </p:txBody>
      </p:sp>
    </p:spTree>
    <p:extLst>
      <p:ext uri="{BB962C8B-B14F-4D97-AF65-F5344CB8AC3E}">
        <p14:creationId xmlns:p14="http://schemas.microsoft.com/office/powerpoint/2010/main" val="272496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AC62896-1C7C-624E-BEB6-7639ECE12FB1}" type="datetimeFigureOut">
              <a:rPr lang="en-US" smtClean="0"/>
              <a:t>6/23/20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74510-D009-E744-9A74-53CAFE9DFF1A}" type="slidenum">
              <a:rPr lang="en-US" smtClean="0"/>
              <a:t>‹#›</a:t>
            </a:fld>
            <a:endParaRPr lang="en-US"/>
          </a:p>
        </p:txBody>
      </p:sp>
    </p:spTree>
    <p:extLst>
      <p:ext uri="{BB962C8B-B14F-4D97-AF65-F5344CB8AC3E}">
        <p14:creationId xmlns:p14="http://schemas.microsoft.com/office/powerpoint/2010/main" val="629328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AC62896-1C7C-624E-BEB6-7639ECE12FB1}" type="datetimeFigureOut">
              <a:rPr lang="en-US" smtClean="0"/>
              <a:t>6/23/20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74510-D009-E744-9A74-53CAFE9DFF1A}"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3201091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AC62896-1C7C-624E-BEB6-7639ECE12FB1}" type="datetimeFigureOut">
              <a:rPr lang="en-US" smtClean="0"/>
              <a:t>6/23/20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74510-D009-E744-9A74-53CAFE9DFF1A}" type="slidenum">
              <a:rPr lang="en-US" smtClean="0"/>
              <a:t>‹#›</a:t>
            </a:fld>
            <a:endParaRPr lang="en-US"/>
          </a:p>
        </p:txBody>
      </p:sp>
    </p:spTree>
    <p:extLst>
      <p:ext uri="{BB962C8B-B14F-4D97-AF65-F5344CB8AC3E}">
        <p14:creationId xmlns:p14="http://schemas.microsoft.com/office/powerpoint/2010/main" val="221559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AC62896-1C7C-624E-BEB6-7639ECE12FB1}" type="datetimeFigureOut">
              <a:rPr lang="en-US" smtClean="0"/>
              <a:t>6/23/20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74510-D009-E744-9A74-53CAFE9DFF1A}" type="slidenum">
              <a:rPr lang="en-US" smtClean="0"/>
              <a:t>‹#›</a:t>
            </a:fld>
            <a:endParaRPr lang="en-US"/>
          </a:p>
        </p:txBody>
      </p:sp>
    </p:spTree>
    <p:extLst>
      <p:ext uri="{BB962C8B-B14F-4D97-AF65-F5344CB8AC3E}">
        <p14:creationId xmlns:p14="http://schemas.microsoft.com/office/powerpoint/2010/main" val="56538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AC62896-1C7C-624E-BEB6-7639ECE12FB1}" type="datetimeFigureOut">
              <a:rPr lang="en-US" smtClean="0"/>
              <a:t>6/23/20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74510-D009-E744-9A74-53CAFE9DFF1A}" type="slidenum">
              <a:rPr lang="en-US" smtClean="0"/>
              <a:t>‹#›</a:t>
            </a:fld>
            <a:endParaRPr lang="en-US"/>
          </a:p>
        </p:txBody>
      </p:sp>
    </p:spTree>
    <p:extLst>
      <p:ext uri="{BB962C8B-B14F-4D97-AF65-F5344CB8AC3E}">
        <p14:creationId xmlns:p14="http://schemas.microsoft.com/office/powerpoint/2010/main" val="196254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AC62896-1C7C-624E-BEB6-7639ECE12FB1}" type="datetimeFigureOut">
              <a:rPr lang="en-US" smtClean="0"/>
              <a:t>6/23/20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74510-D009-E744-9A74-53CAFE9DFF1A}" type="slidenum">
              <a:rPr lang="en-US" smtClean="0"/>
              <a:t>‹#›</a:t>
            </a:fld>
            <a:endParaRPr lang="en-US"/>
          </a:p>
        </p:txBody>
      </p:sp>
    </p:spTree>
    <p:extLst>
      <p:ext uri="{BB962C8B-B14F-4D97-AF65-F5344CB8AC3E}">
        <p14:creationId xmlns:p14="http://schemas.microsoft.com/office/powerpoint/2010/main" val="3258438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AC62896-1C7C-624E-BEB6-7639ECE12FB1}" type="datetimeFigureOut">
              <a:rPr lang="en-US" smtClean="0"/>
              <a:t>6/23/20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874510-D009-E744-9A74-53CAFE9DFF1A}" type="slidenum">
              <a:rPr lang="en-US" smtClean="0"/>
              <a:t>‹#›</a:t>
            </a:fld>
            <a:endParaRPr lang="en-US"/>
          </a:p>
        </p:txBody>
      </p:sp>
    </p:spTree>
    <p:extLst>
      <p:ext uri="{BB962C8B-B14F-4D97-AF65-F5344CB8AC3E}">
        <p14:creationId xmlns:p14="http://schemas.microsoft.com/office/powerpoint/2010/main" val="56688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AC62896-1C7C-624E-BEB6-7639ECE12FB1}" type="datetimeFigureOut">
              <a:rPr lang="en-US" smtClean="0"/>
              <a:t>6/23/20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74510-D009-E744-9A74-53CAFE9DFF1A}" type="slidenum">
              <a:rPr lang="en-US" smtClean="0"/>
              <a:t>‹#›</a:t>
            </a:fld>
            <a:endParaRPr lang="en-US"/>
          </a:p>
        </p:txBody>
      </p:sp>
    </p:spTree>
    <p:extLst>
      <p:ext uri="{BB962C8B-B14F-4D97-AF65-F5344CB8AC3E}">
        <p14:creationId xmlns:p14="http://schemas.microsoft.com/office/powerpoint/2010/main" val="202163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AC62896-1C7C-624E-BEB6-7639ECE12FB1}" type="datetimeFigureOut">
              <a:rPr lang="en-US" smtClean="0"/>
              <a:t>6/23/20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874510-D009-E744-9A74-53CAFE9DFF1A}" type="slidenum">
              <a:rPr lang="en-US" smtClean="0"/>
              <a:t>‹#›</a:t>
            </a:fld>
            <a:endParaRPr lang="en-US"/>
          </a:p>
        </p:txBody>
      </p:sp>
    </p:spTree>
    <p:extLst>
      <p:ext uri="{BB962C8B-B14F-4D97-AF65-F5344CB8AC3E}">
        <p14:creationId xmlns:p14="http://schemas.microsoft.com/office/powerpoint/2010/main" val="3356825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AC62896-1C7C-624E-BEB6-7639ECE12FB1}" type="datetimeFigureOut">
              <a:rPr lang="en-US" smtClean="0"/>
              <a:t>6/23/20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74510-D009-E744-9A74-53CAFE9DFF1A}" type="slidenum">
              <a:rPr lang="en-US" smtClean="0"/>
              <a:t>‹#›</a:t>
            </a:fld>
            <a:endParaRPr lang="en-US"/>
          </a:p>
        </p:txBody>
      </p:sp>
    </p:spTree>
    <p:extLst>
      <p:ext uri="{BB962C8B-B14F-4D97-AF65-F5344CB8AC3E}">
        <p14:creationId xmlns:p14="http://schemas.microsoft.com/office/powerpoint/2010/main" val="1061236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AC62896-1C7C-624E-BEB6-7639ECE12FB1}" type="datetimeFigureOut">
              <a:rPr lang="en-US" smtClean="0"/>
              <a:t>6/23/20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74510-D009-E744-9A74-53CAFE9DFF1A}" type="slidenum">
              <a:rPr lang="en-US" smtClean="0"/>
              <a:t>‹#›</a:t>
            </a:fld>
            <a:endParaRPr lang="en-US"/>
          </a:p>
        </p:txBody>
      </p:sp>
    </p:spTree>
    <p:extLst>
      <p:ext uri="{BB962C8B-B14F-4D97-AF65-F5344CB8AC3E}">
        <p14:creationId xmlns:p14="http://schemas.microsoft.com/office/powerpoint/2010/main" val="840030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C62896-1C7C-624E-BEB6-7639ECE12FB1}" type="datetimeFigureOut">
              <a:rPr lang="en-US" smtClean="0"/>
              <a:t>6/23/20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874510-D009-E744-9A74-53CAFE9DFF1A}" type="slidenum">
              <a:rPr lang="en-US" smtClean="0"/>
              <a:t>‹#›</a:t>
            </a:fld>
            <a:endParaRPr lang="en-US"/>
          </a:p>
        </p:txBody>
      </p:sp>
    </p:spTree>
    <p:extLst>
      <p:ext uri="{BB962C8B-B14F-4D97-AF65-F5344CB8AC3E}">
        <p14:creationId xmlns:p14="http://schemas.microsoft.com/office/powerpoint/2010/main" val="3699190576"/>
      </p:ext>
    </p:extLst>
  </p:cSld>
  <p:clrMap bg1="dk1" tx1="lt1" bg2="dk2" tx2="lt2" accent1="accent1" accent2="accent2" accent3="accent3" accent4="accent4" accent5="accent5" accent6="accent6" hlink="hlink" folHlink="folHlink"/>
  <p:sldLayoutIdLst>
    <p:sldLayoutId id="2147484199" r:id="rId1"/>
    <p:sldLayoutId id="2147484200" r:id="rId2"/>
    <p:sldLayoutId id="2147484201" r:id="rId3"/>
    <p:sldLayoutId id="2147484202" r:id="rId4"/>
    <p:sldLayoutId id="2147484203" r:id="rId5"/>
    <p:sldLayoutId id="2147484204" r:id="rId6"/>
    <p:sldLayoutId id="2147484205" r:id="rId7"/>
    <p:sldLayoutId id="2147484206" r:id="rId8"/>
    <p:sldLayoutId id="2147484207" r:id="rId9"/>
    <p:sldLayoutId id="2147484208" r:id="rId10"/>
    <p:sldLayoutId id="2147484209" r:id="rId11"/>
    <p:sldLayoutId id="2147484210" r:id="rId12"/>
    <p:sldLayoutId id="2147484211" r:id="rId13"/>
    <p:sldLayoutId id="2147484212" r:id="rId14"/>
    <p:sldLayoutId id="2147484213" r:id="rId15"/>
    <p:sldLayoutId id="2147484214" r:id="rId16"/>
    <p:sldLayoutId id="214748421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9264-8F33-1E4A-A885-BEE52A20DE49}"/>
              </a:ext>
            </a:extLst>
          </p:cNvPr>
          <p:cNvSpPr>
            <a:spLocks noGrp="1"/>
          </p:cNvSpPr>
          <p:nvPr>
            <p:ph type="ctrTitle"/>
          </p:nvPr>
        </p:nvSpPr>
        <p:spPr/>
        <p:txBody>
          <a:bodyPr>
            <a:normAutofit/>
          </a:bodyPr>
          <a:lstStyle/>
          <a:p>
            <a:r>
              <a:rPr lang="en-US" sz="3600" dirty="0">
                <a:solidFill>
                  <a:srgbClr val="0070C0"/>
                </a:solidFill>
              </a:rPr>
              <a:t>CAPSTONE PROJECT – THE BATTLE OF NEIGHBORHOODS PRESENTATION</a:t>
            </a:r>
          </a:p>
        </p:txBody>
      </p:sp>
      <p:sp>
        <p:nvSpPr>
          <p:cNvPr id="3" name="Subtitle 2">
            <a:extLst>
              <a:ext uri="{FF2B5EF4-FFF2-40B4-BE49-F238E27FC236}">
                <a16:creationId xmlns:a16="http://schemas.microsoft.com/office/drawing/2014/main" id="{06F4AF12-2E4D-F544-A295-796D00EC617D}"/>
              </a:ext>
            </a:extLst>
          </p:cNvPr>
          <p:cNvSpPr>
            <a:spLocks noGrp="1"/>
          </p:cNvSpPr>
          <p:nvPr>
            <p:ph type="subTitle" idx="1"/>
          </p:nvPr>
        </p:nvSpPr>
        <p:spPr/>
        <p:txBody>
          <a:bodyPr>
            <a:normAutofit/>
          </a:bodyPr>
          <a:lstStyle/>
          <a:p>
            <a:r>
              <a:rPr lang="en-US" sz="2800" dirty="0">
                <a:solidFill>
                  <a:schemeClr val="tx1">
                    <a:lumMod val="50000"/>
                    <a:lumOff val="50000"/>
                  </a:schemeClr>
                </a:solidFill>
              </a:rPr>
              <a:t>Sonu Kumar</a:t>
            </a:r>
          </a:p>
        </p:txBody>
      </p:sp>
    </p:spTree>
    <p:extLst>
      <p:ext uri="{BB962C8B-B14F-4D97-AF65-F5344CB8AC3E}">
        <p14:creationId xmlns:p14="http://schemas.microsoft.com/office/powerpoint/2010/main" val="63940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A20B-4514-EF4D-88F9-B91027677DA6}"/>
              </a:ext>
            </a:extLst>
          </p:cNvPr>
          <p:cNvSpPr>
            <a:spLocks noGrp="1"/>
          </p:cNvSpPr>
          <p:nvPr>
            <p:ph type="title"/>
          </p:nvPr>
        </p:nvSpPr>
        <p:spPr>
          <a:xfrm>
            <a:off x="685801" y="54011"/>
            <a:ext cx="10131425" cy="1456267"/>
          </a:xfrm>
        </p:spPr>
        <p:txBody>
          <a:bodyPr>
            <a:normAutofit/>
          </a:bodyPr>
          <a:lstStyle/>
          <a:p>
            <a:r>
              <a:rPr lang="en-US" sz="2400" b="1" dirty="0">
                <a:solidFill>
                  <a:schemeClr val="tx1">
                    <a:lumMod val="50000"/>
                    <a:lumOff val="50000"/>
                  </a:schemeClr>
                </a:solidFill>
              </a:rPr>
              <a:t>Modelling</a:t>
            </a:r>
          </a:p>
        </p:txBody>
      </p:sp>
      <p:sp>
        <p:nvSpPr>
          <p:cNvPr id="3" name="Content Placeholder 2">
            <a:extLst>
              <a:ext uri="{FF2B5EF4-FFF2-40B4-BE49-F238E27FC236}">
                <a16:creationId xmlns:a16="http://schemas.microsoft.com/office/drawing/2014/main" id="{D8102CB0-A7F4-3948-A7E3-FD2E40661D48}"/>
              </a:ext>
            </a:extLst>
          </p:cNvPr>
          <p:cNvSpPr>
            <a:spLocks noGrp="1"/>
          </p:cNvSpPr>
          <p:nvPr>
            <p:ph idx="1"/>
          </p:nvPr>
        </p:nvSpPr>
        <p:spPr>
          <a:xfrm>
            <a:off x="838200" y="-257832"/>
            <a:ext cx="10515600" cy="4351338"/>
          </a:xfrm>
        </p:spPr>
        <p:txBody>
          <a:bodyPr>
            <a:normAutofit/>
          </a:bodyPr>
          <a:lstStyle/>
          <a:p>
            <a:pPr algn="just"/>
            <a:r>
              <a:rPr lang="en-US" sz="2000" dirty="0">
                <a:solidFill>
                  <a:schemeClr val="tx1">
                    <a:lumMod val="50000"/>
                    <a:lumOff val="50000"/>
                  </a:schemeClr>
                </a:solidFill>
              </a:rPr>
              <a:t>Using the final data set containing the neighborhoods in Kingston upon Thames along with the latitude and longitude, we can find all the venues within a 500 meter radius of each neighborhood by connecting to the Foursquare API.</a:t>
            </a:r>
          </a:p>
          <a:p>
            <a:pPr algn="just"/>
            <a:endParaRPr lang="en-US" sz="2000" dirty="0"/>
          </a:p>
        </p:txBody>
      </p:sp>
      <p:pic>
        <p:nvPicPr>
          <p:cNvPr id="5" name="Picture 4">
            <a:extLst>
              <a:ext uri="{FF2B5EF4-FFF2-40B4-BE49-F238E27FC236}">
                <a16:creationId xmlns:a16="http://schemas.microsoft.com/office/drawing/2014/main" id="{610A217E-1BA9-B843-9BD4-FFB0DDA2868E}"/>
              </a:ext>
            </a:extLst>
          </p:cNvPr>
          <p:cNvPicPr>
            <a:picLocks noChangeAspect="1"/>
          </p:cNvPicPr>
          <p:nvPr/>
        </p:nvPicPr>
        <p:blipFill>
          <a:blip r:embed="rId2"/>
          <a:stretch>
            <a:fillRect/>
          </a:stretch>
        </p:blipFill>
        <p:spPr>
          <a:xfrm>
            <a:off x="946484" y="2473172"/>
            <a:ext cx="10299032" cy="1901192"/>
          </a:xfrm>
          <a:prstGeom prst="rect">
            <a:avLst/>
          </a:prstGeom>
        </p:spPr>
      </p:pic>
    </p:spTree>
    <p:extLst>
      <p:ext uri="{BB962C8B-B14F-4D97-AF65-F5344CB8AC3E}">
        <p14:creationId xmlns:p14="http://schemas.microsoft.com/office/powerpoint/2010/main" val="924147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7211CF-F56A-0249-9D5C-49DC7F738880}"/>
              </a:ext>
            </a:extLst>
          </p:cNvPr>
          <p:cNvSpPr>
            <a:spLocks noGrp="1"/>
          </p:cNvSpPr>
          <p:nvPr>
            <p:ph idx="1"/>
          </p:nvPr>
        </p:nvSpPr>
        <p:spPr>
          <a:xfrm>
            <a:off x="838200" y="1131150"/>
            <a:ext cx="10515600" cy="4351338"/>
          </a:xfrm>
        </p:spPr>
        <p:txBody>
          <a:bodyPr>
            <a:normAutofit/>
          </a:bodyPr>
          <a:lstStyle/>
          <a:p>
            <a:endParaRPr lang="en-US" dirty="0"/>
          </a:p>
          <a:p>
            <a:pPr algn="just"/>
            <a:r>
              <a:rPr lang="en-US" sz="2000" dirty="0">
                <a:solidFill>
                  <a:schemeClr val="tx1">
                    <a:lumMod val="50000"/>
                    <a:lumOff val="50000"/>
                  </a:schemeClr>
                </a:solidFill>
              </a:rPr>
              <a:t>One hot encoding is done on the venues data. The venues data is then grouped by the Neighborhood and the mean of the venues are calculated, finally the 10 common venues are calculated for each of the neighborhoods.</a:t>
            </a:r>
          </a:p>
          <a:p>
            <a:pPr algn="just"/>
            <a:r>
              <a:rPr lang="en-US" sz="2000" dirty="0">
                <a:solidFill>
                  <a:schemeClr val="tx1">
                    <a:lumMod val="50000"/>
                    <a:lumOff val="50000"/>
                  </a:schemeClr>
                </a:solidFill>
              </a:rPr>
              <a:t>To help people find similar neighborhoods in the safest borough we will be clustering similar neighborhoods using K - means clustering which is a form of unsupervised machine learning algorithm that clusters data based on predefined cluster size.</a:t>
            </a:r>
          </a:p>
          <a:p>
            <a:pPr algn="just"/>
            <a:r>
              <a:rPr lang="en-US" sz="2000" dirty="0">
                <a:solidFill>
                  <a:schemeClr val="tx1">
                    <a:lumMod val="50000"/>
                    <a:lumOff val="50000"/>
                  </a:schemeClr>
                </a:solidFill>
              </a:rPr>
              <a:t>We will use a cluster size of 5 for this project that will cluster the 15  neighborhoods into 5 clusters. The reason to conduct a K - means clustering is to cluster neighborhoods with similar venues together so that people can shortlist the are of their interest based on the venues/amenities around each neighborhood.</a:t>
            </a:r>
          </a:p>
        </p:txBody>
      </p:sp>
    </p:spTree>
    <p:extLst>
      <p:ext uri="{BB962C8B-B14F-4D97-AF65-F5344CB8AC3E}">
        <p14:creationId xmlns:p14="http://schemas.microsoft.com/office/powerpoint/2010/main" val="2389273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705B-D08E-8246-9238-E9A4B1974CBA}"/>
              </a:ext>
            </a:extLst>
          </p:cNvPr>
          <p:cNvSpPr>
            <a:spLocks noGrp="1"/>
          </p:cNvSpPr>
          <p:nvPr>
            <p:ph type="title"/>
          </p:nvPr>
        </p:nvSpPr>
        <p:spPr/>
        <p:txBody>
          <a:bodyPr>
            <a:normAutofit/>
          </a:bodyPr>
          <a:lstStyle/>
          <a:p>
            <a:r>
              <a:rPr lang="en-US" sz="3600" dirty="0">
                <a:solidFill>
                  <a:srgbClr val="0070C0"/>
                </a:solidFill>
              </a:rPr>
              <a:t>4. RESULTS</a:t>
            </a:r>
          </a:p>
        </p:txBody>
      </p:sp>
      <p:sp>
        <p:nvSpPr>
          <p:cNvPr id="3" name="Content Placeholder 2">
            <a:extLst>
              <a:ext uri="{FF2B5EF4-FFF2-40B4-BE49-F238E27FC236}">
                <a16:creationId xmlns:a16="http://schemas.microsoft.com/office/drawing/2014/main" id="{C8D5D8A3-BB0A-784C-89F8-C71E6A443323}"/>
              </a:ext>
            </a:extLst>
          </p:cNvPr>
          <p:cNvSpPr>
            <a:spLocks noGrp="1"/>
          </p:cNvSpPr>
          <p:nvPr>
            <p:ph idx="1"/>
          </p:nvPr>
        </p:nvSpPr>
        <p:spPr>
          <a:xfrm>
            <a:off x="722450" y="286188"/>
            <a:ext cx="10515600" cy="4351338"/>
          </a:xfrm>
        </p:spPr>
        <p:txBody>
          <a:bodyPr>
            <a:normAutofit/>
          </a:bodyPr>
          <a:lstStyle/>
          <a:p>
            <a:pPr marL="0" indent="0" algn="just">
              <a:buNone/>
            </a:pPr>
            <a:r>
              <a:rPr lang="en-US" sz="2000" dirty="0">
                <a:solidFill>
                  <a:schemeClr val="tx1">
                    <a:lumMod val="50000"/>
                    <a:lumOff val="50000"/>
                  </a:schemeClr>
                </a:solidFill>
              </a:rPr>
              <a:t>After running the K-means clustering we can access each cluster created to see which neighborhoods were assigned to each of the five clusters. Visualizing the clustered neighborhoods on a map using the folium library.</a:t>
            </a:r>
          </a:p>
          <a:p>
            <a:pPr marL="0" indent="0" algn="just">
              <a:buNone/>
            </a:pPr>
            <a:endParaRPr lang="en-US" sz="2000" dirty="0"/>
          </a:p>
        </p:txBody>
      </p:sp>
      <p:pic>
        <p:nvPicPr>
          <p:cNvPr id="5" name="Picture 4">
            <a:extLst>
              <a:ext uri="{FF2B5EF4-FFF2-40B4-BE49-F238E27FC236}">
                <a16:creationId xmlns:a16="http://schemas.microsoft.com/office/drawing/2014/main" id="{B3807217-2CE6-DF4E-83D1-704FD6BDCEC5}"/>
              </a:ext>
            </a:extLst>
          </p:cNvPr>
          <p:cNvPicPr>
            <a:picLocks noChangeAspect="1"/>
          </p:cNvPicPr>
          <p:nvPr/>
        </p:nvPicPr>
        <p:blipFill>
          <a:blip r:embed="rId2"/>
          <a:stretch>
            <a:fillRect/>
          </a:stretch>
        </p:blipFill>
        <p:spPr>
          <a:xfrm>
            <a:off x="2521041" y="2984427"/>
            <a:ext cx="6972545" cy="3377734"/>
          </a:xfrm>
          <a:prstGeom prst="rect">
            <a:avLst/>
          </a:prstGeom>
        </p:spPr>
      </p:pic>
    </p:spTree>
    <p:extLst>
      <p:ext uri="{BB962C8B-B14F-4D97-AF65-F5344CB8AC3E}">
        <p14:creationId xmlns:p14="http://schemas.microsoft.com/office/powerpoint/2010/main" val="961720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11D85-2287-3B4A-96C7-357603C1DD32}"/>
              </a:ext>
            </a:extLst>
          </p:cNvPr>
          <p:cNvSpPr>
            <a:spLocks noGrp="1"/>
          </p:cNvSpPr>
          <p:nvPr>
            <p:ph idx="1"/>
          </p:nvPr>
        </p:nvSpPr>
        <p:spPr>
          <a:xfrm>
            <a:off x="838200" y="77845"/>
            <a:ext cx="10515600" cy="4351338"/>
          </a:xfrm>
        </p:spPr>
        <p:txBody>
          <a:bodyPr>
            <a:normAutofit/>
          </a:bodyPr>
          <a:lstStyle/>
          <a:p>
            <a:pPr marL="0" indent="0" algn="just">
              <a:buNone/>
            </a:pPr>
            <a:r>
              <a:rPr lang="en-US" sz="2000" dirty="0">
                <a:solidFill>
                  <a:schemeClr val="tx1">
                    <a:lumMod val="50000"/>
                    <a:lumOff val="50000"/>
                  </a:schemeClr>
                </a:solidFill>
              </a:rPr>
              <a:t>Each cluster is color coded for the ease of presentation, we can see that majority of the neighborhood falls in the red cluster which is the first cluster. Three neighborhoods have their own cluster (Blue, Purple and Yellow), these are clusters two three and five. The green cluster consists of two neighborhoods which is the 4th cluster.</a:t>
            </a:r>
          </a:p>
        </p:txBody>
      </p:sp>
    </p:spTree>
    <p:extLst>
      <p:ext uri="{BB962C8B-B14F-4D97-AF65-F5344CB8AC3E}">
        <p14:creationId xmlns:p14="http://schemas.microsoft.com/office/powerpoint/2010/main" val="1597915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7BB-12F0-644A-9133-F831EDC6E8B3}"/>
              </a:ext>
            </a:extLst>
          </p:cNvPr>
          <p:cNvSpPr>
            <a:spLocks noGrp="1"/>
          </p:cNvSpPr>
          <p:nvPr>
            <p:ph type="title"/>
          </p:nvPr>
        </p:nvSpPr>
        <p:spPr>
          <a:xfrm>
            <a:off x="838200" y="-236775"/>
            <a:ext cx="10515600" cy="1325563"/>
          </a:xfrm>
        </p:spPr>
        <p:txBody>
          <a:bodyPr>
            <a:normAutofit/>
          </a:bodyPr>
          <a:lstStyle/>
          <a:p>
            <a:r>
              <a:rPr lang="en-US" sz="2400" b="1" dirty="0">
                <a:solidFill>
                  <a:schemeClr val="tx1">
                    <a:lumMod val="50000"/>
                    <a:lumOff val="50000"/>
                  </a:schemeClr>
                </a:solidFill>
              </a:rPr>
              <a:t>Cluster 1: </a:t>
            </a:r>
            <a:r>
              <a:rPr lang="en-US" sz="2400" dirty="0">
                <a:solidFill>
                  <a:schemeClr val="tx1">
                    <a:lumMod val="50000"/>
                    <a:lumOff val="50000"/>
                  </a:schemeClr>
                </a:solidFill>
              </a:rPr>
              <a:t>Looking into the neighborhoods in the first cluster</a:t>
            </a:r>
          </a:p>
        </p:txBody>
      </p:sp>
      <p:sp>
        <p:nvSpPr>
          <p:cNvPr id="3" name="Content Placeholder 2">
            <a:extLst>
              <a:ext uri="{FF2B5EF4-FFF2-40B4-BE49-F238E27FC236}">
                <a16:creationId xmlns:a16="http://schemas.microsoft.com/office/drawing/2014/main" id="{59A6451C-118A-7349-8F3D-7F9997CED32E}"/>
              </a:ext>
            </a:extLst>
          </p:cNvPr>
          <p:cNvSpPr>
            <a:spLocks noGrp="1"/>
          </p:cNvSpPr>
          <p:nvPr>
            <p:ph idx="1"/>
          </p:nvPr>
        </p:nvSpPr>
        <p:spPr>
          <a:xfrm>
            <a:off x="685801" y="2361985"/>
            <a:ext cx="10131425" cy="3649133"/>
          </a:xfrm>
        </p:spPr>
        <p:txBody>
          <a:bodyPr>
            <a:normAutofit fontScale="77500" lnSpcReduction="20000"/>
          </a:bodyPr>
          <a:lstStyle/>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r>
              <a:rPr lang="en-US" sz="2000" dirty="0">
                <a:solidFill>
                  <a:schemeClr val="tx1">
                    <a:lumMod val="50000"/>
                    <a:lumOff val="50000"/>
                  </a:schemeClr>
                </a:solidFill>
              </a:rPr>
              <a:t>The cluster one is the biggest cluster with 9 of the 15 neighborhoods in the borough Kingston upon Thames. Upon closely examining these neighborhoods we can see that the most common venues in these neighborhoods are Restaurants, Pub, Cafe, Supermarkets and stores.</a:t>
            </a:r>
          </a:p>
        </p:txBody>
      </p:sp>
      <p:pic>
        <p:nvPicPr>
          <p:cNvPr id="9" name="Picture 8">
            <a:extLst>
              <a:ext uri="{FF2B5EF4-FFF2-40B4-BE49-F238E27FC236}">
                <a16:creationId xmlns:a16="http://schemas.microsoft.com/office/drawing/2014/main" id="{094110B4-61FA-164E-AC3D-A0DA740C34DE}"/>
              </a:ext>
            </a:extLst>
          </p:cNvPr>
          <p:cNvPicPr>
            <a:picLocks noChangeAspect="1"/>
          </p:cNvPicPr>
          <p:nvPr/>
        </p:nvPicPr>
        <p:blipFill>
          <a:blip r:embed="rId2"/>
          <a:stretch>
            <a:fillRect/>
          </a:stretch>
        </p:blipFill>
        <p:spPr>
          <a:xfrm>
            <a:off x="2245484" y="795336"/>
            <a:ext cx="7793615" cy="4314184"/>
          </a:xfrm>
          <a:prstGeom prst="rect">
            <a:avLst/>
          </a:prstGeom>
        </p:spPr>
      </p:pic>
    </p:spTree>
    <p:extLst>
      <p:ext uri="{BB962C8B-B14F-4D97-AF65-F5344CB8AC3E}">
        <p14:creationId xmlns:p14="http://schemas.microsoft.com/office/powerpoint/2010/main" val="1644240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613B-4BF7-AC4B-9BF3-A510ABA975DF}"/>
              </a:ext>
            </a:extLst>
          </p:cNvPr>
          <p:cNvSpPr>
            <a:spLocks noGrp="1"/>
          </p:cNvSpPr>
          <p:nvPr>
            <p:ph type="title"/>
          </p:nvPr>
        </p:nvSpPr>
        <p:spPr/>
        <p:txBody>
          <a:bodyPr>
            <a:normAutofit/>
          </a:bodyPr>
          <a:lstStyle/>
          <a:p>
            <a:r>
              <a:rPr lang="en-US" sz="2400" b="1" dirty="0">
                <a:solidFill>
                  <a:schemeClr val="tx1">
                    <a:lumMod val="50000"/>
                    <a:lumOff val="50000"/>
                  </a:schemeClr>
                </a:solidFill>
              </a:rPr>
              <a:t>Cluster 2: </a:t>
            </a:r>
            <a:r>
              <a:rPr lang="en-US" sz="2400" dirty="0">
                <a:solidFill>
                  <a:schemeClr val="tx1">
                    <a:lumMod val="50000"/>
                    <a:lumOff val="50000"/>
                  </a:schemeClr>
                </a:solidFill>
              </a:rPr>
              <a:t>Looking into the neighborhoods in the second cluster.</a:t>
            </a:r>
          </a:p>
        </p:txBody>
      </p:sp>
      <p:sp>
        <p:nvSpPr>
          <p:cNvPr id="3" name="Content Placeholder 2">
            <a:extLst>
              <a:ext uri="{FF2B5EF4-FFF2-40B4-BE49-F238E27FC236}">
                <a16:creationId xmlns:a16="http://schemas.microsoft.com/office/drawing/2014/main" id="{0C5471AB-AB0E-2D4B-85DB-E5A7F9EB232F}"/>
              </a:ext>
            </a:extLst>
          </p:cNvPr>
          <p:cNvSpPr>
            <a:spLocks noGrp="1"/>
          </p:cNvSpPr>
          <p:nvPr>
            <p:ph idx="1"/>
          </p:nvPr>
        </p:nvSpPr>
        <p:spPr/>
        <p:txBody>
          <a:bodyPr>
            <a:normAutofit/>
          </a:bodyPr>
          <a:lstStyle/>
          <a:p>
            <a:pPr marL="0" indent="0">
              <a:buNone/>
            </a:pPr>
            <a:endParaRPr lang="en-US" dirty="0"/>
          </a:p>
          <a:p>
            <a:pPr marL="0" indent="0" algn="just">
              <a:buNone/>
            </a:pPr>
            <a:r>
              <a:rPr lang="en-US" sz="2000" dirty="0">
                <a:solidFill>
                  <a:schemeClr val="tx1">
                    <a:lumMod val="50000"/>
                    <a:lumOff val="50000"/>
                  </a:schemeClr>
                </a:solidFill>
              </a:rPr>
              <a:t>The second cluster has one neighborhood which consists of venues such as Restaurants, Golf courses, and wine shops.</a:t>
            </a:r>
          </a:p>
        </p:txBody>
      </p:sp>
      <p:pic>
        <p:nvPicPr>
          <p:cNvPr id="5" name="Picture 4">
            <a:extLst>
              <a:ext uri="{FF2B5EF4-FFF2-40B4-BE49-F238E27FC236}">
                <a16:creationId xmlns:a16="http://schemas.microsoft.com/office/drawing/2014/main" id="{05E552DC-065E-0949-8434-EBFCEDD77654}"/>
              </a:ext>
            </a:extLst>
          </p:cNvPr>
          <p:cNvPicPr>
            <a:picLocks noChangeAspect="1"/>
          </p:cNvPicPr>
          <p:nvPr/>
        </p:nvPicPr>
        <p:blipFill>
          <a:blip r:embed="rId2"/>
          <a:stretch>
            <a:fillRect/>
          </a:stretch>
        </p:blipFill>
        <p:spPr>
          <a:xfrm>
            <a:off x="821798" y="1799633"/>
            <a:ext cx="10664142" cy="1675946"/>
          </a:xfrm>
          <a:prstGeom prst="rect">
            <a:avLst/>
          </a:prstGeom>
        </p:spPr>
      </p:pic>
    </p:spTree>
    <p:extLst>
      <p:ext uri="{BB962C8B-B14F-4D97-AF65-F5344CB8AC3E}">
        <p14:creationId xmlns:p14="http://schemas.microsoft.com/office/powerpoint/2010/main" val="3387768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D1A9-67FA-B547-A6C2-AFC6C03A47F1}"/>
              </a:ext>
            </a:extLst>
          </p:cNvPr>
          <p:cNvSpPr>
            <a:spLocks noGrp="1"/>
          </p:cNvSpPr>
          <p:nvPr>
            <p:ph type="title"/>
          </p:nvPr>
        </p:nvSpPr>
        <p:spPr/>
        <p:txBody>
          <a:bodyPr>
            <a:normAutofit/>
          </a:bodyPr>
          <a:lstStyle/>
          <a:p>
            <a:r>
              <a:rPr lang="en-US" sz="2400" b="1" dirty="0">
                <a:solidFill>
                  <a:schemeClr val="tx1">
                    <a:lumMod val="50000"/>
                    <a:lumOff val="50000"/>
                  </a:schemeClr>
                </a:solidFill>
              </a:rPr>
              <a:t>Cluster 3: </a:t>
            </a:r>
            <a:r>
              <a:rPr lang="en-US" sz="2400" dirty="0">
                <a:solidFill>
                  <a:schemeClr val="tx1">
                    <a:lumMod val="50000"/>
                    <a:lumOff val="50000"/>
                  </a:schemeClr>
                </a:solidFill>
              </a:rPr>
              <a:t>Looking into the neighborhoods in the third cluster.</a:t>
            </a:r>
          </a:p>
        </p:txBody>
      </p:sp>
      <p:sp>
        <p:nvSpPr>
          <p:cNvPr id="3" name="Content Placeholder 2">
            <a:extLst>
              <a:ext uri="{FF2B5EF4-FFF2-40B4-BE49-F238E27FC236}">
                <a16:creationId xmlns:a16="http://schemas.microsoft.com/office/drawing/2014/main" id="{E1344BEA-59FD-BA41-B2E8-DDE384CB82CE}"/>
              </a:ext>
            </a:extLst>
          </p:cNvPr>
          <p:cNvSpPr>
            <a:spLocks noGrp="1"/>
          </p:cNvSpPr>
          <p:nvPr>
            <p:ph idx="1"/>
          </p:nvPr>
        </p:nvSpPr>
        <p:spPr/>
        <p:txBody>
          <a:bodyPr>
            <a:normAutofit/>
          </a:bodyPr>
          <a:lstStyle/>
          <a:p>
            <a:pPr marL="0" indent="0">
              <a:buNone/>
            </a:pPr>
            <a:endParaRPr lang="en-US" sz="2000" dirty="0"/>
          </a:p>
          <a:p>
            <a:pPr marL="0" indent="0">
              <a:buNone/>
            </a:pPr>
            <a:r>
              <a:rPr lang="en-US" sz="2000" dirty="0">
                <a:solidFill>
                  <a:schemeClr val="tx1">
                    <a:lumMod val="50000"/>
                    <a:lumOff val="50000"/>
                  </a:schemeClr>
                </a:solidFill>
              </a:rPr>
              <a:t>The third cluster has one neighborhood which consists of venues such as Train stations, Restaurants, and Furniture shops.</a:t>
            </a:r>
          </a:p>
        </p:txBody>
      </p:sp>
      <p:pic>
        <p:nvPicPr>
          <p:cNvPr id="5" name="Picture 4">
            <a:extLst>
              <a:ext uri="{FF2B5EF4-FFF2-40B4-BE49-F238E27FC236}">
                <a16:creationId xmlns:a16="http://schemas.microsoft.com/office/drawing/2014/main" id="{AB253D2B-87C0-5A4A-9618-2137F0CC10E6}"/>
              </a:ext>
            </a:extLst>
          </p:cNvPr>
          <p:cNvPicPr>
            <a:picLocks noChangeAspect="1"/>
          </p:cNvPicPr>
          <p:nvPr/>
        </p:nvPicPr>
        <p:blipFill>
          <a:blip r:embed="rId2"/>
          <a:stretch>
            <a:fillRect/>
          </a:stretch>
        </p:blipFill>
        <p:spPr>
          <a:xfrm>
            <a:off x="852112" y="1753964"/>
            <a:ext cx="10795874" cy="1675036"/>
          </a:xfrm>
          <a:prstGeom prst="rect">
            <a:avLst/>
          </a:prstGeom>
        </p:spPr>
      </p:pic>
    </p:spTree>
    <p:extLst>
      <p:ext uri="{BB962C8B-B14F-4D97-AF65-F5344CB8AC3E}">
        <p14:creationId xmlns:p14="http://schemas.microsoft.com/office/powerpoint/2010/main" val="2335719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9398-920B-A44D-9147-C45769006770}"/>
              </a:ext>
            </a:extLst>
          </p:cNvPr>
          <p:cNvSpPr>
            <a:spLocks noGrp="1"/>
          </p:cNvSpPr>
          <p:nvPr>
            <p:ph type="title"/>
          </p:nvPr>
        </p:nvSpPr>
        <p:spPr/>
        <p:txBody>
          <a:bodyPr>
            <a:normAutofit/>
          </a:bodyPr>
          <a:lstStyle/>
          <a:p>
            <a:r>
              <a:rPr lang="en-US" sz="2400" b="1" dirty="0">
                <a:solidFill>
                  <a:schemeClr val="tx1">
                    <a:lumMod val="50000"/>
                    <a:lumOff val="50000"/>
                  </a:schemeClr>
                </a:solidFill>
              </a:rPr>
              <a:t>Cluster 4: </a:t>
            </a:r>
            <a:r>
              <a:rPr lang="en-US" sz="2400" dirty="0">
                <a:solidFill>
                  <a:schemeClr val="tx1">
                    <a:lumMod val="50000"/>
                    <a:lumOff val="50000"/>
                  </a:schemeClr>
                </a:solidFill>
              </a:rPr>
              <a:t>Looking into the neighborhoods in the fourth cluster.</a:t>
            </a:r>
          </a:p>
        </p:txBody>
      </p:sp>
      <p:sp>
        <p:nvSpPr>
          <p:cNvPr id="3" name="Content Placeholder 2">
            <a:extLst>
              <a:ext uri="{FF2B5EF4-FFF2-40B4-BE49-F238E27FC236}">
                <a16:creationId xmlns:a16="http://schemas.microsoft.com/office/drawing/2014/main" id="{758D7780-4311-8141-B6EA-FB10CDFDA165}"/>
              </a:ext>
            </a:extLst>
          </p:cNvPr>
          <p:cNvSpPr>
            <a:spLocks noGrp="1"/>
          </p:cNvSpPr>
          <p:nvPr>
            <p:ph idx="1"/>
          </p:nvPr>
        </p:nvSpPr>
        <p:spPr/>
        <p:txBody>
          <a:bodyPr>
            <a:normAutofit/>
          </a:bodyPr>
          <a:lstStyle/>
          <a:p>
            <a:pPr marL="0" indent="0" algn="just">
              <a:buNone/>
            </a:pPr>
            <a:endParaRPr lang="en-US" sz="2000" dirty="0"/>
          </a:p>
          <a:p>
            <a:pPr marL="0" indent="0" algn="just">
              <a:buNone/>
            </a:pPr>
            <a:endParaRPr lang="en-US" sz="2000" dirty="0"/>
          </a:p>
          <a:p>
            <a:pPr marL="0" indent="0" algn="just">
              <a:buNone/>
            </a:pPr>
            <a:r>
              <a:rPr lang="en-US" sz="2000" dirty="0">
                <a:solidFill>
                  <a:schemeClr val="tx1">
                    <a:lumMod val="50000"/>
                    <a:lumOff val="50000"/>
                  </a:schemeClr>
                </a:solidFill>
              </a:rPr>
              <a:t>The fourth cluster has two neighborhoods in it, these neighborhoods have common venues such as Parks, Gym/Fitness centers, Bus stop, Restaurants, Electronics stores and soccer fields etc.</a:t>
            </a:r>
          </a:p>
        </p:txBody>
      </p:sp>
      <p:pic>
        <p:nvPicPr>
          <p:cNvPr id="5" name="Picture 4">
            <a:extLst>
              <a:ext uri="{FF2B5EF4-FFF2-40B4-BE49-F238E27FC236}">
                <a16:creationId xmlns:a16="http://schemas.microsoft.com/office/drawing/2014/main" id="{F3AE7D93-61C0-E64E-9625-C6B36352D09F}"/>
              </a:ext>
            </a:extLst>
          </p:cNvPr>
          <p:cNvPicPr>
            <a:picLocks noChangeAspect="1"/>
          </p:cNvPicPr>
          <p:nvPr/>
        </p:nvPicPr>
        <p:blipFill>
          <a:blip r:embed="rId2"/>
          <a:stretch>
            <a:fillRect/>
          </a:stretch>
        </p:blipFill>
        <p:spPr>
          <a:xfrm>
            <a:off x="787063" y="1868700"/>
            <a:ext cx="9992810" cy="1950549"/>
          </a:xfrm>
          <a:prstGeom prst="rect">
            <a:avLst/>
          </a:prstGeom>
        </p:spPr>
      </p:pic>
    </p:spTree>
    <p:extLst>
      <p:ext uri="{BB962C8B-B14F-4D97-AF65-F5344CB8AC3E}">
        <p14:creationId xmlns:p14="http://schemas.microsoft.com/office/powerpoint/2010/main" val="1425623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9785-EC76-6E42-90FE-5060A80497B4}"/>
              </a:ext>
            </a:extLst>
          </p:cNvPr>
          <p:cNvSpPr>
            <a:spLocks noGrp="1"/>
          </p:cNvSpPr>
          <p:nvPr>
            <p:ph type="title"/>
          </p:nvPr>
        </p:nvSpPr>
        <p:spPr/>
        <p:txBody>
          <a:bodyPr>
            <a:normAutofit/>
          </a:bodyPr>
          <a:lstStyle/>
          <a:p>
            <a:r>
              <a:rPr lang="en-US" sz="2400" b="1" dirty="0">
                <a:solidFill>
                  <a:schemeClr val="tx1">
                    <a:lumMod val="50000"/>
                    <a:lumOff val="50000"/>
                  </a:schemeClr>
                </a:solidFill>
              </a:rPr>
              <a:t>Cluster 5: </a:t>
            </a:r>
            <a:r>
              <a:rPr lang="en-US" sz="2400" dirty="0">
                <a:solidFill>
                  <a:schemeClr val="tx1">
                    <a:lumMod val="50000"/>
                    <a:lumOff val="50000"/>
                  </a:schemeClr>
                </a:solidFill>
              </a:rPr>
              <a:t>Looking into the neighborhoods in the fourth cluster.</a:t>
            </a:r>
          </a:p>
        </p:txBody>
      </p:sp>
      <p:sp>
        <p:nvSpPr>
          <p:cNvPr id="3" name="Content Placeholder 2">
            <a:extLst>
              <a:ext uri="{FF2B5EF4-FFF2-40B4-BE49-F238E27FC236}">
                <a16:creationId xmlns:a16="http://schemas.microsoft.com/office/drawing/2014/main" id="{2A3FA37F-DF9E-7947-8FAF-D77145C629F4}"/>
              </a:ext>
            </a:extLst>
          </p:cNvPr>
          <p:cNvSpPr>
            <a:spLocks noGrp="1"/>
          </p:cNvSpPr>
          <p:nvPr>
            <p:ph idx="1"/>
          </p:nvPr>
        </p:nvSpPr>
        <p:spPr>
          <a:xfrm>
            <a:off x="755251" y="2142067"/>
            <a:ext cx="10131425" cy="3649133"/>
          </a:xfrm>
        </p:spPr>
        <p:txBody>
          <a:bodyPr>
            <a:normAutofit/>
          </a:bodyPr>
          <a:lstStyle/>
          <a:p>
            <a:pPr marL="0" indent="0" algn="just">
              <a:buNone/>
            </a:pPr>
            <a:r>
              <a:rPr lang="en-US" sz="2000" dirty="0">
                <a:solidFill>
                  <a:schemeClr val="tx1">
                    <a:lumMod val="50000"/>
                    <a:lumOff val="50000"/>
                  </a:schemeClr>
                </a:solidFill>
              </a:rPr>
              <a:t>The fifth cluster has one neighborhood which consists of venues such as Grocery shops, Bars, Restaurants, Furniture shops, and Department stores.</a:t>
            </a:r>
          </a:p>
        </p:txBody>
      </p:sp>
      <p:pic>
        <p:nvPicPr>
          <p:cNvPr id="5" name="Picture 4">
            <a:extLst>
              <a:ext uri="{FF2B5EF4-FFF2-40B4-BE49-F238E27FC236}">
                <a16:creationId xmlns:a16="http://schemas.microsoft.com/office/drawing/2014/main" id="{0F7163CB-48E0-5D4A-B254-C963185E664F}"/>
              </a:ext>
            </a:extLst>
          </p:cNvPr>
          <p:cNvPicPr>
            <a:picLocks noChangeAspect="1"/>
          </p:cNvPicPr>
          <p:nvPr/>
        </p:nvPicPr>
        <p:blipFill>
          <a:blip r:embed="rId2"/>
          <a:stretch>
            <a:fillRect/>
          </a:stretch>
        </p:blipFill>
        <p:spPr>
          <a:xfrm>
            <a:off x="775501" y="1915425"/>
            <a:ext cx="10243594" cy="1527823"/>
          </a:xfrm>
          <a:prstGeom prst="rect">
            <a:avLst/>
          </a:prstGeom>
        </p:spPr>
      </p:pic>
    </p:spTree>
    <p:extLst>
      <p:ext uri="{BB962C8B-B14F-4D97-AF65-F5344CB8AC3E}">
        <p14:creationId xmlns:p14="http://schemas.microsoft.com/office/powerpoint/2010/main" val="3094815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F3E4-6CE6-3846-BB0F-5E4FA9EEEA04}"/>
              </a:ext>
            </a:extLst>
          </p:cNvPr>
          <p:cNvSpPr>
            <a:spLocks noGrp="1"/>
          </p:cNvSpPr>
          <p:nvPr>
            <p:ph type="title"/>
          </p:nvPr>
        </p:nvSpPr>
        <p:spPr/>
        <p:txBody>
          <a:bodyPr>
            <a:normAutofit/>
          </a:bodyPr>
          <a:lstStyle/>
          <a:p>
            <a:r>
              <a:rPr lang="en-US" sz="3600" dirty="0">
                <a:solidFill>
                  <a:srgbClr val="0070C0"/>
                </a:solidFill>
              </a:rPr>
              <a:t>5. DISCUSSION </a:t>
            </a:r>
          </a:p>
        </p:txBody>
      </p:sp>
      <p:sp>
        <p:nvSpPr>
          <p:cNvPr id="3" name="Content Placeholder 2">
            <a:extLst>
              <a:ext uri="{FF2B5EF4-FFF2-40B4-BE49-F238E27FC236}">
                <a16:creationId xmlns:a16="http://schemas.microsoft.com/office/drawing/2014/main" id="{9D433FCC-F10E-A241-A440-231DE4DAD682}"/>
              </a:ext>
            </a:extLst>
          </p:cNvPr>
          <p:cNvSpPr>
            <a:spLocks noGrp="1"/>
          </p:cNvSpPr>
          <p:nvPr>
            <p:ph idx="1"/>
          </p:nvPr>
        </p:nvSpPr>
        <p:spPr>
          <a:xfrm>
            <a:off x="685801" y="1945295"/>
            <a:ext cx="10131425" cy="3649133"/>
          </a:xfrm>
        </p:spPr>
        <p:txBody>
          <a:bodyPr>
            <a:normAutofit fontScale="85000" lnSpcReduction="10000"/>
          </a:bodyPr>
          <a:lstStyle/>
          <a:p>
            <a:pPr algn="just"/>
            <a:r>
              <a:rPr lang="en-US" sz="2000" dirty="0">
                <a:solidFill>
                  <a:schemeClr val="tx1">
                    <a:lumMod val="50000"/>
                    <a:lumOff val="50000"/>
                  </a:schemeClr>
                </a:solidFill>
              </a:rPr>
              <a:t>The aim of this project is to help people who want to relocate to the safest borough in London, expats can chose the neighborhoods to which they want to relocate based on the most common venues in it.</a:t>
            </a:r>
          </a:p>
          <a:p>
            <a:pPr algn="just"/>
            <a:r>
              <a:rPr lang="en-US" sz="2000" dirty="0">
                <a:solidFill>
                  <a:schemeClr val="tx1">
                    <a:lumMod val="50000"/>
                    <a:lumOff val="50000"/>
                  </a:schemeClr>
                </a:solidFill>
              </a:rPr>
              <a:t>For example if a person is looking for a  neighborhood with good connectivity and public transportation we can see that Clusters 3 and 4 have Train stations and Bus stops as the most common venues.</a:t>
            </a:r>
          </a:p>
          <a:p>
            <a:pPr algn="just"/>
            <a:r>
              <a:rPr lang="en-US" sz="2000" dirty="0">
                <a:solidFill>
                  <a:schemeClr val="tx1">
                    <a:lumMod val="50000"/>
                    <a:lumOff val="50000"/>
                  </a:schemeClr>
                </a:solidFill>
              </a:rPr>
              <a:t>If a person is looking for a neighborhood with stores and restaurants in a close proximity then the neighborhoods in the first cluster is suitable.</a:t>
            </a:r>
          </a:p>
          <a:p>
            <a:pPr algn="just"/>
            <a:r>
              <a:rPr lang="en-US" sz="2000" dirty="0">
                <a:solidFill>
                  <a:schemeClr val="tx1">
                    <a:lumMod val="50000"/>
                    <a:lumOff val="50000"/>
                  </a:schemeClr>
                </a:solidFill>
              </a:rPr>
              <a:t>For a family I feel that the neighborhoods in Cluster 4 are more suitable dues to the common venues in that cluster, these neighborhoods have common venues such as Parks, Gym/Fitness centers, Bus stops, Restaurants, Electronics stores and soccer fields which is ideal for a family.</a:t>
            </a:r>
          </a:p>
          <a:p>
            <a:pPr algn="just"/>
            <a:r>
              <a:rPr lang="en-US" sz="2000" dirty="0">
                <a:solidFill>
                  <a:schemeClr val="tx1">
                    <a:lumMod val="50000"/>
                    <a:lumOff val="50000"/>
                  </a:schemeClr>
                </a:solidFill>
              </a:rPr>
              <a:t>The preference of venues may vary from person to person, they can select a neighborhood based on ones priorities.</a:t>
            </a:r>
          </a:p>
          <a:p>
            <a:endParaRPr lang="en-US" dirty="0"/>
          </a:p>
        </p:txBody>
      </p:sp>
    </p:spTree>
    <p:extLst>
      <p:ext uri="{BB962C8B-B14F-4D97-AF65-F5344CB8AC3E}">
        <p14:creationId xmlns:p14="http://schemas.microsoft.com/office/powerpoint/2010/main" val="43881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4DDF-E57E-1D4C-9FE8-6BCCD7884BA3}"/>
              </a:ext>
            </a:extLst>
          </p:cNvPr>
          <p:cNvSpPr>
            <a:spLocks noGrp="1"/>
          </p:cNvSpPr>
          <p:nvPr>
            <p:ph type="title"/>
          </p:nvPr>
        </p:nvSpPr>
        <p:spPr/>
        <p:txBody>
          <a:bodyPr>
            <a:normAutofit/>
          </a:bodyPr>
          <a:lstStyle/>
          <a:p>
            <a:r>
              <a:rPr lang="en-US" sz="3600" dirty="0">
                <a:solidFill>
                  <a:srgbClr val="0070C0"/>
                </a:solidFill>
              </a:rPr>
              <a:t>1. </a:t>
            </a:r>
            <a:r>
              <a:rPr lang="en-US" sz="3600" b="1" dirty="0">
                <a:solidFill>
                  <a:srgbClr val="0070C0"/>
                </a:solidFill>
              </a:rPr>
              <a:t>INTRODUCTION</a:t>
            </a:r>
            <a:endParaRPr lang="en-US" sz="3600" dirty="0">
              <a:solidFill>
                <a:srgbClr val="0070C0"/>
              </a:solidFill>
            </a:endParaRPr>
          </a:p>
        </p:txBody>
      </p:sp>
      <p:sp>
        <p:nvSpPr>
          <p:cNvPr id="3" name="Content Placeholder 2">
            <a:extLst>
              <a:ext uri="{FF2B5EF4-FFF2-40B4-BE49-F238E27FC236}">
                <a16:creationId xmlns:a16="http://schemas.microsoft.com/office/drawing/2014/main" id="{07EA4066-1B75-C145-AD2C-5E0D162DF18E}"/>
              </a:ext>
            </a:extLst>
          </p:cNvPr>
          <p:cNvSpPr>
            <a:spLocks noGrp="1"/>
          </p:cNvSpPr>
          <p:nvPr>
            <p:ph idx="1"/>
          </p:nvPr>
        </p:nvSpPr>
        <p:spPr/>
        <p:txBody>
          <a:bodyPr>
            <a:normAutofit/>
          </a:bodyPr>
          <a:lstStyle/>
          <a:p>
            <a:pPr algn="just"/>
            <a:r>
              <a:rPr lang="en-US" sz="2400" b="1" dirty="0">
                <a:solidFill>
                  <a:schemeClr val="tx1">
                    <a:lumMod val="50000"/>
                    <a:lumOff val="50000"/>
                  </a:schemeClr>
                </a:solidFill>
              </a:rPr>
              <a:t>Background</a:t>
            </a:r>
            <a:r>
              <a:rPr lang="en-US" sz="2400" dirty="0">
                <a:solidFill>
                  <a:schemeClr val="tx1">
                    <a:lumMod val="50000"/>
                    <a:lumOff val="50000"/>
                  </a:schemeClr>
                </a:solidFill>
              </a:rPr>
              <a:t>: </a:t>
            </a:r>
            <a:r>
              <a:rPr lang="en-US" sz="2000" dirty="0">
                <a:solidFill>
                  <a:schemeClr val="tx1">
                    <a:lumMod val="50000"/>
                    <a:lumOff val="50000"/>
                  </a:schemeClr>
                </a:solidFill>
              </a:rPr>
              <a:t>Safety is a top concern when moving to a new area. If you don’t feel safe in your own home, you’re not going to be able to enjoy living there.</a:t>
            </a:r>
          </a:p>
          <a:p>
            <a:pPr algn="just"/>
            <a:r>
              <a:rPr lang="en-US" sz="2400" b="1" dirty="0">
                <a:solidFill>
                  <a:schemeClr val="tx1">
                    <a:lumMod val="50000"/>
                    <a:lumOff val="50000"/>
                  </a:schemeClr>
                </a:solidFill>
              </a:rPr>
              <a:t>Problem: </a:t>
            </a:r>
            <a:r>
              <a:rPr lang="en-US" sz="2000" dirty="0">
                <a:solidFill>
                  <a:schemeClr val="tx1">
                    <a:lumMod val="50000"/>
                    <a:lumOff val="50000"/>
                  </a:schemeClr>
                </a:solidFill>
              </a:rPr>
              <a:t>This project aims to select the safest borough in London based on the total crimes, explore the neighborhoods of that borough to find the 10 most common venues in each neighborhood and finally cluster the neighborhoods using k-mean clustering.</a:t>
            </a:r>
          </a:p>
          <a:p>
            <a:pPr algn="just"/>
            <a:r>
              <a:rPr lang="en-US" sz="2400" b="1" dirty="0">
                <a:solidFill>
                  <a:schemeClr val="tx1">
                    <a:lumMod val="50000"/>
                    <a:lumOff val="50000"/>
                  </a:schemeClr>
                </a:solidFill>
              </a:rPr>
              <a:t>Interest: </a:t>
            </a:r>
            <a:r>
              <a:rPr lang="en-US" sz="2000" dirty="0">
                <a:solidFill>
                  <a:schemeClr val="tx1">
                    <a:lumMod val="50000"/>
                    <a:lumOff val="50000"/>
                  </a:schemeClr>
                </a:solidFill>
              </a:rPr>
              <a:t>Expats who are considering to relocate to London will be interested to identify the safest borough in London and explore its neighborhoods and common venues around each neighborhood.</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59169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8D0C-08CD-AA43-B96E-74343A0F7839}"/>
              </a:ext>
            </a:extLst>
          </p:cNvPr>
          <p:cNvSpPr>
            <a:spLocks noGrp="1"/>
          </p:cNvSpPr>
          <p:nvPr>
            <p:ph type="title"/>
          </p:nvPr>
        </p:nvSpPr>
        <p:spPr/>
        <p:txBody>
          <a:bodyPr>
            <a:normAutofit/>
          </a:bodyPr>
          <a:lstStyle/>
          <a:p>
            <a:r>
              <a:rPr lang="en-US" sz="3600" dirty="0">
                <a:solidFill>
                  <a:srgbClr val="0070C0"/>
                </a:solidFill>
              </a:rPr>
              <a:t>6. CONCLUSION</a:t>
            </a:r>
          </a:p>
        </p:txBody>
      </p:sp>
      <p:sp>
        <p:nvSpPr>
          <p:cNvPr id="3" name="Content Placeholder 2">
            <a:extLst>
              <a:ext uri="{FF2B5EF4-FFF2-40B4-BE49-F238E27FC236}">
                <a16:creationId xmlns:a16="http://schemas.microsoft.com/office/drawing/2014/main" id="{682D774D-B331-B843-ACE6-DE95EA6D041A}"/>
              </a:ext>
            </a:extLst>
          </p:cNvPr>
          <p:cNvSpPr>
            <a:spLocks noGrp="1"/>
          </p:cNvSpPr>
          <p:nvPr>
            <p:ph idx="1"/>
          </p:nvPr>
        </p:nvSpPr>
        <p:spPr>
          <a:xfrm>
            <a:off x="685801" y="1343405"/>
            <a:ext cx="10131425" cy="3649133"/>
          </a:xfrm>
        </p:spPr>
        <p:txBody>
          <a:bodyPr>
            <a:normAutofit/>
          </a:bodyPr>
          <a:lstStyle/>
          <a:p>
            <a:pPr algn="just"/>
            <a:r>
              <a:rPr lang="en-US" sz="2000" dirty="0">
                <a:solidFill>
                  <a:schemeClr val="tx1">
                    <a:lumMod val="50000"/>
                    <a:lumOff val="50000"/>
                  </a:schemeClr>
                </a:solidFill>
              </a:rPr>
              <a:t>This project helps a person get a better understanding of the neighborhoods with respect to the most common venues in that neighborhood. It is always helpful to make use of technology to stay one step ahead i.e. finding out more about places before moving into a neighborhood.</a:t>
            </a:r>
          </a:p>
          <a:p>
            <a:pPr algn="just"/>
            <a:r>
              <a:rPr lang="en-US" sz="2000" dirty="0">
                <a:solidFill>
                  <a:schemeClr val="tx1">
                    <a:lumMod val="50000"/>
                    <a:lumOff val="50000"/>
                  </a:schemeClr>
                </a:solidFill>
              </a:rPr>
              <a:t>We have just taken safety as a primary concern to shortlist the safest borough of London. The future of his project includes taking other factors such as cost of living in the areas into consideration to shortlist the borough, such as filtering areas based on a predefined budget.</a:t>
            </a:r>
          </a:p>
        </p:txBody>
      </p:sp>
    </p:spTree>
    <p:extLst>
      <p:ext uri="{BB962C8B-B14F-4D97-AF65-F5344CB8AC3E}">
        <p14:creationId xmlns:p14="http://schemas.microsoft.com/office/powerpoint/2010/main" val="165050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D058-3A7E-4E41-B16C-5FE3DBF8C593}"/>
              </a:ext>
            </a:extLst>
          </p:cNvPr>
          <p:cNvSpPr>
            <a:spLocks noGrp="1"/>
          </p:cNvSpPr>
          <p:nvPr>
            <p:ph type="title"/>
          </p:nvPr>
        </p:nvSpPr>
        <p:spPr/>
        <p:txBody>
          <a:bodyPr>
            <a:normAutofit/>
          </a:bodyPr>
          <a:lstStyle/>
          <a:p>
            <a:r>
              <a:rPr lang="en-US" sz="3600" dirty="0">
                <a:solidFill>
                  <a:srgbClr val="0070C0"/>
                </a:solidFill>
              </a:rPr>
              <a:t>2. DATA ACQUISITION AND CLEANING</a:t>
            </a:r>
          </a:p>
        </p:txBody>
      </p:sp>
      <p:sp>
        <p:nvSpPr>
          <p:cNvPr id="3" name="Content Placeholder 2">
            <a:extLst>
              <a:ext uri="{FF2B5EF4-FFF2-40B4-BE49-F238E27FC236}">
                <a16:creationId xmlns:a16="http://schemas.microsoft.com/office/drawing/2014/main" id="{E4FAB41B-8AB3-B349-BECB-D67C2BE0C34C}"/>
              </a:ext>
            </a:extLst>
          </p:cNvPr>
          <p:cNvSpPr>
            <a:spLocks noGrp="1"/>
          </p:cNvSpPr>
          <p:nvPr>
            <p:ph idx="1"/>
          </p:nvPr>
        </p:nvSpPr>
        <p:spPr>
          <a:xfrm>
            <a:off x="685801" y="1586482"/>
            <a:ext cx="10131425" cy="3649133"/>
          </a:xfrm>
        </p:spPr>
        <p:txBody>
          <a:bodyPr>
            <a:normAutofit/>
          </a:bodyPr>
          <a:lstStyle/>
          <a:p>
            <a:pPr marL="0" indent="0" algn="just">
              <a:buNone/>
            </a:pPr>
            <a:r>
              <a:rPr lang="en-US" sz="2400" b="1" dirty="0">
                <a:solidFill>
                  <a:schemeClr val="tx1">
                    <a:lumMod val="50000"/>
                    <a:lumOff val="50000"/>
                  </a:schemeClr>
                </a:solidFill>
              </a:rPr>
              <a:t>Data Acquisition: </a:t>
            </a:r>
            <a:r>
              <a:rPr lang="en-US" sz="2000" dirty="0">
                <a:solidFill>
                  <a:schemeClr val="tx1">
                    <a:lumMod val="50000"/>
                    <a:lumOff val="50000"/>
                  </a:schemeClr>
                </a:solidFill>
              </a:rPr>
              <a:t>The data acquired for this project is a combination of data from three sources:</a:t>
            </a:r>
          </a:p>
          <a:p>
            <a:pPr algn="just"/>
            <a:r>
              <a:rPr lang="en-US" sz="2000" dirty="0">
                <a:solidFill>
                  <a:schemeClr val="tx1">
                    <a:lumMod val="50000"/>
                    <a:lumOff val="50000"/>
                  </a:schemeClr>
                </a:solidFill>
              </a:rPr>
              <a:t>The first data source of the project uses a London crime data that shows the crime per borough in London.</a:t>
            </a:r>
          </a:p>
          <a:p>
            <a:pPr algn="just"/>
            <a:r>
              <a:rPr lang="en-US" sz="2000" dirty="0">
                <a:solidFill>
                  <a:schemeClr val="tx1">
                    <a:lumMod val="50000"/>
                    <a:lumOff val="50000"/>
                  </a:schemeClr>
                </a:solidFill>
              </a:rPr>
              <a:t>The second source of data is scraped from a Wikipedia page that contains the list of London boroughs. This page contains additional information about the boroughs.</a:t>
            </a:r>
          </a:p>
          <a:p>
            <a:pPr algn="just"/>
            <a:r>
              <a:rPr lang="en-US" sz="2000" dirty="0">
                <a:solidFill>
                  <a:schemeClr val="tx1">
                    <a:lumMod val="50000"/>
                    <a:lumOff val="50000"/>
                  </a:schemeClr>
                </a:solidFill>
              </a:rPr>
              <a:t>The third data source is the list of Neighborhoods in the Royal Borough of Kingston upon Thames as found on the Wikipedia page.</a:t>
            </a:r>
          </a:p>
        </p:txBody>
      </p:sp>
    </p:spTree>
    <p:extLst>
      <p:ext uri="{BB962C8B-B14F-4D97-AF65-F5344CB8AC3E}">
        <p14:creationId xmlns:p14="http://schemas.microsoft.com/office/powerpoint/2010/main" val="104443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FCF3E-0BAC-1B42-BC7E-5C03B5EAEEA5}"/>
              </a:ext>
            </a:extLst>
          </p:cNvPr>
          <p:cNvSpPr>
            <a:spLocks noGrp="1"/>
          </p:cNvSpPr>
          <p:nvPr>
            <p:ph idx="1"/>
          </p:nvPr>
        </p:nvSpPr>
        <p:spPr>
          <a:xfrm>
            <a:off x="838200" y="854403"/>
            <a:ext cx="10515600" cy="5623510"/>
          </a:xfrm>
        </p:spPr>
        <p:txBody>
          <a:bodyPr>
            <a:normAutofit lnSpcReduction="10000"/>
          </a:bodyPr>
          <a:lstStyle/>
          <a:p>
            <a:pPr marL="0" indent="0" algn="just">
              <a:buNone/>
            </a:pPr>
            <a:r>
              <a:rPr lang="en-US" sz="2400" b="1" dirty="0">
                <a:solidFill>
                  <a:schemeClr val="tx1">
                    <a:lumMod val="50000"/>
                    <a:lumOff val="50000"/>
                  </a:schemeClr>
                </a:solidFill>
              </a:rPr>
              <a:t>Data Cleaning: </a:t>
            </a:r>
            <a:r>
              <a:rPr lang="en-US" sz="2000" dirty="0">
                <a:solidFill>
                  <a:schemeClr val="tx1">
                    <a:lumMod val="50000"/>
                    <a:lumOff val="50000"/>
                  </a:schemeClr>
                </a:solidFill>
              </a:rPr>
              <a:t>The data cleaning process for each of the three sources of data are done separately.</a:t>
            </a:r>
          </a:p>
          <a:p>
            <a:pPr algn="just"/>
            <a:r>
              <a:rPr lang="en-US" sz="2000" dirty="0">
                <a:solidFill>
                  <a:schemeClr val="tx1">
                    <a:lumMod val="50000"/>
                    <a:lumOff val="50000"/>
                  </a:schemeClr>
                </a:solidFill>
              </a:rPr>
              <a:t>From the London crime data, the crimes during the most recent year (2016) are only selected. The major categories of crime are pivoted to get the total crimes per the boroughs for each major category.</a:t>
            </a:r>
          </a:p>
          <a:p>
            <a:pPr algn="just"/>
            <a:r>
              <a:rPr lang="en-US" sz="2000" dirty="0">
                <a:solidFill>
                  <a:schemeClr val="tx1">
                    <a:lumMod val="50000"/>
                    <a:lumOff val="50000"/>
                  </a:schemeClr>
                </a:solidFill>
              </a:rPr>
              <a:t>The second data is scraped from a Wikipedia page using the Beautiful soup library in python. using this library we can extract the data in the tabular format as shown in the website.</a:t>
            </a:r>
          </a:p>
          <a:p>
            <a:pPr algn="just"/>
            <a:r>
              <a:rPr lang="en-US" sz="2000" dirty="0">
                <a:solidFill>
                  <a:schemeClr val="tx1">
                    <a:lumMod val="50000"/>
                    <a:lumOff val="50000"/>
                  </a:schemeClr>
                </a:solidFill>
              </a:rPr>
              <a:t>The two data sets are merged on the Borough names to form a new data set. The purpose of this data set is to visualized the crime rates in each borough and identify the borough with the least crime recorded during the year 2016.</a:t>
            </a:r>
          </a:p>
          <a:p>
            <a:pPr algn="just"/>
            <a:r>
              <a:rPr lang="en-US" sz="2000" dirty="0">
                <a:solidFill>
                  <a:schemeClr val="tx1">
                    <a:lumMod val="50000"/>
                    <a:lumOff val="50000"/>
                  </a:schemeClr>
                </a:solidFill>
              </a:rPr>
              <a:t>After visualizing the crime in each borough we can find the borough with the lowest crime rate. The third data set is created, with the names of the neighborhoods and the name of the borough with the latitude and longitude obtained using Google Maps API geocoding.</a:t>
            </a:r>
          </a:p>
          <a:p>
            <a:pPr algn="just"/>
            <a:r>
              <a:rPr lang="en-US" sz="2000" dirty="0">
                <a:solidFill>
                  <a:schemeClr val="tx1">
                    <a:lumMod val="50000"/>
                    <a:lumOff val="50000"/>
                  </a:schemeClr>
                </a:solidFill>
              </a:rPr>
              <a:t>The new data set is used to generate the 10 most common venues for each neighborhood using the Foursquare API, finally using k means clustering algorithm to cluster similar neighborhoods together.</a:t>
            </a:r>
            <a:endParaRPr lang="en-US" sz="2000" dirty="0"/>
          </a:p>
          <a:p>
            <a:pPr algn="just"/>
            <a:endParaRPr lang="en-US" sz="2000" dirty="0"/>
          </a:p>
        </p:txBody>
      </p:sp>
    </p:spTree>
    <p:extLst>
      <p:ext uri="{BB962C8B-B14F-4D97-AF65-F5344CB8AC3E}">
        <p14:creationId xmlns:p14="http://schemas.microsoft.com/office/powerpoint/2010/main" val="3775788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A9AE-B980-FC42-9F7A-B13FC591A8CB}"/>
              </a:ext>
            </a:extLst>
          </p:cNvPr>
          <p:cNvSpPr>
            <a:spLocks noGrp="1"/>
          </p:cNvSpPr>
          <p:nvPr>
            <p:ph type="title"/>
          </p:nvPr>
        </p:nvSpPr>
        <p:spPr>
          <a:xfrm>
            <a:off x="685801" y="181332"/>
            <a:ext cx="10131425" cy="1456267"/>
          </a:xfrm>
        </p:spPr>
        <p:txBody>
          <a:bodyPr>
            <a:normAutofit/>
          </a:bodyPr>
          <a:lstStyle/>
          <a:p>
            <a:r>
              <a:rPr lang="en-US" sz="3600" dirty="0">
                <a:solidFill>
                  <a:srgbClr val="0070C0"/>
                </a:solidFill>
              </a:rPr>
              <a:t>3. METHODOLOGY</a:t>
            </a:r>
          </a:p>
        </p:txBody>
      </p:sp>
      <p:sp>
        <p:nvSpPr>
          <p:cNvPr id="3" name="Content Placeholder 2">
            <a:extLst>
              <a:ext uri="{FF2B5EF4-FFF2-40B4-BE49-F238E27FC236}">
                <a16:creationId xmlns:a16="http://schemas.microsoft.com/office/drawing/2014/main" id="{D525E5C4-1F9E-2640-91ED-2D9D1774986E}"/>
              </a:ext>
            </a:extLst>
          </p:cNvPr>
          <p:cNvSpPr>
            <a:spLocks noGrp="1"/>
          </p:cNvSpPr>
          <p:nvPr>
            <p:ph idx="1"/>
          </p:nvPr>
        </p:nvSpPr>
        <p:spPr>
          <a:xfrm>
            <a:off x="838200" y="1432074"/>
            <a:ext cx="10515600" cy="4852975"/>
          </a:xfrm>
        </p:spPr>
        <p:txBody>
          <a:bodyPr>
            <a:normAutofit fontScale="92500" lnSpcReduction="20000"/>
          </a:bodyPr>
          <a:lstStyle/>
          <a:p>
            <a:pPr marL="0" indent="0">
              <a:buNone/>
            </a:pPr>
            <a:r>
              <a:rPr lang="en-US" sz="2200" b="1" dirty="0">
                <a:solidFill>
                  <a:schemeClr val="tx1">
                    <a:lumMod val="50000"/>
                    <a:lumOff val="50000"/>
                  </a:schemeClr>
                </a:solidFill>
              </a:rPr>
              <a:t>Exploratory Data Analysis</a:t>
            </a:r>
          </a:p>
          <a:p>
            <a:pPr marL="0" indent="0" algn="ctr">
              <a:buNone/>
            </a:pPr>
            <a:r>
              <a:rPr lang="en-US" sz="2200" dirty="0">
                <a:solidFill>
                  <a:schemeClr val="tx1">
                    <a:lumMod val="50000"/>
                    <a:lumOff val="50000"/>
                  </a:schemeClr>
                </a:solidFill>
              </a:rPr>
              <a:t>Statistical summary of crimes</a:t>
            </a:r>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buNone/>
            </a:pPr>
            <a:endParaRPr lang="en-US" sz="2000" dirty="0"/>
          </a:p>
          <a:p>
            <a:pPr marL="0" indent="0" algn="just">
              <a:buNone/>
            </a:pPr>
            <a:r>
              <a:rPr lang="en-US" sz="2200" dirty="0">
                <a:solidFill>
                  <a:schemeClr val="tx1">
                    <a:lumMod val="50000"/>
                    <a:lumOff val="50000"/>
                  </a:schemeClr>
                </a:solidFill>
              </a:rPr>
              <a:t>The count for each of the major categories of crime returns the value 33 which is the number of London boroughs. 'Theft and Handling' is the highest reported crime during the year 2016 followed by 'Violence against the person', 'Criminal damage'. The lowest recorded crime are 'Drugs', 'Robbery' and 'Other Notifiable offenses’.</a:t>
            </a:r>
          </a:p>
        </p:txBody>
      </p:sp>
      <p:pic>
        <p:nvPicPr>
          <p:cNvPr id="5" name="Picture 4">
            <a:extLst>
              <a:ext uri="{FF2B5EF4-FFF2-40B4-BE49-F238E27FC236}">
                <a16:creationId xmlns:a16="http://schemas.microsoft.com/office/drawing/2014/main" id="{27298849-9A07-9543-BDE8-B581517C63C9}"/>
              </a:ext>
            </a:extLst>
          </p:cNvPr>
          <p:cNvPicPr>
            <a:picLocks noChangeAspect="1"/>
          </p:cNvPicPr>
          <p:nvPr/>
        </p:nvPicPr>
        <p:blipFill>
          <a:blip r:embed="rId2"/>
          <a:stretch>
            <a:fillRect/>
          </a:stretch>
        </p:blipFill>
        <p:spPr>
          <a:xfrm>
            <a:off x="2260266" y="2443939"/>
            <a:ext cx="6643102" cy="2476668"/>
          </a:xfrm>
          <a:prstGeom prst="rect">
            <a:avLst/>
          </a:prstGeom>
        </p:spPr>
      </p:pic>
    </p:spTree>
    <p:extLst>
      <p:ext uri="{BB962C8B-B14F-4D97-AF65-F5344CB8AC3E}">
        <p14:creationId xmlns:p14="http://schemas.microsoft.com/office/powerpoint/2010/main" val="266542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1EF79-87C1-944D-8D20-40880920A378}"/>
              </a:ext>
            </a:extLst>
          </p:cNvPr>
          <p:cNvSpPr>
            <a:spLocks noGrp="1"/>
          </p:cNvSpPr>
          <p:nvPr>
            <p:ph type="title"/>
          </p:nvPr>
        </p:nvSpPr>
        <p:spPr>
          <a:xfrm>
            <a:off x="838200" y="365125"/>
            <a:ext cx="10515600" cy="1023837"/>
          </a:xfrm>
        </p:spPr>
        <p:txBody>
          <a:bodyPr>
            <a:normAutofit/>
          </a:bodyPr>
          <a:lstStyle/>
          <a:p>
            <a:pPr algn="ctr"/>
            <a:r>
              <a:rPr lang="en-US" sz="2400" dirty="0">
                <a:solidFill>
                  <a:schemeClr val="tx1">
                    <a:lumMod val="50000"/>
                    <a:lumOff val="50000"/>
                  </a:schemeClr>
                </a:solidFill>
              </a:rPr>
              <a:t>Boroughs with the highest crime rates</a:t>
            </a:r>
          </a:p>
        </p:txBody>
      </p:sp>
      <p:pic>
        <p:nvPicPr>
          <p:cNvPr id="5" name="Content Placeholder 4">
            <a:extLst>
              <a:ext uri="{FF2B5EF4-FFF2-40B4-BE49-F238E27FC236}">
                <a16:creationId xmlns:a16="http://schemas.microsoft.com/office/drawing/2014/main" id="{9EE3CD52-363A-1D4C-A456-2669BEF048B0}"/>
              </a:ext>
            </a:extLst>
          </p:cNvPr>
          <p:cNvPicPr>
            <a:picLocks noGrp="1" noChangeAspect="1"/>
          </p:cNvPicPr>
          <p:nvPr>
            <p:ph idx="1"/>
          </p:nvPr>
        </p:nvPicPr>
        <p:blipFill>
          <a:blip r:embed="rId2"/>
          <a:stretch>
            <a:fillRect/>
          </a:stretch>
        </p:blipFill>
        <p:spPr>
          <a:xfrm>
            <a:off x="2592727" y="1385781"/>
            <a:ext cx="6805928" cy="3632180"/>
          </a:xfrm>
        </p:spPr>
      </p:pic>
      <p:sp>
        <p:nvSpPr>
          <p:cNvPr id="6" name="TextBox 5">
            <a:extLst>
              <a:ext uri="{FF2B5EF4-FFF2-40B4-BE49-F238E27FC236}">
                <a16:creationId xmlns:a16="http://schemas.microsoft.com/office/drawing/2014/main" id="{EAE33A64-73DD-8E43-9DE5-F27FEE72D0FC}"/>
              </a:ext>
            </a:extLst>
          </p:cNvPr>
          <p:cNvSpPr txBox="1"/>
          <p:nvPr/>
        </p:nvSpPr>
        <p:spPr>
          <a:xfrm>
            <a:off x="9699585" y="5069711"/>
            <a:ext cx="184731" cy="646331"/>
          </a:xfrm>
          <a:prstGeom prst="rect">
            <a:avLst/>
          </a:prstGeom>
          <a:noFill/>
        </p:spPr>
        <p:txBody>
          <a:bodyPr wrap="none" rtlCol="0">
            <a:spAutoFit/>
          </a:bodyPr>
          <a:lstStyle/>
          <a:p>
            <a:endParaRPr lang="en-US" dirty="0"/>
          </a:p>
          <a:p>
            <a:endParaRPr lang="en-US" dirty="0"/>
          </a:p>
        </p:txBody>
      </p:sp>
      <p:sp>
        <p:nvSpPr>
          <p:cNvPr id="7" name="TextBox 6">
            <a:extLst>
              <a:ext uri="{FF2B5EF4-FFF2-40B4-BE49-F238E27FC236}">
                <a16:creationId xmlns:a16="http://schemas.microsoft.com/office/drawing/2014/main" id="{8570562C-D34A-DF47-BDEF-3777D6D1D804}"/>
              </a:ext>
            </a:extLst>
          </p:cNvPr>
          <p:cNvSpPr txBox="1"/>
          <p:nvPr/>
        </p:nvSpPr>
        <p:spPr>
          <a:xfrm>
            <a:off x="1099594" y="5370644"/>
            <a:ext cx="10058401" cy="1015663"/>
          </a:xfrm>
          <a:prstGeom prst="rect">
            <a:avLst/>
          </a:prstGeom>
          <a:noFill/>
        </p:spPr>
        <p:txBody>
          <a:bodyPr wrap="square" rtlCol="0">
            <a:spAutoFit/>
          </a:bodyPr>
          <a:lstStyle/>
          <a:p>
            <a:pPr algn="just"/>
            <a:r>
              <a:rPr lang="en-US" sz="2000" dirty="0">
                <a:solidFill>
                  <a:schemeClr val="tx1">
                    <a:lumMod val="50000"/>
                    <a:lumOff val="50000"/>
                  </a:schemeClr>
                </a:solidFill>
              </a:rPr>
              <a:t>Comparing five boroughs with the highest crime rate during the year 2016 it is evident that Westminster has the highest crimes recorded followed by Lambeth, Southwark, Newham and Tower Hamlets. Westminster has a significantly higher crime rate than the other 4 boroughs.</a:t>
            </a:r>
          </a:p>
        </p:txBody>
      </p:sp>
    </p:spTree>
    <p:extLst>
      <p:ext uri="{BB962C8B-B14F-4D97-AF65-F5344CB8AC3E}">
        <p14:creationId xmlns:p14="http://schemas.microsoft.com/office/powerpoint/2010/main" val="253742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A6F8-44A5-674F-887D-2B4033789BFB}"/>
              </a:ext>
            </a:extLst>
          </p:cNvPr>
          <p:cNvSpPr>
            <a:spLocks noGrp="1"/>
          </p:cNvSpPr>
          <p:nvPr>
            <p:ph type="title"/>
          </p:nvPr>
        </p:nvSpPr>
        <p:spPr/>
        <p:txBody>
          <a:bodyPr>
            <a:normAutofit/>
          </a:bodyPr>
          <a:lstStyle/>
          <a:p>
            <a:pPr algn="ctr"/>
            <a:r>
              <a:rPr lang="en-US" sz="2000" dirty="0">
                <a:solidFill>
                  <a:schemeClr val="tx1">
                    <a:lumMod val="50000"/>
                    <a:lumOff val="50000"/>
                  </a:schemeClr>
                </a:solidFill>
              </a:rPr>
              <a:t>Boroughs with the lowest crime rates</a:t>
            </a:r>
          </a:p>
        </p:txBody>
      </p:sp>
      <p:pic>
        <p:nvPicPr>
          <p:cNvPr id="5" name="Content Placeholder 4">
            <a:extLst>
              <a:ext uri="{FF2B5EF4-FFF2-40B4-BE49-F238E27FC236}">
                <a16:creationId xmlns:a16="http://schemas.microsoft.com/office/drawing/2014/main" id="{1F90BD7F-F712-174F-B7D3-DBFD2F8C3CEE}"/>
              </a:ext>
            </a:extLst>
          </p:cNvPr>
          <p:cNvPicPr>
            <a:picLocks noGrp="1" noChangeAspect="1"/>
          </p:cNvPicPr>
          <p:nvPr>
            <p:ph idx="1"/>
          </p:nvPr>
        </p:nvPicPr>
        <p:blipFill>
          <a:blip r:embed="rId2"/>
          <a:stretch>
            <a:fillRect/>
          </a:stretch>
        </p:blipFill>
        <p:spPr>
          <a:xfrm>
            <a:off x="2336150" y="1944763"/>
            <a:ext cx="6830725" cy="3649662"/>
          </a:xfrm>
        </p:spPr>
      </p:pic>
    </p:spTree>
    <p:extLst>
      <p:ext uri="{BB962C8B-B14F-4D97-AF65-F5344CB8AC3E}">
        <p14:creationId xmlns:p14="http://schemas.microsoft.com/office/powerpoint/2010/main" val="1778275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9BD5D-FA64-F24B-9780-EA06869F7941}"/>
              </a:ext>
            </a:extLst>
          </p:cNvPr>
          <p:cNvSpPr>
            <a:spLocks noGrp="1"/>
          </p:cNvSpPr>
          <p:nvPr>
            <p:ph idx="1"/>
          </p:nvPr>
        </p:nvSpPr>
        <p:spPr>
          <a:xfrm>
            <a:off x="838200" y="1235330"/>
            <a:ext cx="10515600" cy="4351338"/>
          </a:xfrm>
        </p:spPr>
        <p:txBody>
          <a:bodyPr/>
          <a:lstStyle/>
          <a:p>
            <a:pPr marL="0" indent="0" algn="just">
              <a:buNone/>
            </a:pPr>
            <a:r>
              <a:rPr lang="en-US" sz="2000" dirty="0">
                <a:solidFill>
                  <a:schemeClr val="tx1">
                    <a:lumMod val="50000"/>
                    <a:lumOff val="50000"/>
                  </a:schemeClr>
                </a:solidFill>
              </a:rPr>
              <a:t>Comparing five boroughs with the lowest crime rate during the year 2016, City of London has the lowest recorded crimes followed by Kingston upon Thames, Sutton, Richmond upon Thames and Merton.</a:t>
            </a:r>
          </a:p>
          <a:p>
            <a:pPr algn="just"/>
            <a:r>
              <a:rPr lang="en-US" sz="2000" dirty="0">
                <a:solidFill>
                  <a:schemeClr val="tx1">
                    <a:lumMod val="50000"/>
                    <a:lumOff val="50000"/>
                  </a:schemeClr>
                </a:solidFill>
              </a:rPr>
              <a:t>City of London has a significantly lower crime rate because it is the 33rd principal division of Greater London but it is not a London borough. It has an area of 1.12 square miles and a population of 7000 as of 2013 which suggests that it is a small area.</a:t>
            </a:r>
          </a:p>
          <a:p>
            <a:pPr algn="just"/>
            <a:r>
              <a:rPr lang="en-US" sz="2000" dirty="0">
                <a:solidFill>
                  <a:schemeClr val="tx1">
                    <a:lumMod val="50000"/>
                    <a:lumOff val="50000"/>
                  </a:schemeClr>
                </a:solidFill>
              </a:rPr>
              <a:t>We will consider the next borough with the lowest crime rate as the safest borough in London which is Kingston upon Thames.</a:t>
            </a:r>
          </a:p>
          <a:p>
            <a:pPr marL="0" indent="0">
              <a:buNone/>
            </a:pPr>
            <a:endParaRPr lang="en-US" dirty="0"/>
          </a:p>
        </p:txBody>
      </p:sp>
    </p:spTree>
    <p:extLst>
      <p:ext uri="{BB962C8B-B14F-4D97-AF65-F5344CB8AC3E}">
        <p14:creationId xmlns:p14="http://schemas.microsoft.com/office/powerpoint/2010/main" val="386666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C242-35E5-9045-8DB1-B1E28B985E85}"/>
              </a:ext>
            </a:extLst>
          </p:cNvPr>
          <p:cNvSpPr>
            <a:spLocks noGrp="1"/>
          </p:cNvSpPr>
          <p:nvPr>
            <p:ph type="title"/>
          </p:nvPr>
        </p:nvSpPr>
        <p:spPr>
          <a:xfrm>
            <a:off x="685801" y="42434"/>
            <a:ext cx="10131425" cy="1456267"/>
          </a:xfrm>
        </p:spPr>
        <p:txBody>
          <a:bodyPr>
            <a:normAutofit/>
          </a:bodyPr>
          <a:lstStyle/>
          <a:p>
            <a:pPr algn="ctr"/>
            <a:r>
              <a:rPr lang="en-US" sz="2000" dirty="0">
                <a:solidFill>
                  <a:schemeClr val="tx1">
                    <a:lumMod val="50000"/>
                    <a:lumOff val="50000"/>
                  </a:schemeClr>
                </a:solidFill>
              </a:rPr>
              <a:t>Neighborhoods in Kingston upon Thames</a:t>
            </a:r>
          </a:p>
        </p:txBody>
      </p:sp>
      <p:pic>
        <p:nvPicPr>
          <p:cNvPr id="5" name="Content Placeholder 4">
            <a:extLst>
              <a:ext uri="{FF2B5EF4-FFF2-40B4-BE49-F238E27FC236}">
                <a16:creationId xmlns:a16="http://schemas.microsoft.com/office/drawing/2014/main" id="{1E40B10A-9044-754E-9C44-A12DCB955D78}"/>
              </a:ext>
            </a:extLst>
          </p:cNvPr>
          <p:cNvPicPr>
            <a:picLocks noGrp="1" noChangeAspect="1"/>
          </p:cNvPicPr>
          <p:nvPr>
            <p:ph idx="1"/>
          </p:nvPr>
        </p:nvPicPr>
        <p:blipFill>
          <a:blip r:embed="rId2"/>
          <a:stretch>
            <a:fillRect/>
          </a:stretch>
        </p:blipFill>
        <p:spPr>
          <a:xfrm>
            <a:off x="2440557" y="1304756"/>
            <a:ext cx="6981236" cy="4155134"/>
          </a:xfrm>
        </p:spPr>
      </p:pic>
      <p:sp>
        <p:nvSpPr>
          <p:cNvPr id="6" name="TextBox 5">
            <a:extLst>
              <a:ext uri="{FF2B5EF4-FFF2-40B4-BE49-F238E27FC236}">
                <a16:creationId xmlns:a16="http://schemas.microsoft.com/office/drawing/2014/main" id="{E47CCC6E-2ADF-6D4A-834D-2FB934A57C50}"/>
              </a:ext>
            </a:extLst>
          </p:cNvPr>
          <p:cNvSpPr txBox="1"/>
          <p:nvPr/>
        </p:nvSpPr>
        <p:spPr>
          <a:xfrm>
            <a:off x="995424" y="5752612"/>
            <a:ext cx="10150998" cy="707886"/>
          </a:xfrm>
          <a:prstGeom prst="rect">
            <a:avLst/>
          </a:prstGeom>
          <a:noFill/>
        </p:spPr>
        <p:txBody>
          <a:bodyPr wrap="square" rtlCol="0">
            <a:spAutoFit/>
          </a:bodyPr>
          <a:lstStyle/>
          <a:p>
            <a:pPr algn="just"/>
            <a:r>
              <a:rPr lang="en-US" sz="2000" dirty="0">
                <a:solidFill>
                  <a:schemeClr val="tx1">
                    <a:lumMod val="50000"/>
                    <a:lumOff val="50000"/>
                  </a:schemeClr>
                </a:solidFill>
              </a:rPr>
              <a:t>There are 15 neighborhoods in the royal borough of Kingston upon Thames, they are visualized on a map using folium on python.</a:t>
            </a:r>
          </a:p>
        </p:txBody>
      </p:sp>
    </p:spTree>
    <p:extLst>
      <p:ext uri="{BB962C8B-B14F-4D97-AF65-F5344CB8AC3E}">
        <p14:creationId xmlns:p14="http://schemas.microsoft.com/office/powerpoint/2010/main" val="743085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{315289D8-EE96-AB48-BA47-81CFBEF9E638}tf10001058</Template>
  <TotalTime>1134</TotalTime>
  <Words>1485</Words>
  <Application>Microsoft Macintosh PowerPoint</Application>
  <PresentationFormat>Widescreen</PresentationFormat>
  <Paragraphs>80</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Celestial</vt:lpstr>
      <vt:lpstr>CAPSTONE PROJECT – THE BATTLE OF NEIGHBORHOODS PRESENTATION</vt:lpstr>
      <vt:lpstr>1. INTRODUCTION</vt:lpstr>
      <vt:lpstr>2. DATA ACQUISITION AND CLEANING</vt:lpstr>
      <vt:lpstr>PowerPoint Presentation</vt:lpstr>
      <vt:lpstr>3. METHODOLOGY</vt:lpstr>
      <vt:lpstr>Boroughs with the highest crime rates</vt:lpstr>
      <vt:lpstr>Boroughs with the lowest crime rates</vt:lpstr>
      <vt:lpstr>PowerPoint Presentation</vt:lpstr>
      <vt:lpstr>Neighborhoods in Kingston upon Thames</vt:lpstr>
      <vt:lpstr>Modelling</vt:lpstr>
      <vt:lpstr>PowerPoint Presentation</vt:lpstr>
      <vt:lpstr>4. RESULTS</vt:lpstr>
      <vt:lpstr>PowerPoint Presentation</vt:lpstr>
      <vt:lpstr>Cluster 1: Looking into the neighborhoods in the first cluster</vt:lpstr>
      <vt:lpstr>Cluster 2: Looking into the neighborhoods in the second cluster.</vt:lpstr>
      <vt:lpstr>Cluster 3: Looking into the neighborhoods in the third cluster.</vt:lpstr>
      <vt:lpstr>Cluster 4: Looking into the neighborhoods in the fourth cluster.</vt:lpstr>
      <vt:lpstr>Cluster 5: Looking into the neighborhoods in the fourth cluster.</vt:lpstr>
      <vt:lpstr>5. DISCUSSION </vt:lpstr>
      <vt:lpstr>6.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49</cp:revision>
  <dcterms:created xsi:type="dcterms:W3CDTF">2020-06-19T19:50:44Z</dcterms:created>
  <dcterms:modified xsi:type="dcterms:W3CDTF">2020-06-23T10:50:01Z</dcterms:modified>
</cp:coreProperties>
</file>