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68" r:id="rId5"/>
    <p:sldId id="259" r:id="rId6"/>
    <p:sldId id="270" r:id="rId7"/>
    <p:sldId id="271" r:id="rId8"/>
    <p:sldId id="272" r:id="rId9"/>
    <p:sldId id="260" r:id="rId10"/>
    <p:sldId id="261" r:id="rId11"/>
    <p:sldId id="263" r:id="rId12"/>
    <p:sldId id="265"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301" y="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u kumar kushwaha" userId="fbfead2c691eb816" providerId="LiveId" clId="{E56230D8-2828-4718-BD5B-632B4A72E015}"/>
    <pc:docChg chg="undo custSel addSld delSld modSld sldOrd">
      <pc:chgData name="Sonu kumar kushwaha" userId="fbfead2c691eb816" providerId="LiveId" clId="{E56230D8-2828-4718-BD5B-632B4A72E015}" dt="2023-11-06T19:50:35.592" v="1347" actId="2696"/>
      <pc:docMkLst>
        <pc:docMk/>
      </pc:docMkLst>
      <pc:sldChg chg="modSp mod">
        <pc:chgData name="Sonu kumar kushwaha" userId="fbfead2c691eb816" providerId="LiveId" clId="{E56230D8-2828-4718-BD5B-632B4A72E015}" dt="2023-11-06T18:03:35.881" v="280" actId="207"/>
        <pc:sldMkLst>
          <pc:docMk/>
          <pc:sldMk cId="3186077622" sldId="256"/>
        </pc:sldMkLst>
        <pc:spChg chg="mod">
          <ac:chgData name="Sonu kumar kushwaha" userId="fbfead2c691eb816" providerId="LiveId" clId="{E56230D8-2828-4718-BD5B-632B4A72E015}" dt="2023-11-06T18:03:35.881" v="280" actId="207"/>
          <ac:spMkLst>
            <pc:docMk/>
            <pc:sldMk cId="3186077622" sldId="256"/>
            <ac:spMk id="18" creationId="{10750340-264A-DE58-2C0D-8E8A3E6471B2}"/>
          </ac:spMkLst>
        </pc:spChg>
      </pc:sldChg>
      <pc:sldChg chg="addSp delSp modSp mod">
        <pc:chgData name="Sonu kumar kushwaha" userId="fbfead2c691eb816" providerId="LiveId" clId="{E56230D8-2828-4718-BD5B-632B4A72E015}" dt="2023-11-06T18:03:04.342" v="277"/>
        <pc:sldMkLst>
          <pc:docMk/>
          <pc:sldMk cId="2450083408" sldId="257"/>
        </pc:sldMkLst>
        <pc:spChg chg="mod">
          <ac:chgData name="Sonu kumar kushwaha" userId="fbfead2c691eb816" providerId="LiveId" clId="{E56230D8-2828-4718-BD5B-632B4A72E015}" dt="2023-11-06T18:03:04.342" v="277"/>
          <ac:spMkLst>
            <pc:docMk/>
            <pc:sldMk cId="2450083408" sldId="257"/>
            <ac:spMk id="5" creationId="{08E75C6A-235C-D3F3-EC36-04F13C33BF59}"/>
          </ac:spMkLst>
        </pc:spChg>
        <pc:picChg chg="add del mod">
          <ac:chgData name="Sonu kumar kushwaha" userId="fbfead2c691eb816" providerId="LiveId" clId="{E56230D8-2828-4718-BD5B-632B4A72E015}" dt="2023-11-06T17:48:48.745" v="59" actId="931"/>
          <ac:picMkLst>
            <pc:docMk/>
            <pc:sldMk cId="2450083408" sldId="257"/>
            <ac:picMk id="3" creationId="{0182CA4A-B495-525D-060A-76605CE8EEFF}"/>
          </ac:picMkLst>
        </pc:picChg>
        <pc:picChg chg="add del mod">
          <ac:chgData name="Sonu kumar kushwaha" userId="fbfead2c691eb816" providerId="LiveId" clId="{E56230D8-2828-4718-BD5B-632B4A72E015}" dt="2023-11-06T17:48:46.692" v="55" actId="931"/>
          <ac:picMkLst>
            <pc:docMk/>
            <pc:sldMk cId="2450083408" sldId="257"/>
            <ac:picMk id="6" creationId="{B872A64C-64A6-CBE6-5510-8CA8113AD4E8}"/>
          </ac:picMkLst>
        </pc:picChg>
      </pc:sldChg>
      <pc:sldChg chg="modSp mod">
        <pc:chgData name="Sonu kumar kushwaha" userId="fbfead2c691eb816" providerId="LiveId" clId="{E56230D8-2828-4718-BD5B-632B4A72E015}" dt="2023-11-06T17:06:38.448" v="29" actId="113"/>
        <pc:sldMkLst>
          <pc:docMk/>
          <pc:sldMk cId="1243288587" sldId="258"/>
        </pc:sldMkLst>
        <pc:spChg chg="mod">
          <ac:chgData name="Sonu kumar kushwaha" userId="fbfead2c691eb816" providerId="LiveId" clId="{E56230D8-2828-4718-BD5B-632B4A72E015}" dt="2023-11-06T17:06:38.448" v="29" actId="113"/>
          <ac:spMkLst>
            <pc:docMk/>
            <pc:sldMk cId="1243288587" sldId="258"/>
            <ac:spMk id="6" creationId="{472FAE17-4996-988D-F6AF-237963176005}"/>
          </ac:spMkLst>
        </pc:spChg>
      </pc:sldChg>
      <pc:sldChg chg="modSp mod">
        <pc:chgData name="Sonu kumar kushwaha" userId="fbfead2c691eb816" providerId="LiveId" clId="{E56230D8-2828-4718-BD5B-632B4A72E015}" dt="2023-11-06T18:42:54.099" v="515" actId="20577"/>
        <pc:sldMkLst>
          <pc:docMk/>
          <pc:sldMk cId="2461605702" sldId="259"/>
        </pc:sldMkLst>
        <pc:spChg chg="mod">
          <ac:chgData name="Sonu kumar kushwaha" userId="fbfead2c691eb816" providerId="LiveId" clId="{E56230D8-2828-4718-BD5B-632B4A72E015}" dt="2023-11-06T18:42:54.099" v="515" actId="20577"/>
          <ac:spMkLst>
            <pc:docMk/>
            <pc:sldMk cId="2461605702" sldId="259"/>
            <ac:spMk id="8" creationId="{32EC69E7-43A2-54B3-E20C-1EABC2DAB99D}"/>
          </ac:spMkLst>
        </pc:spChg>
      </pc:sldChg>
      <pc:sldChg chg="modSp mod">
        <pc:chgData name="Sonu kumar kushwaha" userId="fbfead2c691eb816" providerId="LiveId" clId="{E56230D8-2828-4718-BD5B-632B4A72E015}" dt="2023-11-06T19:39:57.461" v="1120" actId="20577"/>
        <pc:sldMkLst>
          <pc:docMk/>
          <pc:sldMk cId="1716770744" sldId="261"/>
        </pc:sldMkLst>
        <pc:spChg chg="mod">
          <ac:chgData name="Sonu kumar kushwaha" userId="fbfead2c691eb816" providerId="LiveId" clId="{E56230D8-2828-4718-BD5B-632B4A72E015}" dt="2023-11-06T19:39:57.461" v="1120" actId="20577"/>
          <ac:spMkLst>
            <pc:docMk/>
            <pc:sldMk cId="1716770744" sldId="261"/>
            <ac:spMk id="6" creationId="{6F8680B6-E297-39A4-1128-7570B267ECB4}"/>
          </ac:spMkLst>
        </pc:spChg>
      </pc:sldChg>
      <pc:sldChg chg="del">
        <pc:chgData name="Sonu kumar kushwaha" userId="fbfead2c691eb816" providerId="LiveId" clId="{E56230D8-2828-4718-BD5B-632B4A72E015}" dt="2023-11-06T19:50:35.592" v="1347" actId="2696"/>
        <pc:sldMkLst>
          <pc:docMk/>
          <pc:sldMk cId="90665600" sldId="262"/>
        </pc:sldMkLst>
      </pc:sldChg>
      <pc:sldChg chg="modSp mod">
        <pc:chgData name="Sonu kumar kushwaha" userId="fbfead2c691eb816" providerId="LiveId" clId="{E56230D8-2828-4718-BD5B-632B4A72E015}" dt="2023-11-06T19:49:49.960" v="1342" actId="20577"/>
        <pc:sldMkLst>
          <pc:docMk/>
          <pc:sldMk cId="3069248960" sldId="263"/>
        </pc:sldMkLst>
        <pc:spChg chg="mod">
          <ac:chgData name="Sonu kumar kushwaha" userId="fbfead2c691eb816" providerId="LiveId" clId="{E56230D8-2828-4718-BD5B-632B4A72E015}" dt="2023-11-06T19:49:49.960" v="1342" actId="20577"/>
          <ac:spMkLst>
            <pc:docMk/>
            <pc:sldMk cId="3069248960" sldId="263"/>
            <ac:spMk id="5" creationId="{479E9606-098A-107E-EE9D-FBA76D95A538}"/>
          </ac:spMkLst>
        </pc:spChg>
      </pc:sldChg>
      <pc:sldChg chg="del">
        <pc:chgData name="Sonu kumar kushwaha" userId="fbfead2c691eb816" providerId="LiveId" clId="{E56230D8-2828-4718-BD5B-632B4A72E015}" dt="2023-11-06T19:40:30.426" v="1121" actId="2696"/>
        <pc:sldMkLst>
          <pc:docMk/>
          <pc:sldMk cId="3212042089" sldId="264"/>
        </pc:sldMkLst>
      </pc:sldChg>
      <pc:sldChg chg="ord">
        <pc:chgData name="Sonu kumar kushwaha" userId="fbfead2c691eb816" providerId="LiveId" clId="{E56230D8-2828-4718-BD5B-632B4A72E015}" dt="2023-11-06T19:50:10.877" v="1346"/>
        <pc:sldMkLst>
          <pc:docMk/>
          <pc:sldMk cId="4089946377" sldId="265"/>
        </pc:sldMkLst>
      </pc:sldChg>
      <pc:sldChg chg="modSp del mod">
        <pc:chgData name="Sonu kumar kushwaha" userId="fbfead2c691eb816" providerId="LiveId" clId="{E56230D8-2828-4718-BD5B-632B4A72E015}" dt="2023-11-06T19:42:15.068" v="1122" actId="2696"/>
        <pc:sldMkLst>
          <pc:docMk/>
          <pc:sldMk cId="273429519" sldId="266"/>
        </pc:sldMkLst>
        <pc:spChg chg="mod">
          <ac:chgData name="Sonu kumar kushwaha" userId="fbfead2c691eb816" providerId="LiveId" clId="{E56230D8-2828-4718-BD5B-632B4A72E015}" dt="2023-11-06T19:38:23.275" v="1111" actId="207"/>
          <ac:spMkLst>
            <pc:docMk/>
            <pc:sldMk cId="273429519" sldId="266"/>
            <ac:spMk id="6" creationId="{D2D4FC2C-22DF-F172-03FA-748243A73AFC}"/>
          </ac:spMkLst>
        </pc:spChg>
      </pc:sldChg>
      <pc:sldChg chg="modSp mod">
        <pc:chgData name="Sonu kumar kushwaha" userId="fbfead2c691eb816" providerId="LiveId" clId="{E56230D8-2828-4718-BD5B-632B4A72E015}" dt="2023-11-06T19:42:27.207" v="1123" actId="20577"/>
        <pc:sldMkLst>
          <pc:docMk/>
          <pc:sldMk cId="3450526677" sldId="267"/>
        </pc:sldMkLst>
        <pc:spChg chg="mod">
          <ac:chgData name="Sonu kumar kushwaha" userId="fbfead2c691eb816" providerId="LiveId" clId="{E56230D8-2828-4718-BD5B-632B4A72E015}" dt="2023-11-06T19:42:27.207" v="1123" actId="20577"/>
          <ac:spMkLst>
            <pc:docMk/>
            <pc:sldMk cId="3450526677" sldId="267"/>
            <ac:spMk id="5" creationId="{D64EBD6E-B675-D3C3-04BF-B8E6A9063379}"/>
          </ac:spMkLst>
        </pc:spChg>
      </pc:sldChg>
      <pc:sldChg chg="addSp delSp modSp new mod">
        <pc:chgData name="Sonu kumar kushwaha" userId="fbfead2c691eb816" providerId="LiveId" clId="{E56230D8-2828-4718-BD5B-632B4A72E015}" dt="2023-11-06T17:57:10.060" v="256" actId="20577"/>
        <pc:sldMkLst>
          <pc:docMk/>
          <pc:sldMk cId="1175121490" sldId="268"/>
        </pc:sldMkLst>
        <pc:spChg chg="del">
          <ac:chgData name="Sonu kumar kushwaha" userId="fbfead2c691eb816" providerId="LiveId" clId="{E56230D8-2828-4718-BD5B-632B4A72E015}" dt="2023-11-06T17:50:50.830" v="68" actId="21"/>
          <ac:spMkLst>
            <pc:docMk/>
            <pc:sldMk cId="1175121490" sldId="268"/>
            <ac:spMk id="2" creationId="{7B0E090C-30F2-70E5-9382-F185841F3A33}"/>
          </ac:spMkLst>
        </pc:spChg>
        <pc:spChg chg="del">
          <ac:chgData name="Sonu kumar kushwaha" userId="fbfead2c691eb816" providerId="LiveId" clId="{E56230D8-2828-4718-BD5B-632B4A72E015}" dt="2023-11-06T17:50:43.982" v="67" actId="931"/>
          <ac:spMkLst>
            <pc:docMk/>
            <pc:sldMk cId="1175121490" sldId="268"/>
            <ac:spMk id="3" creationId="{04B2F0F4-0F0B-3A92-18F1-77DB22184FAF}"/>
          </ac:spMkLst>
        </pc:spChg>
        <pc:spChg chg="add mod">
          <ac:chgData name="Sonu kumar kushwaha" userId="fbfead2c691eb816" providerId="LiveId" clId="{E56230D8-2828-4718-BD5B-632B4A72E015}" dt="2023-11-06T17:57:10.060" v="256" actId="20577"/>
          <ac:spMkLst>
            <pc:docMk/>
            <pc:sldMk cId="1175121490" sldId="268"/>
            <ac:spMk id="12" creationId="{FCBA4B30-E3BB-E863-C5B4-FCF8EC96C925}"/>
          </ac:spMkLst>
        </pc:spChg>
        <pc:grpChg chg="mod">
          <ac:chgData name="Sonu kumar kushwaha" userId="fbfead2c691eb816" providerId="LiveId" clId="{E56230D8-2828-4718-BD5B-632B4A72E015}" dt="2023-11-06T17:52:55.486" v="79"/>
          <ac:grpSpMkLst>
            <pc:docMk/>
            <pc:sldMk cId="1175121490" sldId="268"/>
            <ac:grpSpMk id="10" creationId="{0EE7FD2B-66B4-56DF-813B-D4C63859F9D9}"/>
          </ac:grpSpMkLst>
        </pc:grpChg>
        <pc:picChg chg="add mod">
          <ac:chgData name="Sonu kumar kushwaha" userId="fbfead2c691eb816" providerId="LiveId" clId="{E56230D8-2828-4718-BD5B-632B4A72E015}" dt="2023-11-06T17:52:12.442" v="71" actId="1076"/>
          <ac:picMkLst>
            <pc:docMk/>
            <pc:sldMk cId="1175121490" sldId="268"/>
            <ac:picMk id="5" creationId="{804F0D40-621A-538A-B311-E9475DFC9487}"/>
          </ac:picMkLst>
        </pc:picChg>
        <pc:inkChg chg="add del">
          <ac:chgData name="Sonu kumar kushwaha" userId="fbfead2c691eb816" providerId="LiveId" clId="{E56230D8-2828-4718-BD5B-632B4A72E015}" dt="2023-11-06T17:52:18.647" v="73" actId="9405"/>
          <ac:inkMkLst>
            <pc:docMk/>
            <pc:sldMk cId="1175121490" sldId="268"/>
            <ac:inkMk id="6" creationId="{F29CC16A-A3B5-63E0-20D7-6EB2944AF67C}"/>
          </ac:inkMkLst>
        </pc:inkChg>
        <pc:inkChg chg="add">
          <ac:chgData name="Sonu kumar kushwaha" userId="fbfead2c691eb816" providerId="LiveId" clId="{E56230D8-2828-4718-BD5B-632B4A72E015}" dt="2023-11-06T17:52:40.951" v="74" actId="9405"/>
          <ac:inkMkLst>
            <pc:docMk/>
            <pc:sldMk cId="1175121490" sldId="268"/>
            <ac:inkMk id="7" creationId="{3D9EBFB0-1B71-67FE-D989-AA9F3C285F72}"/>
          </ac:inkMkLst>
        </pc:inkChg>
        <pc:inkChg chg="add del mod">
          <ac:chgData name="Sonu kumar kushwaha" userId="fbfead2c691eb816" providerId="LiveId" clId="{E56230D8-2828-4718-BD5B-632B4A72E015}" dt="2023-11-06T17:52:55.737" v="80" actId="9405"/>
          <ac:inkMkLst>
            <pc:docMk/>
            <pc:sldMk cId="1175121490" sldId="268"/>
            <ac:inkMk id="8" creationId="{51E96369-5B70-D97C-AA68-39F4FC8DE8DC}"/>
          </ac:inkMkLst>
        </pc:inkChg>
        <pc:inkChg chg="add del mod">
          <ac:chgData name="Sonu kumar kushwaha" userId="fbfead2c691eb816" providerId="LiveId" clId="{E56230D8-2828-4718-BD5B-632B4A72E015}" dt="2023-11-06T17:52:55.486" v="79"/>
          <ac:inkMkLst>
            <pc:docMk/>
            <pc:sldMk cId="1175121490" sldId="268"/>
            <ac:inkMk id="9" creationId="{C33D46A5-5E0F-2931-088D-78680F81149E}"/>
          </ac:inkMkLst>
        </pc:inkChg>
        <pc:inkChg chg="add">
          <ac:chgData name="Sonu kumar kushwaha" userId="fbfead2c691eb816" providerId="LiveId" clId="{E56230D8-2828-4718-BD5B-632B4A72E015}" dt="2023-11-06T17:54:02.981" v="81" actId="9405"/>
          <ac:inkMkLst>
            <pc:docMk/>
            <pc:sldMk cId="1175121490" sldId="268"/>
            <ac:inkMk id="11" creationId="{47FE628E-61A3-B0A4-C116-23B38BF0F277}"/>
          </ac:inkMkLst>
        </pc:inkChg>
      </pc:sldChg>
      <pc:sldChg chg="new del">
        <pc:chgData name="Sonu kumar kushwaha" userId="fbfead2c691eb816" providerId="LiveId" clId="{E56230D8-2828-4718-BD5B-632B4A72E015}" dt="2023-11-06T17:48:45.395" v="52" actId="680"/>
        <pc:sldMkLst>
          <pc:docMk/>
          <pc:sldMk cId="3624149032" sldId="268"/>
        </pc:sldMkLst>
      </pc:sldChg>
      <pc:sldChg chg="delSp modSp new del mod">
        <pc:chgData name="Sonu kumar kushwaha" userId="fbfead2c691eb816" providerId="LiveId" clId="{E56230D8-2828-4718-BD5B-632B4A72E015}" dt="2023-11-06T19:37:46.671" v="1109" actId="2696"/>
        <pc:sldMkLst>
          <pc:docMk/>
          <pc:sldMk cId="1977792680" sldId="269"/>
        </pc:sldMkLst>
        <pc:spChg chg="del">
          <ac:chgData name="Sonu kumar kushwaha" userId="fbfead2c691eb816" providerId="LiveId" clId="{E56230D8-2828-4718-BD5B-632B4A72E015}" dt="2023-11-06T18:21:54.101" v="312" actId="21"/>
          <ac:spMkLst>
            <pc:docMk/>
            <pc:sldMk cId="1977792680" sldId="269"/>
            <ac:spMk id="2" creationId="{546C2A0E-0581-D3F9-C6D2-0C4EBC63E4F7}"/>
          </ac:spMkLst>
        </pc:spChg>
        <pc:spChg chg="mod">
          <ac:chgData name="Sonu kumar kushwaha" userId="fbfead2c691eb816" providerId="LiveId" clId="{E56230D8-2828-4718-BD5B-632B4A72E015}" dt="2023-11-06T19:20:49.613" v="993" actId="20577"/>
          <ac:spMkLst>
            <pc:docMk/>
            <pc:sldMk cId="1977792680" sldId="269"/>
            <ac:spMk id="3" creationId="{43342062-6E71-DA32-3D97-47FBB65F99BF}"/>
          </ac:spMkLst>
        </pc:spChg>
      </pc:sldChg>
      <pc:sldChg chg="addSp delSp modSp new mod">
        <pc:chgData name="Sonu kumar kushwaha" userId="fbfead2c691eb816" providerId="LiveId" clId="{E56230D8-2828-4718-BD5B-632B4A72E015}" dt="2023-11-06T19:24:37.452" v="1044" actId="207"/>
        <pc:sldMkLst>
          <pc:docMk/>
          <pc:sldMk cId="251796466" sldId="270"/>
        </pc:sldMkLst>
        <pc:spChg chg="del">
          <ac:chgData name="Sonu kumar kushwaha" userId="fbfead2c691eb816" providerId="LiveId" clId="{E56230D8-2828-4718-BD5B-632B4A72E015}" dt="2023-11-06T18:53:26.583" v="519" actId="21"/>
          <ac:spMkLst>
            <pc:docMk/>
            <pc:sldMk cId="251796466" sldId="270"/>
            <ac:spMk id="2" creationId="{7C054E7C-20C9-8592-969A-3BE945FBE5DC}"/>
          </ac:spMkLst>
        </pc:spChg>
        <pc:spChg chg="del">
          <ac:chgData name="Sonu kumar kushwaha" userId="fbfead2c691eb816" providerId="LiveId" clId="{E56230D8-2828-4718-BD5B-632B4A72E015}" dt="2023-11-06T18:53:29.300" v="520" actId="21"/>
          <ac:spMkLst>
            <pc:docMk/>
            <pc:sldMk cId="251796466" sldId="270"/>
            <ac:spMk id="3" creationId="{A94C698F-C01E-2796-7AF1-12F8AB0734EE}"/>
          </ac:spMkLst>
        </pc:spChg>
        <pc:spChg chg="add del mod">
          <ac:chgData name="Sonu kumar kushwaha" userId="fbfead2c691eb816" providerId="LiveId" clId="{E56230D8-2828-4718-BD5B-632B4A72E015}" dt="2023-11-06T18:53:40.830" v="523"/>
          <ac:spMkLst>
            <pc:docMk/>
            <pc:sldMk cId="251796466" sldId="270"/>
            <ac:spMk id="4" creationId="{6CC0A941-4D7F-105B-A5B1-768B7DA285D9}"/>
          </ac:spMkLst>
        </pc:spChg>
        <pc:spChg chg="add mod">
          <ac:chgData name="Sonu kumar kushwaha" userId="fbfead2c691eb816" providerId="LiveId" clId="{E56230D8-2828-4718-BD5B-632B4A72E015}" dt="2023-11-06T19:24:37.452" v="1044" actId="207"/>
          <ac:spMkLst>
            <pc:docMk/>
            <pc:sldMk cId="251796466" sldId="270"/>
            <ac:spMk id="5" creationId="{1645DB5B-BF37-81E9-88D4-E2125105634A}"/>
          </ac:spMkLst>
        </pc:spChg>
      </pc:sldChg>
      <pc:sldChg chg="addSp delSp modSp new mod">
        <pc:chgData name="Sonu kumar kushwaha" userId="fbfead2c691eb816" providerId="LiveId" clId="{E56230D8-2828-4718-BD5B-632B4A72E015}" dt="2023-11-06T19:20:19.635" v="992" actId="20577"/>
        <pc:sldMkLst>
          <pc:docMk/>
          <pc:sldMk cId="4159592908" sldId="271"/>
        </pc:sldMkLst>
        <pc:spChg chg="del">
          <ac:chgData name="Sonu kumar kushwaha" userId="fbfead2c691eb816" providerId="LiveId" clId="{E56230D8-2828-4718-BD5B-632B4A72E015}" dt="2023-11-06T19:17:24.693" v="957" actId="21"/>
          <ac:spMkLst>
            <pc:docMk/>
            <pc:sldMk cId="4159592908" sldId="271"/>
            <ac:spMk id="2" creationId="{295A0020-4739-EE73-B965-7ED440A8EBFF}"/>
          </ac:spMkLst>
        </pc:spChg>
        <pc:spChg chg="del">
          <ac:chgData name="Sonu kumar kushwaha" userId="fbfead2c691eb816" providerId="LiveId" clId="{E56230D8-2828-4718-BD5B-632B4A72E015}" dt="2023-11-06T19:17:21.068" v="956" actId="21"/>
          <ac:spMkLst>
            <pc:docMk/>
            <pc:sldMk cId="4159592908" sldId="271"/>
            <ac:spMk id="3" creationId="{CFC1DF50-F6E6-67E6-D550-45929F2B9BAE}"/>
          </ac:spMkLst>
        </pc:spChg>
        <pc:spChg chg="add mod">
          <ac:chgData name="Sonu kumar kushwaha" userId="fbfead2c691eb816" providerId="LiveId" clId="{E56230D8-2828-4718-BD5B-632B4A72E015}" dt="2023-11-06T19:20:19.635" v="992" actId="20577"/>
          <ac:spMkLst>
            <pc:docMk/>
            <pc:sldMk cId="4159592908" sldId="271"/>
            <ac:spMk id="4" creationId="{BC6B1679-CCF3-769E-C74E-EA19909B9E6E}"/>
          </ac:spMkLst>
        </pc:spChg>
      </pc:sldChg>
      <pc:sldChg chg="addSp delSp modSp new mod">
        <pc:chgData name="Sonu kumar kushwaha" userId="fbfead2c691eb816" providerId="LiveId" clId="{E56230D8-2828-4718-BD5B-632B4A72E015}" dt="2023-11-06T19:32:09.895" v="1108" actId="20577"/>
        <pc:sldMkLst>
          <pc:docMk/>
          <pc:sldMk cId="2285058220" sldId="272"/>
        </pc:sldMkLst>
        <pc:spChg chg="del">
          <ac:chgData name="Sonu kumar kushwaha" userId="fbfead2c691eb816" providerId="LiveId" clId="{E56230D8-2828-4718-BD5B-632B4A72E015}" dt="2023-11-06T19:30:57.846" v="1047" actId="21"/>
          <ac:spMkLst>
            <pc:docMk/>
            <pc:sldMk cId="2285058220" sldId="272"/>
            <ac:spMk id="2" creationId="{644588D9-F7A2-2E43-BD36-B39F71E3D37B}"/>
          </ac:spMkLst>
        </pc:spChg>
        <pc:spChg chg="del">
          <ac:chgData name="Sonu kumar kushwaha" userId="fbfead2c691eb816" providerId="LiveId" clId="{E56230D8-2828-4718-BD5B-632B4A72E015}" dt="2023-11-06T19:30:48.505" v="1046" actId="22"/>
          <ac:spMkLst>
            <pc:docMk/>
            <pc:sldMk cId="2285058220" sldId="272"/>
            <ac:spMk id="3" creationId="{F5BC7475-0FFE-5AA1-B29F-051B288DA86A}"/>
          </ac:spMkLst>
        </pc:spChg>
        <pc:spChg chg="add mod">
          <ac:chgData name="Sonu kumar kushwaha" userId="fbfead2c691eb816" providerId="LiveId" clId="{E56230D8-2828-4718-BD5B-632B4A72E015}" dt="2023-11-06T19:32:09.895" v="1108" actId="20577"/>
          <ac:spMkLst>
            <pc:docMk/>
            <pc:sldMk cId="2285058220" sldId="272"/>
            <ac:spMk id="6" creationId="{AD7A3B5A-B4FF-46D7-5169-B473600C5E20}"/>
          </ac:spMkLst>
        </pc:spChg>
        <pc:picChg chg="add mod ord">
          <ac:chgData name="Sonu kumar kushwaha" userId="fbfead2c691eb816" providerId="LiveId" clId="{E56230D8-2828-4718-BD5B-632B4A72E015}" dt="2023-11-06T19:31:52.665" v="1095" actId="1076"/>
          <ac:picMkLst>
            <pc:docMk/>
            <pc:sldMk cId="2285058220" sldId="272"/>
            <ac:picMk id="5" creationId="{1C2499FF-8F43-6731-BF77-5EA148880F08}"/>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6T17:52:40.951"/>
    </inkml:context>
    <inkml:brush xml:id="br0">
      <inkml:brushProperty name="width" value="0.035" units="cm"/>
      <inkml:brushProperty name="height" value="0.035" units="cm"/>
      <inkml:brushProperty name="ignorePressure" value="1"/>
    </inkml:brush>
  </inkml:definitions>
  <inkml:trace contextRef="#ctx0" brushRef="#br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54:02.981"/>
    </inkml:context>
    <inkml:brush xml:id="br0">
      <inkml:brushProperty name="width" value="0.035" units="cm"/>
      <inkml:brushProperty name="height" value="0.035" units="cm"/>
    </inkml:brush>
  </inkml:definitions>
  <inkml:trace contextRef="#ctx0" brushRef="#br0">1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0F1A05-A18E-42D0-8357-28AE05623D36}"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7F953-C7C1-4310-9FEF-23FBAFB89DA1}"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479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DE0F1A05-A18E-42D0-8357-28AE05623D36}"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97F953-C7C1-4310-9FEF-23FBAFB89DA1}" type="slidenum">
              <a:rPr lang="en-US" smtClean="0"/>
              <a:t>‹#›</a:t>
            </a:fld>
            <a:endParaRPr lang="en-US"/>
          </a:p>
        </p:txBody>
      </p:sp>
    </p:spTree>
    <p:extLst>
      <p:ext uri="{BB962C8B-B14F-4D97-AF65-F5344CB8AC3E}">
        <p14:creationId xmlns:p14="http://schemas.microsoft.com/office/powerpoint/2010/main" val="1405820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0F1A05-A18E-42D0-8357-28AE05623D36}"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7F953-C7C1-4310-9FEF-23FBAFB89DA1}" type="slidenum">
              <a:rPr lang="en-US" smtClean="0"/>
              <a:t>‹#›</a:t>
            </a:fld>
            <a:endParaRPr lang="en-US"/>
          </a:p>
        </p:txBody>
      </p:sp>
    </p:spTree>
    <p:extLst>
      <p:ext uri="{BB962C8B-B14F-4D97-AF65-F5344CB8AC3E}">
        <p14:creationId xmlns:p14="http://schemas.microsoft.com/office/powerpoint/2010/main" val="2036857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0F1A05-A18E-42D0-8357-28AE05623D36}"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7F953-C7C1-4310-9FEF-23FBAFB89DA1}"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55866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0F1A05-A18E-42D0-8357-28AE05623D36}"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7F953-C7C1-4310-9FEF-23FBAFB89DA1}" type="slidenum">
              <a:rPr lang="en-US" smtClean="0"/>
              <a:t>‹#›</a:t>
            </a:fld>
            <a:endParaRPr lang="en-US"/>
          </a:p>
        </p:txBody>
      </p:sp>
    </p:spTree>
    <p:extLst>
      <p:ext uri="{BB962C8B-B14F-4D97-AF65-F5344CB8AC3E}">
        <p14:creationId xmlns:p14="http://schemas.microsoft.com/office/powerpoint/2010/main" val="3026196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0F1A05-A18E-42D0-8357-28AE05623D36}"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7F953-C7C1-4310-9FEF-23FBAFB89DA1}"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68218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0F1A05-A18E-42D0-8357-28AE05623D36}"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7F953-C7C1-4310-9FEF-23FBAFB89DA1}" type="slidenum">
              <a:rPr lang="en-US" smtClean="0"/>
              <a:t>‹#›</a:t>
            </a:fld>
            <a:endParaRPr lang="en-US"/>
          </a:p>
        </p:txBody>
      </p:sp>
    </p:spTree>
    <p:extLst>
      <p:ext uri="{BB962C8B-B14F-4D97-AF65-F5344CB8AC3E}">
        <p14:creationId xmlns:p14="http://schemas.microsoft.com/office/powerpoint/2010/main" val="1672640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0F1A05-A18E-42D0-8357-28AE05623D36}"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7F953-C7C1-4310-9FEF-23FBAFB89DA1}" type="slidenum">
              <a:rPr lang="en-US" smtClean="0"/>
              <a:t>‹#›</a:t>
            </a:fld>
            <a:endParaRPr lang="en-US"/>
          </a:p>
        </p:txBody>
      </p:sp>
    </p:spTree>
    <p:extLst>
      <p:ext uri="{BB962C8B-B14F-4D97-AF65-F5344CB8AC3E}">
        <p14:creationId xmlns:p14="http://schemas.microsoft.com/office/powerpoint/2010/main" val="336584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0F1A05-A18E-42D0-8357-28AE05623D36}"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7F953-C7C1-4310-9FEF-23FBAFB89DA1}" type="slidenum">
              <a:rPr lang="en-US" smtClean="0"/>
              <a:t>‹#›</a:t>
            </a:fld>
            <a:endParaRPr lang="en-US"/>
          </a:p>
        </p:txBody>
      </p:sp>
    </p:spTree>
    <p:extLst>
      <p:ext uri="{BB962C8B-B14F-4D97-AF65-F5344CB8AC3E}">
        <p14:creationId xmlns:p14="http://schemas.microsoft.com/office/powerpoint/2010/main" val="555656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0F1A05-A18E-42D0-8357-28AE05623D36}"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7F953-C7C1-4310-9FEF-23FBAFB89DA1}" type="slidenum">
              <a:rPr lang="en-US" smtClean="0"/>
              <a:t>‹#›</a:t>
            </a:fld>
            <a:endParaRPr lang="en-US"/>
          </a:p>
        </p:txBody>
      </p:sp>
    </p:spTree>
    <p:extLst>
      <p:ext uri="{BB962C8B-B14F-4D97-AF65-F5344CB8AC3E}">
        <p14:creationId xmlns:p14="http://schemas.microsoft.com/office/powerpoint/2010/main" val="696792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0F1A05-A18E-42D0-8357-28AE05623D36}"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7F953-C7C1-4310-9FEF-23FBAFB89DA1}" type="slidenum">
              <a:rPr lang="en-US" smtClean="0"/>
              <a:t>‹#›</a:t>
            </a:fld>
            <a:endParaRPr lang="en-US"/>
          </a:p>
        </p:txBody>
      </p:sp>
    </p:spTree>
    <p:extLst>
      <p:ext uri="{BB962C8B-B14F-4D97-AF65-F5344CB8AC3E}">
        <p14:creationId xmlns:p14="http://schemas.microsoft.com/office/powerpoint/2010/main" val="3075878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0F1A05-A18E-42D0-8357-28AE05623D36}"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97F953-C7C1-4310-9FEF-23FBAFB89DA1}" type="slidenum">
              <a:rPr lang="en-US" smtClean="0"/>
              <a:t>‹#›</a:t>
            </a:fld>
            <a:endParaRPr lang="en-US"/>
          </a:p>
        </p:txBody>
      </p:sp>
    </p:spTree>
    <p:extLst>
      <p:ext uri="{BB962C8B-B14F-4D97-AF65-F5344CB8AC3E}">
        <p14:creationId xmlns:p14="http://schemas.microsoft.com/office/powerpoint/2010/main" val="820350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0F1A05-A18E-42D0-8357-28AE05623D36}" type="datetimeFigureOut">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97F953-C7C1-4310-9FEF-23FBAFB89DA1}" type="slidenum">
              <a:rPr lang="en-US" smtClean="0"/>
              <a:t>‹#›</a:t>
            </a:fld>
            <a:endParaRPr lang="en-US"/>
          </a:p>
        </p:txBody>
      </p:sp>
    </p:spTree>
    <p:extLst>
      <p:ext uri="{BB962C8B-B14F-4D97-AF65-F5344CB8AC3E}">
        <p14:creationId xmlns:p14="http://schemas.microsoft.com/office/powerpoint/2010/main" val="4019650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0F1A05-A18E-42D0-8357-28AE05623D36}"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97F953-C7C1-4310-9FEF-23FBAFB89DA1}" type="slidenum">
              <a:rPr lang="en-US" smtClean="0"/>
              <a:t>‹#›</a:t>
            </a:fld>
            <a:endParaRPr lang="en-US"/>
          </a:p>
        </p:txBody>
      </p:sp>
    </p:spTree>
    <p:extLst>
      <p:ext uri="{BB962C8B-B14F-4D97-AF65-F5344CB8AC3E}">
        <p14:creationId xmlns:p14="http://schemas.microsoft.com/office/powerpoint/2010/main" val="2553670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0F1A05-A18E-42D0-8357-28AE05623D36}" type="datetimeFigureOut">
              <a:rPr lang="en-US" smtClean="0"/>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97F953-C7C1-4310-9FEF-23FBAFB89DA1}" type="slidenum">
              <a:rPr lang="en-US" smtClean="0"/>
              <a:t>‹#›</a:t>
            </a:fld>
            <a:endParaRPr lang="en-US"/>
          </a:p>
        </p:txBody>
      </p:sp>
    </p:spTree>
    <p:extLst>
      <p:ext uri="{BB962C8B-B14F-4D97-AF65-F5344CB8AC3E}">
        <p14:creationId xmlns:p14="http://schemas.microsoft.com/office/powerpoint/2010/main" val="405643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0F1A05-A18E-42D0-8357-28AE05623D36}"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97F953-C7C1-4310-9FEF-23FBAFB89DA1}" type="slidenum">
              <a:rPr lang="en-US" smtClean="0"/>
              <a:t>‹#›</a:t>
            </a:fld>
            <a:endParaRPr lang="en-US"/>
          </a:p>
        </p:txBody>
      </p:sp>
    </p:spTree>
    <p:extLst>
      <p:ext uri="{BB962C8B-B14F-4D97-AF65-F5344CB8AC3E}">
        <p14:creationId xmlns:p14="http://schemas.microsoft.com/office/powerpoint/2010/main" val="2145358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0F1A05-A18E-42D0-8357-28AE05623D36}"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97F953-C7C1-4310-9FEF-23FBAFB89DA1}" type="slidenum">
              <a:rPr lang="en-US" smtClean="0"/>
              <a:t>‹#›</a:t>
            </a:fld>
            <a:endParaRPr lang="en-US"/>
          </a:p>
        </p:txBody>
      </p:sp>
    </p:spTree>
    <p:extLst>
      <p:ext uri="{BB962C8B-B14F-4D97-AF65-F5344CB8AC3E}">
        <p14:creationId xmlns:p14="http://schemas.microsoft.com/office/powerpoint/2010/main" val="16162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E0F1A05-A18E-42D0-8357-28AE05623D36}" type="datetimeFigureOut">
              <a:rPr lang="en-US" smtClean="0"/>
              <a:t>11/6/2023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C97F953-C7C1-4310-9FEF-23FBAFB89DA1}" type="slidenum">
              <a:rPr lang="en-US" smtClean="0"/>
              <a:t>‹#›</a:t>
            </a:fld>
            <a:endParaRPr lang="en-US"/>
          </a:p>
        </p:txBody>
      </p:sp>
    </p:spTree>
    <p:extLst>
      <p:ext uri="{BB962C8B-B14F-4D97-AF65-F5344CB8AC3E}">
        <p14:creationId xmlns:p14="http://schemas.microsoft.com/office/powerpoint/2010/main" val="2038302137"/>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customXml" Target="../ink/ink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10750340-264A-DE58-2C0D-8E8A3E6471B2}"/>
              </a:ext>
            </a:extLst>
          </p:cNvPr>
          <p:cNvSpPr txBox="1"/>
          <p:nvPr/>
        </p:nvSpPr>
        <p:spPr>
          <a:xfrm>
            <a:off x="477520" y="558800"/>
            <a:ext cx="11541760" cy="7048083"/>
          </a:xfrm>
          <a:prstGeom prst="rect">
            <a:avLst/>
          </a:prstGeom>
          <a:noFill/>
        </p:spPr>
        <p:txBody>
          <a:bodyPr wrap="square">
            <a:spAutoFit/>
          </a:bodyPr>
          <a:lstStyle/>
          <a:p>
            <a:r>
              <a:rPr lang="en-US" sz="2400" dirty="0"/>
              <a:t>                         				</a:t>
            </a:r>
            <a:r>
              <a:rPr lang="en-US" sz="4400" dirty="0"/>
              <a:t>Introduction</a:t>
            </a:r>
          </a:p>
          <a:p>
            <a:endParaRPr lang="en-US" sz="2400" dirty="0"/>
          </a:p>
          <a:p>
            <a:endParaRPr lang="en-US" sz="2400" dirty="0"/>
          </a:p>
          <a:p>
            <a:r>
              <a:rPr lang="en-US" sz="2400" dirty="0">
                <a:latin typeface="Söhne"/>
              </a:rPr>
              <a:t>- Text generation using LSTM models is a fascinating and important area of research in natural language processing.</a:t>
            </a:r>
          </a:p>
          <a:p>
            <a:endParaRPr lang="en-US" sz="2400" dirty="0">
              <a:latin typeface="Söhne"/>
            </a:endParaRPr>
          </a:p>
          <a:p>
            <a:r>
              <a:rPr lang="en-US" sz="2400" dirty="0">
                <a:latin typeface="Söhne"/>
              </a:rPr>
              <a:t>- </a:t>
            </a:r>
            <a:r>
              <a:rPr lang="en-US" sz="2400" b="0" dirty="0">
                <a:effectLst/>
                <a:latin typeface="Söhne"/>
              </a:rPr>
              <a:t>A trained language model learns the likelihood of occurrence of a word based on the previous sequence of words used in the text. Language models can be operated at character level,  sentence level or even paragraph level.  I will explain how to create a language model for generating natural language text by implement and training state-of-the-art Recurrent Neural Network.</a:t>
            </a:r>
          </a:p>
          <a:p>
            <a:endParaRPr lang="en-US" sz="2400" dirty="0">
              <a:latin typeface="Söhne"/>
            </a:endParaRPr>
          </a:p>
          <a:p>
            <a:r>
              <a:rPr lang="en-US" sz="2400" dirty="0">
                <a:latin typeface="Söhne"/>
              </a:rPr>
              <a:t>- The objective of this project is to explore the use of LSTM models for text generation and analyze their performance and limitations.</a:t>
            </a:r>
          </a:p>
          <a:p>
            <a:endParaRPr lang="en-US" sz="2400" dirty="0">
              <a:latin typeface="Söhne"/>
            </a:endParaRPr>
          </a:p>
          <a:p>
            <a:r>
              <a:rPr lang="en-US" sz="2400" b="0" dirty="0">
                <a:solidFill>
                  <a:srgbClr val="D4D4D4"/>
                </a:solidFill>
                <a:effectLst/>
                <a:latin typeface="Consolas" panose="020B0609020204030204" pitchFamily="49" charset="0"/>
              </a:rPr>
              <a:t> </a:t>
            </a:r>
            <a:endParaRPr lang="en-US" sz="2400" dirty="0">
              <a:latin typeface="Söhne"/>
            </a:endParaRPr>
          </a:p>
          <a:p>
            <a:endParaRPr lang="en-US" sz="2400" dirty="0"/>
          </a:p>
          <a:p>
            <a:r>
              <a:rPr lang="en-US" sz="2400" dirty="0"/>
              <a:t> </a:t>
            </a:r>
          </a:p>
        </p:txBody>
      </p:sp>
    </p:spTree>
    <p:extLst>
      <p:ext uri="{BB962C8B-B14F-4D97-AF65-F5344CB8AC3E}">
        <p14:creationId xmlns:p14="http://schemas.microsoft.com/office/powerpoint/2010/main" val="3186077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6F8680B6-E297-39A4-1128-7570B267ECB4}"/>
              </a:ext>
            </a:extLst>
          </p:cNvPr>
          <p:cNvSpPr>
            <a:spLocks noChangeArrowheads="1"/>
          </p:cNvSpPr>
          <p:nvPr/>
        </p:nvSpPr>
        <p:spPr bwMode="auto">
          <a:xfrm>
            <a:off x="0" y="279329"/>
            <a:ext cx="12070080" cy="7541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b="1" dirty="0"/>
              <a:t>			</a:t>
            </a:r>
            <a:r>
              <a:rPr kumimoji="0" lang="en-US" altLang="en-US" sz="3200" b="1" i="0" u="none" strike="noStrike" cap="none" normalizeH="0" baseline="0" dirty="0">
                <a:ln>
                  <a:noFill/>
                </a:ln>
                <a:solidFill>
                  <a:schemeClr val="tx1"/>
                </a:solidFill>
                <a:effectLst/>
              </a:rPr>
              <a:t>Challenges in LSTM Text Generation</a:t>
            </a:r>
            <a:endParaRPr kumimoji="0" lang="en-US" altLang="en-US" sz="2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chemeClr val="tx1"/>
                </a:solidFill>
                <a:effectLst/>
              </a:rPr>
              <a:t>Diverse Text:</a:t>
            </a:r>
            <a:r>
              <a:rPr kumimoji="0" lang="en-US" altLang="en-US" sz="2400" b="0" i="0" u="none" strike="noStrike" cap="none" normalizeH="0" baseline="0" dirty="0">
                <a:ln>
                  <a:noFill/>
                </a:ln>
                <a:solidFill>
                  <a:schemeClr val="tx1"/>
                </a:solidFill>
                <a:effectLst/>
              </a:rPr>
              <a:t> Generating diverse and creative text remains a challenge in LSTM models, often producing repetitive or generic content.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a:ln>
                  <a:noFill/>
                </a:ln>
                <a:solidFill>
                  <a:schemeClr val="tx1"/>
                </a:solidFill>
                <a:effectLst/>
              </a:rPr>
              <a:t>Controlled Text:</a:t>
            </a:r>
            <a:r>
              <a:rPr kumimoji="0" lang="en-US" altLang="en-US" sz="2400" b="0" i="0" u="none" strike="noStrike" cap="none" normalizeH="0" baseline="0" dirty="0">
                <a:ln>
                  <a:noFill/>
                </a:ln>
                <a:solidFill>
                  <a:schemeClr val="tx1"/>
                </a:solidFill>
                <a:effectLst/>
              </a:rPr>
              <a:t> Guiding models to meet specific requirements or constraints is difficult, requiring improved control mechanisms.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baseline="0" dirty="0">
                <a:ln>
                  <a:noFill/>
                </a:ln>
                <a:solidFill>
                  <a:schemeClr val="tx1"/>
                </a:solidFill>
                <a:effectLst/>
              </a:rPr>
              <a:t>Evaluation Hurdles:</a:t>
            </a:r>
            <a:r>
              <a:rPr kumimoji="0" lang="en-US" altLang="en-US" sz="2400" b="0" i="0" u="none" strike="noStrike" cap="none" normalizeH="0" baseline="0" dirty="0">
                <a:ln>
                  <a:noFill/>
                </a:ln>
                <a:solidFill>
                  <a:schemeClr val="tx1"/>
                </a:solidFill>
                <a:effectLst/>
              </a:rPr>
              <a:t> Automated metrics like BLEU and ROUGE may not fully assess text quality and coherence.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1" i="0" u="none" strike="noStrike" cap="none" normalizeH="0" baseline="0" dirty="0">
                <a:ln>
                  <a:noFill/>
                </a:ln>
                <a:solidFill>
                  <a:schemeClr val="tx1"/>
                </a:solidFill>
                <a:effectLst/>
              </a:rPr>
              <a:t>Data Standardization:</a:t>
            </a:r>
            <a:r>
              <a:rPr kumimoji="0" lang="en-US" altLang="en-US" sz="2400" b="0" i="0" u="none" strike="noStrike" cap="none" normalizeH="0" baseline="0" dirty="0">
                <a:ln>
                  <a:noFill/>
                </a:ln>
                <a:solidFill>
                  <a:schemeClr val="tx1"/>
                </a:solidFill>
                <a:effectLst/>
              </a:rPr>
              <a:t> The need for standardized datasets, especially for low-resource languages, is crucial for model training and evaluation.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rPr>
              <a:t>5.Interpretability:</a:t>
            </a:r>
            <a:r>
              <a:rPr kumimoji="0" lang="en-US" altLang="en-US" sz="2400" b="0" i="0" u="none" strike="noStrike" cap="none" normalizeH="0" baseline="0" dirty="0">
                <a:ln>
                  <a:noFill/>
                </a:ln>
                <a:solidFill>
                  <a:schemeClr val="tx1"/>
                </a:solidFill>
                <a:effectLst/>
              </a:rPr>
              <a:t> Understanding model text generation patterns is vital to improve performance and mitigate biases.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rPr>
              <a:t>6.Scalability and Efficiency:</a:t>
            </a:r>
            <a:r>
              <a:rPr kumimoji="0" lang="en-US" altLang="en-US" sz="2400" b="0" i="0" u="none" strike="noStrike" cap="none" normalizeH="0" baseline="0" dirty="0">
                <a:ln>
                  <a:noFill/>
                </a:ln>
                <a:solidFill>
                  <a:schemeClr val="tx1"/>
                </a:solidFill>
                <a:effectLst/>
              </a:rPr>
              <a:t> Scaling LSTM models for long and complex text generation poses computational and time challenges.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This abbreviated version effectively highlights the core challenges and research gaps in LSTM text generation.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chemeClr val="tx1"/>
                </a:solidFill>
                <a:effectLst/>
              </a:rPr>
            </a:b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716770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9E9606-098A-107E-EE9D-FBA76D95A538}"/>
              </a:ext>
            </a:extLst>
          </p:cNvPr>
          <p:cNvSpPr txBox="1"/>
          <p:nvPr/>
        </p:nvSpPr>
        <p:spPr>
          <a:xfrm>
            <a:off x="223520" y="193040"/>
            <a:ext cx="11572240" cy="6309420"/>
          </a:xfrm>
          <a:prstGeom prst="rect">
            <a:avLst/>
          </a:prstGeom>
          <a:noFill/>
        </p:spPr>
        <p:txBody>
          <a:bodyPr wrap="square">
            <a:spAutoFit/>
          </a:bodyPr>
          <a:lstStyle/>
          <a:p>
            <a:pPr algn="l"/>
            <a:r>
              <a:rPr lang="en-US" sz="2400" b="1" i="0" dirty="0">
                <a:solidFill>
                  <a:srgbClr val="D1D5DB"/>
                </a:solidFill>
                <a:effectLst/>
                <a:latin typeface="Söhne"/>
              </a:rPr>
              <a:t>									</a:t>
            </a:r>
            <a:r>
              <a:rPr lang="en-US" sz="4400" b="1" i="0" dirty="0">
                <a:solidFill>
                  <a:srgbClr val="D1D5DB"/>
                </a:solidFill>
                <a:effectLst/>
                <a:latin typeface="Söhne"/>
              </a:rPr>
              <a:t>Key Takeaways</a:t>
            </a:r>
          </a:p>
          <a:p>
            <a:pPr algn="l"/>
            <a:endParaRPr lang="en-US" sz="2400" b="1" dirty="0">
              <a:solidFill>
                <a:srgbClr val="D1D5DB"/>
              </a:solidFill>
              <a:latin typeface="Söhne"/>
            </a:endParaRPr>
          </a:p>
          <a:p>
            <a:pPr algn="l"/>
            <a:endParaRPr lang="en-US" sz="2400" b="0" i="0" dirty="0">
              <a:solidFill>
                <a:srgbClr val="D1D5DB"/>
              </a:solidFill>
              <a:effectLst/>
              <a:latin typeface="Söhne"/>
            </a:endParaRPr>
          </a:p>
          <a:p>
            <a:pPr algn="l"/>
            <a:endParaRPr lang="en-US" sz="2400" b="0" i="0" dirty="0">
              <a:solidFill>
                <a:srgbClr val="D1D5DB"/>
              </a:solidFill>
              <a:effectLst/>
              <a:latin typeface="Söhne"/>
            </a:endParaRPr>
          </a:p>
          <a:p>
            <a:pPr algn="l">
              <a:buFont typeface="Arial" panose="020B0604020202020204" pitchFamily="34" charset="0"/>
              <a:buChar char="•"/>
            </a:pPr>
            <a:endParaRPr lang="en-US" sz="2400" b="0" i="0" dirty="0">
              <a:solidFill>
                <a:srgbClr val="D1D5DB"/>
              </a:solidFill>
              <a:effectLst/>
              <a:latin typeface="Söhne"/>
            </a:endParaRPr>
          </a:p>
          <a:p>
            <a:pPr algn="l">
              <a:buFont typeface="Arial" panose="020B0604020202020204" pitchFamily="34" charset="0"/>
              <a:buChar char="•"/>
            </a:pPr>
            <a:r>
              <a:rPr lang="en-US" sz="2400" b="0" i="0" dirty="0">
                <a:solidFill>
                  <a:srgbClr val="D1D5DB"/>
                </a:solidFill>
                <a:effectLst/>
                <a:latin typeface="Söhne"/>
              </a:rPr>
              <a:t>LSTM Challenges include diverse text generation, control, and better evaluation metrics.</a:t>
            </a:r>
          </a:p>
          <a:p>
            <a:pPr algn="l">
              <a:buFont typeface="Arial" panose="020B0604020202020204" pitchFamily="34" charset="0"/>
              <a:buChar char="•"/>
            </a:pPr>
            <a:endParaRPr lang="en-US" sz="2400" b="0" i="0" dirty="0">
              <a:solidFill>
                <a:srgbClr val="D1D5DB"/>
              </a:solidFill>
              <a:effectLst/>
              <a:latin typeface="Söhne"/>
            </a:endParaRPr>
          </a:p>
          <a:p>
            <a:pPr algn="l">
              <a:buFont typeface="Arial" panose="020B0604020202020204" pitchFamily="34" charset="0"/>
              <a:buChar char="•"/>
            </a:pPr>
            <a:r>
              <a:rPr lang="en-US" sz="2400" b="0" i="0" dirty="0">
                <a:solidFill>
                  <a:srgbClr val="D1D5DB"/>
                </a:solidFill>
                <a:effectLst/>
                <a:latin typeface="Söhne"/>
              </a:rPr>
              <a:t>Standardized datasets, especially for low-resource languages, are vital for progress.</a:t>
            </a:r>
          </a:p>
          <a:p>
            <a:pPr algn="l"/>
            <a:endParaRPr lang="en-US" sz="2400" b="0" i="0" dirty="0">
              <a:solidFill>
                <a:srgbClr val="D1D5DB"/>
              </a:solidFill>
              <a:effectLst/>
              <a:latin typeface="Söhne"/>
            </a:endParaRPr>
          </a:p>
          <a:p>
            <a:pPr algn="l">
              <a:buFont typeface="Arial" panose="020B0604020202020204" pitchFamily="34" charset="0"/>
              <a:buChar char="•"/>
            </a:pPr>
            <a:r>
              <a:rPr lang="en-US" sz="2400" b="0" i="0" dirty="0">
                <a:solidFill>
                  <a:srgbClr val="D1D5DB"/>
                </a:solidFill>
                <a:effectLst/>
                <a:latin typeface="Söhne"/>
              </a:rPr>
              <a:t>Future directions: Enhance diversity, control, and develop interpretable models.</a:t>
            </a:r>
          </a:p>
          <a:p>
            <a:pPr algn="l"/>
            <a:endParaRPr lang="en-US" sz="2400" dirty="0">
              <a:solidFill>
                <a:srgbClr val="D1D5DB"/>
              </a:solidFill>
              <a:latin typeface="Söhne"/>
            </a:endParaRPr>
          </a:p>
          <a:p>
            <a:pPr algn="l"/>
            <a:r>
              <a:rPr lang="en-US" sz="2400" b="0" i="0" dirty="0">
                <a:solidFill>
                  <a:srgbClr val="D1D5DB"/>
                </a:solidFill>
                <a:effectLst/>
                <a:latin typeface="Söhne"/>
              </a:rPr>
              <a:t>LSTMs introduce an additional 'cell state,' enabling the network to selectively remember or forget information. This cell state helps address the Vanishing Gradient issue and allows the model to better retain important knowledge.</a:t>
            </a:r>
          </a:p>
          <a:p>
            <a:pPr algn="l">
              <a:buFont typeface="Arial" panose="020B0604020202020204" pitchFamily="34" charset="0"/>
              <a:buChar char="•"/>
            </a:pPr>
            <a:endParaRPr lang="en-US" sz="2400" b="0" i="0" dirty="0">
              <a:solidFill>
                <a:srgbClr val="D1D5DB"/>
              </a:solidFill>
              <a:effectLst/>
              <a:latin typeface="Söhne"/>
            </a:endParaRPr>
          </a:p>
          <a:p>
            <a:pPr algn="l">
              <a:buFont typeface="Arial" panose="020B0604020202020204" pitchFamily="34" charset="0"/>
              <a:buChar char="•"/>
            </a:pPr>
            <a:r>
              <a:rPr lang="en-US" sz="2400" b="0" i="0" dirty="0">
                <a:solidFill>
                  <a:srgbClr val="D1D5DB"/>
                </a:solidFill>
                <a:effectLst/>
                <a:latin typeface="Söhne"/>
              </a:rPr>
              <a:t>Overall, LSTM text generation offers vast potential for improved accuracy and creativity.</a:t>
            </a:r>
          </a:p>
        </p:txBody>
      </p:sp>
    </p:spTree>
    <p:extLst>
      <p:ext uri="{BB962C8B-B14F-4D97-AF65-F5344CB8AC3E}">
        <p14:creationId xmlns:p14="http://schemas.microsoft.com/office/powerpoint/2010/main" val="3069248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B784972-7C54-5810-CCB7-88ED95F8AA83}"/>
              </a:ext>
            </a:extLst>
          </p:cNvPr>
          <p:cNvSpPr txBox="1"/>
          <p:nvPr/>
        </p:nvSpPr>
        <p:spPr>
          <a:xfrm>
            <a:off x="81280" y="0"/>
            <a:ext cx="12110720" cy="5201424"/>
          </a:xfrm>
          <a:prstGeom prst="rect">
            <a:avLst/>
          </a:prstGeom>
          <a:noFill/>
        </p:spPr>
        <p:txBody>
          <a:bodyPr wrap="square">
            <a:spAutoFit/>
          </a:bodyPr>
          <a:lstStyle/>
          <a:p>
            <a:pPr algn="l"/>
            <a:r>
              <a:rPr lang="en-US" sz="2400" b="1" i="0" dirty="0">
                <a:solidFill>
                  <a:srgbClr val="D1D5DB"/>
                </a:solidFill>
                <a:effectLst/>
                <a:latin typeface="Söhne"/>
              </a:rPr>
              <a:t>							</a:t>
            </a:r>
            <a:r>
              <a:rPr lang="en-US" sz="4400" b="1" i="0" dirty="0">
                <a:solidFill>
                  <a:srgbClr val="D1D5DB"/>
                </a:solidFill>
                <a:effectLst/>
                <a:latin typeface="Söhne"/>
              </a:rPr>
              <a:t>Challenges &amp; Impact</a:t>
            </a:r>
          </a:p>
          <a:p>
            <a:pPr algn="l"/>
            <a:endParaRPr lang="en-US" sz="2400" b="1" dirty="0">
              <a:solidFill>
                <a:srgbClr val="D1D5DB"/>
              </a:solidFill>
              <a:latin typeface="Söhne"/>
            </a:endParaRPr>
          </a:p>
          <a:p>
            <a:pPr algn="l"/>
            <a:endParaRPr lang="en-US" sz="2400" b="1" i="0" dirty="0">
              <a:solidFill>
                <a:srgbClr val="D1D5DB"/>
              </a:solidFill>
              <a:effectLst/>
              <a:latin typeface="Söhne"/>
            </a:endParaRPr>
          </a:p>
          <a:p>
            <a:pPr algn="l"/>
            <a:endParaRPr lang="en-US" sz="2400" b="0" i="0" dirty="0">
              <a:solidFill>
                <a:srgbClr val="D1D5DB"/>
              </a:solidFill>
              <a:effectLst/>
              <a:latin typeface="Söhne"/>
            </a:endParaRPr>
          </a:p>
          <a:p>
            <a:pPr algn="l">
              <a:buFont typeface="Arial" panose="020B0604020202020204" pitchFamily="34" charset="0"/>
              <a:buChar char="•"/>
            </a:pPr>
            <a:r>
              <a:rPr lang="en-US" sz="2400" b="0" i="0" dirty="0">
                <a:solidFill>
                  <a:srgbClr val="D1D5DB"/>
                </a:solidFill>
                <a:effectLst/>
                <a:latin typeface="Söhne"/>
              </a:rPr>
              <a:t>Limitations: LSTM models may produce biased text, require extensive training data, and demand significant computational resources.</a:t>
            </a:r>
          </a:p>
          <a:p>
            <a:pPr algn="l">
              <a:buFont typeface="Arial" panose="020B0604020202020204" pitchFamily="34" charset="0"/>
              <a:buChar char="•"/>
            </a:pPr>
            <a:endParaRPr lang="en-US" sz="2400" b="0" i="0" dirty="0">
              <a:solidFill>
                <a:srgbClr val="D1D5DB"/>
              </a:solidFill>
              <a:effectLst/>
              <a:latin typeface="Söhne"/>
            </a:endParaRPr>
          </a:p>
          <a:p>
            <a:pPr algn="l">
              <a:buFont typeface="Arial" panose="020B0604020202020204" pitchFamily="34" charset="0"/>
              <a:buChar char="•"/>
            </a:pPr>
            <a:r>
              <a:rPr lang="en-US" sz="2400" b="0" i="0" dirty="0">
                <a:solidFill>
                  <a:srgbClr val="D1D5DB"/>
                </a:solidFill>
                <a:effectLst/>
                <a:latin typeface="Söhne"/>
              </a:rPr>
              <a:t>Interpretability: Lack of understanding how the model generates text is a concern.</a:t>
            </a:r>
          </a:p>
          <a:p>
            <a:pPr algn="l">
              <a:buFont typeface="Arial" panose="020B0604020202020204" pitchFamily="34" charset="0"/>
              <a:buChar char="•"/>
            </a:pPr>
            <a:endParaRPr lang="en-US" sz="2400" b="0" i="0" dirty="0">
              <a:solidFill>
                <a:srgbClr val="D1D5DB"/>
              </a:solidFill>
              <a:effectLst/>
              <a:latin typeface="Söhne"/>
            </a:endParaRPr>
          </a:p>
          <a:p>
            <a:pPr algn="l">
              <a:buFont typeface="Arial" panose="020B0604020202020204" pitchFamily="34" charset="0"/>
              <a:buChar char="•"/>
            </a:pPr>
            <a:r>
              <a:rPr lang="en-US" sz="2400" b="0" i="0" dirty="0">
                <a:solidFill>
                  <a:srgbClr val="D1D5DB"/>
                </a:solidFill>
                <a:effectLst/>
                <a:latin typeface="Söhne"/>
              </a:rPr>
              <a:t>Ethics: Consider the ethical implications of generated text.</a:t>
            </a:r>
          </a:p>
          <a:p>
            <a:pPr algn="l"/>
            <a:endParaRPr lang="en-US" sz="2400" b="0" i="0" dirty="0">
              <a:solidFill>
                <a:srgbClr val="D1D5DB"/>
              </a:solidFill>
              <a:effectLst/>
              <a:latin typeface="Söhne"/>
            </a:endParaRPr>
          </a:p>
          <a:p>
            <a:pPr algn="l">
              <a:buFont typeface="Arial" panose="020B0604020202020204" pitchFamily="34" charset="0"/>
              <a:buChar char="•"/>
            </a:pPr>
            <a:r>
              <a:rPr lang="en-US" sz="2400" b="0" i="0" dirty="0">
                <a:solidFill>
                  <a:srgbClr val="D1D5DB"/>
                </a:solidFill>
                <a:effectLst/>
                <a:latin typeface="Söhne"/>
              </a:rPr>
              <a:t>Implications: LSTM text generation has vast potential for applications, including content creation, chatbots, and translation. Ongoing research can enhance accuracy and creativity.</a:t>
            </a:r>
          </a:p>
        </p:txBody>
      </p:sp>
    </p:spTree>
    <p:extLst>
      <p:ext uri="{BB962C8B-B14F-4D97-AF65-F5344CB8AC3E}">
        <p14:creationId xmlns:p14="http://schemas.microsoft.com/office/powerpoint/2010/main" val="4089946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4EBD6E-B675-D3C3-04BF-B8E6A9063379}"/>
              </a:ext>
            </a:extLst>
          </p:cNvPr>
          <p:cNvSpPr txBox="1"/>
          <p:nvPr/>
        </p:nvSpPr>
        <p:spPr>
          <a:xfrm>
            <a:off x="121920" y="235813"/>
            <a:ext cx="11917680" cy="6678751"/>
          </a:xfrm>
          <a:prstGeom prst="rect">
            <a:avLst/>
          </a:prstGeom>
          <a:noFill/>
        </p:spPr>
        <p:txBody>
          <a:bodyPr wrap="square">
            <a:spAutoFit/>
          </a:bodyPr>
          <a:lstStyle/>
          <a:p>
            <a:pPr algn="l"/>
            <a:r>
              <a:rPr lang="en-US" sz="2400" dirty="0"/>
              <a:t>										 </a:t>
            </a:r>
            <a:r>
              <a:rPr lang="en-US" sz="4400" b="1" i="0" dirty="0">
                <a:effectLst/>
                <a:latin typeface="Söhne"/>
              </a:rPr>
              <a:t>Conclusion</a:t>
            </a:r>
            <a:endParaRPr lang="en-US" sz="4400" b="0" i="0" dirty="0">
              <a:effectLst/>
              <a:latin typeface="Söhne"/>
            </a:endParaRPr>
          </a:p>
          <a:p>
            <a:pPr algn="l">
              <a:buFont typeface="Arial" panose="020B0604020202020204" pitchFamily="34" charset="0"/>
              <a:buChar char="•"/>
            </a:pPr>
            <a:r>
              <a:rPr lang="en-US" sz="2400" b="0" i="0" dirty="0">
                <a:effectLst/>
                <a:latin typeface="Söhne"/>
              </a:rPr>
              <a:t>This systematic literature review (SLR) provides an in-depth look at text generation with deep neural networks, particularly LSTM models.</a:t>
            </a:r>
          </a:p>
          <a:p>
            <a:pPr algn="l">
              <a:buFont typeface="Arial" panose="020B0604020202020204" pitchFamily="34" charset="0"/>
              <a:buChar char="•"/>
            </a:pPr>
            <a:endParaRPr lang="en-US" sz="2400" b="0" i="0" dirty="0">
              <a:effectLst/>
              <a:latin typeface="Söhne"/>
            </a:endParaRPr>
          </a:p>
          <a:p>
            <a:pPr algn="l">
              <a:buFont typeface="Arial" panose="020B0604020202020204" pitchFamily="34" charset="0"/>
              <a:buChar char="•"/>
            </a:pPr>
            <a:r>
              <a:rPr lang="en-US" sz="2400" b="0" i="0" dirty="0">
                <a:effectLst/>
                <a:latin typeface="Söhne"/>
              </a:rPr>
              <a:t>We've identified key contributions, challenges, and research gaps in LSTM text generation.</a:t>
            </a:r>
          </a:p>
          <a:p>
            <a:pPr algn="l">
              <a:buFont typeface="Arial" panose="020B0604020202020204" pitchFamily="34" charset="0"/>
              <a:buChar char="•"/>
            </a:pPr>
            <a:r>
              <a:rPr lang="en-US" sz="2400" b="0" i="0" dirty="0">
                <a:effectLst/>
                <a:latin typeface="Söhne"/>
              </a:rPr>
              <a:t>While LSTM models show promise in human-like text generation, they come with limitations and ethical concerns.</a:t>
            </a:r>
          </a:p>
          <a:p>
            <a:pPr algn="l">
              <a:buFont typeface="Arial" panose="020B0604020202020204" pitchFamily="34" charset="0"/>
              <a:buChar char="•"/>
            </a:pPr>
            <a:r>
              <a:rPr lang="en-US" sz="2400" b="0" i="0" dirty="0">
                <a:effectLst/>
                <a:latin typeface="Söhne"/>
              </a:rPr>
              <a:t>Future research should target robustness, external knowledge integration, multi-modal generation, and ethical aspects.</a:t>
            </a:r>
          </a:p>
          <a:p>
            <a:pPr algn="l">
              <a:buFont typeface="Arial" panose="020B0604020202020204" pitchFamily="34" charset="0"/>
              <a:buChar char="•"/>
            </a:pPr>
            <a:r>
              <a:rPr lang="en-US" sz="2400" b="0" i="0" dirty="0">
                <a:effectLst/>
                <a:latin typeface="Söhne"/>
              </a:rPr>
              <a:t>Focus on </a:t>
            </a:r>
            <a:r>
              <a:rPr lang="en-US" sz="2400" b="0" i="0" dirty="0" err="1">
                <a:effectLst/>
                <a:latin typeface="Söhne"/>
              </a:rPr>
              <a:t>explainability</a:t>
            </a:r>
            <a:r>
              <a:rPr lang="en-US" sz="2400" b="0" i="0" dirty="0">
                <a:effectLst/>
                <a:latin typeface="Söhne"/>
              </a:rPr>
              <a:t>, transfer learning, real-time generation, and user interaction is essential.</a:t>
            </a:r>
          </a:p>
          <a:p>
            <a:pPr algn="l">
              <a:buFont typeface="Arial" panose="020B0604020202020204" pitchFamily="34" charset="0"/>
              <a:buChar char="•"/>
            </a:pPr>
            <a:r>
              <a:rPr lang="en-US" sz="2400" b="0" i="0" dirty="0">
                <a:effectLst/>
                <a:latin typeface="Söhne"/>
              </a:rPr>
              <a:t>The lack of research in low-resource languages and the importance of basic NLP operations are highlighted.</a:t>
            </a:r>
          </a:p>
          <a:p>
            <a:pPr algn="l">
              <a:buFont typeface="Arial" panose="020B0604020202020204" pitchFamily="34" charset="0"/>
              <a:buChar char="•"/>
            </a:pPr>
            <a:r>
              <a:rPr lang="en-US" sz="2400" b="0" i="0" dirty="0">
                <a:effectLst/>
                <a:latin typeface="Söhne"/>
              </a:rPr>
              <a:t>Overall, LSTM text generation holds significant potential, with ongoing research leading to improved accuracy and creativity.</a:t>
            </a:r>
          </a:p>
          <a:p>
            <a:endParaRPr lang="en-US" sz="2400" dirty="0"/>
          </a:p>
          <a:p>
            <a:r>
              <a:rPr lang="en-US" sz="2400" dirty="0"/>
              <a:t> </a:t>
            </a:r>
          </a:p>
        </p:txBody>
      </p:sp>
    </p:spTree>
    <p:extLst>
      <p:ext uri="{BB962C8B-B14F-4D97-AF65-F5344CB8AC3E}">
        <p14:creationId xmlns:p14="http://schemas.microsoft.com/office/powerpoint/2010/main" val="3450526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8E75C6A-235C-D3F3-EC36-04F13C33BF59}"/>
              </a:ext>
            </a:extLst>
          </p:cNvPr>
          <p:cNvSpPr txBox="1"/>
          <p:nvPr/>
        </p:nvSpPr>
        <p:spPr>
          <a:xfrm>
            <a:off x="335280" y="264160"/>
            <a:ext cx="11531600" cy="5940088"/>
          </a:xfrm>
          <a:prstGeom prst="rect">
            <a:avLst/>
          </a:prstGeom>
          <a:noFill/>
        </p:spPr>
        <p:txBody>
          <a:bodyPr wrap="square">
            <a:spAutoFit/>
          </a:bodyPr>
          <a:lstStyle/>
          <a:p>
            <a:r>
              <a:rPr lang="en-US" sz="4400" b="1" i="0" dirty="0">
                <a:effectLst/>
                <a:latin typeface="Söhne"/>
              </a:rPr>
              <a:t>      Background on LSTM Text Generation</a:t>
            </a:r>
            <a:endParaRPr lang="en-US" sz="4400" dirty="0"/>
          </a:p>
          <a:p>
            <a:endParaRPr lang="en-US" sz="2400" dirty="0"/>
          </a:p>
          <a:p>
            <a:endParaRPr lang="en-US" sz="2400" dirty="0"/>
          </a:p>
          <a:p>
            <a:pPr algn="l">
              <a:buFont typeface="Arial" panose="020B0604020202020204" pitchFamily="34" charset="0"/>
              <a:buChar char="•"/>
            </a:pPr>
            <a:r>
              <a:rPr lang="en-US" sz="2400" b="0" i="0" dirty="0">
                <a:effectLst/>
                <a:latin typeface="Söhne"/>
              </a:rPr>
              <a:t>Text generation is the creation of meaningful text using computational models.</a:t>
            </a:r>
          </a:p>
          <a:p>
            <a:pPr algn="l">
              <a:buFont typeface="Arial" panose="020B0604020202020204" pitchFamily="34" charset="0"/>
              <a:buChar char="•"/>
            </a:pPr>
            <a:endParaRPr lang="en-US" sz="2400" b="0" i="0" dirty="0">
              <a:effectLst/>
              <a:latin typeface="Söhne"/>
            </a:endParaRPr>
          </a:p>
          <a:p>
            <a:pPr algn="l">
              <a:buFont typeface="Arial" panose="020B0604020202020204" pitchFamily="34" charset="0"/>
              <a:buChar char="•"/>
            </a:pPr>
            <a:r>
              <a:rPr lang="en-US" sz="2400" b="0" i="0" dirty="0">
                <a:effectLst/>
                <a:latin typeface="Söhne"/>
              </a:rPr>
              <a:t>LSTM (Long Short-Term Memory) models, a type of recurrent neural network (RNN), are widely used for text generation.</a:t>
            </a:r>
          </a:p>
          <a:p>
            <a:pPr algn="l">
              <a:buFont typeface="Arial" panose="020B0604020202020204" pitchFamily="34" charset="0"/>
              <a:buChar char="•"/>
            </a:pPr>
            <a:endParaRPr lang="en-US" sz="2400" b="0" i="0" dirty="0">
              <a:effectLst/>
              <a:latin typeface="Söhne"/>
            </a:endParaRPr>
          </a:p>
          <a:p>
            <a:pPr algn="l">
              <a:buFont typeface="Arial" panose="020B0604020202020204" pitchFamily="34" charset="0"/>
              <a:buChar char="•"/>
            </a:pPr>
            <a:r>
              <a:rPr lang="en-US" sz="2400" b="0" i="0" dirty="0">
                <a:effectLst/>
                <a:latin typeface="Söhne"/>
              </a:rPr>
              <a:t>LSTM models excel at capturing long-term dependencies in data, ensuring proper grammar and semantics.</a:t>
            </a:r>
          </a:p>
          <a:p>
            <a:pPr algn="l"/>
            <a:endParaRPr lang="en-US" sz="2400" b="0" i="0" dirty="0">
              <a:effectLst/>
              <a:latin typeface="Söhne"/>
            </a:endParaRPr>
          </a:p>
          <a:p>
            <a:endParaRPr lang="en-US" sz="2400" dirty="0"/>
          </a:p>
          <a:p>
            <a:r>
              <a:rPr lang="en-US" sz="2400" b="1" i="0" dirty="0">
                <a:effectLst/>
                <a:latin typeface="Söhne"/>
              </a:rPr>
              <a:t> </a:t>
            </a:r>
            <a:endParaRPr lang="en-US" sz="2400" b="0" i="0" dirty="0">
              <a:solidFill>
                <a:srgbClr val="D1D5DB"/>
              </a:solidFill>
              <a:effectLst/>
              <a:latin typeface="Söhne"/>
            </a:endParaRPr>
          </a:p>
          <a:p>
            <a:endParaRPr lang="en-US" sz="2400" dirty="0"/>
          </a:p>
          <a:p>
            <a:r>
              <a:rPr lang="en-US" sz="2400" dirty="0"/>
              <a:t> </a:t>
            </a:r>
          </a:p>
        </p:txBody>
      </p:sp>
    </p:spTree>
    <p:extLst>
      <p:ext uri="{BB962C8B-B14F-4D97-AF65-F5344CB8AC3E}">
        <p14:creationId xmlns:p14="http://schemas.microsoft.com/office/powerpoint/2010/main" val="2450083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72FAE17-4996-988D-F6AF-237963176005}"/>
              </a:ext>
            </a:extLst>
          </p:cNvPr>
          <p:cNvSpPr txBox="1"/>
          <p:nvPr/>
        </p:nvSpPr>
        <p:spPr>
          <a:xfrm>
            <a:off x="101600" y="101600"/>
            <a:ext cx="11826240" cy="6309420"/>
          </a:xfrm>
          <a:prstGeom prst="rect">
            <a:avLst/>
          </a:prstGeom>
          <a:noFill/>
        </p:spPr>
        <p:txBody>
          <a:bodyPr wrap="square">
            <a:spAutoFit/>
          </a:bodyPr>
          <a:lstStyle/>
          <a:p>
            <a:pPr algn="l"/>
            <a:r>
              <a:rPr lang="en-US" sz="4400" b="1" i="0" dirty="0">
                <a:solidFill>
                  <a:srgbClr val="D1D5DB"/>
                </a:solidFill>
                <a:effectLst/>
                <a:latin typeface="Söhne"/>
              </a:rPr>
              <a:t>                      </a:t>
            </a:r>
            <a:r>
              <a:rPr lang="en-US" sz="4400" b="1" i="0" dirty="0">
                <a:effectLst/>
                <a:latin typeface="Söhne"/>
              </a:rPr>
              <a:t>LSTM Model Architecture</a:t>
            </a:r>
            <a:endParaRPr lang="en-US" sz="4400" dirty="0">
              <a:latin typeface="Söhne"/>
            </a:endParaRPr>
          </a:p>
          <a:p>
            <a:pPr algn="l"/>
            <a:endParaRPr lang="en-US" sz="2400" b="0" i="0" dirty="0">
              <a:effectLst/>
              <a:latin typeface="Söhne"/>
            </a:endParaRPr>
          </a:p>
          <a:p>
            <a:pPr algn="l">
              <a:buFont typeface="Arial" panose="020B0604020202020204" pitchFamily="34" charset="0"/>
              <a:buChar char="•"/>
            </a:pPr>
            <a:r>
              <a:rPr lang="en-US" sz="2400" b="0" i="0" dirty="0">
                <a:effectLst/>
                <a:latin typeface="Söhne"/>
              </a:rPr>
              <a:t>LSTM architecture includes multiple LSTM cells: input gate, forget gate, and output gate.</a:t>
            </a:r>
          </a:p>
          <a:p>
            <a:pPr algn="l">
              <a:buFont typeface="Arial" panose="020B0604020202020204" pitchFamily="34" charset="0"/>
              <a:buChar char="•"/>
            </a:pPr>
            <a:r>
              <a:rPr lang="en-US" sz="2400" b="0" i="0" dirty="0">
                <a:effectLst/>
                <a:latin typeface="Söhne"/>
              </a:rPr>
              <a:t>The </a:t>
            </a:r>
            <a:r>
              <a:rPr lang="en-US" sz="2400" b="1" i="0" u="sng" dirty="0">
                <a:effectLst/>
                <a:latin typeface="Söhne"/>
              </a:rPr>
              <a:t>input gate </a:t>
            </a:r>
            <a:r>
              <a:rPr lang="en-US" sz="2400" b="0" i="0" dirty="0">
                <a:effectLst/>
                <a:latin typeface="Söhne"/>
              </a:rPr>
              <a:t>manages current input storage in the cell state.</a:t>
            </a:r>
          </a:p>
          <a:p>
            <a:pPr algn="l">
              <a:buFont typeface="Arial" panose="020B0604020202020204" pitchFamily="34" charset="0"/>
              <a:buChar char="•"/>
            </a:pPr>
            <a:r>
              <a:rPr lang="en-US" sz="2400" b="0" i="0" dirty="0">
                <a:effectLst/>
                <a:latin typeface="Söhne"/>
              </a:rPr>
              <a:t>The </a:t>
            </a:r>
            <a:r>
              <a:rPr lang="en-US" sz="2400" b="1" i="0" u="sng" dirty="0">
                <a:effectLst/>
                <a:latin typeface="Söhne"/>
              </a:rPr>
              <a:t>forget gate </a:t>
            </a:r>
            <a:r>
              <a:rPr lang="en-US" sz="2400" b="0" i="0" dirty="0">
                <a:effectLst/>
                <a:latin typeface="Söhne"/>
              </a:rPr>
              <a:t>determines which data from the previous cell state to discard.</a:t>
            </a:r>
          </a:p>
          <a:p>
            <a:pPr algn="l">
              <a:buFont typeface="Arial" panose="020B0604020202020204" pitchFamily="34" charset="0"/>
              <a:buChar char="•"/>
            </a:pPr>
            <a:r>
              <a:rPr lang="en-US" sz="2400" b="0" i="0" dirty="0">
                <a:effectLst/>
                <a:latin typeface="Söhne"/>
              </a:rPr>
              <a:t>The </a:t>
            </a:r>
            <a:r>
              <a:rPr lang="en-US" sz="2400" b="1" i="0" u="sng" dirty="0">
                <a:effectLst/>
                <a:latin typeface="Söhne"/>
              </a:rPr>
              <a:t>output gate </a:t>
            </a:r>
            <a:r>
              <a:rPr lang="en-US" sz="2400" b="0" i="0" dirty="0">
                <a:effectLst/>
                <a:latin typeface="Söhne"/>
              </a:rPr>
              <a:t>regulates information output from the current cell state.</a:t>
            </a:r>
          </a:p>
          <a:p>
            <a:pPr algn="l">
              <a:buFont typeface="Arial" panose="020B0604020202020204" pitchFamily="34" charset="0"/>
              <a:buChar char="•"/>
            </a:pPr>
            <a:r>
              <a:rPr lang="en-US" sz="2400" b="0" i="0" dirty="0">
                <a:effectLst/>
                <a:latin typeface="Söhne"/>
              </a:rPr>
              <a:t>The </a:t>
            </a:r>
            <a:r>
              <a:rPr lang="en-US" sz="2400" b="1" i="0" u="sng" dirty="0">
                <a:effectLst/>
                <a:latin typeface="Söhne"/>
              </a:rPr>
              <a:t>cell state maintains long-term memory</a:t>
            </a:r>
            <a:r>
              <a:rPr lang="en-US" sz="2400" b="0" i="0" u="sng" dirty="0">
                <a:effectLst/>
                <a:latin typeface="Söhne"/>
              </a:rPr>
              <a:t>.</a:t>
            </a:r>
          </a:p>
          <a:p>
            <a:pPr algn="l">
              <a:buFont typeface="Arial" panose="020B0604020202020204" pitchFamily="34" charset="0"/>
              <a:buChar char="•"/>
            </a:pPr>
            <a:r>
              <a:rPr lang="en-US" sz="2400" b="0" i="0" dirty="0">
                <a:effectLst/>
                <a:latin typeface="Söhne"/>
              </a:rPr>
              <a:t>The hidden state (output state) represents short-term memory for predictions.</a:t>
            </a:r>
          </a:p>
          <a:p>
            <a:pPr algn="l">
              <a:buFont typeface="Arial" panose="020B0604020202020204" pitchFamily="34" charset="0"/>
              <a:buChar char="•"/>
            </a:pPr>
            <a:r>
              <a:rPr lang="en-US" sz="2400" b="0" i="0" dirty="0">
                <a:effectLst/>
                <a:latin typeface="Söhne"/>
              </a:rPr>
              <a:t>LSTM excels at capturing long-term dependencies in input sequences, facilitating coherent text generation.</a:t>
            </a:r>
          </a:p>
          <a:p>
            <a:pPr algn="l">
              <a:buFont typeface="Arial" panose="020B0604020202020204" pitchFamily="34" charset="0"/>
              <a:buChar char="•"/>
            </a:pPr>
            <a:endParaRPr lang="en-US" sz="2400" dirty="0">
              <a:latin typeface="Söhne"/>
            </a:endParaRPr>
          </a:p>
          <a:p>
            <a:pPr algn="l"/>
            <a:r>
              <a:rPr lang="en-US" sz="2400" b="1" i="0" dirty="0">
                <a:effectLst/>
                <a:latin typeface="Söhne"/>
              </a:rPr>
              <a:t>Advantages of LSTM Models</a:t>
            </a:r>
            <a:endParaRPr lang="en-US" sz="2400" b="0" i="0" dirty="0">
              <a:effectLst/>
              <a:latin typeface="Söhne"/>
            </a:endParaRPr>
          </a:p>
          <a:p>
            <a:pPr algn="l">
              <a:buFont typeface="Arial" panose="020B0604020202020204" pitchFamily="34" charset="0"/>
              <a:buChar char="•"/>
            </a:pPr>
            <a:r>
              <a:rPr lang="en-US" sz="2400" b="0" i="0" dirty="0">
                <a:effectLst/>
                <a:latin typeface="Söhne"/>
              </a:rPr>
              <a:t>The use of gates allows selective information retention, preventing gradient problems.</a:t>
            </a:r>
          </a:p>
          <a:p>
            <a:pPr algn="l">
              <a:buFont typeface="Arial" panose="020B0604020202020204" pitchFamily="34" charset="0"/>
              <a:buChar char="•"/>
            </a:pPr>
            <a:r>
              <a:rPr lang="en-US" sz="2400" b="0" i="0" dirty="0">
                <a:effectLst/>
                <a:latin typeface="Söhne"/>
              </a:rPr>
              <a:t>LSTM's architecture facilitates learning and capturing dependencies over longer sequences, essential for generating text with proper grammar and semantics.</a:t>
            </a:r>
          </a:p>
          <a:p>
            <a:pPr algn="l">
              <a:buFont typeface="Arial" panose="020B0604020202020204" pitchFamily="34" charset="0"/>
              <a:buChar char="•"/>
            </a:pPr>
            <a:endParaRPr lang="en-US" sz="2400" b="0" i="0" dirty="0">
              <a:solidFill>
                <a:srgbClr val="D1D5DB"/>
              </a:solidFill>
              <a:effectLst/>
              <a:latin typeface="Söhne"/>
            </a:endParaRPr>
          </a:p>
        </p:txBody>
      </p:sp>
    </p:spTree>
    <p:extLst>
      <p:ext uri="{BB962C8B-B14F-4D97-AF65-F5344CB8AC3E}">
        <p14:creationId xmlns:p14="http://schemas.microsoft.com/office/powerpoint/2010/main" val="1243288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04F0D40-621A-538A-B311-E9475DFC94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0216" y="0"/>
            <a:ext cx="6841576" cy="4491294"/>
          </a:xfrm>
        </p:spPr>
      </p:pic>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3D9EBFB0-1B71-67FE-D989-AA9F3C285F72}"/>
                  </a:ext>
                </a:extLst>
              </p14:cNvPr>
              <p14:cNvContentPartPr/>
              <p14:nvPr/>
            </p14:nvContentPartPr>
            <p14:xfrm>
              <a:off x="-1505219" y="3240975"/>
              <a:ext cx="360" cy="360"/>
            </p14:xfrm>
          </p:contentPart>
        </mc:Choice>
        <mc:Fallback>
          <p:pic>
            <p:nvPicPr>
              <p:cNvPr id="7" name="Ink 6">
                <a:extLst>
                  <a:ext uri="{FF2B5EF4-FFF2-40B4-BE49-F238E27FC236}">
                    <a16:creationId xmlns:a16="http://schemas.microsoft.com/office/drawing/2014/main" id="{3D9EBFB0-1B71-67FE-D989-AA9F3C285F72}"/>
                  </a:ext>
                </a:extLst>
              </p:cNvPr>
              <p:cNvPicPr/>
              <p:nvPr/>
            </p:nvPicPr>
            <p:blipFill>
              <a:blip r:embed="rId4"/>
              <a:stretch>
                <a:fillRect/>
              </a:stretch>
            </p:blipFill>
            <p:spPr>
              <a:xfrm>
                <a:off x="-1511339" y="3234855"/>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1" name="Ink 10">
                <a:extLst>
                  <a:ext uri="{FF2B5EF4-FFF2-40B4-BE49-F238E27FC236}">
                    <a16:creationId xmlns:a16="http://schemas.microsoft.com/office/drawing/2014/main" id="{47FE628E-61A3-B0A4-C116-23B38BF0F277}"/>
                  </a:ext>
                </a:extLst>
              </p14:cNvPr>
              <p14:cNvContentPartPr/>
              <p14:nvPr/>
            </p14:nvContentPartPr>
            <p14:xfrm>
              <a:off x="1493221" y="5752335"/>
              <a:ext cx="360" cy="360"/>
            </p14:xfrm>
          </p:contentPart>
        </mc:Choice>
        <mc:Fallback>
          <p:pic>
            <p:nvPicPr>
              <p:cNvPr id="11" name="Ink 10">
                <a:extLst>
                  <a:ext uri="{FF2B5EF4-FFF2-40B4-BE49-F238E27FC236}">
                    <a16:creationId xmlns:a16="http://schemas.microsoft.com/office/drawing/2014/main" id="{47FE628E-61A3-B0A4-C116-23B38BF0F277}"/>
                  </a:ext>
                </a:extLst>
              </p:cNvPr>
              <p:cNvPicPr/>
              <p:nvPr/>
            </p:nvPicPr>
            <p:blipFill>
              <a:blip r:embed="rId4"/>
              <a:stretch>
                <a:fillRect/>
              </a:stretch>
            </p:blipFill>
            <p:spPr>
              <a:xfrm>
                <a:off x="1487101" y="5746215"/>
                <a:ext cx="12600" cy="12600"/>
              </a:xfrm>
              <a:prstGeom prst="rect">
                <a:avLst/>
              </a:prstGeom>
            </p:spPr>
          </p:pic>
        </mc:Fallback>
      </mc:AlternateContent>
      <p:sp>
        <p:nvSpPr>
          <p:cNvPr id="12" name="TextBox 11">
            <a:extLst>
              <a:ext uri="{FF2B5EF4-FFF2-40B4-BE49-F238E27FC236}">
                <a16:creationId xmlns:a16="http://schemas.microsoft.com/office/drawing/2014/main" id="{FCBA4B30-E3BB-E863-C5B4-FCF8EC96C925}"/>
              </a:ext>
            </a:extLst>
          </p:cNvPr>
          <p:cNvSpPr txBox="1"/>
          <p:nvPr/>
        </p:nvSpPr>
        <p:spPr>
          <a:xfrm>
            <a:off x="2580216" y="5243332"/>
            <a:ext cx="6165470" cy="923330"/>
          </a:xfrm>
          <a:prstGeom prst="rect">
            <a:avLst/>
          </a:prstGeom>
          <a:noFill/>
        </p:spPr>
        <p:txBody>
          <a:bodyPr wrap="none" rtlCol="0">
            <a:spAutoFit/>
          </a:bodyPr>
          <a:lstStyle/>
          <a:p>
            <a:r>
              <a:rPr lang="en-US" dirty="0"/>
              <a:t>Here the first gate (sigmoidal) is the </a:t>
            </a:r>
            <a:r>
              <a:rPr lang="en-US" dirty="0" err="1"/>
              <a:t>forgate</a:t>
            </a:r>
            <a:r>
              <a:rPr lang="en-US" dirty="0"/>
              <a:t> Gate</a:t>
            </a:r>
          </a:p>
          <a:p>
            <a:r>
              <a:rPr lang="en-US" dirty="0"/>
              <a:t>	   the second gate is(sigmoidal +tanh) Input Gate</a:t>
            </a:r>
          </a:p>
          <a:p>
            <a:r>
              <a:rPr lang="en-US" dirty="0"/>
              <a:t>           the third gate is (sigmoidal +tanh) Output Gate</a:t>
            </a:r>
          </a:p>
        </p:txBody>
      </p:sp>
    </p:spTree>
    <p:extLst>
      <p:ext uri="{BB962C8B-B14F-4D97-AF65-F5344CB8AC3E}">
        <p14:creationId xmlns:p14="http://schemas.microsoft.com/office/powerpoint/2010/main" val="1175121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32EC69E7-43A2-54B3-E20C-1EABC2DAB99D}"/>
              </a:ext>
            </a:extLst>
          </p:cNvPr>
          <p:cNvSpPr>
            <a:spLocks noChangeArrowheads="1"/>
          </p:cNvSpPr>
          <p:nvPr/>
        </p:nvSpPr>
        <p:spPr bwMode="auto">
          <a:xfrm>
            <a:off x="127322" y="-101296"/>
            <a:ext cx="12064678" cy="729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4000" b="1" dirty="0"/>
              <a:t>   </a:t>
            </a:r>
            <a:r>
              <a:rPr kumimoji="0" lang="en-US" altLang="en-US" sz="4000" b="1" i="0" u="none" strike="noStrike" cap="none" normalizeH="0" baseline="0" dirty="0">
                <a:ln>
                  <a:noFill/>
                </a:ln>
                <a:solidFill>
                  <a:schemeClr val="tx1"/>
                </a:solidFill>
                <a:effectLst/>
                <a:latin typeface="Arial" panose="020B0604020202020204" pitchFamily="34" charset="0"/>
              </a:rPr>
              <a:t>Data Pre-Processing</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defTabSz="914400">
              <a:buFontTx/>
              <a:buAutoNum type="arabicPeriod"/>
            </a:pPr>
            <a:r>
              <a:rPr kumimoji="0" lang="en-US" altLang="en-US" sz="2400" b="1" i="0" u="none" strike="noStrike" cap="none" normalizeH="0" baseline="0" dirty="0">
                <a:ln>
                  <a:noFill/>
                </a:ln>
                <a:solidFill>
                  <a:schemeClr val="tx1"/>
                </a:solidFill>
                <a:effectLst/>
                <a:latin typeface="Söhne"/>
              </a:rPr>
              <a:t>Data Preprocessing:</a:t>
            </a:r>
          </a:p>
          <a:p>
            <a:pPr defTabSz="914400"/>
            <a:r>
              <a:rPr kumimoji="0" lang="en-US" altLang="en-US" sz="2400" b="0" i="0" u="none" strike="noStrike" cap="none" normalizeH="0" baseline="0" dirty="0">
                <a:ln>
                  <a:noFill/>
                </a:ln>
                <a:solidFill>
                  <a:schemeClr val="tx1"/>
                </a:solidFill>
                <a:effectLst/>
                <a:latin typeface="Söhne"/>
              </a:rPr>
              <a:t>       1.1 Involves tokenization, removing </a:t>
            </a:r>
            <a:r>
              <a:rPr kumimoji="0" lang="en-US" altLang="en-US" sz="2400" b="0" i="0" u="none" strike="noStrike" cap="none" normalizeH="0" baseline="0" dirty="0" err="1">
                <a:ln>
                  <a:noFill/>
                </a:ln>
                <a:solidFill>
                  <a:schemeClr val="tx1"/>
                </a:solidFill>
                <a:effectLst/>
                <a:latin typeface="Söhne"/>
              </a:rPr>
              <a:t>stopwords</a:t>
            </a:r>
            <a:r>
              <a:rPr kumimoji="0" lang="en-US" altLang="en-US" sz="2400" b="0" i="0" u="none" strike="noStrike" cap="none" normalizeH="0" baseline="0" dirty="0">
                <a:ln>
                  <a:noFill/>
                </a:ln>
                <a:solidFill>
                  <a:schemeClr val="tx1"/>
                </a:solidFill>
                <a:effectLst/>
                <a:latin typeface="Söhne"/>
              </a:rPr>
              <a:t>, handling special characters and </a:t>
            </a:r>
            <a:r>
              <a:rPr lang="en-US" sz="2400" b="0" dirty="0">
                <a:effectLst/>
                <a:latin typeface="Söhne"/>
              </a:rPr>
              <a:t>lower casing all the words</a:t>
            </a:r>
          </a:p>
          <a:p>
            <a:r>
              <a:rPr lang="en-US" sz="2400" dirty="0">
                <a:latin typeface="Söhne"/>
              </a:rPr>
              <a:t> 	1.2 </a:t>
            </a:r>
            <a:r>
              <a:rPr lang="en-US" sz="2400" b="1" dirty="0">
                <a:effectLst/>
                <a:latin typeface="Söhne"/>
              </a:rPr>
              <a:t>Creating Sequence of N-gram Tokens</a:t>
            </a:r>
            <a:endParaRPr lang="en-US" sz="2400" b="0" dirty="0">
              <a:effectLst/>
              <a:latin typeface="Söhne"/>
            </a:endParaRPr>
          </a:p>
          <a:p>
            <a:r>
              <a:rPr lang="en-US" sz="2400" b="0" dirty="0">
                <a:effectLst/>
                <a:latin typeface="Söhne"/>
              </a:rPr>
              <a:t>             Language modelling requires a sequence input data, as given a sequence (of       words/tokens) the aim is the predict next word/token.</a:t>
            </a:r>
          </a:p>
          <a:p>
            <a:r>
              <a:rPr lang="en-US" sz="2400" b="0" dirty="0">
                <a:effectLst/>
                <a:latin typeface="Söhne"/>
              </a:rPr>
              <a:t>The next step is Tokenization. Tokenization is a process of extracting tokens (terms / words) from a corpus. Python’s library </a:t>
            </a:r>
            <a:r>
              <a:rPr lang="en-US" sz="2400" b="0" dirty="0" err="1">
                <a:effectLst/>
                <a:latin typeface="Söhne"/>
              </a:rPr>
              <a:t>Keras</a:t>
            </a:r>
            <a:r>
              <a:rPr lang="en-US" sz="2400" b="0" dirty="0">
                <a:effectLst/>
                <a:latin typeface="Söhne"/>
              </a:rPr>
              <a:t> has inbuilt model for tokenization which can be used to obtain the tokens and their index in the corpus. After this step, every text document in the dataset is converted into sequence of tokens.</a:t>
            </a:r>
          </a:p>
          <a:p>
            <a:endParaRPr lang="en-US" sz="2400" dirty="0">
              <a:latin typeface="Söhne"/>
            </a:endParaRPr>
          </a:p>
          <a:p>
            <a:r>
              <a:rPr lang="en-US" sz="2400" dirty="0">
                <a:latin typeface="Söhne"/>
              </a:rPr>
              <a:t>1.3 </a:t>
            </a:r>
            <a:r>
              <a:rPr lang="en-US" sz="2400" dirty="0">
                <a:effectLst/>
                <a:latin typeface="Söhne"/>
              </a:rPr>
              <a:t>Padding the Sequences and obtain Variables : Predictors and Target</a:t>
            </a:r>
            <a:br>
              <a:rPr lang="en-US" sz="2400" b="0" dirty="0">
                <a:effectLst/>
                <a:latin typeface="Söhne"/>
              </a:rPr>
            </a:br>
            <a:r>
              <a:rPr lang="en-US" sz="2400" dirty="0">
                <a:latin typeface="Söhne"/>
              </a:rPr>
              <a:t>once we have </a:t>
            </a:r>
            <a:r>
              <a:rPr lang="en-US" sz="2400" b="0" dirty="0">
                <a:effectLst/>
                <a:latin typeface="Söhne"/>
              </a:rPr>
              <a:t>sequence of tokens, it is possible that different sequences have different lengths. Before starting training the model, we need to pad the sequences and make their lengths equal. We can use </a:t>
            </a:r>
            <a:r>
              <a:rPr lang="en-US" sz="2400" b="0" dirty="0" err="1">
                <a:effectLst/>
                <a:latin typeface="Söhne"/>
              </a:rPr>
              <a:t>pad_sequence</a:t>
            </a:r>
            <a:r>
              <a:rPr lang="en-US" sz="2400" b="0" dirty="0">
                <a:effectLst/>
                <a:latin typeface="Söhne"/>
              </a:rPr>
              <a:t> function of </a:t>
            </a:r>
            <a:r>
              <a:rPr lang="en-US" sz="2400" b="0" dirty="0" err="1">
                <a:effectLst/>
                <a:latin typeface="Söhne"/>
              </a:rPr>
              <a:t>Kears</a:t>
            </a:r>
            <a:r>
              <a:rPr lang="en-US" sz="2400" b="0" dirty="0">
                <a:effectLst/>
                <a:latin typeface="Söhne"/>
              </a:rPr>
              <a:t> for this purpose. To input this data into a learning model, we need to create predictors and label. We will create N-grams sequence as predictors and the next word of the N-gram as label.</a:t>
            </a:r>
          </a:p>
        </p:txBody>
      </p:sp>
    </p:spTree>
    <p:extLst>
      <p:ext uri="{BB962C8B-B14F-4D97-AF65-F5344CB8AC3E}">
        <p14:creationId xmlns:p14="http://schemas.microsoft.com/office/powerpoint/2010/main" val="2461605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45DB5B-BF37-81E9-88D4-E2125105634A}"/>
              </a:ext>
            </a:extLst>
          </p:cNvPr>
          <p:cNvSpPr txBox="1"/>
          <p:nvPr/>
        </p:nvSpPr>
        <p:spPr>
          <a:xfrm>
            <a:off x="1" y="289366"/>
            <a:ext cx="12083969" cy="477053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4000" b="1" i="0" u="none" strike="noStrike" cap="none" normalizeH="0" baseline="0" dirty="0">
                <a:ln>
                  <a:noFill/>
                </a:ln>
                <a:solidFill>
                  <a:schemeClr val="tx1"/>
                </a:solidFill>
                <a:effectLst/>
                <a:latin typeface="Söhne"/>
              </a:rPr>
              <a:t>Model Construction:</a:t>
            </a:r>
            <a:r>
              <a:rPr kumimoji="0" lang="en-US" altLang="en-US" sz="4000" b="0" i="0" u="none" strike="noStrike" cap="none" normalizeH="0" baseline="0" dirty="0">
                <a:ln>
                  <a:noFill/>
                </a:ln>
                <a:solidFill>
                  <a:schemeClr val="tx1"/>
                </a:solidFill>
                <a:effectLst/>
                <a:latin typeface="Söhne"/>
              </a:rPr>
              <a:t>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Söhne"/>
            </a:endParaRPr>
          </a:p>
          <a:p>
            <a:pPr defTabSz="914400" eaLnBrk="0" fontAlgn="base" hangingPunct="0">
              <a:spcBef>
                <a:spcPct val="0"/>
              </a:spcBef>
              <a:spcAft>
                <a:spcPct val="0"/>
              </a:spcAft>
            </a:pPr>
            <a:r>
              <a:rPr kumimoji="0" lang="en-US" altLang="en-US" sz="2400" b="0" i="0" u="none" strike="noStrike" cap="none" normalizeH="0" baseline="0" dirty="0">
                <a:ln>
                  <a:noFill/>
                </a:ln>
                <a:solidFill>
                  <a:schemeClr val="tx1"/>
                </a:solidFill>
                <a:effectLst/>
                <a:latin typeface="Söhne"/>
              </a:rPr>
              <a:t>LSTM model is built with specified layers and hidden units (</a:t>
            </a:r>
            <a:r>
              <a:rPr lang="en-US" sz="2400" b="0" dirty="0">
                <a:effectLst/>
                <a:latin typeface="Söhne"/>
              </a:rPr>
              <a:t>three layers in the model)</a:t>
            </a:r>
            <a:endParaRPr kumimoji="0" lang="en-US" altLang="en-US" sz="24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1800" b="0" i="0" u="none" strike="noStrike" cap="none" normalizeH="0" baseline="0" dirty="0">
              <a:ln>
                <a:noFill/>
              </a:ln>
              <a:solidFill>
                <a:schemeClr val="tx1"/>
              </a:solidFill>
              <a:effectLst/>
              <a:latin typeface="Söhne"/>
            </a:endParaRPr>
          </a:p>
          <a:p>
            <a:r>
              <a:rPr lang="en-US" sz="2400" b="0" dirty="0">
                <a:effectLst/>
                <a:latin typeface="Söhne"/>
              </a:rPr>
              <a:t>1. Input Layer(embedding):</a:t>
            </a:r>
            <a:r>
              <a:rPr lang="en-US" sz="2400" b="0" i="0" dirty="0">
                <a:effectLst/>
                <a:latin typeface="Söhne"/>
              </a:rPr>
              <a:t>It transforms the input data (sequence of words) into a fixed-size vector representation.</a:t>
            </a:r>
            <a:r>
              <a:rPr lang="en-US" sz="2400" b="0" dirty="0">
                <a:effectLst/>
                <a:latin typeface="Söhne"/>
              </a:rPr>
              <a:t> </a:t>
            </a:r>
          </a:p>
          <a:p>
            <a:r>
              <a:rPr lang="en-US" sz="2400" b="0" dirty="0">
                <a:effectLst/>
                <a:latin typeface="Söhne"/>
              </a:rPr>
              <a:t>2. LSTM Layer : Computes the output using LSTM units. I have added 100 units in the layer, but this number can be fine tuned later.</a:t>
            </a:r>
          </a:p>
          <a:p>
            <a:r>
              <a:rPr lang="en-US" sz="2400" b="0" dirty="0">
                <a:effectLst/>
                <a:latin typeface="Söhne"/>
              </a:rPr>
              <a:t>3. Dropout Layer : A </a:t>
            </a:r>
            <a:r>
              <a:rPr lang="en-US" sz="2400" b="0" dirty="0" err="1">
                <a:effectLst/>
                <a:latin typeface="Söhne"/>
              </a:rPr>
              <a:t>regularisation</a:t>
            </a:r>
            <a:r>
              <a:rPr lang="en-US" sz="2400" b="0" dirty="0">
                <a:effectLst/>
                <a:latin typeface="Söhne"/>
              </a:rPr>
              <a:t> layer which randomly turns-off the activations of some neurons in the LSTM layer. It helps in preventing over fitting. (Optional Layer)</a:t>
            </a:r>
          </a:p>
          <a:p>
            <a:r>
              <a:rPr lang="en-US" sz="2400" b="0" dirty="0">
                <a:effectLst/>
                <a:latin typeface="Söhne"/>
              </a:rPr>
              <a:t>4. Output Layer : Computes the probability of the best possible next word as output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1800" b="0" i="0" u="none" strike="noStrike" cap="none" normalizeH="0" baseline="0" dirty="0">
              <a:ln>
                <a:noFill/>
              </a:ln>
              <a:solidFill>
                <a:schemeClr val="tx1"/>
              </a:solidFill>
              <a:effectLst/>
              <a:latin typeface="Söhne"/>
            </a:endParaRPr>
          </a:p>
        </p:txBody>
      </p:sp>
    </p:spTree>
    <p:extLst>
      <p:ext uri="{BB962C8B-B14F-4D97-AF65-F5344CB8AC3E}">
        <p14:creationId xmlns:p14="http://schemas.microsoft.com/office/powerpoint/2010/main" val="251796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6B1679-CCF3-769E-C74E-EA19909B9E6E}"/>
              </a:ext>
            </a:extLst>
          </p:cNvPr>
          <p:cNvSpPr txBox="1"/>
          <p:nvPr/>
        </p:nvSpPr>
        <p:spPr>
          <a:xfrm>
            <a:off x="0" y="0"/>
            <a:ext cx="12107119" cy="735586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Söhne"/>
              </a:rPr>
              <a:t>						</a:t>
            </a:r>
            <a:r>
              <a:rPr kumimoji="0" lang="en-US" altLang="en-US" sz="4000" b="1" i="0" u="none" strike="noStrike" cap="none" normalizeH="0" baseline="0" dirty="0">
                <a:ln>
                  <a:noFill/>
                </a:ln>
                <a:solidFill>
                  <a:schemeClr val="tx1"/>
                </a:solidFill>
                <a:effectLst/>
                <a:latin typeface="Söhne"/>
              </a:rPr>
              <a:t>Training</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endParaRPr lang="en-US" altLang="en-US" sz="2400" b="1" dirty="0">
              <a:latin typeface="Söhne"/>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Söhne"/>
              </a:rPr>
              <a:t> The model is trained with input sequences and target sequences shifted by one time step. It learns to predict the next word based on context.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endParaRPr lang="en-US" altLang="en-US" sz="2400" dirty="0">
              <a:solidFill>
                <a:schemeClr val="tx1"/>
              </a:solidFill>
              <a:latin typeface="Söhne"/>
            </a:endParaRPr>
          </a:p>
          <a:p>
            <a:r>
              <a:rPr lang="en-US" sz="2400" b="0" dirty="0">
                <a:solidFill>
                  <a:schemeClr val="tx1"/>
                </a:solidFill>
                <a:effectLst/>
                <a:latin typeface="Consolas" panose="020B0609020204030204" pitchFamily="49" charset="0"/>
              </a:rPr>
              <a:t>PREDICTORS --&gt;          LABEL  </a:t>
            </a:r>
          </a:p>
          <a:p>
            <a:r>
              <a:rPr lang="en-US" sz="2400" b="0" dirty="0">
                <a:solidFill>
                  <a:schemeClr val="tx1"/>
                </a:solidFill>
                <a:effectLst/>
                <a:latin typeface="Consolas" panose="020B0609020204030204" pitchFamily="49" charset="0"/>
              </a:rPr>
              <a:t>they --&gt;                     are  </a:t>
            </a:r>
          </a:p>
          <a:p>
            <a:r>
              <a:rPr lang="en-US" sz="2400" b="0" dirty="0">
                <a:solidFill>
                  <a:schemeClr val="tx1"/>
                </a:solidFill>
                <a:effectLst/>
                <a:latin typeface="Consolas" panose="020B0609020204030204" pitchFamily="49" charset="0"/>
              </a:rPr>
              <a:t>they are --&gt;                 learning  </a:t>
            </a:r>
          </a:p>
          <a:p>
            <a:r>
              <a:rPr lang="en-US" sz="2400" b="0" dirty="0">
                <a:solidFill>
                  <a:schemeClr val="tx1"/>
                </a:solidFill>
                <a:effectLst/>
                <a:latin typeface="Consolas" panose="020B0609020204030204" pitchFamily="49" charset="0"/>
              </a:rPr>
              <a:t>they are learning --&gt;        data  </a:t>
            </a:r>
          </a:p>
          <a:p>
            <a:r>
              <a:rPr lang="en-US" sz="2400" b="0" dirty="0">
                <a:solidFill>
                  <a:schemeClr val="tx1"/>
                </a:solidFill>
                <a:effectLst/>
                <a:latin typeface="Consolas" panose="020B0609020204030204" pitchFamily="49" charset="0"/>
              </a:rPr>
              <a:t>they are learning data --&gt;   science</a:t>
            </a:r>
            <a:r>
              <a:rPr lang="en-US" sz="2400" b="0" dirty="0">
                <a:solidFill>
                  <a:srgbClr val="D4D4D4"/>
                </a:solidFill>
                <a:effectLst/>
                <a:latin typeface="Consolas" panose="020B0609020204030204" pitchFamily="49" charset="0"/>
              </a:rPr>
              <a:t> </a:t>
            </a:r>
          </a:p>
          <a:p>
            <a:endParaRPr lang="en-US" sz="2400" b="0" dirty="0">
              <a:solidFill>
                <a:srgbClr val="D4D4D4"/>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Söhne"/>
              </a:rPr>
              <a:t>Activation Function</a:t>
            </a:r>
            <a:r>
              <a:rPr lang="en-US" altLang="en-US" sz="2400" dirty="0">
                <a:solidFill>
                  <a:schemeClr val="tx1"/>
                </a:solidFill>
                <a:latin typeface="Söhne"/>
              </a:rPr>
              <a:t>: “</a:t>
            </a:r>
            <a:r>
              <a:rPr lang="en-US" altLang="en-US" sz="2400" dirty="0" err="1">
                <a:solidFill>
                  <a:schemeClr val="tx1"/>
                </a:solidFill>
                <a:latin typeface="Söhne"/>
              </a:rPr>
              <a:t>Softmax</a:t>
            </a:r>
            <a:r>
              <a:rPr lang="en-US" altLang="en-US" sz="2400" dirty="0">
                <a:solidFill>
                  <a:schemeClr val="tx1"/>
                </a:solidFill>
                <a:latin typeface="Söhne"/>
              </a:rPr>
              <a:t>” helps in </a:t>
            </a:r>
            <a:r>
              <a:rPr lang="en-US" sz="2400" b="0" i="0" dirty="0">
                <a:solidFill>
                  <a:schemeClr val="tx1"/>
                </a:solidFill>
                <a:effectLst/>
                <a:latin typeface="Söhne"/>
              </a:rPr>
              <a:t>converting model output into a probability distribution over words, which is crucial for text generation.</a:t>
            </a:r>
            <a:endParaRPr kumimoji="0" lang="en-US" altLang="en-US" sz="24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Söhne"/>
              </a:rPr>
              <a:t>Optimization:</a:t>
            </a:r>
            <a:r>
              <a:rPr kumimoji="0" lang="en-US" altLang="en-US" sz="2400" b="0" i="0" u="none" strike="noStrike" cap="none" normalizeH="0" baseline="0" dirty="0">
                <a:ln>
                  <a:noFill/>
                </a:ln>
                <a:solidFill>
                  <a:schemeClr val="tx1"/>
                </a:solidFill>
                <a:effectLst/>
                <a:latin typeface="Söhne"/>
              </a:rPr>
              <a:t> Adam </a:t>
            </a:r>
            <a:r>
              <a:rPr lang="en-US" sz="2400" b="0" i="0" dirty="0">
                <a:solidFill>
                  <a:schemeClr val="tx1"/>
                </a:solidFill>
                <a:effectLst/>
                <a:latin typeface="Söhne"/>
              </a:rPr>
              <a:t>for training the LSTM-based text generation model. Adam is known for its ability to adapt learning rates during training, making it suitable for a wide range of deep learning tasks.</a:t>
            </a:r>
            <a:endParaRPr lang="en-US" sz="2400" dirty="0">
              <a:latin typeface="Söhne"/>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Söhne"/>
              </a:rPr>
              <a:t>Loss Function:</a:t>
            </a:r>
            <a:r>
              <a:rPr kumimoji="0" lang="en-US" altLang="en-US" sz="2400" b="0" i="0" u="none" strike="noStrike" cap="none" normalizeH="0" baseline="0" dirty="0">
                <a:ln>
                  <a:noFill/>
                </a:ln>
                <a:solidFill>
                  <a:schemeClr val="tx1"/>
                </a:solidFill>
                <a:effectLst/>
                <a:latin typeface="Söhne"/>
              </a:rPr>
              <a:t> “</a:t>
            </a:r>
            <a:r>
              <a:rPr kumimoji="0" lang="en-US" altLang="en-US" sz="2400" b="0" i="0" u="none" strike="noStrike" cap="none" normalizeH="0" baseline="0" dirty="0" err="1">
                <a:ln>
                  <a:noFill/>
                </a:ln>
                <a:solidFill>
                  <a:schemeClr val="tx1"/>
                </a:solidFill>
                <a:effectLst/>
                <a:latin typeface="Söhne"/>
              </a:rPr>
              <a:t>Catogorical</a:t>
            </a:r>
            <a:r>
              <a:rPr kumimoji="0" lang="en-US" altLang="en-US" sz="2400" b="0" i="0" u="none" strike="noStrike" cap="none" normalizeH="0" baseline="0" dirty="0">
                <a:ln>
                  <a:noFill/>
                </a:ln>
                <a:solidFill>
                  <a:schemeClr val="tx1"/>
                </a:solidFill>
                <a:effectLst/>
                <a:latin typeface="Söhne"/>
              </a:rPr>
              <a:t> Cross-entropy” </a:t>
            </a:r>
            <a:r>
              <a:rPr lang="en-US" sz="2400" b="0" i="0" dirty="0">
                <a:solidFill>
                  <a:schemeClr val="tx1"/>
                </a:solidFill>
                <a:effectLst/>
                <a:latin typeface="Söhne"/>
              </a:rPr>
              <a:t>it quantifies the dissimilarity between predicted and actual word distributions, providing feedback for the model to improve its predictions.</a:t>
            </a:r>
            <a:endParaRPr kumimoji="0" lang="en-US" altLang="en-US" sz="2400" b="0" i="0" u="none" strike="noStrike" cap="none" normalizeH="0" baseline="0" dirty="0">
              <a:ln>
                <a:noFill/>
              </a:ln>
              <a:solidFill>
                <a:schemeClr val="tx1"/>
              </a:solidFill>
              <a:effectLst/>
              <a:latin typeface="Söhne"/>
            </a:endParaRPr>
          </a:p>
          <a:p>
            <a:endParaRPr lang="en-US" sz="2400" dirty="0"/>
          </a:p>
        </p:txBody>
      </p:sp>
    </p:spTree>
    <p:extLst>
      <p:ext uri="{BB962C8B-B14F-4D97-AF65-F5344CB8AC3E}">
        <p14:creationId xmlns:p14="http://schemas.microsoft.com/office/powerpoint/2010/main" val="4159592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C2499FF-8F43-6731-BF77-5EA148880F08}"/>
              </a:ext>
            </a:extLst>
          </p:cNvPr>
          <p:cNvPicPr>
            <a:picLocks noGrp="1" noChangeAspect="1"/>
          </p:cNvPicPr>
          <p:nvPr>
            <p:ph idx="1"/>
          </p:nvPr>
        </p:nvPicPr>
        <p:blipFill>
          <a:blip r:embed="rId2"/>
          <a:stretch>
            <a:fillRect/>
          </a:stretch>
        </p:blipFill>
        <p:spPr>
          <a:xfrm>
            <a:off x="3656245" y="454307"/>
            <a:ext cx="4673777" cy="3614738"/>
          </a:xfrm>
        </p:spPr>
      </p:pic>
      <p:sp>
        <p:nvSpPr>
          <p:cNvPr id="6" name="TextBox 5">
            <a:extLst>
              <a:ext uri="{FF2B5EF4-FFF2-40B4-BE49-F238E27FC236}">
                <a16:creationId xmlns:a16="http://schemas.microsoft.com/office/drawing/2014/main" id="{AD7A3B5A-B4FF-46D7-5169-B473600C5E20}"/>
              </a:ext>
            </a:extLst>
          </p:cNvPr>
          <p:cNvSpPr txBox="1"/>
          <p:nvPr/>
        </p:nvSpPr>
        <p:spPr>
          <a:xfrm>
            <a:off x="4456494" y="4328932"/>
            <a:ext cx="3073277" cy="923330"/>
          </a:xfrm>
          <a:prstGeom prst="rect">
            <a:avLst/>
          </a:prstGeom>
          <a:noFill/>
        </p:spPr>
        <p:txBody>
          <a:bodyPr wrap="none" rtlCol="0">
            <a:spAutoFit/>
          </a:bodyPr>
          <a:lstStyle/>
          <a:p>
            <a:r>
              <a:rPr lang="en-US" dirty="0"/>
              <a:t>Loss graph for 100 epochs</a:t>
            </a:r>
          </a:p>
          <a:p>
            <a:r>
              <a:rPr lang="en-US" dirty="0"/>
              <a:t>X(axis)=epochs</a:t>
            </a:r>
          </a:p>
          <a:p>
            <a:r>
              <a:rPr lang="en-US" dirty="0"/>
              <a:t>Y(axis)=loss</a:t>
            </a:r>
          </a:p>
        </p:txBody>
      </p:sp>
    </p:spTree>
    <p:extLst>
      <p:ext uri="{BB962C8B-B14F-4D97-AF65-F5344CB8AC3E}">
        <p14:creationId xmlns:p14="http://schemas.microsoft.com/office/powerpoint/2010/main" val="2285058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8271C2-2ED7-9FEA-73A7-99B1324BFB97}"/>
              </a:ext>
            </a:extLst>
          </p:cNvPr>
          <p:cNvSpPr txBox="1"/>
          <p:nvPr/>
        </p:nvSpPr>
        <p:spPr>
          <a:xfrm>
            <a:off x="0" y="0"/>
            <a:ext cx="12192000" cy="5940088"/>
          </a:xfrm>
          <a:prstGeom prst="rect">
            <a:avLst/>
          </a:prstGeom>
          <a:noFill/>
        </p:spPr>
        <p:txBody>
          <a:bodyPr wrap="square">
            <a:spAutoFit/>
          </a:bodyPr>
          <a:lstStyle/>
          <a:p>
            <a:pPr algn="l"/>
            <a:r>
              <a:rPr lang="en-US" sz="2400" b="1" i="0" dirty="0">
                <a:solidFill>
                  <a:srgbClr val="D1D5DB"/>
                </a:solidFill>
                <a:effectLst/>
                <a:latin typeface="Söhne"/>
              </a:rPr>
              <a:t>                          </a:t>
            </a:r>
            <a:r>
              <a:rPr lang="en-US" sz="4400" b="1" i="0" dirty="0">
                <a:solidFill>
                  <a:srgbClr val="D1D5DB"/>
                </a:solidFill>
                <a:effectLst/>
                <a:latin typeface="Söhne"/>
              </a:rPr>
              <a:t>Evaluation Metrics for Text Generation</a:t>
            </a:r>
          </a:p>
          <a:p>
            <a:pPr algn="l"/>
            <a:endParaRPr lang="en-US" sz="2400" b="1" dirty="0">
              <a:solidFill>
                <a:srgbClr val="D1D5DB"/>
              </a:solidFill>
              <a:latin typeface="Söhne"/>
            </a:endParaRPr>
          </a:p>
          <a:p>
            <a:pPr algn="l"/>
            <a:endParaRPr lang="en-US" sz="2400" b="0" i="0" dirty="0">
              <a:solidFill>
                <a:srgbClr val="D1D5DB"/>
              </a:solidFill>
              <a:effectLst/>
              <a:latin typeface="Söhne"/>
            </a:endParaRPr>
          </a:p>
          <a:p>
            <a:pPr algn="l">
              <a:buFont typeface="+mj-lt"/>
              <a:buAutoNum type="arabicPeriod"/>
            </a:pPr>
            <a:r>
              <a:rPr lang="en-US" sz="2400" b="1" i="0" dirty="0">
                <a:solidFill>
                  <a:srgbClr val="D1D5DB"/>
                </a:solidFill>
                <a:effectLst/>
                <a:latin typeface="Söhne"/>
              </a:rPr>
              <a:t>Metrics Variety:</a:t>
            </a:r>
            <a:r>
              <a:rPr lang="en-US" sz="2400" b="0" i="0" dirty="0">
                <a:solidFill>
                  <a:srgbClr val="D1D5DB"/>
                </a:solidFill>
                <a:effectLst/>
                <a:latin typeface="Söhne"/>
              </a:rPr>
              <a:t> Various metrics assess text generation quality.</a:t>
            </a:r>
          </a:p>
          <a:p>
            <a:pPr algn="l">
              <a:buFont typeface="+mj-lt"/>
              <a:buAutoNum type="arabicPeriod"/>
            </a:pPr>
            <a:r>
              <a:rPr lang="en-US" sz="2400" b="1" i="0" dirty="0">
                <a:solidFill>
                  <a:srgbClr val="D1D5DB"/>
                </a:solidFill>
                <a:effectLst/>
                <a:latin typeface="Söhne"/>
              </a:rPr>
              <a:t>Automated Metrics:</a:t>
            </a:r>
            <a:r>
              <a:rPr lang="en-US" sz="2400" b="0" i="0" dirty="0">
                <a:solidFill>
                  <a:srgbClr val="D1D5DB"/>
                </a:solidFill>
                <a:effectLst/>
                <a:latin typeface="Söhne"/>
              </a:rPr>
              <a:t> BLEU and ROUGE compare generated text to references, but may lack semantic evaluation.</a:t>
            </a:r>
          </a:p>
          <a:p>
            <a:pPr algn="l">
              <a:buFont typeface="+mj-lt"/>
              <a:buAutoNum type="arabicPeriod"/>
            </a:pPr>
            <a:r>
              <a:rPr lang="en-US" sz="2400" b="1" i="0" dirty="0">
                <a:solidFill>
                  <a:srgbClr val="D1D5DB"/>
                </a:solidFill>
                <a:effectLst/>
                <a:latin typeface="Söhne"/>
              </a:rPr>
              <a:t>Human-Based Evaluation:</a:t>
            </a:r>
            <a:r>
              <a:rPr lang="en-US" sz="2400" b="0" i="0" dirty="0">
                <a:solidFill>
                  <a:srgbClr val="D1D5DB"/>
                </a:solidFill>
                <a:effectLst/>
                <a:latin typeface="Söhne"/>
              </a:rPr>
              <a:t> Human judges assess fluency, relevance, and coherence, offering a holistic view.</a:t>
            </a:r>
          </a:p>
          <a:p>
            <a:pPr algn="l">
              <a:buFont typeface="+mj-lt"/>
              <a:buAutoNum type="arabicPeriod"/>
            </a:pPr>
            <a:r>
              <a:rPr lang="en-US" sz="2400" b="1" i="0" dirty="0">
                <a:solidFill>
                  <a:srgbClr val="D1D5DB"/>
                </a:solidFill>
                <a:effectLst/>
                <a:latin typeface="Söhne"/>
              </a:rPr>
              <a:t>Combined Approach:</a:t>
            </a:r>
            <a:r>
              <a:rPr lang="en-US" sz="2400" b="0" i="0" dirty="0">
                <a:solidFill>
                  <a:srgbClr val="D1D5DB"/>
                </a:solidFill>
                <a:effectLst/>
                <a:latin typeface="Söhne"/>
              </a:rPr>
              <a:t> Best results achieved by using both automated and human-based metrics.</a:t>
            </a:r>
          </a:p>
          <a:p>
            <a:pPr algn="l">
              <a:buFont typeface="+mj-lt"/>
              <a:buAutoNum type="arabicPeriod"/>
            </a:pPr>
            <a:r>
              <a:rPr lang="en-US" sz="2400" b="1" i="0" dirty="0">
                <a:solidFill>
                  <a:srgbClr val="D1D5DB"/>
                </a:solidFill>
                <a:effectLst/>
                <a:latin typeface="Söhne"/>
              </a:rPr>
              <a:t>Application-Specific Criteria:</a:t>
            </a:r>
            <a:r>
              <a:rPr lang="en-US" sz="2400" b="0" i="0" dirty="0">
                <a:solidFill>
                  <a:srgbClr val="D1D5DB"/>
                </a:solidFill>
                <a:effectLst/>
                <a:latin typeface="Söhne"/>
              </a:rPr>
              <a:t> Criteria vary per application. Chatbots focus on relevance and coherence, while translation emphasizes accuracy and fluency.</a:t>
            </a:r>
          </a:p>
          <a:p>
            <a:pPr algn="l">
              <a:buFont typeface="+mj-lt"/>
              <a:buAutoNum type="arabicPeriod"/>
            </a:pPr>
            <a:r>
              <a:rPr lang="en-US" sz="2400" b="1" i="0" dirty="0">
                <a:solidFill>
                  <a:srgbClr val="D1D5DB"/>
                </a:solidFill>
                <a:effectLst/>
                <a:latin typeface="Söhne"/>
              </a:rPr>
              <a:t>Tailored Evaluation:</a:t>
            </a:r>
            <a:r>
              <a:rPr lang="en-US" sz="2400" b="0" i="0" dirty="0">
                <a:solidFill>
                  <a:srgbClr val="D1D5DB"/>
                </a:solidFill>
                <a:effectLst/>
                <a:latin typeface="Söhne"/>
              </a:rPr>
              <a:t> Define metrics aligning with specific project goals and needs for accurate assessment.</a:t>
            </a:r>
          </a:p>
          <a:p>
            <a:endParaRPr lang="en-US" sz="2400" dirty="0"/>
          </a:p>
        </p:txBody>
      </p:sp>
    </p:spTree>
    <p:extLst>
      <p:ext uri="{BB962C8B-B14F-4D97-AF65-F5344CB8AC3E}">
        <p14:creationId xmlns:p14="http://schemas.microsoft.com/office/powerpoint/2010/main" val="361547369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756</TotalTime>
  <Words>1410</Words>
  <Application>Microsoft Office PowerPoint</Application>
  <PresentationFormat>Widescreen</PresentationFormat>
  <Paragraphs>130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Consolas</vt:lpstr>
      <vt:lpstr>Söhne</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Sonu kumar kushwaha</dc:creator>
  <cp:lastModifiedBy>Sonu kumar kushwaha</cp:lastModifiedBy>
  <cp:revision>1</cp:revision>
  <dcterms:created xsi:type="dcterms:W3CDTF">2023-11-05T11:13:34Z</dcterms:created>
  <dcterms:modified xsi:type="dcterms:W3CDTF">2023-11-06T19:50:58Z</dcterms:modified>
</cp:coreProperties>
</file>