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199902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1508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E7B94C-D8DD-4348-9171-4408F24502E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7471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7EBDC0-55D9-41E0-AFD6-68423C86F3A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2209871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7EBDC0-55D9-41E0-AFD6-68423C86F3A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7B94C-D8DD-4348-9171-4408F24502E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4160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7EBDC0-55D9-41E0-AFD6-68423C86F3A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3494397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1975403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237292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41984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EBDC0-55D9-41E0-AFD6-68423C86F3A9}"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220979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EBDC0-55D9-41E0-AFD6-68423C86F3A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17921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7EBDC0-55D9-41E0-AFD6-68423C86F3A9}"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370257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EBDC0-55D9-41E0-AFD6-68423C86F3A9}"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1683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DC0-55D9-41E0-AFD6-68423C86F3A9}"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376417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EBDC0-55D9-41E0-AFD6-68423C86F3A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239837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EBDC0-55D9-41E0-AFD6-68423C86F3A9}"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7B94C-D8DD-4348-9171-4408F24502E6}" type="slidenum">
              <a:rPr lang="en-IN" smtClean="0"/>
              <a:t>‹#›</a:t>
            </a:fld>
            <a:endParaRPr lang="en-IN"/>
          </a:p>
        </p:txBody>
      </p:sp>
    </p:spTree>
    <p:extLst>
      <p:ext uri="{BB962C8B-B14F-4D97-AF65-F5344CB8AC3E}">
        <p14:creationId xmlns:p14="http://schemas.microsoft.com/office/powerpoint/2010/main" val="32431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7EBDC0-55D9-41E0-AFD6-68423C86F3A9}" type="datetimeFigureOut">
              <a:rPr lang="en-IN" smtClean="0"/>
              <a:t>27-03-2024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E7B94C-D8DD-4348-9171-4408F24502E6}" type="slidenum">
              <a:rPr lang="en-IN" smtClean="0"/>
              <a:t>‹#›</a:t>
            </a:fld>
            <a:endParaRPr lang="en-IN"/>
          </a:p>
        </p:txBody>
      </p:sp>
    </p:spTree>
    <p:extLst>
      <p:ext uri="{BB962C8B-B14F-4D97-AF65-F5344CB8AC3E}">
        <p14:creationId xmlns:p14="http://schemas.microsoft.com/office/powerpoint/2010/main" val="19454441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A8A0-F6BD-172D-2886-3225E9BD5B13}"/>
              </a:ext>
            </a:extLst>
          </p:cNvPr>
          <p:cNvSpPr>
            <a:spLocks noGrp="1"/>
          </p:cNvSpPr>
          <p:nvPr>
            <p:ph type="ctrTitle"/>
          </p:nvPr>
        </p:nvSpPr>
        <p:spPr/>
        <p:txBody>
          <a:bodyPr/>
          <a:lstStyle/>
          <a:p>
            <a:r>
              <a:rPr lang="en-US" dirty="0"/>
              <a:t>Indian Agriculture Analysis	</a:t>
            </a:r>
            <a:endParaRPr lang="en-IN" dirty="0"/>
          </a:p>
        </p:txBody>
      </p:sp>
      <p:sp>
        <p:nvSpPr>
          <p:cNvPr id="3" name="Subtitle 2">
            <a:extLst>
              <a:ext uri="{FF2B5EF4-FFF2-40B4-BE49-F238E27FC236}">
                <a16:creationId xmlns:a16="http://schemas.microsoft.com/office/drawing/2014/main" id="{58BC0F7F-B973-D142-5F3E-E4D6C2F9AE23}"/>
              </a:ext>
            </a:extLst>
          </p:cNvPr>
          <p:cNvSpPr>
            <a:spLocks noGrp="1"/>
          </p:cNvSpPr>
          <p:nvPr>
            <p:ph type="subTitle" idx="1"/>
          </p:nvPr>
        </p:nvSpPr>
        <p:spPr/>
        <p:txBody>
          <a:bodyPr/>
          <a:lstStyle/>
          <a:p>
            <a:r>
              <a:rPr lang="en-US" dirty="0"/>
              <a:t>Sonu Mahto</a:t>
            </a:r>
            <a:endParaRPr lang="en-IN" dirty="0"/>
          </a:p>
        </p:txBody>
      </p:sp>
    </p:spTree>
    <p:extLst>
      <p:ext uri="{BB962C8B-B14F-4D97-AF65-F5344CB8AC3E}">
        <p14:creationId xmlns:p14="http://schemas.microsoft.com/office/powerpoint/2010/main" val="248823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EA0C-EC44-008A-9076-1B74A04F49AA}"/>
              </a:ext>
            </a:extLst>
          </p:cNvPr>
          <p:cNvSpPr>
            <a:spLocks noGrp="1"/>
          </p:cNvSpPr>
          <p:nvPr>
            <p:ph type="title"/>
          </p:nvPr>
        </p:nvSpPr>
        <p:spPr/>
        <p:txBody>
          <a:bodyPr/>
          <a:lstStyle/>
          <a:p>
            <a:r>
              <a:rPr lang="en-US" dirty="0"/>
              <a:t>Major Crop Trends by Production</a:t>
            </a:r>
            <a:endParaRPr lang="en-IN" dirty="0"/>
          </a:p>
        </p:txBody>
      </p:sp>
      <p:sp>
        <p:nvSpPr>
          <p:cNvPr id="3" name="Content Placeholder 2">
            <a:extLst>
              <a:ext uri="{FF2B5EF4-FFF2-40B4-BE49-F238E27FC236}">
                <a16:creationId xmlns:a16="http://schemas.microsoft.com/office/drawing/2014/main" id="{9AB1AAB6-64F9-969E-917A-918C5111B314}"/>
              </a:ext>
            </a:extLst>
          </p:cNvPr>
          <p:cNvSpPr>
            <a:spLocks noGrp="1"/>
          </p:cNvSpPr>
          <p:nvPr>
            <p:ph idx="1"/>
          </p:nvPr>
        </p:nvSpPr>
        <p:spPr>
          <a:xfrm>
            <a:off x="2592925" y="1540188"/>
            <a:ext cx="8915400" cy="4693702"/>
          </a:xfrm>
        </p:spPr>
        <p:txBody>
          <a:bodyPr>
            <a:normAutofit fontScale="77500" lnSpcReduction="20000"/>
          </a:bodyPr>
          <a:lstStyle/>
          <a:p>
            <a:pPr marL="0" indent="0">
              <a:buNone/>
            </a:pPr>
            <a:r>
              <a:rPr lang="en-US" dirty="0"/>
              <a:t>The chart provides a comprehensive overview of the production dynamics, allowing us to identify trends and patterns for key agricultural commodities.</a:t>
            </a:r>
          </a:p>
          <a:p>
            <a:endParaRPr lang="en-US" dirty="0"/>
          </a:p>
          <a:p>
            <a:pPr marL="0" indent="0">
              <a:buNone/>
            </a:pPr>
            <a:r>
              <a:rPr lang="en-US" dirty="0"/>
              <a:t>Key Points:</a:t>
            </a:r>
          </a:p>
          <a:p>
            <a:r>
              <a:rPr lang="en-US" dirty="0"/>
              <a:t>Crop Selection: The line chart displays trends for major crops such as rice, wheat, pulses, and other significant agricultural products.</a:t>
            </a:r>
          </a:p>
          <a:p>
            <a:r>
              <a:rPr lang="en-US" dirty="0"/>
              <a:t>Production Quantity: The y-axis indicates the production quantity of crops, measured in thousands of tons or other relevant units.</a:t>
            </a:r>
          </a:p>
          <a:p>
            <a:r>
              <a:rPr lang="en-US" dirty="0"/>
              <a:t>Insights on Crop Production: By examining the trends depicted in the chart, we can discern fluctuations, growth trends, and seasonal patterns in crop production over time.</a:t>
            </a:r>
          </a:p>
          <a:p>
            <a:r>
              <a:rPr lang="en-US" dirty="0"/>
              <a:t>Interpretation and Analysis: Analyzing the chart enables us to identify periods of increased or decreased production, understand the impact of external factors such as weather conditions, and assess the effectiveness of agricultural policies and practices.</a:t>
            </a:r>
          </a:p>
          <a:p>
            <a:r>
              <a:rPr lang="en-US" dirty="0"/>
              <a:t>Actionable Insights: The trends observed in the chart can inform strategic decisions related to crop planning, resource allocation, and market forecasting, contributing to improved agricultural productivity and sustainability.</a:t>
            </a:r>
          </a:p>
          <a:p>
            <a:r>
              <a:rPr lang="en-US" dirty="0"/>
              <a:t>Future Considerations: As we analyze the major crop trends, it is essential to consider future projections and potential challenges, such as climate change, technological advancements, and evolving consumer preferences, to ensure resilience and adaptability in the agricultural sector.</a:t>
            </a:r>
            <a:endParaRPr lang="en-IN" dirty="0"/>
          </a:p>
        </p:txBody>
      </p:sp>
    </p:spTree>
    <p:extLst>
      <p:ext uri="{BB962C8B-B14F-4D97-AF65-F5344CB8AC3E}">
        <p14:creationId xmlns:p14="http://schemas.microsoft.com/office/powerpoint/2010/main" val="380899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D678-41A2-B55E-CBFA-B25B40FB702A}"/>
              </a:ext>
            </a:extLst>
          </p:cNvPr>
          <p:cNvSpPr>
            <a:spLocks noGrp="1"/>
          </p:cNvSpPr>
          <p:nvPr>
            <p:ph type="title"/>
          </p:nvPr>
        </p:nvSpPr>
        <p:spPr/>
        <p:txBody>
          <a:bodyPr/>
          <a:lstStyle/>
          <a:p>
            <a:r>
              <a:rPr lang="en-US" dirty="0"/>
              <a:t>Kharif and Rabi Crop Trends by Production Area</a:t>
            </a:r>
            <a:endParaRPr lang="en-IN" dirty="0"/>
          </a:p>
        </p:txBody>
      </p:sp>
      <p:sp>
        <p:nvSpPr>
          <p:cNvPr id="3" name="Content Placeholder 2">
            <a:extLst>
              <a:ext uri="{FF2B5EF4-FFF2-40B4-BE49-F238E27FC236}">
                <a16:creationId xmlns:a16="http://schemas.microsoft.com/office/drawing/2014/main" id="{DEB515F7-0C0B-BEB8-5F36-39B89DCE429B}"/>
              </a:ext>
            </a:extLst>
          </p:cNvPr>
          <p:cNvSpPr>
            <a:spLocks noGrp="1"/>
          </p:cNvSpPr>
          <p:nvPr>
            <p:ph idx="1"/>
          </p:nvPr>
        </p:nvSpPr>
        <p:spPr>
          <a:xfrm>
            <a:off x="2592925" y="1993640"/>
            <a:ext cx="8915400" cy="4240249"/>
          </a:xfrm>
        </p:spPr>
        <p:txBody>
          <a:bodyPr>
            <a:normAutofit fontScale="70000" lnSpcReduction="20000"/>
          </a:bodyPr>
          <a:lstStyle/>
          <a:p>
            <a:pPr marL="0" indent="0">
              <a:buNone/>
            </a:pPr>
            <a:r>
              <a:rPr lang="en-US" dirty="0"/>
              <a:t>The area chart illustrates the dynamic shifts in cultivation patterns across different seasons, shedding light on the agricultural practices during Kharif and Rabi seasons.</a:t>
            </a:r>
          </a:p>
          <a:p>
            <a:endParaRPr lang="en-US" dirty="0"/>
          </a:p>
          <a:p>
            <a:pPr marL="0" indent="0">
              <a:buNone/>
            </a:pPr>
            <a:r>
              <a:rPr lang="en-US" dirty="0"/>
              <a:t>Key Points:</a:t>
            </a:r>
          </a:p>
          <a:p>
            <a:r>
              <a:rPr lang="en-US" dirty="0"/>
              <a:t>Kharif and Rabi Seasons: The agricultural calendar in India is dominated by two main cropping seasons: Kharif (monsoon season) and Rabi (winter season). Kharif crops are sown in the monsoon season and harvested in autumn, while Rabi crops are sown in winter and harvested in spring.</a:t>
            </a:r>
          </a:p>
          <a:p>
            <a:r>
              <a:rPr lang="en-US" dirty="0"/>
              <a:t>Production Area Trends: The area chart showcases the trends in production area for Kharif and Rabi crops over multiple years. It highlights the fluctuations and trends in cultivation areas for different crops during these seasons.</a:t>
            </a:r>
          </a:p>
          <a:p>
            <a:r>
              <a:rPr lang="en-US" dirty="0"/>
              <a:t>Insights into Crop Preferences: Analyzing the production area trends provides insights into farmers' preferences for specific crops during Kharif and Rabi seasons. It reflects the adaptability of crops to seasonal variations and the influence of factors such as climate, market demand, and government policies.</a:t>
            </a:r>
          </a:p>
          <a:p>
            <a:r>
              <a:rPr lang="en-US" dirty="0"/>
              <a:t>Seasonal Variations: The comparison between Kharif and Rabi production areas reveals seasonal variations in crop cultivation. Understanding these variations is crucial for optimizing resource allocation, crop planning, and mitigating risks associated with weather fluctuations.</a:t>
            </a:r>
          </a:p>
          <a:p>
            <a:r>
              <a:rPr lang="en-US" dirty="0"/>
              <a:t>Policy Implications: Insights from Kharif and Rabi crop trends can inform policymakers, agricultural stakeholders, and researchers about the effectiveness of existing policies and interventions. It can guide strategies for promoting crop diversification, enhancing productivity, and ensuring food security.</a:t>
            </a:r>
            <a:endParaRPr lang="en-IN" dirty="0"/>
          </a:p>
        </p:txBody>
      </p:sp>
    </p:spTree>
    <p:extLst>
      <p:ext uri="{BB962C8B-B14F-4D97-AF65-F5344CB8AC3E}">
        <p14:creationId xmlns:p14="http://schemas.microsoft.com/office/powerpoint/2010/main" val="258269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9681-090E-61F5-9B84-AFA3E46AAE7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663C603-6CB7-3D9B-6D41-C4665D1BB320}"/>
              </a:ext>
            </a:extLst>
          </p:cNvPr>
          <p:cNvSpPr>
            <a:spLocks noGrp="1"/>
          </p:cNvSpPr>
          <p:nvPr>
            <p:ph idx="1"/>
          </p:nvPr>
        </p:nvSpPr>
        <p:spPr>
          <a:xfrm>
            <a:off x="2592925" y="1331167"/>
            <a:ext cx="8915400" cy="5330890"/>
          </a:xfrm>
        </p:spPr>
        <p:txBody>
          <a:bodyPr>
            <a:normAutofit fontScale="70000" lnSpcReduction="20000"/>
          </a:bodyPr>
          <a:lstStyle/>
          <a:p>
            <a:pPr marL="0" indent="0">
              <a:buNone/>
            </a:pPr>
            <a:r>
              <a:rPr lang="en-US" dirty="0"/>
              <a:t>In conclusion, our analysis of Indian agriculture has provided valuable insights into the dynamics, trends, and challenges faced by the agricultural sector. From exploring district-wise data to examining crop-specific trends and seasonal variations, we have uncovered several key findings with significant implications for the future of Indian agriculture.</a:t>
            </a:r>
          </a:p>
          <a:p>
            <a:endParaRPr lang="en-US" dirty="0"/>
          </a:p>
          <a:p>
            <a:pPr marL="0" indent="0">
              <a:buNone/>
            </a:pPr>
            <a:r>
              <a:rPr lang="en-US" dirty="0"/>
              <a:t>Key Insights:</a:t>
            </a:r>
          </a:p>
          <a:p>
            <a:r>
              <a:rPr lang="en-US" dirty="0"/>
              <a:t>Diverse Agricultural Landscape: India's agricultural landscape is characterized by diversity, with a wide range of crops cultivated across different regions and seasons. Understanding this diversity is essential for effective policymaking and resource allocation.</a:t>
            </a:r>
          </a:p>
          <a:p>
            <a:r>
              <a:rPr lang="en-US" dirty="0"/>
              <a:t>Crop Productivity and Yield: Analysis of crop productivity and yield has revealed both opportunities and challenges. While certain crops have shown promising growth and yield improvements, others face constraints such as water scarcity, pest infestations, and soil degradation.</a:t>
            </a:r>
          </a:p>
          <a:p>
            <a:r>
              <a:rPr lang="en-US" dirty="0"/>
              <a:t>Seasonal Variations: The distinction between Kharif and Rabi seasons plays a crucial role in shaping crop cultivation patterns. Recognizing seasonal variations and adapting agricultural practices accordingly can enhance resilience and productivity in the face of climate change.</a:t>
            </a:r>
          </a:p>
          <a:p>
            <a:r>
              <a:rPr lang="en-US" dirty="0"/>
              <a:t>Regional Disparities: Disparities in agricultural practices and outcomes across districts and states highlight the need for targeted interventions and equitable development strategies. Bridging these disparities can promote inclusive growth and rural prosperity.</a:t>
            </a:r>
          </a:p>
          <a:p>
            <a:r>
              <a:rPr lang="en-US" dirty="0"/>
              <a:t>Sustainable Farming Practices: Our analysis underscores the importance of promoting sustainable farming practices to ensure long-term agricultural viability. Embracing techniques such as organic farming, crop rotation, and water management can enhance productivity while preserving natural resources.</a:t>
            </a:r>
            <a:endParaRPr lang="en-US" sz="2900" b="1" dirty="0"/>
          </a:p>
          <a:p>
            <a:pPr marL="3657600" lvl="8" indent="0">
              <a:buNone/>
            </a:pPr>
            <a:r>
              <a:rPr lang="en-US" sz="2900" b="1" dirty="0"/>
              <a:t>							Thank You</a:t>
            </a:r>
          </a:p>
          <a:p>
            <a:pPr marL="3657600" lvl="8" indent="0">
              <a:buNone/>
            </a:pPr>
            <a:r>
              <a:rPr lang="en-US" sz="2900" b="1" dirty="0"/>
              <a:t>							Sonu Mahto</a:t>
            </a:r>
            <a:r>
              <a:rPr lang="en-US" dirty="0"/>
              <a:t>			</a:t>
            </a:r>
          </a:p>
        </p:txBody>
      </p:sp>
    </p:spTree>
    <p:extLst>
      <p:ext uri="{BB962C8B-B14F-4D97-AF65-F5344CB8AC3E}">
        <p14:creationId xmlns:p14="http://schemas.microsoft.com/office/powerpoint/2010/main" val="196787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A841-B9BC-8E4C-9670-83577D6D893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1ABB772-0FAE-A073-C1EE-FAAFCCEEC7AE}"/>
              </a:ext>
            </a:extLst>
          </p:cNvPr>
          <p:cNvSpPr>
            <a:spLocks noGrp="1"/>
          </p:cNvSpPr>
          <p:nvPr>
            <p:ph idx="1"/>
          </p:nvPr>
        </p:nvSpPr>
        <p:spPr>
          <a:xfrm>
            <a:off x="2592925" y="1685730"/>
            <a:ext cx="8915400" cy="4548160"/>
          </a:xfrm>
        </p:spPr>
        <p:txBody>
          <a:bodyPr/>
          <a:lstStyle/>
          <a:p>
            <a:r>
              <a:rPr lang="en-US" dirty="0"/>
              <a:t>Welcome to our presentation on exploring agricultural trends using district-wise data. In this presentation, we delve into a comprehensive dataset covering various agricultural variables across districts and years. Our dataset encompasses a wide range of agricultural products, including staple crops like rice and wheat, pulses, oilseeds, and even fruits, vegetables, and fodder.</a:t>
            </a:r>
          </a:p>
          <a:p>
            <a:endParaRPr lang="en-US" dirty="0"/>
          </a:p>
          <a:p>
            <a:r>
              <a:rPr lang="en-US" dirty="0"/>
              <a:t>The dataset contains detailed information on each district's agricultural practices, including cultivation areas, production quantities, and yields for each crop. With over 27 agricultural products and additional variables such as sugarcane and cotton, we have a rich dataset to analyze and derive meaningful insights.</a:t>
            </a:r>
            <a:endParaRPr lang="en-IN" dirty="0"/>
          </a:p>
        </p:txBody>
      </p:sp>
    </p:spTree>
    <p:extLst>
      <p:ext uri="{BB962C8B-B14F-4D97-AF65-F5344CB8AC3E}">
        <p14:creationId xmlns:p14="http://schemas.microsoft.com/office/powerpoint/2010/main" val="301273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563A-2DCF-8D08-3147-66FEE7CA7D77}"/>
              </a:ext>
            </a:extLst>
          </p:cNvPr>
          <p:cNvSpPr>
            <a:spLocks noGrp="1"/>
          </p:cNvSpPr>
          <p:nvPr>
            <p:ph type="title"/>
          </p:nvPr>
        </p:nvSpPr>
        <p:spPr/>
        <p:txBody>
          <a:bodyPr/>
          <a:lstStyle/>
          <a:p>
            <a:r>
              <a:rPr lang="en-US" dirty="0"/>
              <a:t>Overview of Agricultural Landscape</a:t>
            </a:r>
            <a:endParaRPr lang="en-IN" dirty="0"/>
          </a:p>
        </p:txBody>
      </p:sp>
      <p:sp>
        <p:nvSpPr>
          <p:cNvPr id="3" name="Content Placeholder 2">
            <a:extLst>
              <a:ext uri="{FF2B5EF4-FFF2-40B4-BE49-F238E27FC236}">
                <a16:creationId xmlns:a16="http://schemas.microsoft.com/office/drawing/2014/main" id="{C3661994-452F-2BD6-FB6C-BE007189FE4F}"/>
              </a:ext>
            </a:extLst>
          </p:cNvPr>
          <p:cNvSpPr>
            <a:spLocks noGrp="1"/>
          </p:cNvSpPr>
          <p:nvPr>
            <p:ph idx="1"/>
          </p:nvPr>
        </p:nvSpPr>
        <p:spPr>
          <a:xfrm>
            <a:off x="2592925" y="1676400"/>
            <a:ext cx="8915400" cy="4557490"/>
          </a:xfrm>
        </p:spPr>
        <p:txBody>
          <a:bodyPr>
            <a:normAutofit/>
          </a:bodyPr>
          <a:lstStyle/>
          <a:p>
            <a:r>
              <a:rPr lang="en-US" dirty="0"/>
              <a:t>The total agricultural area spans </a:t>
            </a:r>
            <a:r>
              <a:rPr lang="en-US" dirty="0">
                <a:solidFill>
                  <a:srgbClr val="00B050"/>
                </a:solidFill>
              </a:rPr>
              <a:t>1,311,530</a:t>
            </a:r>
            <a:r>
              <a:rPr lang="en-US" dirty="0"/>
              <a:t> hectares, representing the vast expanse of land dedicated to farming activities across various districts. This significant land area serves as the foundation for agricultural production and sustenance.</a:t>
            </a:r>
          </a:p>
          <a:p>
            <a:endParaRPr lang="en-US" dirty="0"/>
          </a:p>
          <a:p>
            <a:r>
              <a:rPr lang="en-US" dirty="0"/>
              <a:t>Furthermore, our dataset highlights a total production output of </a:t>
            </a:r>
            <a:r>
              <a:rPr lang="en-US" dirty="0">
                <a:solidFill>
                  <a:schemeClr val="accent1">
                    <a:lumMod val="60000"/>
                    <a:lumOff val="40000"/>
                  </a:schemeClr>
                </a:solidFill>
              </a:rPr>
              <a:t>3.03</a:t>
            </a:r>
            <a:r>
              <a:rPr lang="en-US" dirty="0"/>
              <a:t> million tons, reflecting the culmination of efforts and resources invested in agricultural practices. This substantial production output underscores the importance of agriculture as a vital sector driving economic growth and food security.</a:t>
            </a:r>
          </a:p>
          <a:p>
            <a:endParaRPr lang="en-US" dirty="0"/>
          </a:p>
          <a:p>
            <a:r>
              <a:rPr lang="en-US" dirty="0"/>
              <a:t>These figures provide a snapshot of the scale and magnitude of agricultural activities captured in our dataset, laying the groundwork for deeper exploration and analysis of agricultural trends and patterns.</a:t>
            </a:r>
            <a:endParaRPr lang="en-IN" dirty="0"/>
          </a:p>
        </p:txBody>
      </p:sp>
    </p:spTree>
    <p:extLst>
      <p:ext uri="{BB962C8B-B14F-4D97-AF65-F5344CB8AC3E}">
        <p14:creationId xmlns:p14="http://schemas.microsoft.com/office/powerpoint/2010/main" val="395569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AB49-5DF8-A752-6AC6-30DC268B8DBB}"/>
              </a:ext>
            </a:extLst>
          </p:cNvPr>
          <p:cNvSpPr>
            <a:spLocks noGrp="1"/>
          </p:cNvSpPr>
          <p:nvPr>
            <p:ph type="title"/>
          </p:nvPr>
        </p:nvSpPr>
        <p:spPr/>
        <p:txBody>
          <a:bodyPr/>
          <a:lstStyle/>
          <a:p>
            <a:r>
              <a:rPr lang="en-US" dirty="0"/>
              <a:t>Total Agricultural Production Over Time (1996-2017)</a:t>
            </a:r>
            <a:endParaRPr lang="en-IN" dirty="0"/>
          </a:p>
        </p:txBody>
      </p:sp>
      <p:sp>
        <p:nvSpPr>
          <p:cNvPr id="3" name="Content Placeholder 2">
            <a:extLst>
              <a:ext uri="{FF2B5EF4-FFF2-40B4-BE49-F238E27FC236}">
                <a16:creationId xmlns:a16="http://schemas.microsoft.com/office/drawing/2014/main" id="{28A0748C-D13D-D7EE-2040-989E4A23FD82}"/>
              </a:ext>
            </a:extLst>
          </p:cNvPr>
          <p:cNvSpPr>
            <a:spLocks noGrp="1"/>
          </p:cNvSpPr>
          <p:nvPr>
            <p:ph idx="1"/>
          </p:nvPr>
        </p:nvSpPr>
        <p:spPr>
          <a:xfrm>
            <a:off x="2589211" y="2133600"/>
            <a:ext cx="9428617" cy="4631094"/>
          </a:xfrm>
        </p:spPr>
        <p:txBody>
          <a:bodyPr>
            <a:normAutofit fontScale="92500" lnSpcReduction="10000"/>
          </a:bodyPr>
          <a:lstStyle/>
          <a:p>
            <a:pPr marL="0" indent="0">
              <a:buNone/>
            </a:pPr>
            <a:r>
              <a:rPr lang="en-US" dirty="0"/>
              <a:t>The data showcases the cumulative agricultural output over two decades, providing insights into production trends and fluctuations over time.</a:t>
            </a:r>
          </a:p>
          <a:p>
            <a:pPr marL="0" indent="0">
              <a:buNone/>
            </a:pPr>
            <a:endParaRPr lang="en-US" dirty="0"/>
          </a:p>
          <a:p>
            <a:pPr marL="0" indent="0">
              <a:buNone/>
            </a:pPr>
            <a:r>
              <a:rPr lang="en-US" dirty="0"/>
              <a:t>Key Insights:</a:t>
            </a:r>
          </a:p>
          <a:p>
            <a:r>
              <a:rPr lang="en-US" dirty="0"/>
              <a:t>Identification of peak production years: Viewers can identify years with the highest total agricultural production by observing the larger slices in the pie chart.</a:t>
            </a:r>
          </a:p>
          <a:p>
            <a:r>
              <a:rPr lang="en-US" dirty="0"/>
              <a:t>Trends in production over time: By examining the relative sizes of the slices across different years, viewers can discern trends in agricultural production, such as periods of growth or decline.</a:t>
            </a:r>
          </a:p>
          <a:p>
            <a:r>
              <a:rPr lang="en-US" dirty="0"/>
              <a:t>Comparison of production levels: The pie chart enables viewers to compare production levels between different years at a glance, facilitating quick analysis of production variations over time.</a:t>
            </a:r>
          </a:p>
          <a:p>
            <a:r>
              <a:rPr lang="en-US" dirty="0"/>
              <a:t>This visualization provides a concise overview of total agricultural production trends over the specified time period, offering valuable insights into the dynamics of agricultural output across the years.</a:t>
            </a:r>
            <a:endParaRPr lang="en-IN" dirty="0"/>
          </a:p>
        </p:txBody>
      </p:sp>
    </p:spTree>
    <p:extLst>
      <p:ext uri="{BB962C8B-B14F-4D97-AF65-F5344CB8AC3E}">
        <p14:creationId xmlns:p14="http://schemas.microsoft.com/office/powerpoint/2010/main" val="327435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A020-8C09-A439-3CB1-3A80BE859B40}"/>
              </a:ext>
            </a:extLst>
          </p:cNvPr>
          <p:cNvSpPr>
            <a:spLocks noGrp="1"/>
          </p:cNvSpPr>
          <p:nvPr>
            <p:ph type="title"/>
          </p:nvPr>
        </p:nvSpPr>
        <p:spPr/>
        <p:txBody>
          <a:bodyPr/>
          <a:lstStyle/>
          <a:p>
            <a:r>
              <a:rPr lang="en-IN" dirty="0"/>
              <a:t>Production by District</a:t>
            </a:r>
          </a:p>
        </p:txBody>
      </p:sp>
      <p:sp>
        <p:nvSpPr>
          <p:cNvPr id="3" name="Content Placeholder 2">
            <a:extLst>
              <a:ext uri="{FF2B5EF4-FFF2-40B4-BE49-F238E27FC236}">
                <a16:creationId xmlns:a16="http://schemas.microsoft.com/office/drawing/2014/main" id="{174034D3-7937-212D-6B01-5E2E2AD122D3}"/>
              </a:ext>
            </a:extLst>
          </p:cNvPr>
          <p:cNvSpPr>
            <a:spLocks noGrp="1"/>
          </p:cNvSpPr>
          <p:nvPr>
            <p:ph idx="1"/>
          </p:nvPr>
        </p:nvSpPr>
        <p:spPr/>
        <p:txBody>
          <a:bodyPr>
            <a:normAutofit lnSpcReduction="10000"/>
          </a:bodyPr>
          <a:lstStyle/>
          <a:p>
            <a:pPr>
              <a:lnSpc>
                <a:spcPct val="200000"/>
              </a:lnSpc>
            </a:pPr>
            <a:r>
              <a:rPr lang="en-US" dirty="0"/>
              <a:t>This slide provides a concise overview of agricultural production across districts. It highlights the total production quantities (in thousand tons) for various crops and agricultural products. Through visualizations such as bar charts, we illustrate the distribution of production levels, allowing stakeholders to identify districts with significant agricultural output. This analysis aids in understanding regional agricultural contributions and can guide resource allocation and policy decisions.</a:t>
            </a:r>
            <a:endParaRPr lang="en-IN" dirty="0"/>
          </a:p>
        </p:txBody>
      </p:sp>
    </p:spTree>
    <p:extLst>
      <p:ext uri="{BB962C8B-B14F-4D97-AF65-F5344CB8AC3E}">
        <p14:creationId xmlns:p14="http://schemas.microsoft.com/office/powerpoint/2010/main" val="413175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4182-ADFA-2FE0-4CA2-D2CF9199E4D9}"/>
              </a:ext>
            </a:extLst>
          </p:cNvPr>
          <p:cNvSpPr>
            <a:spLocks noGrp="1"/>
          </p:cNvSpPr>
          <p:nvPr>
            <p:ph type="title"/>
          </p:nvPr>
        </p:nvSpPr>
        <p:spPr/>
        <p:txBody>
          <a:bodyPr/>
          <a:lstStyle/>
          <a:p>
            <a:r>
              <a:rPr lang="en-IN" dirty="0"/>
              <a:t>Production by State</a:t>
            </a:r>
          </a:p>
        </p:txBody>
      </p:sp>
      <p:sp>
        <p:nvSpPr>
          <p:cNvPr id="3" name="Content Placeholder 2">
            <a:extLst>
              <a:ext uri="{FF2B5EF4-FFF2-40B4-BE49-F238E27FC236}">
                <a16:creationId xmlns:a16="http://schemas.microsoft.com/office/drawing/2014/main" id="{8B95C7A0-A343-6885-2AAD-C5BFC9174C02}"/>
              </a:ext>
            </a:extLst>
          </p:cNvPr>
          <p:cNvSpPr>
            <a:spLocks noGrp="1"/>
          </p:cNvSpPr>
          <p:nvPr>
            <p:ph idx="1"/>
          </p:nvPr>
        </p:nvSpPr>
        <p:spPr>
          <a:xfrm>
            <a:off x="2592925" y="1433804"/>
            <a:ext cx="8915400" cy="5022980"/>
          </a:xfrm>
        </p:spPr>
        <p:txBody>
          <a:bodyPr>
            <a:normAutofit fontScale="77500" lnSpcReduction="20000"/>
          </a:bodyPr>
          <a:lstStyle/>
          <a:p>
            <a:pPr marL="0" indent="0">
              <a:buNone/>
            </a:pPr>
            <a:r>
              <a:rPr lang="en-US" dirty="0"/>
              <a:t>The chart provides valuable insights into the production dynamics, highlighting variations and trends in agricultural output across states.</a:t>
            </a:r>
          </a:p>
          <a:p>
            <a:endParaRPr lang="en-US" dirty="0"/>
          </a:p>
          <a:p>
            <a:pPr marL="0" indent="0">
              <a:buNone/>
            </a:pPr>
            <a:r>
              <a:rPr lang="en-US" dirty="0"/>
              <a:t>Key Points:</a:t>
            </a:r>
          </a:p>
          <a:p>
            <a:r>
              <a:rPr lang="en-US" dirty="0"/>
              <a:t>Visualization Overview: The line chart visualizes the production quantities of various agricultural products over multiple years.</a:t>
            </a:r>
          </a:p>
          <a:p>
            <a:r>
              <a:rPr lang="en-US" dirty="0"/>
              <a:t>X-axis: The horizontal axis represents the years under consideration, providing a temporal dimension to the analysis.</a:t>
            </a:r>
          </a:p>
          <a:p>
            <a:r>
              <a:rPr lang="en-US" dirty="0"/>
              <a:t>Y-axis: The vertical axis represents the production quantities, measured in thousand tons (1000 tons).</a:t>
            </a:r>
          </a:p>
          <a:p>
            <a:r>
              <a:rPr lang="en-US" dirty="0"/>
              <a:t>Lines: Each line on the chart represents the production trend of a specific agricultural product in a particular state. Different colors are used to distinguish between different products.</a:t>
            </a:r>
          </a:p>
          <a:p>
            <a:r>
              <a:rPr lang="en-US" dirty="0"/>
              <a:t>State-wise Analysis: By examining the lines, viewers can observe how production levels vary from state to state for each agricultural product.</a:t>
            </a:r>
          </a:p>
          <a:p>
            <a:r>
              <a:rPr lang="en-US" dirty="0"/>
              <a:t>Trend Analysis: The upward or downward trend of each line indicates the overall production trend for the respective agricultural product in each state over the years.</a:t>
            </a:r>
          </a:p>
          <a:p>
            <a:r>
              <a:rPr lang="en-US" dirty="0"/>
              <a:t>Insights Generation: The chart enables viewers to identify states that have shown consistent growth or decline in production, as well as those experiencing fluctuations over time.</a:t>
            </a:r>
          </a:p>
          <a:p>
            <a:r>
              <a:rPr lang="en-US" dirty="0"/>
              <a:t>Data Exploration: Viewers can further explore specific data points or trends by interacting with the chart, providing a deeper understanding of the production dynamics at play.</a:t>
            </a:r>
            <a:endParaRPr lang="en-IN" dirty="0"/>
          </a:p>
        </p:txBody>
      </p:sp>
    </p:spTree>
    <p:extLst>
      <p:ext uri="{BB962C8B-B14F-4D97-AF65-F5344CB8AC3E}">
        <p14:creationId xmlns:p14="http://schemas.microsoft.com/office/powerpoint/2010/main" val="34560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9040-97A7-4BD9-5D59-4A839192C2A7}"/>
              </a:ext>
            </a:extLst>
          </p:cNvPr>
          <p:cNvSpPr>
            <a:spLocks noGrp="1"/>
          </p:cNvSpPr>
          <p:nvPr>
            <p:ph type="title"/>
          </p:nvPr>
        </p:nvSpPr>
        <p:spPr/>
        <p:txBody>
          <a:bodyPr/>
          <a:lstStyle/>
          <a:p>
            <a:r>
              <a:rPr lang="en-IN" dirty="0"/>
              <a:t>Crop Yield Analysis</a:t>
            </a:r>
          </a:p>
        </p:txBody>
      </p:sp>
      <p:sp>
        <p:nvSpPr>
          <p:cNvPr id="3" name="Content Placeholder 2">
            <a:extLst>
              <a:ext uri="{FF2B5EF4-FFF2-40B4-BE49-F238E27FC236}">
                <a16:creationId xmlns:a16="http://schemas.microsoft.com/office/drawing/2014/main" id="{CCDE3449-D456-C74E-F56D-71B5F2D1F676}"/>
              </a:ext>
            </a:extLst>
          </p:cNvPr>
          <p:cNvSpPr>
            <a:spLocks noGrp="1"/>
          </p:cNvSpPr>
          <p:nvPr>
            <p:ph idx="1"/>
          </p:nvPr>
        </p:nvSpPr>
        <p:spPr>
          <a:xfrm>
            <a:off x="2592925" y="1461796"/>
            <a:ext cx="8915400" cy="4772094"/>
          </a:xfrm>
        </p:spPr>
        <p:txBody>
          <a:bodyPr>
            <a:normAutofit fontScale="70000" lnSpcReduction="20000"/>
          </a:bodyPr>
          <a:lstStyle/>
          <a:p>
            <a:r>
              <a:rPr lang="en-US" dirty="0"/>
              <a:t>Rice, Groundnut, Minor Pulses, Castor, and Wheat. The gauge chart visually represents the yield of each crop, providing a quick overview of their productivity.</a:t>
            </a:r>
          </a:p>
          <a:p>
            <a:endParaRPr lang="en-US" dirty="0"/>
          </a:p>
          <a:p>
            <a:r>
              <a:rPr lang="en-US" dirty="0"/>
              <a:t>Rice Yield: Rice is a staple crop in many regions, and its yield is crucial for food security. The gauge chart showcases the yield of rice, highlighting its performance relative to other crops.</a:t>
            </a:r>
          </a:p>
          <a:p>
            <a:endParaRPr lang="en-US" dirty="0"/>
          </a:p>
          <a:p>
            <a:r>
              <a:rPr lang="en-US" dirty="0"/>
              <a:t>Groundnut Yield: Groundnut, also known as peanut, is an important oilseed crop. The gauge chart displays the yield of groundnut, indicating its productivity and contribution to the agricultural landscape.</a:t>
            </a:r>
          </a:p>
          <a:p>
            <a:endParaRPr lang="en-US" dirty="0"/>
          </a:p>
          <a:p>
            <a:r>
              <a:rPr lang="en-US" dirty="0"/>
              <a:t>Minor Pulse Yield: Minor pulses play a significant role in providing protein-rich food sources. The gauge chart illustrates the yield of minor pulses, offering insights into their cultivation and productivity.</a:t>
            </a:r>
          </a:p>
          <a:p>
            <a:endParaRPr lang="en-US" dirty="0"/>
          </a:p>
          <a:p>
            <a:r>
              <a:rPr lang="en-US" dirty="0"/>
              <a:t>Castor Yield: Castor is cultivated for its oil-rich seeds, which have various industrial and medicinal applications. The gauge chart depicts the yield of castor, providing an overview of its production levels.</a:t>
            </a:r>
          </a:p>
          <a:p>
            <a:endParaRPr lang="en-US" dirty="0"/>
          </a:p>
          <a:p>
            <a:r>
              <a:rPr lang="en-US" dirty="0"/>
              <a:t>Wheat Yield: Wheat is one of the most widely cultivated cereal crops globally. The gauge chart showcases the yield of wheat, highlighting its importance in food production and consumption.</a:t>
            </a:r>
            <a:endParaRPr lang="en-IN" dirty="0"/>
          </a:p>
        </p:txBody>
      </p:sp>
    </p:spTree>
    <p:extLst>
      <p:ext uri="{BB962C8B-B14F-4D97-AF65-F5344CB8AC3E}">
        <p14:creationId xmlns:p14="http://schemas.microsoft.com/office/powerpoint/2010/main" val="20152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3F71-8B51-9518-3215-61354EC60ABF}"/>
              </a:ext>
            </a:extLst>
          </p:cNvPr>
          <p:cNvSpPr>
            <a:spLocks noGrp="1"/>
          </p:cNvSpPr>
          <p:nvPr>
            <p:ph type="title"/>
          </p:nvPr>
        </p:nvSpPr>
        <p:spPr/>
        <p:txBody>
          <a:bodyPr/>
          <a:lstStyle/>
          <a:p>
            <a:r>
              <a:rPr lang="en-US" dirty="0"/>
              <a:t>Contribution of Fruits and Vegetables to Overall Agricultural Production</a:t>
            </a:r>
            <a:endParaRPr lang="en-IN" dirty="0"/>
          </a:p>
        </p:txBody>
      </p:sp>
      <p:sp>
        <p:nvSpPr>
          <p:cNvPr id="3" name="Content Placeholder 2">
            <a:extLst>
              <a:ext uri="{FF2B5EF4-FFF2-40B4-BE49-F238E27FC236}">
                <a16:creationId xmlns:a16="http://schemas.microsoft.com/office/drawing/2014/main" id="{046F348D-56AB-F94D-604A-04477C2D585C}"/>
              </a:ext>
            </a:extLst>
          </p:cNvPr>
          <p:cNvSpPr>
            <a:spLocks noGrp="1"/>
          </p:cNvSpPr>
          <p:nvPr>
            <p:ph idx="1"/>
          </p:nvPr>
        </p:nvSpPr>
        <p:spPr>
          <a:xfrm>
            <a:off x="2589212" y="2133600"/>
            <a:ext cx="8915400" cy="4100290"/>
          </a:xfrm>
        </p:spPr>
        <p:txBody>
          <a:bodyPr>
            <a:normAutofit fontScale="77500" lnSpcReduction="20000"/>
          </a:bodyPr>
          <a:lstStyle/>
          <a:p>
            <a:r>
              <a:rPr lang="en-US" dirty="0"/>
              <a:t>This slide presents a pie chart illustrating the contribution of fruits and vegetables to the overall agricultural production in the dataset. As we explore the diverse agricultural landscape, it's essential to understand the significance of fruits and vegetables in the broader context of agricultural practices.</a:t>
            </a:r>
          </a:p>
          <a:p>
            <a:endParaRPr lang="en-US" dirty="0"/>
          </a:p>
          <a:p>
            <a:r>
              <a:rPr lang="en-US" dirty="0"/>
              <a:t>The pie chart showcases the proportion of agricultural production attributed to fruits and vegetables compared to other crops. Each segment represents the percentage of total production contributed by fruits, vegetables, and other agricultural products.</a:t>
            </a:r>
          </a:p>
          <a:p>
            <a:endParaRPr lang="en-US" dirty="0"/>
          </a:p>
          <a:p>
            <a:r>
              <a:rPr lang="en-US" dirty="0"/>
              <a:t>By visually representing the contribution of fruits and vegetables, we gain insights into their relative importance in agricultural production. This analysis helps stakeholders, policymakers, and agricultural practitioners understand the role of fruits and vegetables in food security, economic sustainability, and dietary diversity.</a:t>
            </a:r>
          </a:p>
          <a:p>
            <a:endParaRPr lang="en-US" dirty="0"/>
          </a:p>
          <a:p>
            <a:r>
              <a:rPr lang="en-US" dirty="0"/>
              <a:t>Understanding the contribution of fruits and vegetables to overall agricultural production is crucial for devising strategies to promote their cultivation, enhance market access, and ensure their sustainable integration into agricultural systems. This insight enables informed decision-making aimed at fostering a balanced and resilient agricultural sector.</a:t>
            </a:r>
          </a:p>
        </p:txBody>
      </p:sp>
    </p:spTree>
    <p:extLst>
      <p:ext uri="{BB962C8B-B14F-4D97-AF65-F5344CB8AC3E}">
        <p14:creationId xmlns:p14="http://schemas.microsoft.com/office/powerpoint/2010/main" val="215467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EECB-C4DA-2989-FC51-A43C8F2805D5}"/>
              </a:ext>
            </a:extLst>
          </p:cNvPr>
          <p:cNvSpPr>
            <a:spLocks noGrp="1"/>
          </p:cNvSpPr>
          <p:nvPr>
            <p:ph type="title"/>
          </p:nvPr>
        </p:nvSpPr>
        <p:spPr/>
        <p:txBody>
          <a:bodyPr/>
          <a:lstStyle/>
          <a:p>
            <a:r>
              <a:rPr lang="en-US" dirty="0"/>
              <a:t>Fodder Area of Cultivation</a:t>
            </a:r>
            <a:endParaRPr lang="en-IN" dirty="0"/>
          </a:p>
        </p:txBody>
      </p:sp>
      <p:sp>
        <p:nvSpPr>
          <p:cNvPr id="3" name="Content Placeholder 2">
            <a:extLst>
              <a:ext uri="{FF2B5EF4-FFF2-40B4-BE49-F238E27FC236}">
                <a16:creationId xmlns:a16="http://schemas.microsoft.com/office/drawing/2014/main" id="{D5F1B7CF-CD1F-E4D5-21E7-6D87A03E5A9E}"/>
              </a:ext>
            </a:extLst>
          </p:cNvPr>
          <p:cNvSpPr>
            <a:spLocks noGrp="1"/>
          </p:cNvSpPr>
          <p:nvPr>
            <p:ph idx="1"/>
          </p:nvPr>
        </p:nvSpPr>
        <p:spPr>
          <a:xfrm>
            <a:off x="2592925" y="1540188"/>
            <a:ext cx="8915400" cy="4693702"/>
          </a:xfrm>
        </p:spPr>
        <p:txBody>
          <a:bodyPr>
            <a:normAutofit fontScale="85000" lnSpcReduction="10000"/>
          </a:bodyPr>
          <a:lstStyle/>
          <a:p>
            <a:pPr marL="0" indent="0">
              <a:buNone/>
            </a:pPr>
            <a:r>
              <a:rPr lang="en-US" dirty="0"/>
              <a:t>The pie chart provides a visual representation of the proportion of land allocated to fodder cultivation compared to the total cultivated area.</a:t>
            </a:r>
          </a:p>
          <a:p>
            <a:endParaRPr lang="en-US" dirty="0"/>
          </a:p>
          <a:p>
            <a:pPr marL="0" indent="0">
              <a:buNone/>
            </a:pPr>
            <a:r>
              <a:rPr lang="en-US" dirty="0"/>
              <a:t>Key Points:</a:t>
            </a:r>
          </a:p>
          <a:p>
            <a:r>
              <a:rPr lang="en-US" dirty="0"/>
              <a:t>Fodder Area Contribution: The pie chart illustrates the percentage of land dedicated to fodder cultivation relative to the total agricultural land use.</a:t>
            </a:r>
          </a:p>
          <a:p>
            <a:r>
              <a:rPr lang="en-US" dirty="0"/>
              <a:t>Insight into Agricultural Practices: By comparing the fodder area with the overall cultivation area, we gain insights into the importance of fodder production in agricultural landscapes.</a:t>
            </a:r>
          </a:p>
          <a:p>
            <a:r>
              <a:rPr lang="en-US" dirty="0"/>
              <a:t>Potential Implications: A higher percentage of land allocated to fodder cultivation may indicate a focus on livestock farming or the importance of animal husbandry in the region.</a:t>
            </a:r>
          </a:p>
          <a:p>
            <a:r>
              <a:rPr lang="en-US" dirty="0"/>
              <a:t>Consideration for Resource Allocation: Understanding the relative allocation of land to fodder cultivation helps in optimizing resource allocation strategies for sustainable agricultural practices.</a:t>
            </a:r>
          </a:p>
          <a:p>
            <a:r>
              <a:rPr lang="en-US" dirty="0"/>
              <a:t>Regional Disparities: Regional variations in the proportion of land allocated to fodder cultivation can highlight disparities in livestock management practices and agricultural priorities.</a:t>
            </a:r>
            <a:endParaRPr lang="en-IN" dirty="0"/>
          </a:p>
        </p:txBody>
      </p:sp>
    </p:spTree>
    <p:extLst>
      <p:ext uri="{BB962C8B-B14F-4D97-AF65-F5344CB8AC3E}">
        <p14:creationId xmlns:p14="http://schemas.microsoft.com/office/powerpoint/2010/main" val="33747299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2016</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Indian Agriculture Analysis </vt:lpstr>
      <vt:lpstr>Introduction</vt:lpstr>
      <vt:lpstr>Overview of Agricultural Landscape</vt:lpstr>
      <vt:lpstr>Total Agricultural Production Over Time (1996-2017)</vt:lpstr>
      <vt:lpstr>Production by District</vt:lpstr>
      <vt:lpstr>Production by State</vt:lpstr>
      <vt:lpstr>Crop Yield Analysis</vt:lpstr>
      <vt:lpstr>Contribution of Fruits and Vegetables to Overall Agricultural Production</vt:lpstr>
      <vt:lpstr>Fodder Area of Cultivation</vt:lpstr>
      <vt:lpstr>Major Crop Trends by Production</vt:lpstr>
      <vt:lpstr>Kharif and Rabi Crop Trends by Production Area</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Analysis </dc:title>
  <dc:creator>Sonu Mahto</dc:creator>
  <cp:lastModifiedBy>Sonu Mahto</cp:lastModifiedBy>
  <cp:revision>6</cp:revision>
  <dcterms:created xsi:type="dcterms:W3CDTF">2024-03-26T18:49:41Z</dcterms:created>
  <dcterms:modified xsi:type="dcterms:W3CDTF">2024-03-27T17:45:00Z</dcterms:modified>
</cp:coreProperties>
</file>