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1"/>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3" r:id="rId16"/>
    <p:sldId id="274" r:id="rId17"/>
    <p:sldId id="275" r:id="rId18"/>
    <p:sldId id="276"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35"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CD4F2-F444-41F1-A243-7F864E06A261}" type="datetimeFigureOut">
              <a:rPr lang="en-US" smtClean="0"/>
              <a:pPr/>
              <a:t>8/21/2022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C6D03E-9FC7-4AD2-B809-5802403BA01D}" type="slidenum">
              <a:rPr lang="en-US" smtClean="0"/>
              <a:pPr/>
              <a:t>‹#›</a:t>
            </a:fld>
            <a:endParaRPr lang="en-US"/>
          </a:p>
        </p:txBody>
      </p:sp>
    </p:spTree>
    <p:extLst>
      <p:ext uri="{BB962C8B-B14F-4D97-AF65-F5344CB8AC3E}">
        <p14:creationId xmlns="" xmlns:p14="http://schemas.microsoft.com/office/powerpoint/2010/main" val="1499617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C6D03E-9FC7-4AD2-B809-5802403BA01D}" type="slidenum">
              <a:rPr lang="en-US" smtClean="0"/>
              <a:pPr/>
              <a:t>1</a:t>
            </a:fld>
            <a:endParaRPr lang="en-US"/>
          </a:p>
        </p:txBody>
      </p:sp>
    </p:spTree>
    <p:extLst>
      <p:ext uri="{BB962C8B-B14F-4D97-AF65-F5344CB8AC3E}">
        <p14:creationId xmlns="" xmlns:p14="http://schemas.microsoft.com/office/powerpoint/2010/main" val="2194661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03198D55-34AB-4C1E-BB26-B01875548554}" type="datetimeFigureOut">
              <a:rPr lang="en-US" smtClean="0"/>
              <a:pPr/>
              <a:t>8/21/2022</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0860FC50-A752-44C2-861D-2BB676FE9EAD}"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 xmlns:p14="http://schemas.microsoft.com/office/powerpoint/2010/main" val="52078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198D55-34AB-4C1E-BB26-B01875548554}" type="datetimeFigureOut">
              <a:rPr lang="en-US" smtClean="0"/>
              <a:pPr/>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0FC50-A752-44C2-861D-2BB676FE9EAD}" type="slidenum">
              <a:rPr lang="en-US" smtClean="0"/>
              <a:pPr/>
              <a:t>‹#›</a:t>
            </a:fld>
            <a:endParaRPr lang="en-US"/>
          </a:p>
        </p:txBody>
      </p:sp>
    </p:spTree>
    <p:extLst>
      <p:ext uri="{BB962C8B-B14F-4D97-AF65-F5344CB8AC3E}">
        <p14:creationId xmlns="" xmlns:p14="http://schemas.microsoft.com/office/powerpoint/2010/main" val="169518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198D55-34AB-4C1E-BB26-B01875548554}" type="datetimeFigureOut">
              <a:rPr lang="en-US" smtClean="0"/>
              <a:pPr/>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FC50-A752-44C2-861D-2BB676FE9EAD}" type="slidenum">
              <a:rPr lang="en-US" smtClean="0"/>
              <a:pPr/>
              <a:t>‹#›</a:t>
            </a:fld>
            <a:endParaRPr lang="en-US"/>
          </a:p>
        </p:txBody>
      </p:sp>
    </p:spTree>
    <p:extLst>
      <p:ext uri="{BB962C8B-B14F-4D97-AF65-F5344CB8AC3E}">
        <p14:creationId xmlns="" xmlns:p14="http://schemas.microsoft.com/office/powerpoint/2010/main" val="438309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198D55-34AB-4C1E-BB26-B01875548554}" type="datetimeFigureOut">
              <a:rPr lang="en-US" smtClean="0"/>
              <a:pPr/>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FC50-A752-44C2-861D-2BB676FE9EAD}" type="slidenum">
              <a:rPr lang="en-US" smtClean="0"/>
              <a:pPr/>
              <a:t>‹#›</a:t>
            </a:fld>
            <a:endParaRPr lang="en-US"/>
          </a:p>
        </p:txBody>
      </p:sp>
    </p:spTree>
    <p:extLst>
      <p:ext uri="{BB962C8B-B14F-4D97-AF65-F5344CB8AC3E}">
        <p14:creationId xmlns="" xmlns:p14="http://schemas.microsoft.com/office/powerpoint/2010/main" val="2223298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198D55-34AB-4C1E-BB26-B01875548554}" type="datetimeFigureOut">
              <a:rPr lang="en-US" smtClean="0"/>
              <a:pPr/>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FC50-A752-44C2-861D-2BB676FE9EAD}" type="slidenum">
              <a:rPr lang="en-US" smtClean="0"/>
              <a:pPr/>
              <a:t>‹#›</a:t>
            </a:fld>
            <a:endParaRPr lang="en-US"/>
          </a:p>
        </p:txBody>
      </p:sp>
    </p:spTree>
    <p:extLst>
      <p:ext uri="{BB962C8B-B14F-4D97-AF65-F5344CB8AC3E}">
        <p14:creationId xmlns="" xmlns:p14="http://schemas.microsoft.com/office/powerpoint/2010/main" val="1476200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198D55-34AB-4C1E-BB26-B01875548554}" type="datetimeFigureOut">
              <a:rPr lang="en-US" smtClean="0"/>
              <a:pPr/>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FC50-A752-44C2-861D-2BB676FE9EAD}" type="slidenum">
              <a:rPr lang="en-US" smtClean="0"/>
              <a:pPr/>
              <a:t>‹#›</a:t>
            </a:fld>
            <a:endParaRPr lang="en-US"/>
          </a:p>
        </p:txBody>
      </p:sp>
    </p:spTree>
    <p:extLst>
      <p:ext uri="{BB962C8B-B14F-4D97-AF65-F5344CB8AC3E}">
        <p14:creationId xmlns="" xmlns:p14="http://schemas.microsoft.com/office/powerpoint/2010/main" val="3114062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198D55-34AB-4C1E-BB26-B01875548554}" type="datetimeFigureOut">
              <a:rPr lang="en-US" smtClean="0"/>
              <a:pPr/>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FC50-A752-44C2-861D-2BB676FE9EAD}" type="slidenum">
              <a:rPr lang="en-US" smtClean="0"/>
              <a:pPr/>
              <a:t>‹#›</a:t>
            </a:fld>
            <a:endParaRPr lang="en-US"/>
          </a:p>
        </p:txBody>
      </p:sp>
    </p:spTree>
    <p:extLst>
      <p:ext uri="{BB962C8B-B14F-4D97-AF65-F5344CB8AC3E}">
        <p14:creationId xmlns="" xmlns:p14="http://schemas.microsoft.com/office/powerpoint/2010/main" val="1077371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198D55-34AB-4C1E-BB26-B01875548554}" type="datetimeFigureOut">
              <a:rPr lang="en-US" smtClean="0"/>
              <a:pPr/>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FC50-A752-44C2-861D-2BB676FE9EAD}" type="slidenum">
              <a:rPr lang="en-US" smtClean="0"/>
              <a:pPr/>
              <a:t>‹#›</a:t>
            </a:fld>
            <a:endParaRPr lang="en-US"/>
          </a:p>
        </p:txBody>
      </p:sp>
    </p:spTree>
    <p:extLst>
      <p:ext uri="{BB962C8B-B14F-4D97-AF65-F5344CB8AC3E}">
        <p14:creationId xmlns="" xmlns:p14="http://schemas.microsoft.com/office/powerpoint/2010/main" val="1914550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198D55-34AB-4C1E-BB26-B01875548554}" type="datetimeFigureOut">
              <a:rPr lang="en-US" smtClean="0"/>
              <a:pPr/>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0FC50-A752-44C2-861D-2BB676FE9EAD}" type="slidenum">
              <a:rPr lang="en-US" smtClean="0"/>
              <a:pPr/>
              <a:t>‹#›</a:t>
            </a:fld>
            <a:endParaRPr lang="en-US"/>
          </a:p>
        </p:txBody>
      </p:sp>
    </p:spTree>
    <p:extLst>
      <p:ext uri="{BB962C8B-B14F-4D97-AF65-F5344CB8AC3E}">
        <p14:creationId xmlns="" xmlns:p14="http://schemas.microsoft.com/office/powerpoint/2010/main" val="2891111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03198D55-34AB-4C1E-BB26-B01875548554}" type="datetimeFigureOut">
              <a:rPr lang="en-US" smtClean="0"/>
              <a:pPr/>
              <a:t>8/21/2022</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0860FC50-A752-44C2-861D-2BB676FE9EAD}" type="slidenum">
              <a:rPr lang="en-US" smtClean="0"/>
              <a:pPr/>
              <a:t>‹#›</a:t>
            </a:fld>
            <a:endParaRPr lang="en-US"/>
          </a:p>
        </p:txBody>
      </p:sp>
    </p:spTree>
    <p:extLst>
      <p:ext uri="{BB962C8B-B14F-4D97-AF65-F5344CB8AC3E}">
        <p14:creationId xmlns="" xmlns:p14="http://schemas.microsoft.com/office/powerpoint/2010/main" val="50376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198D55-34AB-4C1E-BB26-B01875548554}" type="datetimeFigureOut">
              <a:rPr lang="en-US" smtClean="0"/>
              <a:pPr/>
              <a:t>8/21/2022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0860FC50-A752-44C2-861D-2BB676FE9EAD}" type="slidenum">
              <a:rPr lang="en-US" smtClean="0"/>
              <a:pPr/>
              <a:t>‹#›</a:t>
            </a:fld>
            <a:endParaRPr lang="en-US"/>
          </a:p>
        </p:txBody>
      </p:sp>
    </p:spTree>
    <p:extLst>
      <p:ext uri="{BB962C8B-B14F-4D97-AF65-F5344CB8AC3E}">
        <p14:creationId xmlns="" xmlns:p14="http://schemas.microsoft.com/office/powerpoint/2010/main" val="311325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198D55-34AB-4C1E-BB26-B01875548554}" type="datetimeFigureOut">
              <a:rPr lang="en-US" smtClean="0"/>
              <a:pPr/>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0FC50-A752-44C2-861D-2BB676FE9EAD}" type="slidenum">
              <a:rPr lang="en-US" smtClean="0"/>
              <a:pPr/>
              <a:t>‹#›</a:t>
            </a:fld>
            <a:endParaRPr lang="en-US"/>
          </a:p>
        </p:txBody>
      </p:sp>
    </p:spTree>
    <p:extLst>
      <p:ext uri="{BB962C8B-B14F-4D97-AF65-F5344CB8AC3E}">
        <p14:creationId xmlns="" xmlns:p14="http://schemas.microsoft.com/office/powerpoint/2010/main" val="104574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198D55-34AB-4C1E-BB26-B01875548554}" type="datetimeFigureOut">
              <a:rPr lang="en-US" smtClean="0"/>
              <a:pPr/>
              <a:t>8/21/2022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60FC50-A752-44C2-861D-2BB676FE9EAD}" type="slidenum">
              <a:rPr lang="en-US" smtClean="0"/>
              <a:pPr/>
              <a:t>‹#›</a:t>
            </a:fld>
            <a:endParaRPr lang="en-US"/>
          </a:p>
        </p:txBody>
      </p:sp>
    </p:spTree>
    <p:extLst>
      <p:ext uri="{BB962C8B-B14F-4D97-AF65-F5344CB8AC3E}">
        <p14:creationId xmlns="" xmlns:p14="http://schemas.microsoft.com/office/powerpoint/2010/main" val="280306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198D55-34AB-4C1E-BB26-B01875548554}" type="datetimeFigureOut">
              <a:rPr lang="en-US" smtClean="0"/>
              <a:pPr/>
              <a:t>8/21/2022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0FC50-A752-44C2-861D-2BB676FE9EAD}" type="slidenum">
              <a:rPr lang="en-US" smtClean="0"/>
              <a:pPr/>
              <a:t>‹#›</a:t>
            </a:fld>
            <a:endParaRPr lang="en-US"/>
          </a:p>
        </p:txBody>
      </p:sp>
    </p:spTree>
    <p:extLst>
      <p:ext uri="{BB962C8B-B14F-4D97-AF65-F5344CB8AC3E}">
        <p14:creationId xmlns="" xmlns:p14="http://schemas.microsoft.com/office/powerpoint/2010/main" val="601769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198D55-34AB-4C1E-BB26-B01875548554}" type="datetimeFigureOut">
              <a:rPr lang="en-US" smtClean="0"/>
              <a:pPr/>
              <a:t>8/21/2022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0FC50-A752-44C2-861D-2BB676FE9EAD}" type="slidenum">
              <a:rPr lang="en-US" smtClean="0"/>
              <a:pPr/>
              <a:t>‹#›</a:t>
            </a:fld>
            <a:endParaRPr lang="en-US"/>
          </a:p>
        </p:txBody>
      </p:sp>
    </p:spTree>
    <p:extLst>
      <p:ext uri="{BB962C8B-B14F-4D97-AF65-F5344CB8AC3E}">
        <p14:creationId xmlns="" xmlns:p14="http://schemas.microsoft.com/office/powerpoint/2010/main" val="57772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198D55-34AB-4C1E-BB26-B01875548554}" type="datetimeFigureOut">
              <a:rPr lang="en-US" smtClean="0"/>
              <a:pPr/>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0FC50-A752-44C2-861D-2BB676FE9EAD}" type="slidenum">
              <a:rPr lang="en-US" smtClean="0"/>
              <a:pPr/>
              <a:t>‹#›</a:t>
            </a:fld>
            <a:endParaRPr lang="en-US"/>
          </a:p>
        </p:txBody>
      </p:sp>
    </p:spTree>
    <p:extLst>
      <p:ext uri="{BB962C8B-B14F-4D97-AF65-F5344CB8AC3E}">
        <p14:creationId xmlns="" xmlns:p14="http://schemas.microsoft.com/office/powerpoint/2010/main" val="824195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198D55-34AB-4C1E-BB26-B01875548554}" type="datetimeFigureOut">
              <a:rPr lang="en-US" smtClean="0"/>
              <a:pPr/>
              <a:t>8/21/2022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0FC50-A752-44C2-861D-2BB676FE9EAD}" type="slidenum">
              <a:rPr lang="en-US" smtClean="0"/>
              <a:pPr/>
              <a:t>‹#›</a:t>
            </a:fld>
            <a:endParaRPr lang="en-US"/>
          </a:p>
        </p:txBody>
      </p:sp>
    </p:spTree>
    <p:extLst>
      <p:ext uri="{BB962C8B-B14F-4D97-AF65-F5344CB8AC3E}">
        <p14:creationId xmlns="" xmlns:p14="http://schemas.microsoft.com/office/powerpoint/2010/main" val="745946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198D55-34AB-4C1E-BB26-B01875548554}" type="datetimeFigureOut">
              <a:rPr lang="en-US" smtClean="0"/>
              <a:pPr/>
              <a:t>8/21/2022</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60FC50-A752-44C2-861D-2BB676FE9EAD}" type="slidenum">
              <a:rPr lang="en-US" smtClean="0"/>
              <a:pPr/>
              <a:t>‹#›</a:t>
            </a:fld>
            <a:endParaRPr lang="en-US"/>
          </a:p>
        </p:txBody>
      </p:sp>
    </p:spTree>
    <p:extLst>
      <p:ext uri="{BB962C8B-B14F-4D97-AF65-F5344CB8AC3E}">
        <p14:creationId xmlns="" xmlns:p14="http://schemas.microsoft.com/office/powerpoint/2010/main" val="255051120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667603"/>
          </a:xfrm>
        </p:spPr>
        <p:txBody>
          <a:bodyPr>
            <a:normAutofit/>
          </a:bodyPr>
          <a:lstStyle/>
          <a:p>
            <a:pPr algn="ctr"/>
            <a:r>
              <a:rPr lang="en-US" sz="2000" b="1" dirty="0" smtClean="0"/>
              <a:t>        NIIS INSTITUTE OF BUSINESS ADMINISTRATION</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81000" y="2734156"/>
            <a:ext cx="8229600" cy="1752600"/>
          </a:xfrm>
        </p:spPr>
        <p:txBody>
          <a:bodyPr>
            <a:normAutofit/>
          </a:bodyPr>
          <a:lstStyle/>
          <a:p>
            <a:pPr algn="ctr"/>
            <a:r>
              <a:rPr lang="en-US" sz="2800" b="1" dirty="0"/>
              <a:t>PROJECT </a:t>
            </a:r>
            <a:r>
              <a:rPr lang="en-US" sz="2800" b="1" dirty="0" smtClean="0"/>
              <a:t> </a:t>
            </a:r>
            <a:endParaRPr lang="en-US" sz="2800" dirty="0"/>
          </a:p>
          <a:p>
            <a:pPr algn="ctr"/>
            <a:r>
              <a:rPr lang="en-US" sz="2800" b="1" dirty="0"/>
              <a:t>ON</a:t>
            </a:r>
            <a:endParaRPr lang="en-US" sz="2800" dirty="0"/>
          </a:p>
          <a:p>
            <a:pPr algn="ctr"/>
            <a:r>
              <a:rPr lang="en-US" sz="2800" b="1" dirty="0" smtClean="0"/>
              <a:t>“</a:t>
            </a:r>
            <a:r>
              <a:rPr lang="en-GB" sz="2800" b="1" dirty="0"/>
              <a:t>MAKE MY TOUR</a:t>
            </a:r>
            <a:r>
              <a:rPr lang="en-US" sz="2800" b="1" dirty="0" smtClean="0"/>
              <a:t>”</a:t>
            </a:r>
            <a:endParaRPr lang="en-US" sz="2800" dirty="0"/>
          </a:p>
        </p:txBody>
      </p:sp>
      <p:sp>
        <p:nvSpPr>
          <p:cNvPr id="5" name="Subtitle 2"/>
          <p:cNvSpPr txBox="1"/>
          <p:nvPr/>
        </p:nvSpPr>
        <p:spPr>
          <a:xfrm>
            <a:off x="6019800" y="4641494"/>
            <a:ext cx="2895600" cy="8174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b="1" dirty="0" smtClean="0">
                <a:latin typeface="Times New Roman" panose="02020603050405020304" pitchFamily="18" charset="0"/>
                <a:cs typeface="Times New Roman" panose="02020603050405020304" pitchFamily="18" charset="0"/>
              </a:rPr>
              <a:t>Under the Guidance Of</a:t>
            </a:r>
            <a:r>
              <a:rPr lang="en-IN" b="1" dirty="0" smtClean="0">
                <a:latin typeface="Times New Roman" panose="02020603050405020304" pitchFamily="18" charset="0"/>
                <a:cs typeface="Times New Roman" panose="02020603050405020304" pitchFamily="18" charset="0"/>
              </a:rPr>
              <a:t>: </a:t>
            </a:r>
            <a:endParaRPr lang="en-IN" b="1" dirty="0" smtClean="0">
              <a:latin typeface="Times New Roman" panose="02020603050405020304" pitchFamily="18" charset="0"/>
              <a:cs typeface="Times New Roman" panose="02020603050405020304" pitchFamily="18" charset="0"/>
            </a:endParaRPr>
          </a:p>
          <a:p>
            <a:pPr marL="0" indent="0">
              <a:buNone/>
            </a:pPr>
            <a:r>
              <a:rPr lang="en-GB" b="1" dirty="0" smtClean="0"/>
              <a:t>Prof</a:t>
            </a:r>
            <a:r>
              <a:rPr lang="en-GB" b="1" dirty="0"/>
              <a:t>. </a:t>
            </a:r>
            <a:r>
              <a:rPr lang="en-GB" b="1" dirty="0" smtClean="0"/>
              <a:t>..........................</a:t>
            </a:r>
            <a:endParaRPr lang="en-US" dirty="0"/>
          </a:p>
        </p:txBody>
      </p:sp>
      <p:sp>
        <p:nvSpPr>
          <p:cNvPr id="6" name="Subtitle 2"/>
          <p:cNvSpPr txBox="1"/>
          <p:nvPr/>
        </p:nvSpPr>
        <p:spPr>
          <a:xfrm>
            <a:off x="4876800" y="5850025"/>
            <a:ext cx="4343400" cy="1254168"/>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pPr algn="l"/>
            <a:r>
              <a:rPr lang="en-IN" sz="1500" dirty="0">
                <a:solidFill>
                  <a:schemeClr val="tx1"/>
                </a:solidFill>
                <a:latin typeface="Times New Roman" panose="02020603050405020304" pitchFamily="18" charset="0"/>
                <a:cs typeface="Times New Roman" panose="02020603050405020304" pitchFamily="18" charset="0"/>
              </a:rPr>
              <a:t>Presented by- </a:t>
            </a:r>
            <a:endParaRPr lang="en-IN" sz="1500" dirty="0" smtClean="0">
              <a:solidFill>
                <a:schemeClr val="tx1"/>
              </a:solidFill>
              <a:latin typeface="Times New Roman" panose="02020603050405020304" pitchFamily="18" charset="0"/>
              <a:cs typeface="Times New Roman" panose="02020603050405020304" pitchFamily="18" charset="0"/>
            </a:endParaRPr>
          </a:p>
          <a:p>
            <a:pPr algn="l"/>
            <a:r>
              <a:rPr lang="en-US" sz="1600" dirty="0" err="1" smtClean="0">
                <a:solidFill>
                  <a:schemeClr val="tx1"/>
                </a:solidFill>
              </a:rPr>
              <a:t>Mr</a:t>
            </a:r>
            <a:r>
              <a:rPr lang="en-US" sz="1600" dirty="0" smtClean="0">
                <a:solidFill>
                  <a:schemeClr val="tx1"/>
                </a:solidFill>
              </a:rPr>
              <a:t>/MISS</a:t>
            </a:r>
            <a:r>
              <a:rPr lang="en-US" sz="1600" dirty="0" smtClean="0">
                <a:solidFill>
                  <a:schemeClr val="tx1"/>
                </a:solidFill>
              </a:rPr>
              <a:t>. </a:t>
            </a:r>
            <a:r>
              <a:rPr lang="en-GB" sz="1600" dirty="0" smtClean="0"/>
              <a:t>.............</a:t>
            </a:r>
            <a:endParaRPr lang="en-GB" sz="1600" dirty="0" smtClean="0"/>
          </a:p>
          <a:p>
            <a:pPr algn="l"/>
            <a:r>
              <a:rPr lang="en-US" sz="1600" dirty="0" smtClean="0">
                <a:solidFill>
                  <a:schemeClr val="tx1"/>
                </a:solidFill>
              </a:rPr>
              <a:t>Reg</a:t>
            </a:r>
            <a:r>
              <a:rPr lang="en-US" sz="1600" dirty="0">
                <a:solidFill>
                  <a:schemeClr val="tx1"/>
                </a:solidFill>
              </a:rPr>
              <a:t>. </a:t>
            </a:r>
            <a:r>
              <a:rPr lang="en-US" sz="1600" dirty="0" smtClean="0">
                <a:solidFill>
                  <a:schemeClr val="tx1"/>
                </a:solidFill>
              </a:rPr>
              <a:t>No.</a:t>
            </a:r>
            <a:r>
              <a:rPr lang="en-GB" sz="1600" dirty="0" smtClean="0">
                <a:solidFill>
                  <a:schemeClr val="tx1"/>
                </a:solidFill>
              </a:rPr>
              <a:t>..............</a:t>
            </a:r>
            <a:endParaRPr lang="en-IN" sz="1600" dirty="0">
              <a:solidFill>
                <a:schemeClr val="tx1"/>
              </a:solidFill>
            </a:endParaRPr>
          </a:p>
        </p:txBody>
      </p:sp>
      <p:pic>
        <p:nvPicPr>
          <p:cNvPr id="1026" name="Picture 2"/>
          <p:cNvPicPr>
            <a:picLocks noChangeAspect="1" noChangeArrowheads="1"/>
          </p:cNvPicPr>
          <p:nvPr/>
        </p:nvPicPr>
        <p:blipFill>
          <a:blip r:embed="rId3"/>
          <a:srcRect/>
          <a:stretch>
            <a:fillRect/>
          </a:stretch>
        </p:blipFill>
        <p:spPr bwMode="auto">
          <a:xfrm>
            <a:off x="3733800" y="838200"/>
            <a:ext cx="1752600" cy="1943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077200" cy="914400"/>
          </a:xfrm>
        </p:spPr>
        <p:txBody>
          <a:bodyPr/>
          <a:lstStyle/>
          <a:p>
            <a:pPr algn="ctr"/>
            <a:r>
              <a:rPr lang="en-IN" b="1" dirty="0">
                <a:solidFill>
                  <a:srgbClr val="FF0000"/>
                </a:solidFill>
              </a:rPr>
              <a:t>MODULES</a:t>
            </a:r>
            <a:endParaRPr lang="en-IN" dirty="0">
              <a:solidFill>
                <a:srgbClr val="FF0000"/>
              </a:solidFill>
            </a:endParaRPr>
          </a:p>
        </p:txBody>
      </p:sp>
      <p:sp>
        <p:nvSpPr>
          <p:cNvPr id="3" name="Content Placeholder 2"/>
          <p:cNvSpPr>
            <a:spLocks noGrp="1"/>
          </p:cNvSpPr>
          <p:nvPr>
            <p:ph idx="1"/>
          </p:nvPr>
        </p:nvSpPr>
        <p:spPr>
          <a:xfrm>
            <a:off x="838200" y="1219200"/>
            <a:ext cx="7848600" cy="2667000"/>
          </a:xfrm>
        </p:spPr>
        <p:txBody>
          <a:bodyPr>
            <a:normAutofit/>
          </a:bodyPr>
          <a:lstStyle/>
          <a:p>
            <a:pPr lvl="0"/>
            <a:r>
              <a:rPr lang="en-GB" sz="1400" b="1" dirty="0"/>
              <a:t>A Visitors should be able to </a:t>
            </a:r>
            <a:endParaRPr lang="en-US" sz="1400" b="1" dirty="0"/>
          </a:p>
          <a:p>
            <a:r>
              <a:rPr lang="en-GB" sz="1400" b="1" dirty="0"/>
              <a:t>A visitor can visit website.</a:t>
            </a:r>
            <a:endParaRPr lang="en-US" sz="1400" b="1" dirty="0"/>
          </a:p>
          <a:p>
            <a:r>
              <a:rPr lang="en-GB" sz="1400" b="1" dirty="0"/>
              <a:t>Visitor can check all categories with its sub category and its packages.</a:t>
            </a:r>
            <a:endParaRPr lang="en-US" sz="1400" b="1" dirty="0"/>
          </a:p>
          <a:p>
            <a:r>
              <a:rPr lang="en-GB" sz="1400" b="1" dirty="0"/>
              <a:t>Visitors can send suitable inquiry when they want to visit the place.</a:t>
            </a:r>
            <a:endParaRPr lang="en-US" sz="1400" b="1" dirty="0"/>
          </a:p>
          <a:p>
            <a:pPr marL="0" indent="0">
              <a:buNone/>
            </a:pPr>
            <a:endParaRPr lang="en-IN" dirty="0"/>
          </a:p>
        </p:txBody>
      </p:sp>
      <p:pic>
        <p:nvPicPr>
          <p:cNvPr id="5" name="Picture 4"/>
          <p:cNvPicPr/>
          <p:nvPr/>
        </p:nvPicPr>
        <p:blipFill>
          <a:blip r:embed="rId2">
            <a:extLst>
              <a:ext uri="{28A0092B-C50C-407E-A947-70E740481C1C}">
                <a14:useLocalDpi xmlns="" xmlns:a14="http://schemas.microsoft.com/office/drawing/2010/main" val="0"/>
              </a:ext>
            </a:extLst>
          </a:blip>
          <a:srcRect/>
          <a:stretch>
            <a:fillRect/>
          </a:stretch>
        </p:blipFill>
        <p:spPr bwMode="auto">
          <a:xfrm>
            <a:off x="8147050" y="-152400"/>
            <a:ext cx="996950" cy="1066800"/>
          </a:xfrm>
          <a:prstGeom prst="rect">
            <a:avLst/>
          </a:prstGeom>
          <a:noFill/>
        </p:spPr>
      </p:pic>
    </p:spTree>
    <p:extLst>
      <p:ext uri="{BB962C8B-B14F-4D97-AF65-F5344CB8AC3E}">
        <p14:creationId xmlns="" xmlns:p14="http://schemas.microsoft.com/office/powerpoint/2010/main" val="2978236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199"/>
            <a:ext cx="8077200" cy="914400"/>
          </a:xfrm>
        </p:spPr>
        <p:txBody>
          <a:bodyPr>
            <a:normAutofit/>
          </a:bodyPr>
          <a:lstStyle/>
          <a:p>
            <a:pPr algn="ctr"/>
            <a:r>
              <a:rPr lang="en-IN" sz="3200" b="1" dirty="0" smtClean="0">
                <a:solidFill>
                  <a:srgbClr val="FF0000"/>
                </a:solidFill>
                <a:latin typeface="Times New Roman" panose="02020603050405020304" pitchFamily="18" charset="0"/>
                <a:cs typeface="Times New Roman" panose="02020603050405020304" pitchFamily="18" charset="0"/>
              </a:rPr>
              <a:t>SOFTWARE &amp; HARDWARE</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0199" y="1143000"/>
            <a:ext cx="7084325" cy="5486400"/>
          </a:xfrm>
        </p:spPr>
        <p:txBody>
          <a:bodyPr>
            <a:noAutofit/>
          </a:bodyPr>
          <a:lstStyle/>
          <a:p>
            <a:pPr marL="0" indent="0">
              <a:buNone/>
            </a:pPr>
            <a:r>
              <a:rPr lang="en-IN" sz="1800" b="1" dirty="0">
                <a:solidFill>
                  <a:srgbClr val="FF0000"/>
                </a:solidFill>
                <a:latin typeface="Times New Roman" panose="02020603050405020304" pitchFamily="18" charset="0"/>
                <a:cs typeface="Times New Roman" panose="02020603050405020304" pitchFamily="18" charset="0"/>
              </a:rPr>
              <a:t>Software Requirements</a:t>
            </a:r>
            <a:r>
              <a:rPr lang="en-IN" sz="1800" b="1" dirty="0" smtClean="0">
                <a:solidFill>
                  <a:srgbClr val="FF0000"/>
                </a:solidFill>
                <a:latin typeface="Times New Roman" panose="02020603050405020304" pitchFamily="18" charset="0"/>
                <a:cs typeface="Times New Roman" panose="02020603050405020304" pitchFamily="18" charset="0"/>
              </a:rPr>
              <a:t>:</a:t>
            </a:r>
            <a:endParaRPr lang="en-IN" sz="1800" b="1" dirty="0">
              <a:solidFill>
                <a:srgbClr val="FF0000"/>
              </a:solidFill>
              <a:latin typeface="Times New Roman" panose="02020603050405020304" pitchFamily="18" charset="0"/>
              <a:cs typeface="Times New Roman" panose="02020603050405020304" pitchFamily="18" charset="0"/>
            </a:endParaRPr>
          </a:p>
          <a:p>
            <a:pPr marL="0" indent="0">
              <a:buNone/>
            </a:pPr>
            <a:r>
              <a:rPr lang="en-IN" sz="1800" b="1" dirty="0">
                <a:solidFill>
                  <a:srgbClr val="FF0000"/>
                </a:solidFill>
                <a:latin typeface="Times New Roman" panose="02020603050405020304" pitchFamily="18" charset="0"/>
                <a:cs typeface="Times New Roman" panose="02020603050405020304" pitchFamily="18" charset="0"/>
              </a:rPr>
              <a:t>Name of </a:t>
            </a:r>
            <a:r>
              <a:rPr lang="en-IN" sz="1800" b="1" dirty="0" smtClean="0">
                <a:solidFill>
                  <a:srgbClr val="FF0000"/>
                </a:solidFill>
                <a:latin typeface="Times New Roman" panose="02020603050405020304" pitchFamily="18" charset="0"/>
                <a:cs typeface="Times New Roman" panose="02020603050405020304" pitchFamily="18" charset="0"/>
              </a:rPr>
              <a:t>component                     Specification</a:t>
            </a:r>
            <a:endParaRPr lang="en-IN" sz="1800" b="1" dirty="0">
              <a:solidFill>
                <a:srgbClr val="FF0000"/>
              </a:solidFill>
              <a:latin typeface="Times New Roman" panose="02020603050405020304" pitchFamily="18" charset="0"/>
              <a:cs typeface="Times New Roman" panose="02020603050405020304" pitchFamily="18" charset="0"/>
            </a:endParaRPr>
          </a:p>
          <a:p>
            <a:pPr marL="0" indent="0">
              <a:buNone/>
            </a:pPr>
            <a:r>
              <a:rPr lang="en-IN" sz="1800" b="1" dirty="0">
                <a:solidFill>
                  <a:srgbClr val="002060"/>
                </a:solidFill>
                <a:latin typeface="Times New Roman" panose="02020603050405020304" pitchFamily="18" charset="0"/>
                <a:cs typeface="Times New Roman" panose="02020603050405020304" pitchFamily="18" charset="0"/>
              </a:rPr>
              <a:t>Operating System	</a:t>
            </a:r>
            <a:r>
              <a:rPr lang="en-IN" sz="1800" b="1" dirty="0" smtClean="0">
                <a:solidFill>
                  <a:srgbClr val="002060"/>
                </a:solidFill>
                <a:latin typeface="Times New Roman" panose="02020603050405020304" pitchFamily="18" charset="0"/>
                <a:cs typeface="Times New Roman" panose="02020603050405020304" pitchFamily="18" charset="0"/>
              </a:rPr>
              <a:t>                       Windows7,Windows </a:t>
            </a:r>
            <a:r>
              <a:rPr lang="en-IN" sz="1800" b="1" dirty="0">
                <a:solidFill>
                  <a:srgbClr val="002060"/>
                </a:solidFill>
                <a:latin typeface="Times New Roman" panose="02020603050405020304" pitchFamily="18" charset="0"/>
                <a:cs typeface="Times New Roman" panose="02020603050405020304" pitchFamily="18" charset="0"/>
              </a:rPr>
              <a:t>10, Linux</a:t>
            </a:r>
          </a:p>
          <a:p>
            <a:pPr marL="0" indent="0">
              <a:buNone/>
            </a:pPr>
            <a:r>
              <a:rPr lang="en-IN" sz="1800" b="1" dirty="0">
                <a:solidFill>
                  <a:srgbClr val="002060"/>
                </a:solidFill>
                <a:latin typeface="Times New Roman" panose="02020603050405020304" pitchFamily="18" charset="0"/>
                <a:cs typeface="Times New Roman" panose="02020603050405020304" pitchFamily="18" charset="0"/>
              </a:rPr>
              <a:t>Language	</a:t>
            </a:r>
            <a:r>
              <a:rPr lang="en-IN" sz="1800" b="1" dirty="0" smtClean="0">
                <a:solidFill>
                  <a:srgbClr val="002060"/>
                </a:solidFill>
                <a:latin typeface="Times New Roman" panose="02020603050405020304" pitchFamily="18" charset="0"/>
                <a:cs typeface="Times New Roman" panose="02020603050405020304" pitchFamily="18" charset="0"/>
              </a:rPr>
              <a:t>                               PHP</a:t>
            </a:r>
            <a:endParaRPr lang="en-IN" sz="1800" b="1" dirty="0">
              <a:solidFill>
                <a:srgbClr val="002060"/>
              </a:solidFill>
              <a:latin typeface="Times New Roman" panose="02020603050405020304" pitchFamily="18" charset="0"/>
              <a:cs typeface="Times New Roman" panose="02020603050405020304" pitchFamily="18" charset="0"/>
            </a:endParaRPr>
          </a:p>
          <a:p>
            <a:pPr marL="0" indent="0">
              <a:buNone/>
            </a:pPr>
            <a:r>
              <a:rPr lang="en-IN" sz="1800" b="1" dirty="0">
                <a:solidFill>
                  <a:srgbClr val="002060"/>
                </a:solidFill>
                <a:latin typeface="Times New Roman" panose="02020603050405020304" pitchFamily="18" charset="0"/>
                <a:cs typeface="Times New Roman" panose="02020603050405020304" pitchFamily="18" charset="0"/>
              </a:rPr>
              <a:t>Database	</a:t>
            </a:r>
            <a:r>
              <a:rPr lang="en-IN" sz="1800" b="1" dirty="0" smtClean="0">
                <a:solidFill>
                  <a:srgbClr val="002060"/>
                </a:solidFill>
                <a:latin typeface="Times New Roman" panose="02020603050405020304" pitchFamily="18" charset="0"/>
                <a:cs typeface="Times New Roman" panose="02020603050405020304" pitchFamily="18" charset="0"/>
              </a:rPr>
              <a:t>                                       MySQL </a:t>
            </a:r>
            <a:endParaRPr lang="en-IN" sz="1800" b="1" dirty="0">
              <a:solidFill>
                <a:srgbClr val="002060"/>
              </a:solidFill>
              <a:latin typeface="Times New Roman" panose="02020603050405020304" pitchFamily="18" charset="0"/>
              <a:cs typeface="Times New Roman" panose="02020603050405020304" pitchFamily="18" charset="0"/>
            </a:endParaRPr>
          </a:p>
          <a:p>
            <a:pPr marL="0" indent="0">
              <a:buNone/>
            </a:pPr>
            <a:r>
              <a:rPr lang="en-IN" sz="1800" b="1" dirty="0">
                <a:solidFill>
                  <a:srgbClr val="002060"/>
                </a:solidFill>
                <a:latin typeface="Times New Roman" panose="02020603050405020304" pitchFamily="18" charset="0"/>
                <a:cs typeface="Times New Roman" panose="02020603050405020304" pitchFamily="18" charset="0"/>
              </a:rPr>
              <a:t>Browser	</a:t>
            </a:r>
            <a:r>
              <a:rPr lang="en-IN" sz="1800" b="1" dirty="0" smtClean="0">
                <a:solidFill>
                  <a:srgbClr val="002060"/>
                </a:solidFill>
                <a:latin typeface="Times New Roman" panose="02020603050405020304" pitchFamily="18" charset="0"/>
                <a:cs typeface="Times New Roman" panose="02020603050405020304" pitchFamily="18" charset="0"/>
              </a:rPr>
              <a:t>                                       Mozilla</a:t>
            </a:r>
            <a:r>
              <a:rPr lang="en-IN" sz="1800" b="1" dirty="0">
                <a:solidFill>
                  <a:srgbClr val="002060"/>
                </a:solidFill>
                <a:latin typeface="Times New Roman" panose="02020603050405020304" pitchFamily="18" charset="0"/>
                <a:cs typeface="Times New Roman" panose="02020603050405020304" pitchFamily="18" charset="0"/>
              </a:rPr>
              <a:t>, Opera, Chrome </a:t>
            </a:r>
          </a:p>
          <a:p>
            <a:pPr marL="0" indent="0">
              <a:buNone/>
            </a:pPr>
            <a:r>
              <a:rPr lang="en-IN" sz="1800" b="1" dirty="0">
                <a:solidFill>
                  <a:srgbClr val="002060"/>
                </a:solidFill>
                <a:latin typeface="Times New Roman" panose="02020603050405020304" pitchFamily="18" charset="0"/>
                <a:cs typeface="Times New Roman" panose="02020603050405020304" pitchFamily="18" charset="0"/>
              </a:rPr>
              <a:t>Web Server	</a:t>
            </a:r>
            <a:r>
              <a:rPr lang="en-IN" sz="1800" b="1" dirty="0" smtClean="0">
                <a:solidFill>
                  <a:srgbClr val="002060"/>
                </a:solidFill>
                <a:latin typeface="Times New Roman" panose="02020603050405020304" pitchFamily="18" charset="0"/>
                <a:cs typeface="Times New Roman" panose="02020603050405020304" pitchFamily="18" charset="0"/>
              </a:rPr>
              <a:t>                               Tomcat</a:t>
            </a:r>
            <a:endParaRPr lang="en-IN" sz="1800" b="1" dirty="0">
              <a:solidFill>
                <a:srgbClr val="002060"/>
              </a:solidFill>
              <a:latin typeface="Times New Roman" panose="02020603050405020304" pitchFamily="18" charset="0"/>
              <a:cs typeface="Times New Roman" panose="02020603050405020304" pitchFamily="18" charset="0"/>
            </a:endParaRPr>
          </a:p>
          <a:p>
            <a:pPr marL="0" indent="0">
              <a:buNone/>
            </a:pPr>
            <a:r>
              <a:rPr lang="en-IN" sz="1800" b="1" dirty="0" smtClean="0">
                <a:solidFill>
                  <a:srgbClr val="FF0000"/>
                </a:solidFill>
                <a:latin typeface="Times New Roman" panose="02020603050405020304" pitchFamily="18" charset="0"/>
                <a:cs typeface="Times New Roman" panose="02020603050405020304" pitchFamily="18" charset="0"/>
              </a:rPr>
              <a:t>Hardware </a:t>
            </a:r>
            <a:r>
              <a:rPr lang="en-IN" sz="1800" b="1" dirty="0">
                <a:solidFill>
                  <a:srgbClr val="FF0000"/>
                </a:solidFill>
                <a:latin typeface="Times New Roman" panose="02020603050405020304" pitchFamily="18" charset="0"/>
                <a:cs typeface="Times New Roman" panose="02020603050405020304" pitchFamily="18" charset="0"/>
              </a:rPr>
              <a:t>Requirements:</a:t>
            </a:r>
          </a:p>
          <a:p>
            <a:pPr marL="0" indent="0">
              <a:buNone/>
            </a:pPr>
            <a:r>
              <a:rPr lang="en-IN" sz="1800" b="1" dirty="0">
                <a:solidFill>
                  <a:srgbClr val="FF0000"/>
                </a:solidFill>
                <a:latin typeface="Times New Roman" panose="02020603050405020304" pitchFamily="18" charset="0"/>
                <a:cs typeface="Times New Roman" panose="02020603050405020304" pitchFamily="18" charset="0"/>
              </a:rPr>
              <a:t>Name of component	</a:t>
            </a:r>
            <a:r>
              <a:rPr lang="en-IN" sz="1800" b="1" dirty="0" smtClean="0">
                <a:solidFill>
                  <a:srgbClr val="FF0000"/>
                </a:solidFill>
                <a:latin typeface="Times New Roman" panose="02020603050405020304" pitchFamily="18" charset="0"/>
                <a:cs typeface="Times New Roman" panose="02020603050405020304" pitchFamily="18" charset="0"/>
              </a:rPr>
              <a:t>               Specification</a:t>
            </a:r>
            <a:endParaRPr lang="en-IN" sz="1800" b="1" dirty="0">
              <a:solidFill>
                <a:srgbClr val="FF0000"/>
              </a:solidFill>
              <a:latin typeface="Times New Roman" panose="02020603050405020304" pitchFamily="18" charset="0"/>
              <a:cs typeface="Times New Roman" panose="02020603050405020304" pitchFamily="18" charset="0"/>
            </a:endParaRPr>
          </a:p>
          <a:p>
            <a:pPr marL="0" indent="0">
              <a:buNone/>
            </a:pPr>
            <a:r>
              <a:rPr lang="en-IN" sz="1800" b="1" dirty="0">
                <a:solidFill>
                  <a:srgbClr val="002060"/>
                </a:solidFill>
                <a:latin typeface="Times New Roman" panose="02020603050405020304" pitchFamily="18" charset="0"/>
                <a:cs typeface="Times New Roman" panose="02020603050405020304" pitchFamily="18" charset="0"/>
              </a:rPr>
              <a:t>Processor	</a:t>
            </a:r>
            <a:r>
              <a:rPr lang="en-IN" sz="1800" b="1" dirty="0" smtClean="0">
                <a:solidFill>
                  <a:srgbClr val="002060"/>
                </a:solidFill>
                <a:latin typeface="Times New Roman" panose="02020603050405020304" pitchFamily="18" charset="0"/>
                <a:cs typeface="Times New Roman" panose="02020603050405020304" pitchFamily="18" charset="0"/>
              </a:rPr>
              <a:t>                             Core i3 and above</a:t>
            </a:r>
            <a:endParaRPr lang="en-IN" sz="1800" b="1" dirty="0">
              <a:solidFill>
                <a:srgbClr val="002060"/>
              </a:solidFill>
              <a:latin typeface="Times New Roman" panose="02020603050405020304" pitchFamily="18" charset="0"/>
              <a:cs typeface="Times New Roman" panose="02020603050405020304" pitchFamily="18" charset="0"/>
            </a:endParaRPr>
          </a:p>
          <a:p>
            <a:pPr marL="0" indent="0">
              <a:buNone/>
            </a:pPr>
            <a:r>
              <a:rPr lang="en-IN" sz="1800" b="1" dirty="0">
                <a:solidFill>
                  <a:srgbClr val="002060"/>
                </a:solidFill>
                <a:latin typeface="Times New Roman" panose="02020603050405020304" pitchFamily="18" charset="0"/>
                <a:cs typeface="Times New Roman" panose="02020603050405020304" pitchFamily="18" charset="0"/>
              </a:rPr>
              <a:t>RAM	</a:t>
            </a:r>
            <a:r>
              <a:rPr lang="en-IN" sz="1800" b="1" dirty="0" smtClean="0">
                <a:solidFill>
                  <a:srgbClr val="002060"/>
                </a:solidFill>
                <a:latin typeface="Times New Roman" panose="02020603050405020304" pitchFamily="18" charset="0"/>
                <a:cs typeface="Times New Roman" panose="02020603050405020304" pitchFamily="18" charset="0"/>
              </a:rPr>
              <a:t>                                      2GB</a:t>
            </a:r>
            <a:endParaRPr lang="en-IN" sz="1800" b="1" dirty="0">
              <a:solidFill>
                <a:srgbClr val="002060"/>
              </a:solidFill>
              <a:latin typeface="Times New Roman" panose="02020603050405020304" pitchFamily="18" charset="0"/>
              <a:cs typeface="Times New Roman" panose="02020603050405020304" pitchFamily="18" charset="0"/>
            </a:endParaRPr>
          </a:p>
          <a:p>
            <a:pPr marL="0" indent="0">
              <a:buNone/>
            </a:pPr>
            <a:r>
              <a:rPr lang="en-IN" sz="1800" b="1" dirty="0">
                <a:solidFill>
                  <a:srgbClr val="002060"/>
                </a:solidFill>
                <a:latin typeface="Times New Roman" panose="02020603050405020304" pitchFamily="18" charset="0"/>
                <a:cs typeface="Times New Roman" panose="02020603050405020304" pitchFamily="18" charset="0"/>
              </a:rPr>
              <a:t>Hard </a:t>
            </a:r>
            <a:r>
              <a:rPr lang="en-IN" sz="1800" b="1" dirty="0" smtClean="0">
                <a:solidFill>
                  <a:srgbClr val="002060"/>
                </a:solidFill>
                <a:latin typeface="Times New Roman" panose="02020603050405020304" pitchFamily="18" charset="0"/>
                <a:cs typeface="Times New Roman" panose="02020603050405020304" pitchFamily="18" charset="0"/>
              </a:rPr>
              <a:t>disk                    </a:t>
            </a:r>
            <a:r>
              <a:rPr lang="en-IN" sz="1800" b="1" dirty="0">
                <a:solidFill>
                  <a:srgbClr val="002060"/>
                </a:solidFill>
                <a:latin typeface="Times New Roman" panose="02020603050405020304" pitchFamily="18" charset="0"/>
                <a:cs typeface="Times New Roman" panose="02020603050405020304" pitchFamily="18" charset="0"/>
              </a:rPr>
              <a:t>	</a:t>
            </a:r>
            <a:r>
              <a:rPr lang="en-IN" sz="1800" b="1" dirty="0" smtClean="0">
                <a:solidFill>
                  <a:srgbClr val="002060"/>
                </a:solidFill>
                <a:latin typeface="Times New Roman" panose="02020603050405020304" pitchFamily="18" charset="0"/>
                <a:cs typeface="Times New Roman" panose="02020603050405020304" pitchFamily="18" charset="0"/>
              </a:rPr>
              <a:t>              256 </a:t>
            </a:r>
            <a:r>
              <a:rPr lang="en-IN" sz="1800" b="1" dirty="0">
                <a:solidFill>
                  <a:srgbClr val="002060"/>
                </a:solidFill>
                <a:latin typeface="Times New Roman" panose="02020603050405020304" pitchFamily="18" charset="0"/>
                <a:cs typeface="Times New Roman" panose="02020603050405020304" pitchFamily="18" charset="0"/>
              </a:rPr>
              <a:t>GB</a:t>
            </a:r>
          </a:p>
          <a:p>
            <a:pPr marL="0" indent="0">
              <a:buNone/>
            </a:pPr>
            <a:r>
              <a:rPr lang="en-IN" sz="1800" b="1" dirty="0">
                <a:solidFill>
                  <a:srgbClr val="002060"/>
                </a:solidFill>
                <a:latin typeface="Times New Roman" panose="02020603050405020304" pitchFamily="18" charset="0"/>
                <a:cs typeface="Times New Roman" panose="02020603050405020304" pitchFamily="18" charset="0"/>
              </a:rPr>
              <a:t>Monitor	</a:t>
            </a:r>
            <a:r>
              <a:rPr lang="en-IN" sz="1800" b="1" dirty="0" smtClean="0">
                <a:solidFill>
                  <a:srgbClr val="002060"/>
                </a:solidFill>
                <a:latin typeface="Times New Roman" panose="02020603050405020304" pitchFamily="18" charset="0"/>
                <a:cs typeface="Times New Roman" panose="02020603050405020304" pitchFamily="18" charset="0"/>
              </a:rPr>
              <a:t>                                      15</a:t>
            </a:r>
            <a:r>
              <a:rPr lang="en-IN" sz="1800" b="1" dirty="0">
                <a:solidFill>
                  <a:srgbClr val="002060"/>
                </a:solidFill>
                <a:latin typeface="Times New Roman" panose="02020603050405020304" pitchFamily="18" charset="0"/>
                <a:cs typeface="Times New Roman" panose="02020603050405020304" pitchFamily="18" charset="0"/>
              </a:rPr>
              <a:t>” color monitor</a:t>
            </a:r>
          </a:p>
          <a:p>
            <a:pPr marL="0" indent="0">
              <a:buNone/>
            </a:pPr>
            <a:r>
              <a:rPr lang="en-IN" sz="1800" b="1" dirty="0">
                <a:solidFill>
                  <a:srgbClr val="002060"/>
                </a:solidFill>
                <a:latin typeface="Times New Roman" panose="02020603050405020304" pitchFamily="18" charset="0"/>
                <a:cs typeface="Times New Roman" panose="02020603050405020304" pitchFamily="18" charset="0"/>
              </a:rPr>
              <a:t>Keyboard	</a:t>
            </a:r>
            <a:r>
              <a:rPr lang="en-IN" sz="1800" b="1" dirty="0" smtClean="0">
                <a:solidFill>
                  <a:srgbClr val="002060"/>
                </a:solidFill>
                <a:latin typeface="Times New Roman" panose="02020603050405020304" pitchFamily="18" charset="0"/>
                <a:cs typeface="Times New Roman" panose="02020603050405020304" pitchFamily="18" charset="0"/>
              </a:rPr>
              <a:t>                               122 </a:t>
            </a:r>
            <a:r>
              <a:rPr lang="en-IN" sz="1800" b="1" dirty="0">
                <a:solidFill>
                  <a:srgbClr val="002060"/>
                </a:solidFill>
                <a:latin typeface="Times New Roman" panose="02020603050405020304" pitchFamily="18" charset="0"/>
                <a:cs typeface="Times New Roman" panose="02020603050405020304" pitchFamily="18" charset="0"/>
              </a:rPr>
              <a:t>keys</a:t>
            </a:r>
          </a:p>
          <a:p>
            <a:endParaRPr lang="en-IN" sz="2400"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 xmlns:a14="http://schemas.microsoft.com/office/drawing/2010/main" val="0"/>
              </a:ext>
            </a:extLst>
          </a:blip>
          <a:srcRect/>
          <a:stretch>
            <a:fillRect/>
          </a:stretch>
        </p:blipFill>
        <p:spPr bwMode="auto">
          <a:xfrm>
            <a:off x="8137906" y="-27432"/>
            <a:ext cx="996950" cy="1066800"/>
          </a:xfrm>
          <a:prstGeom prst="rect">
            <a:avLst/>
          </a:prstGeom>
          <a:noFill/>
        </p:spPr>
      </p:pic>
    </p:spTree>
    <p:extLst>
      <p:ext uri="{BB962C8B-B14F-4D97-AF65-F5344CB8AC3E}">
        <p14:creationId xmlns="" xmlns:p14="http://schemas.microsoft.com/office/powerpoint/2010/main" val="3021523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077200" cy="685800"/>
          </a:xfrm>
        </p:spPr>
        <p:txBody>
          <a:bodyPr>
            <a:normAutofit fontScale="90000"/>
          </a:bodyPr>
          <a:lstStyle/>
          <a:p>
            <a:pPr algn="ctr"/>
            <a:r>
              <a:rPr lang="en-IN" b="1" dirty="0" smtClean="0">
                <a:solidFill>
                  <a:srgbClr val="FF0000"/>
                </a:solidFill>
              </a:rPr>
              <a:t>ER DIAGRAM</a:t>
            </a:r>
            <a:endParaRPr lang="en-IN" b="1" dirty="0">
              <a:solidFill>
                <a:srgbClr val="FF0000"/>
              </a:solidFill>
            </a:endParaRPr>
          </a:p>
        </p:txBody>
      </p:sp>
      <p:sp>
        <p:nvSpPr>
          <p:cNvPr id="7" name="Content Placeholder 6"/>
          <p:cNvSpPr>
            <a:spLocks noGrp="1"/>
          </p:cNvSpPr>
          <p:nvPr>
            <p:ph idx="1"/>
          </p:nvPr>
        </p:nvSpPr>
        <p:spPr>
          <a:xfrm>
            <a:off x="457200" y="1371600"/>
            <a:ext cx="8229600" cy="5029200"/>
          </a:xfrm>
        </p:spPr>
        <p:txBody>
          <a:bodyPr/>
          <a:lstStyle/>
          <a:p>
            <a:pPr>
              <a:buNone/>
            </a:pPr>
            <a:endParaRPr lang="en-US" dirty="0"/>
          </a:p>
        </p:txBody>
      </p:sp>
      <p:pic>
        <p:nvPicPr>
          <p:cNvPr id="9" name="Picture 8"/>
          <p:cNvPicPr/>
          <p:nvPr/>
        </p:nvPicPr>
        <p:blipFill>
          <a:blip r:embed="rId2">
            <a:extLst>
              <a:ext uri="{28A0092B-C50C-407E-A947-70E740481C1C}">
                <a14:useLocalDpi xmlns="" xmlns:a14="http://schemas.microsoft.com/office/drawing/2010/main" val="0"/>
              </a:ext>
            </a:extLst>
          </a:blip>
          <a:srcRect/>
          <a:stretch>
            <a:fillRect/>
          </a:stretch>
        </p:blipFill>
        <p:spPr bwMode="auto">
          <a:xfrm>
            <a:off x="8137906" y="-27432"/>
            <a:ext cx="996950" cy="1066800"/>
          </a:xfrm>
          <a:prstGeom prst="rect">
            <a:avLst/>
          </a:prstGeom>
          <a:noFill/>
        </p:spPr>
      </p:pic>
      <p:pic>
        <p:nvPicPr>
          <p:cNvPr id="8" name="Picture 7"/>
          <p:cNvPicPr/>
          <p:nvPr/>
        </p:nvPicPr>
        <p:blipFill>
          <a:blip r:embed="rId3"/>
          <a:srcRect/>
          <a:stretch>
            <a:fillRect/>
          </a:stretch>
        </p:blipFill>
        <p:spPr bwMode="auto">
          <a:xfrm>
            <a:off x="406781" y="838200"/>
            <a:ext cx="8229600" cy="5715000"/>
          </a:xfrm>
          <a:prstGeom prst="rect">
            <a:avLst/>
          </a:prstGeom>
          <a:noFill/>
          <a:ln w="9525">
            <a:noFill/>
            <a:miter lim="800000"/>
            <a:headEnd/>
            <a:tailEnd/>
          </a:ln>
        </p:spPr>
      </p:pic>
    </p:spTree>
    <p:extLst>
      <p:ext uri="{BB962C8B-B14F-4D97-AF65-F5344CB8AC3E}">
        <p14:creationId xmlns="" xmlns:p14="http://schemas.microsoft.com/office/powerpoint/2010/main" val="599169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1620"/>
            <a:ext cx="6377940" cy="1293028"/>
          </a:xfrm>
        </p:spPr>
        <p:txBody>
          <a:bodyPr/>
          <a:lstStyle/>
          <a:p>
            <a:pPr algn="l"/>
            <a:r>
              <a:rPr lang="en-IN" b="1" dirty="0" smtClean="0">
                <a:solidFill>
                  <a:srgbClr val="FF0000"/>
                </a:solidFill>
              </a:rPr>
              <a:t>DATA FLOW DIAGRAM</a:t>
            </a:r>
            <a:endParaRPr lang="en-IN" b="1" dirty="0">
              <a:solidFill>
                <a:srgbClr val="FF0000"/>
              </a:solidFill>
            </a:endParaRPr>
          </a:p>
        </p:txBody>
      </p:sp>
      <p:pic>
        <p:nvPicPr>
          <p:cNvPr id="10" name="Picture 9"/>
          <p:cNvPicPr/>
          <p:nvPr/>
        </p:nvPicPr>
        <p:blipFill>
          <a:blip r:embed="rId2">
            <a:extLst>
              <a:ext uri="{28A0092B-C50C-407E-A947-70E740481C1C}">
                <a14:useLocalDpi xmlns="" xmlns:a14="http://schemas.microsoft.com/office/drawing/2010/main" val="0"/>
              </a:ext>
            </a:extLst>
          </a:blip>
          <a:srcRect/>
          <a:stretch>
            <a:fillRect/>
          </a:stretch>
        </p:blipFill>
        <p:spPr bwMode="auto">
          <a:xfrm>
            <a:off x="8137906" y="-27432"/>
            <a:ext cx="996950" cy="1066800"/>
          </a:xfrm>
          <a:prstGeom prst="rect">
            <a:avLst/>
          </a:prstGeom>
          <a:noFill/>
        </p:spPr>
      </p:pic>
      <p:pic>
        <p:nvPicPr>
          <p:cNvPr id="6" name="Picture 5"/>
          <p:cNvPicPr/>
          <p:nvPr/>
        </p:nvPicPr>
        <p:blipFill>
          <a:blip r:embed="rId3"/>
          <a:srcRect/>
          <a:stretch>
            <a:fillRect/>
          </a:stretch>
        </p:blipFill>
        <p:spPr bwMode="auto">
          <a:xfrm>
            <a:off x="457200" y="1148420"/>
            <a:ext cx="8229600" cy="5602900"/>
          </a:xfrm>
          <a:prstGeom prst="rect">
            <a:avLst/>
          </a:prstGeom>
          <a:noFill/>
          <a:ln w="9525">
            <a:noFill/>
            <a:miter lim="800000"/>
            <a:headEnd/>
            <a:tailEnd/>
          </a:ln>
        </p:spPr>
      </p:pic>
    </p:spTree>
    <p:extLst>
      <p:ext uri="{BB962C8B-B14F-4D97-AF65-F5344CB8AC3E}">
        <p14:creationId xmlns="" xmlns:p14="http://schemas.microsoft.com/office/powerpoint/2010/main" val="513367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38600" y="6470176"/>
            <a:ext cx="2286000" cy="381000"/>
          </a:xfrm>
          <a:prstGeom prst="rect">
            <a:avLst/>
          </a:prstGeom>
          <a:noFill/>
        </p:spPr>
        <p:txBody>
          <a:bodyPr wrap="square" rtlCol="0">
            <a:spAutoFit/>
          </a:bodyPr>
          <a:lstStyle/>
          <a:p>
            <a:r>
              <a:rPr lang="en-IN" dirty="0" smtClean="0"/>
              <a:t>LEVEL - 1</a:t>
            </a:r>
            <a:endParaRPr lang="en-IN" dirty="0"/>
          </a:p>
        </p:txBody>
      </p:sp>
      <p:pic>
        <p:nvPicPr>
          <p:cNvPr id="11" name="Picture 10"/>
          <p:cNvPicPr/>
          <p:nvPr/>
        </p:nvPicPr>
        <p:blipFill>
          <a:blip r:embed="rId2">
            <a:extLst>
              <a:ext uri="{28A0092B-C50C-407E-A947-70E740481C1C}">
                <a14:useLocalDpi xmlns="" xmlns:a14="http://schemas.microsoft.com/office/drawing/2010/main" val="0"/>
              </a:ext>
            </a:extLst>
          </a:blip>
          <a:srcRect/>
          <a:stretch>
            <a:fillRect/>
          </a:stretch>
        </p:blipFill>
        <p:spPr bwMode="auto">
          <a:xfrm>
            <a:off x="8137906" y="-27432"/>
            <a:ext cx="996950" cy="1066800"/>
          </a:xfrm>
          <a:prstGeom prst="rect">
            <a:avLst/>
          </a:prstGeom>
          <a:noFill/>
        </p:spPr>
      </p:pic>
      <p:pic>
        <p:nvPicPr>
          <p:cNvPr id="7" name="Picture 6"/>
          <p:cNvPicPr/>
          <p:nvPr/>
        </p:nvPicPr>
        <p:blipFill>
          <a:blip r:embed="rId3"/>
          <a:srcRect/>
          <a:stretch>
            <a:fillRect/>
          </a:stretch>
        </p:blipFill>
        <p:spPr bwMode="auto">
          <a:xfrm>
            <a:off x="15240" y="9144"/>
            <a:ext cx="8061706" cy="6461032"/>
          </a:xfrm>
          <a:prstGeom prst="rect">
            <a:avLst/>
          </a:prstGeom>
          <a:noFill/>
          <a:ln w="9525">
            <a:noFill/>
            <a:miter lim="800000"/>
            <a:headEnd/>
            <a:tailEnd/>
          </a:ln>
        </p:spPr>
      </p:pic>
    </p:spTree>
    <p:extLst>
      <p:ext uri="{BB962C8B-B14F-4D97-AF65-F5344CB8AC3E}">
        <p14:creationId xmlns="" xmlns:p14="http://schemas.microsoft.com/office/powerpoint/2010/main" val="1080249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845"/>
            <a:ext cx="8229600" cy="792162"/>
          </a:xfrm>
        </p:spPr>
        <p:txBody>
          <a:bodyPr/>
          <a:lstStyle/>
          <a:p>
            <a:pPr algn="ctr"/>
            <a:r>
              <a:rPr lang="en-IN" b="1" dirty="0" smtClean="0">
                <a:solidFill>
                  <a:schemeClr val="accent2">
                    <a:lumMod val="60000"/>
                    <a:lumOff val="40000"/>
                  </a:schemeClr>
                </a:solidFill>
              </a:rPr>
              <a:t>USE CASE DIAGRAM</a:t>
            </a:r>
            <a:endParaRPr lang="en-IN" b="1" dirty="0">
              <a:solidFill>
                <a:schemeClr val="accent2">
                  <a:lumMod val="60000"/>
                  <a:lumOff val="40000"/>
                </a:schemeClr>
              </a:solidFill>
            </a:endParaRPr>
          </a:p>
        </p:txBody>
      </p:sp>
      <p:pic>
        <p:nvPicPr>
          <p:cNvPr id="7" name="Picture 6"/>
          <p:cNvPicPr/>
          <p:nvPr/>
        </p:nvPicPr>
        <p:blipFill>
          <a:blip r:embed="rId2">
            <a:extLst>
              <a:ext uri="{28A0092B-C50C-407E-A947-70E740481C1C}">
                <a14:useLocalDpi xmlns="" xmlns:a14="http://schemas.microsoft.com/office/drawing/2010/main" val="0"/>
              </a:ext>
            </a:extLst>
          </a:blip>
          <a:srcRect/>
          <a:stretch>
            <a:fillRect/>
          </a:stretch>
        </p:blipFill>
        <p:spPr bwMode="auto">
          <a:xfrm>
            <a:off x="8137906" y="-27432"/>
            <a:ext cx="996950" cy="1066800"/>
          </a:xfrm>
          <a:prstGeom prst="rect">
            <a:avLst/>
          </a:prstGeom>
          <a:noFill/>
        </p:spPr>
      </p:pic>
      <p:pic>
        <p:nvPicPr>
          <p:cNvPr id="5" name="Picture 4"/>
          <p:cNvPicPr/>
          <p:nvPr/>
        </p:nvPicPr>
        <p:blipFill>
          <a:blip r:embed="rId3"/>
          <a:srcRect/>
          <a:stretch>
            <a:fillRect/>
          </a:stretch>
        </p:blipFill>
        <p:spPr bwMode="auto">
          <a:xfrm>
            <a:off x="152400" y="1039368"/>
            <a:ext cx="8839200" cy="5742432"/>
          </a:xfrm>
          <a:prstGeom prst="rect">
            <a:avLst/>
          </a:prstGeom>
          <a:noFill/>
          <a:ln w="9525">
            <a:noFill/>
            <a:miter lim="800000"/>
            <a:headEnd/>
            <a:tailEnd/>
          </a:ln>
        </p:spPr>
      </p:pic>
    </p:spTree>
    <p:extLst>
      <p:ext uri="{BB962C8B-B14F-4D97-AF65-F5344CB8AC3E}">
        <p14:creationId xmlns="" xmlns:p14="http://schemas.microsoft.com/office/powerpoint/2010/main" val="220856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715962"/>
          </a:xfrm>
        </p:spPr>
        <p:txBody>
          <a:bodyPr>
            <a:normAutofit/>
          </a:bodyPr>
          <a:lstStyle/>
          <a:p>
            <a:pPr algn="ctr"/>
            <a:r>
              <a:rPr lang="en-IN" sz="4000" b="1" dirty="0" smtClean="0">
                <a:solidFill>
                  <a:srgbClr val="FF0000"/>
                </a:solidFill>
                <a:latin typeface="Times New Roman" panose="02020603050405020304" pitchFamily="18" charset="0"/>
                <a:cs typeface="Times New Roman" panose="02020603050405020304" pitchFamily="18" charset="0"/>
              </a:rPr>
              <a:t>SITE MAP</a:t>
            </a:r>
            <a:endParaRPr lang="en-IN" sz="4000" b="1"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p:nvPr/>
        </p:nvPicPr>
        <p:blipFill>
          <a:blip r:embed="rId2">
            <a:extLst>
              <a:ext uri="{28A0092B-C50C-407E-A947-70E740481C1C}">
                <a14:useLocalDpi xmlns="" xmlns:a14="http://schemas.microsoft.com/office/drawing/2010/main" val="0"/>
              </a:ext>
            </a:extLst>
          </a:blip>
          <a:srcRect/>
          <a:stretch>
            <a:fillRect/>
          </a:stretch>
        </p:blipFill>
        <p:spPr bwMode="auto">
          <a:xfrm>
            <a:off x="8137906" y="-27432"/>
            <a:ext cx="996950" cy="1066800"/>
          </a:xfrm>
          <a:prstGeom prst="rect">
            <a:avLst/>
          </a:prstGeom>
          <a:noFill/>
        </p:spPr>
      </p:pic>
      <p:pic>
        <p:nvPicPr>
          <p:cNvPr id="8" name="Picture 7"/>
          <p:cNvPicPr/>
          <p:nvPr/>
        </p:nvPicPr>
        <p:blipFill>
          <a:blip r:embed="rId3"/>
          <a:srcRect/>
          <a:stretch>
            <a:fillRect/>
          </a:stretch>
        </p:blipFill>
        <p:spPr bwMode="auto">
          <a:xfrm>
            <a:off x="518160" y="1143000"/>
            <a:ext cx="8458200" cy="5638800"/>
          </a:xfrm>
          <a:prstGeom prst="rect">
            <a:avLst/>
          </a:prstGeom>
          <a:noFill/>
          <a:ln w="9525">
            <a:noFill/>
            <a:miter lim="800000"/>
            <a:headEnd/>
            <a:tailEnd/>
          </a:ln>
        </p:spPr>
      </p:pic>
    </p:spTree>
    <p:extLst>
      <p:ext uri="{BB962C8B-B14F-4D97-AF65-F5344CB8AC3E}">
        <p14:creationId xmlns="" xmlns:p14="http://schemas.microsoft.com/office/powerpoint/2010/main" val="4154527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6377940" cy="1293028"/>
          </a:xfrm>
        </p:spPr>
        <p:txBody>
          <a:bodyPr/>
          <a:lstStyle/>
          <a:p>
            <a:pPr algn="ctr"/>
            <a:r>
              <a:rPr lang="en-IN" b="1" dirty="0" smtClean="0">
                <a:solidFill>
                  <a:srgbClr val="FF0000"/>
                </a:solidFill>
              </a:rPr>
              <a:t>FUTURE SCOPE</a:t>
            </a:r>
            <a:endParaRPr lang="en-IN" b="1" dirty="0">
              <a:solidFill>
                <a:srgbClr val="FF0000"/>
              </a:solidFill>
            </a:endParaRPr>
          </a:p>
        </p:txBody>
      </p:sp>
      <p:sp>
        <p:nvSpPr>
          <p:cNvPr id="3" name="Content Placeholder 2"/>
          <p:cNvSpPr>
            <a:spLocks noGrp="1"/>
          </p:cNvSpPr>
          <p:nvPr>
            <p:ph idx="1"/>
          </p:nvPr>
        </p:nvSpPr>
        <p:spPr>
          <a:xfrm>
            <a:off x="838200" y="1371600"/>
            <a:ext cx="7848600" cy="5257800"/>
          </a:xfrm>
        </p:spPr>
        <p:txBody>
          <a:bodyPr>
            <a:normAutofit fontScale="85000" lnSpcReduction="10000"/>
          </a:bodyPr>
          <a:lstStyle/>
          <a:p>
            <a:pPr lvl="0" algn="just">
              <a:buNone/>
            </a:pPr>
            <a:r>
              <a:rPr lang="en-US" sz="3100" dirty="0">
                <a:solidFill>
                  <a:srgbClr val="002060"/>
                </a:solidFill>
                <a:latin typeface="Times New Roman" panose="02020603050405020304" pitchFamily="18" charset="0"/>
                <a:cs typeface="Times New Roman" panose="02020603050405020304" pitchFamily="18" charset="0"/>
              </a:rPr>
              <a:t>It is not possible to develop a system that makes all the requirements of the user. User requirements keep changing as the system is being used. Some of the future enhancements that can be done to this system are:</a:t>
            </a:r>
          </a:p>
          <a:p>
            <a:pPr lvl="0" algn="just">
              <a:buNone/>
            </a:pPr>
            <a:r>
              <a:rPr lang="en-US" sz="3100" dirty="0">
                <a:solidFill>
                  <a:srgbClr val="002060"/>
                </a:solidFill>
                <a:latin typeface="Times New Roman" panose="02020603050405020304" pitchFamily="18" charset="0"/>
                <a:cs typeface="Times New Roman" panose="02020603050405020304" pitchFamily="18" charset="0"/>
              </a:rPr>
              <a:t>1.	As the technology emerges, it is possible to upgrade the system and can be adaptable to desired environment.</a:t>
            </a:r>
          </a:p>
          <a:p>
            <a:pPr lvl="0" algn="just">
              <a:buNone/>
            </a:pPr>
            <a:r>
              <a:rPr lang="en-US" sz="3100" dirty="0">
                <a:solidFill>
                  <a:srgbClr val="002060"/>
                </a:solidFill>
                <a:latin typeface="Times New Roman" panose="02020603050405020304" pitchFamily="18" charset="0"/>
                <a:cs typeface="Times New Roman" panose="02020603050405020304" pitchFamily="18" charset="0"/>
              </a:rPr>
              <a:t>2.	Because it is based on object-oriented design, any further changes can be easily adaptable.</a:t>
            </a:r>
          </a:p>
          <a:p>
            <a:pPr lvl="0" algn="just">
              <a:buNone/>
            </a:pPr>
            <a:r>
              <a:rPr lang="en-US" sz="3100" dirty="0">
                <a:solidFill>
                  <a:srgbClr val="002060"/>
                </a:solidFill>
                <a:latin typeface="Times New Roman" panose="02020603050405020304" pitchFamily="18" charset="0"/>
                <a:cs typeface="Times New Roman" panose="02020603050405020304" pitchFamily="18" charset="0"/>
              </a:rPr>
              <a:t>3.	Based on the future security issues, security can be improved using emerging technologies.</a:t>
            </a:r>
          </a:p>
          <a:p>
            <a:pPr lvl="0" algn="just">
              <a:buNone/>
            </a:pPr>
            <a:r>
              <a:rPr lang="en-US" sz="3100" dirty="0">
                <a:solidFill>
                  <a:srgbClr val="002060"/>
                </a:solidFill>
                <a:latin typeface="Times New Roman" panose="02020603050405020304" pitchFamily="18" charset="0"/>
                <a:cs typeface="Times New Roman" panose="02020603050405020304" pitchFamily="18" charset="0"/>
              </a:rPr>
              <a:t>4.	sub admin module can be added</a:t>
            </a:r>
          </a:p>
          <a:p>
            <a:pPr lvl="0" algn="just">
              <a:buNone/>
            </a:pPr>
            <a:endParaRPr lang="en-US" sz="3100" dirty="0" smtClean="0">
              <a:solidFill>
                <a:srgbClr val="002060"/>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 xmlns:a14="http://schemas.microsoft.com/office/drawing/2010/main" val="0"/>
              </a:ext>
            </a:extLst>
          </a:blip>
          <a:srcRect/>
          <a:stretch>
            <a:fillRect/>
          </a:stretch>
        </p:blipFill>
        <p:spPr bwMode="auto">
          <a:xfrm>
            <a:off x="8137906" y="-27432"/>
            <a:ext cx="996950" cy="1066800"/>
          </a:xfrm>
          <a:prstGeom prst="rect">
            <a:avLst/>
          </a:prstGeom>
          <a:noFill/>
        </p:spPr>
      </p:pic>
    </p:spTree>
    <p:extLst>
      <p:ext uri="{BB962C8B-B14F-4D97-AF65-F5344CB8AC3E}">
        <p14:creationId xmlns="" xmlns:p14="http://schemas.microsoft.com/office/powerpoint/2010/main" val="733180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2" y="-27432"/>
            <a:ext cx="7704667" cy="865632"/>
          </a:xfrm>
        </p:spPr>
        <p:txBody>
          <a:bodyPr/>
          <a:lstStyle/>
          <a:p>
            <a:pPr algn="l"/>
            <a:r>
              <a:rPr lang="en-IN" b="1" dirty="0" smtClean="0">
                <a:solidFill>
                  <a:srgbClr val="FF0000"/>
                </a:solidFill>
              </a:rPr>
              <a:t>CONCLUSION</a:t>
            </a:r>
            <a:endParaRPr lang="en-IN" b="1" dirty="0">
              <a:solidFill>
                <a:srgbClr val="FF0000"/>
              </a:solidFill>
            </a:endParaRPr>
          </a:p>
        </p:txBody>
      </p:sp>
      <p:sp>
        <p:nvSpPr>
          <p:cNvPr id="3" name="Content Placeholder 2"/>
          <p:cNvSpPr>
            <a:spLocks noGrp="1"/>
          </p:cNvSpPr>
          <p:nvPr>
            <p:ph idx="1"/>
          </p:nvPr>
        </p:nvSpPr>
        <p:spPr>
          <a:xfrm>
            <a:off x="1005586" y="1676400"/>
            <a:ext cx="7132320" cy="4066032"/>
          </a:xfrm>
        </p:spPr>
        <p:txBody>
          <a:bodyPr>
            <a:noAutofit/>
          </a:bodyPr>
          <a:lstStyle/>
          <a:p>
            <a:pPr marL="0" lvl="0" indent="0" algn="just">
              <a:buNone/>
            </a:pPr>
            <a:endParaRPr lang="en-IN" sz="2400" b="1" dirty="0" smtClean="0">
              <a:latin typeface="Times New Roman" panose="02020603050405020304" pitchFamily="18" charset="0"/>
              <a:cs typeface="Times New Roman" panose="02020603050405020304" pitchFamily="18" charset="0"/>
            </a:endParaRPr>
          </a:p>
          <a:p>
            <a:pPr marL="0" lvl="0" indent="0" algn="just">
              <a:buNone/>
            </a:pPr>
            <a:r>
              <a:rPr lang="en-US" sz="1800" dirty="0">
                <a:latin typeface="Times New Roman" panose="02020603050405020304" pitchFamily="18" charset="0"/>
                <a:cs typeface="Times New Roman" panose="02020603050405020304" pitchFamily="18" charset="0"/>
              </a:rPr>
              <a:t>The “Make My Tour” was successfully designed and is tested    for accuracy and quality. During this project we have accomplished all the objectives and this project meets the needs of the organization. The developed will be used in searching, retrieving and generating information for the concerned requests.</a:t>
            </a:r>
          </a:p>
          <a:p>
            <a:pPr marL="0" lvl="0" indent="0" algn="just">
              <a:buNone/>
            </a:pPr>
            <a:endParaRPr lang="en-US" sz="1800" dirty="0">
              <a:latin typeface="Times New Roman" panose="02020603050405020304" pitchFamily="18" charset="0"/>
              <a:cs typeface="Times New Roman" panose="02020603050405020304" pitchFamily="18" charset="0"/>
            </a:endParaRPr>
          </a:p>
          <a:p>
            <a:pPr marL="0" lvl="0" indent="0" algn="just">
              <a:buNone/>
            </a:pPr>
            <a:r>
              <a:rPr lang="en-US" sz="1800" dirty="0">
                <a:latin typeface="Times New Roman" panose="02020603050405020304" pitchFamily="18" charset="0"/>
                <a:cs typeface="Times New Roman" panose="02020603050405020304" pitchFamily="18" charset="0"/>
              </a:rPr>
              <a:t>GOALS </a:t>
            </a:r>
          </a:p>
          <a:p>
            <a:pPr marL="0" lvl="0" indent="0" algn="just">
              <a:buNone/>
            </a:pPr>
            <a:r>
              <a:rPr lang="en-US" sz="1800" dirty="0">
                <a:latin typeface="Times New Roman" panose="02020603050405020304" pitchFamily="18" charset="0"/>
                <a:cs typeface="Times New Roman" panose="02020603050405020304" pitchFamily="18" charset="0"/>
              </a:rPr>
              <a:t>1.	Reduced entry work</a:t>
            </a:r>
          </a:p>
          <a:p>
            <a:pPr marL="0" lvl="0" indent="0" algn="just">
              <a:buNone/>
            </a:pPr>
            <a:r>
              <a:rPr lang="en-US" sz="1800" dirty="0">
                <a:latin typeface="Times New Roman" panose="02020603050405020304" pitchFamily="18" charset="0"/>
                <a:cs typeface="Times New Roman" panose="02020603050405020304" pitchFamily="18" charset="0"/>
              </a:rPr>
              <a:t>2.	Making Tour booking is very easy and fast with effective manner.</a:t>
            </a:r>
          </a:p>
          <a:p>
            <a:pPr marL="0" lvl="0" indent="0" algn="just">
              <a:buNone/>
            </a:pPr>
            <a:r>
              <a:rPr lang="en-US" sz="1800" dirty="0">
                <a:latin typeface="Times New Roman" panose="02020603050405020304" pitchFamily="18" charset="0"/>
                <a:cs typeface="Times New Roman" panose="02020603050405020304" pitchFamily="18" charset="0"/>
              </a:rPr>
              <a:t>3.	Most Secure web application.</a:t>
            </a:r>
          </a:p>
          <a:p>
            <a:pPr marL="0" lvl="0" indent="0" algn="just">
              <a:buNone/>
            </a:pPr>
            <a:r>
              <a:rPr lang="en-US" sz="1800" dirty="0">
                <a:latin typeface="Times New Roman" panose="02020603050405020304" pitchFamily="18" charset="0"/>
                <a:cs typeface="Times New Roman" panose="02020603050405020304" pitchFamily="18" charset="0"/>
              </a:rPr>
              <a:t>4.	Easy retrieval of information </a:t>
            </a:r>
          </a:p>
          <a:p>
            <a:pPr marL="0" lvl="0" indent="0" algn="just">
              <a:buNone/>
            </a:pPr>
            <a:r>
              <a:rPr lang="en-US" sz="1800" dirty="0">
                <a:latin typeface="Times New Roman" panose="02020603050405020304" pitchFamily="18" charset="0"/>
                <a:cs typeface="Times New Roman" panose="02020603050405020304" pitchFamily="18" charset="0"/>
              </a:rPr>
              <a:t>5.	Reduced errors   due to human intervention</a:t>
            </a:r>
          </a:p>
          <a:p>
            <a:pPr marL="0" lvl="0" indent="0" algn="just">
              <a:buNone/>
            </a:pPr>
            <a:r>
              <a:rPr lang="en-US" sz="1800" dirty="0">
                <a:latin typeface="Times New Roman" panose="02020603050405020304" pitchFamily="18" charset="0"/>
                <a:cs typeface="Times New Roman" panose="02020603050405020304" pitchFamily="18" charset="0"/>
              </a:rPr>
              <a:t>6.	User friendly screens to enter the data</a:t>
            </a:r>
          </a:p>
          <a:p>
            <a:pPr marL="0" lvl="0" indent="0" algn="just">
              <a:buNone/>
            </a:pPr>
            <a:r>
              <a:rPr lang="en-US" sz="1800" dirty="0">
                <a:latin typeface="Times New Roman" panose="02020603050405020304" pitchFamily="18" charset="0"/>
                <a:cs typeface="Times New Roman" panose="02020603050405020304" pitchFamily="18" charset="0"/>
              </a:rPr>
              <a:t>7.	Portable and flexible for further enhancement </a:t>
            </a:r>
          </a:p>
          <a:p>
            <a:pPr marL="0" lvl="0" indent="0" algn="just">
              <a:buNone/>
            </a:pPr>
            <a:r>
              <a:rPr lang="en-US" sz="1800" dirty="0">
                <a:latin typeface="Times New Roman" panose="02020603050405020304" pitchFamily="18" charset="0"/>
                <a:cs typeface="Times New Roman" panose="02020603050405020304" pitchFamily="18" charset="0"/>
              </a:rPr>
              <a:t>8.	Web enabled.</a:t>
            </a:r>
          </a:p>
          <a:p>
            <a:pPr marL="0" lvl="0" indent="0" algn="just">
              <a:buNone/>
            </a:pPr>
            <a:r>
              <a:rPr lang="en-US" sz="1800" dirty="0">
                <a:latin typeface="Times New Roman" panose="02020603050405020304" pitchFamily="18" charset="0"/>
                <a:cs typeface="Times New Roman" panose="02020603050405020304" pitchFamily="18" charset="0"/>
              </a:rPr>
              <a:t>9.	Fast finding of information requested</a:t>
            </a:r>
          </a:p>
          <a:p>
            <a:pPr marL="0" lvl="0" indent="0" algn="just">
              <a:buNone/>
            </a:pPr>
            <a:r>
              <a:rPr lang="en-US" sz="2400" b="1" dirty="0" smtClean="0">
                <a:latin typeface="Times New Roman" panose="02020603050405020304" pitchFamily="18" charset="0"/>
                <a:cs typeface="Times New Roman" panose="02020603050405020304" pitchFamily="18" charset="0"/>
              </a:rPr>
              <a:t> </a:t>
            </a:r>
          </a:p>
        </p:txBody>
      </p:sp>
      <p:pic>
        <p:nvPicPr>
          <p:cNvPr id="6" name="Picture 5"/>
          <p:cNvPicPr/>
          <p:nvPr/>
        </p:nvPicPr>
        <p:blipFill>
          <a:blip r:embed="rId2">
            <a:extLst>
              <a:ext uri="{28A0092B-C50C-407E-A947-70E740481C1C}">
                <a14:useLocalDpi xmlns="" xmlns:a14="http://schemas.microsoft.com/office/drawing/2010/main" val="0"/>
              </a:ext>
            </a:extLst>
          </a:blip>
          <a:srcRect/>
          <a:stretch>
            <a:fillRect/>
          </a:stretch>
        </p:blipFill>
        <p:spPr bwMode="auto">
          <a:xfrm>
            <a:off x="8137906" y="-27432"/>
            <a:ext cx="996950" cy="1066800"/>
          </a:xfrm>
          <a:prstGeom prst="rect">
            <a:avLst/>
          </a:prstGeom>
          <a:noFill/>
        </p:spPr>
      </p:pic>
    </p:spTree>
    <p:extLst>
      <p:ext uri="{BB962C8B-B14F-4D97-AF65-F5344CB8AC3E}">
        <p14:creationId xmlns="" xmlns:p14="http://schemas.microsoft.com/office/powerpoint/2010/main" val="2753100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85252"/>
            <a:ext cx="6377940" cy="1293028"/>
          </a:xfrm>
        </p:spPr>
        <p:txBody>
          <a:bodyPr/>
          <a:lstStyle/>
          <a:p>
            <a:pPr algn="l"/>
            <a:r>
              <a:rPr lang="en-IN" b="1" dirty="0" smtClean="0">
                <a:solidFill>
                  <a:srgbClr val="FF0000"/>
                </a:solidFill>
              </a:rPr>
              <a:t>BIBLIOGRAPHY</a:t>
            </a:r>
            <a:endParaRPr lang="en-IN" b="1" dirty="0">
              <a:solidFill>
                <a:srgbClr val="FF0000"/>
              </a:solidFill>
            </a:endParaRPr>
          </a:p>
        </p:txBody>
      </p:sp>
      <p:sp>
        <p:nvSpPr>
          <p:cNvPr id="3" name="Content Placeholder 2"/>
          <p:cNvSpPr>
            <a:spLocks noGrp="1"/>
          </p:cNvSpPr>
          <p:nvPr>
            <p:ph idx="1"/>
          </p:nvPr>
        </p:nvSpPr>
        <p:spPr>
          <a:xfrm>
            <a:off x="1958340" y="1600200"/>
            <a:ext cx="6477000" cy="4267200"/>
          </a:xfrm>
        </p:spPr>
        <p:txBody>
          <a:bodyPr>
            <a:noAutofit/>
          </a:bodyPr>
          <a:lstStyle/>
          <a:p>
            <a:pPr lvl="0"/>
            <a:r>
              <a:rPr lang="en-US" sz="1400" b="1" dirty="0">
                <a:solidFill>
                  <a:schemeClr val="tx1"/>
                </a:solidFill>
              </a:rPr>
              <a:t>For Java installation</a:t>
            </a:r>
            <a:endParaRPr lang="en-US" sz="1400" dirty="0">
              <a:solidFill>
                <a:schemeClr val="tx1"/>
              </a:solidFill>
            </a:endParaRPr>
          </a:p>
          <a:p>
            <a:pPr lvl="2"/>
            <a:r>
              <a:rPr lang="en-US" sz="1400" u="sng" dirty="0"/>
              <a:t>https://www.oracle.com</a:t>
            </a:r>
            <a:endParaRPr lang="en-US" sz="1400" dirty="0"/>
          </a:p>
          <a:p>
            <a:pPr lvl="0"/>
            <a:r>
              <a:rPr lang="en-US" sz="1400" b="1" dirty="0">
                <a:solidFill>
                  <a:schemeClr val="tx1"/>
                </a:solidFill>
              </a:rPr>
              <a:t>For </a:t>
            </a:r>
            <a:r>
              <a:rPr lang="en-US" sz="1400" b="1" dirty="0" err="1">
                <a:solidFill>
                  <a:schemeClr val="tx1"/>
                </a:solidFill>
              </a:rPr>
              <a:t>MySql</a:t>
            </a:r>
            <a:r>
              <a:rPr lang="en-US" sz="1400" b="1" dirty="0">
                <a:solidFill>
                  <a:schemeClr val="tx1"/>
                </a:solidFill>
              </a:rPr>
              <a:t> Database installation</a:t>
            </a:r>
            <a:endParaRPr lang="en-US" sz="1400" dirty="0">
              <a:solidFill>
                <a:schemeClr val="tx1"/>
              </a:solidFill>
            </a:endParaRPr>
          </a:p>
          <a:p>
            <a:pPr lvl="2"/>
            <a:r>
              <a:rPr lang="en-US" sz="1400" u="sng" dirty="0"/>
              <a:t>https://dev.mysql.com/downloads/mysql/</a:t>
            </a:r>
            <a:endParaRPr lang="en-US" sz="1400" dirty="0"/>
          </a:p>
          <a:p>
            <a:pPr lvl="0"/>
            <a:r>
              <a:rPr lang="en-US" sz="1400" b="1" dirty="0">
                <a:solidFill>
                  <a:schemeClr val="tx1"/>
                </a:solidFill>
              </a:rPr>
              <a:t>For Server(Apache Tomcat) installation</a:t>
            </a:r>
            <a:endParaRPr lang="en-US" sz="1400" dirty="0">
              <a:solidFill>
                <a:schemeClr val="tx1"/>
              </a:solidFill>
            </a:endParaRPr>
          </a:p>
          <a:p>
            <a:pPr lvl="2"/>
            <a:r>
              <a:rPr lang="en-US" sz="1400" u="sng" dirty="0"/>
              <a:t>https://tomcat.apache.org/download-90.cgi</a:t>
            </a:r>
            <a:endParaRPr lang="en-US" sz="1400" dirty="0"/>
          </a:p>
          <a:p>
            <a:pPr lvl="0"/>
            <a:r>
              <a:rPr lang="en-US" sz="1400" b="1" dirty="0">
                <a:solidFill>
                  <a:schemeClr val="tx1"/>
                </a:solidFill>
              </a:rPr>
              <a:t>Reference websites</a:t>
            </a:r>
            <a:endParaRPr lang="en-US" sz="1400" dirty="0">
              <a:solidFill>
                <a:schemeClr val="tx1"/>
              </a:solidFill>
            </a:endParaRPr>
          </a:p>
          <a:p>
            <a:pPr lvl="2"/>
            <a:r>
              <a:rPr lang="en-US" sz="1400" u="sng" dirty="0">
                <a:latin typeface="Times New Roman" pitchFamily="18" charset="0"/>
                <a:cs typeface="Times New Roman" pitchFamily="18" charset="0"/>
              </a:rPr>
              <a:t>www.javatpoint.com</a:t>
            </a:r>
            <a:endParaRPr lang="en-US" sz="1400" dirty="0">
              <a:latin typeface="Times New Roman" pitchFamily="18" charset="0"/>
              <a:cs typeface="Times New Roman" pitchFamily="18" charset="0"/>
            </a:endParaRPr>
          </a:p>
          <a:p>
            <a:pPr lvl="2"/>
            <a:r>
              <a:rPr lang="en-US" sz="1400" u="sng" dirty="0">
                <a:latin typeface="Times New Roman" pitchFamily="18" charset="0"/>
                <a:cs typeface="Times New Roman" pitchFamily="18" charset="0"/>
              </a:rPr>
              <a:t>www.w3schools.com</a:t>
            </a:r>
            <a:endParaRPr lang="en-US" sz="1400" dirty="0">
              <a:latin typeface="Times New Roman" pitchFamily="18" charset="0"/>
              <a:cs typeface="Times New Roman" pitchFamily="18" charset="0"/>
            </a:endParaRPr>
          </a:p>
          <a:p>
            <a:pPr lvl="0"/>
            <a:r>
              <a:rPr lang="en-US" sz="1400" b="1" dirty="0" smtClean="0">
                <a:solidFill>
                  <a:schemeClr val="tx1"/>
                </a:solidFill>
              </a:rPr>
              <a:t>Reference </a:t>
            </a:r>
            <a:r>
              <a:rPr lang="en-US" sz="1400" b="1" dirty="0">
                <a:solidFill>
                  <a:schemeClr val="tx1"/>
                </a:solidFill>
              </a:rPr>
              <a:t>Books</a:t>
            </a:r>
            <a:endParaRPr lang="en-US" sz="1400" dirty="0">
              <a:solidFill>
                <a:schemeClr val="tx1"/>
              </a:solidFill>
            </a:endParaRPr>
          </a:p>
          <a:p>
            <a:pPr lvl="2"/>
            <a:r>
              <a:rPr lang="en-US" sz="1400" dirty="0"/>
              <a:t>Complete reference Java</a:t>
            </a:r>
          </a:p>
          <a:p>
            <a:pPr lvl="2"/>
            <a:r>
              <a:rPr lang="en-US" sz="1400" dirty="0"/>
              <a:t>Thinking in java</a:t>
            </a:r>
          </a:p>
          <a:p>
            <a:pPr lvl="2"/>
            <a:r>
              <a:rPr lang="en-US" sz="1400" dirty="0"/>
              <a:t>Java Black Book J2EE</a:t>
            </a:r>
          </a:p>
          <a:p>
            <a:pPr lvl="2"/>
            <a:endParaRPr lang="en-US" sz="1400" dirty="0"/>
          </a:p>
          <a:p>
            <a:endParaRPr lang="en-IN" sz="1400" dirty="0"/>
          </a:p>
        </p:txBody>
      </p:sp>
      <p:pic>
        <p:nvPicPr>
          <p:cNvPr id="6" name="Picture 5"/>
          <p:cNvPicPr/>
          <p:nvPr/>
        </p:nvPicPr>
        <p:blipFill>
          <a:blip r:embed="rId2">
            <a:extLst>
              <a:ext uri="{28A0092B-C50C-407E-A947-70E740481C1C}">
                <a14:useLocalDpi xmlns="" xmlns:a14="http://schemas.microsoft.com/office/drawing/2010/main" val="0"/>
              </a:ext>
            </a:extLst>
          </a:blip>
          <a:srcRect/>
          <a:stretch>
            <a:fillRect/>
          </a:stretch>
        </p:blipFill>
        <p:spPr bwMode="auto">
          <a:xfrm>
            <a:off x="8137906" y="-27432"/>
            <a:ext cx="996950" cy="1066800"/>
          </a:xfrm>
          <a:prstGeom prst="rect">
            <a:avLst/>
          </a:prstGeom>
          <a:noFill/>
        </p:spPr>
      </p:pic>
    </p:spTree>
    <p:extLst>
      <p:ext uri="{BB962C8B-B14F-4D97-AF65-F5344CB8AC3E}">
        <p14:creationId xmlns="" xmlns:p14="http://schemas.microsoft.com/office/powerpoint/2010/main" val="2589354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397"/>
            <a:ext cx="8229600" cy="1143000"/>
          </a:xfrm>
        </p:spPr>
        <p:txBody>
          <a:bodyPr/>
          <a:lstStyle/>
          <a:p>
            <a:pPr algn="ctr"/>
            <a:r>
              <a:rPr lang="en-IN" b="1" dirty="0" smtClean="0">
                <a:solidFill>
                  <a:srgbClr val="FF0000"/>
                </a:solidFill>
              </a:rPr>
              <a:t>TOPIC OUTLINES</a:t>
            </a:r>
            <a:endParaRPr lang="en-IN" b="1" dirty="0">
              <a:solidFill>
                <a:srgbClr val="FF0000"/>
              </a:solidFill>
            </a:endParaRPr>
          </a:p>
        </p:txBody>
      </p:sp>
      <p:sp>
        <p:nvSpPr>
          <p:cNvPr id="3" name="Content Placeholder 2"/>
          <p:cNvSpPr>
            <a:spLocks noGrp="1"/>
          </p:cNvSpPr>
          <p:nvPr>
            <p:ph idx="1"/>
          </p:nvPr>
        </p:nvSpPr>
        <p:spPr>
          <a:xfrm>
            <a:off x="1371600" y="1161196"/>
            <a:ext cx="7315200" cy="5087203"/>
          </a:xfrm>
        </p:spPr>
        <p:txBody>
          <a:bodyPr>
            <a:normAutofit fontScale="62500" lnSpcReduction="20000"/>
          </a:bodyPr>
          <a:lstStyle/>
          <a:p>
            <a:pPr marL="514350" indent="-514350">
              <a:buFont typeface="Wingdings" pitchFamily="2" charset="2"/>
              <a:buChar char="v"/>
            </a:pPr>
            <a:r>
              <a:rPr lang="en-US" b="1" dirty="0" smtClean="0">
                <a:solidFill>
                  <a:srgbClr val="002060"/>
                </a:solidFill>
                <a:latin typeface="Times New Roman" panose="02020603050405020304" pitchFamily="18" charset="0"/>
                <a:cs typeface="Times New Roman" panose="02020603050405020304" pitchFamily="18" charset="0"/>
              </a:rPr>
              <a:t>Introduction</a:t>
            </a:r>
          </a:p>
          <a:p>
            <a:pPr marL="514350" indent="-514350">
              <a:buFont typeface="Wingdings" pitchFamily="2" charset="2"/>
              <a:buChar char="v"/>
            </a:pPr>
            <a:r>
              <a:rPr lang="en-US" b="1" dirty="0" smtClean="0">
                <a:solidFill>
                  <a:srgbClr val="002060"/>
                </a:solidFill>
                <a:latin typeface="Times New Roman" panose="02020603050405020304" pitchFamily="18" charset="0"/>
                <a:cs typeface="Times New Roman" panose="02020603050405020304" pitchFamily="18" charset="0"/>
              </a:rPr>
              <a:t>Project Abstract</a:t>
            </a:r>
          </a:p>
          <a:p>
            <a:pPr marL="514350" indent="-514350">
              <a:buFont typeface="Wingdings" pitchFamily="2" charset="2"/>
              <a:buChar char="v"/>
            </a:pPr>
            <a:r>
              <a:rPr lang="en-US" b="1" dirty="0" smtClean="0">
                <a:solidFill>
                  <a:srgbClr val="002060"/>
                </a:solidFill>
                <a:latin typeface="Times New Roman" panose="02020603050405020304" pitchFamily="18" charset="0"/>
                <a:cs typeface="Times New Roman" panose="02020603050405020304" pitchFamily="18" charset="0"/>
              </a:rPr>
              <a:t>Objective</a:t>
            </a:r>
          </a:p>
          <a:p>
            <a:pPr marL="514350" indent="-514350">
              <a:buFont typeface="Wingdings" pitchFamily="2" charset="2"/>
              <a:buChar char="v"/>
            </a:pPr>
            <a:r>
              <a:rPr lang="en-US" b="1" dirty="0" smtClean="0">
                <a:solidFill>
                  <a:srgbClr val="002060"/>
                </a:solidFill>
                <a:latin typeface="Times New Roman" panose="02020603050405020304" pitchFamily="18" charset="0"/>
                <a:cs typeface="Times New Roman" panose="02020603050405020304" pitchFamily="18" charset="0"/>
              </a:rPr>
              <a:t>Problem Statement</a:t>
            </a:r>
            <a:endParaRPr lang="en-US" b="1" dirty="0">
              <a:solidFill>
                <a:srgbClr val="002060"/>
              </a:solidFill>
              <a:latin typeface="Times New Roman" panose="02020603050405020304" pitchFamily="18" charset="0"/>
              <a:cs typeface="Times New Roman" panose="02020603050405020304" pitchFamily="18" charset="0"/>
            </a:endParaRPr>
          </a:p>
          <a:p>
            <a:pPr marL="514350" indent="-514350">
              <a:buFont typeface="Wingdings" pitchFamily="2" charset="2"/>
              <a:buChar char="v"/>
            </a:pPr>
            <a:r>
              <a:rPr lang="en-US" b="1" dirty="0" smtClean="0">
                <a:solidFill>
                  <a:srgbClr val="002060"/>
                </a:solidFill>
                <a:latin typeface="Times New Roman" panose="02020603050405020304" pitchFamily="18" charset="0"/>
                <a:cs typeface="Times New Roman" panose="02020603050405020304" pitchFamily="18" charset="0"/>
              </a:rPr>
              <a:t>Proposed Solution</a:t>
            </a:r>
            <a:endParaRPr lang="en-US" b="1" dirty="0">
              <a:solidFill>
                <a:srgbClr val="002060"/>
              </a:solidFill>
              <a:latin typeface="Times New Roman" panose="02020603050405020304" pitchFamily="18" charset="0"/>
              <a:cs typeface="Times New Roman" panose="02020603050405020304" pitchFamily="18" charset="0"/>
            </a:endParaRPr>
          </a:p>
          <a:p>
            <a:pPr marL="514350" indent="-514350">
              <a:buFont typeface="Wingdings" pitchFamily="2" charset="2"/>
              <a:buChar char="v"/>
            </a:pPr>
            <a:r>
              <a:rPr lang="en-US" b="1" dirty="0">
                <a:solidFill>
                  <a:srgbClr val="002060"/>
                </a:solidFill>
                <a:latin typeface="Times New Roman" panose="02020603050405020304" pitchFamily="18" charset="0"/>
                <a:cs typeface="Times New Roman" panose="02020603050405020304" pitchFamily="18" charset="0"/>
              </a:rPr>
              <a:t>Proposed </a:t>
            </a:r>
            <a:r>
              <a:rPr lang="en-US" b="1" dirty="0" smtClean="0">
                <a:solidFill>
                  <a:srgbClr val="002060"/>
                </a:solidFill>
                <a:latin typeface="Times New Roman" panose="02020603050405020304" pitchFamily="18" charset="0"/>
                <a:cs typeface="Times New Roman" panose="02020603050405020304" pitchFamily="18" charset="0"/>
              </a:rPr>
              <a:t>system</a:t>
            </a:r>
          </a:p>
          <a:p>
            <a:pPr marL="514350" indent="-514350">
              <a:buFont typeface="Wingdings" pitchFamily="2" charset="2"/>
              <a:buChar char="v"/>
            </a:pPr>
            <a:r>
              <a:rPr lang="en-US" b="1" dirty="0" smtClean="0">
                <a:solidFill>
                  <a:srgbClr val="002060"/>
                </a:solidFill>
                <a:latin typeface="Times New Roman" panose="02020603050405020304" pitchFamily="18" charset="0"/>
                <a:cs typeface="Times New Roman" panose="02020603050405020304" pitchFamily="18" charset="0"/>
              </a:rPr>
              <a:t>Expected Benefits</a:t>
            </a:r>
          </a:p>
          <a:p>
            <a:pPr marL="514350" indent="-514350">
              <a:buFont typeface="Wingdings" pitchFamily="2" charset="2"/>
              <a:buChar char="v"/>
            </a:pPr>
            <a:r>
              <a:rPr lang="en-US" b="1" dirty="0" smtClean="0">
                <a:solidFill>
                  <a:srgbClr val="002060"/>
                </a:solidFill>
                <a:latin typeface="Times New Roman" panose="02020603050405020304" pitchFamily="18" charset="0"/>
                <a:cs typeface="Times New Roman" panose="02020603050405020304" pitchFamily="18" charset="0"/>
              </a:rPr>
              <a:t>Modules</a:t>
            </a:r>
          </a:p>
          <a:p>
            <a:pPr marL="514350" indent="-514350">
              <a:buFont typeface="Wingdings" pitchFamily="2" charset="2"/>
              <a:buChar char="v"/>
            </a:pPr>
            <a:r>
              <a:rPr lang="en-US" b="1" dirty="0" smtClean="0">
                <a:solidFill>
                  <a:srgbClr val="002060"/>
                </a:solidFill>
                <a:latin typeface="Times New Roman" panose="02020603050405020304" pitchFamily="18" charset="0"/>
                <a:cs typeface="Times New Roman" panose="02020603050405020304" pitchFamily="18" charset="0"/>
              </a:rPr>
              <a:t>Software </a:t>
            </a:r>
            <a:r>
              <a:rPr lang="en-US" b="1" dirty="0">
                <a:solidFill>
                  <a:srgbClr val="002060"/>
                </a:solidFill>
                <a:latin typeface="Times New Roman" panose="02020603050405020304" pitchFamily="18" charset="0"/>
                <a:cs typeface="Times New Roman" panose="02020603050405020304" pitchFamily="18" charset="0"/>
              </a:rPr>
              <a:t>&amp; </a:t>
            </a:r>
            <a:r>
              <a:rPr lang="en-US" b="1" dirty="0" smtClean="0">
                <a:solidFill>
                  <a:srgbClr val="002060"/>
                </a:solidFill>
                <a:latin typeface="Times New Roman" panose="02020603050405020304" pitchFamily="18" charset="0"/>
                <a:cs typeface="Times New Roman" panose="02020603050405020304" pitchFamily="18" charset="0"/>
              </a:rPr>
              <a:t>hardware</a:t>
            </a:r>
            <a:endParaRPr lang="en-US" b="1" dirty="0">
              <a:solidFill>
                <a:srgbClr val="002060"/>
              </a:solidFill>
              <a:latin typeface="Times New Roman" panose="02020603050405020304" pitchFamily="18" charset="0"/>
              <a:cs typeface="Times New Roman" panose="02020603050405020304" pitchFamily="18" charset="0"/>
            </a:endParaRPr>
          </a:p>
          <a:p>
            <a:pPr marL="514350" indent="-514350">
              <a:buFont typeface="Wingdings" pitchFamily="2" charset="2"/>
              <a:buChar char="v"/>
            </a:pPr>
            <a:r>
              <a:rPr lang="en-US" b="1" dirty="0">
                <a:solidFill>
                  <a:srgbClr val="002060"/>
                </a:solidFill>
                <a:latin typeface="Times New Roman" panose="02020603050405020304" pitchFamily="18" charset="0"/>
                <a:cs typeface="Times New Roman" panose="02020603050405020304" pitchFamily="18" charset="0"/>
              </a:rPr>
              <a:t>E-R diagram </a:t>
            </a:r>
          </a:p>
          <a:p>
            <a:pPr marL="514350" indent="-514350">
              <a:buFont typeface="Wingdings" pitchFamily="2" charset="2"/>
              <a:buChar char="v"/>
            </a:pPr>
            <a:r>
              <a:rPr lang="en-US" b="1" dirty="0" smtClean="0">
                <a:solidFill>
                  <a:srgbClr val="002060"/>
                </a:solidFill>
                <a:latin typeface="Times New Roman" panose="02020603050405020304" pitchFamily="18" charset="0"/>
                <a:cs typeface="Times New Roman" panose="02020603050405020304" pitchFamily="18" charset="0"/>
              </a:rPr>
              <a:t>DFD</a:t>
            </a:r>
          </a:p>
          <a:p>
            <a:pPr marL="514350" indent="-514350">
              <a:buFont typeface="Wingdings" pitchFamily="2" charset="2"/>
              <a:buChar char="v"/>
            </a:pPr>
            <a:r>
              <a:rPr lang="en-US" sz="2900" b="1" dirty="0" smtClean="0">
                <a:solidFill>
                  <a:srgbClr val="002060"/>
                </a:solidFill>
                <a:latin typeface="Times New Roman" panose="02020603050405020304" pitchFamily="18" charset="0"/>
                <a:cs typeface="Times New Roman" panose="02020603050405020304" pitchFamily="18" charset="0"/>
              </a:rPr>
              <a:t>Site Map</a:t>
            </a:r>
          </a:p>
          <a:p>
            <a:pPr marL="514350" indent="-514350">
              <a:buFont typeface="Wingdings" pitchFamily="2" charset="2"/>
              <a:buChar char="v"/>
            </a:pPr>
            <a:r>
              <a:rPr lang="en-US" b="1" dirty="0" smtClean="0">
                <a:solidFill>
                  <a:srgbClr val="002060"/>
                </a:solidFill>
                <a:latin typeface="Times New Roman" panose="02020603050405020304" pitchFamily="18" charset="0"/>
                <a:cs typeface="Times New Roman" panose="02020603050405020304" pitchFamily="18" charset="0"/>
              </a:rPr>
              <a:t>Future </a:t>
            </a:r>
            <a:r>
              <a:rPr lang="en-US" b="1" dirty="0">
                <a:solidFill>
                  <a:srgbClr val="002060"/>
                </a:solidFill>
                <a:latin typeface="Times New Roman" panose="02020603050405020304" pitchFamily="18" charset="0"/>
                <a:cs typeface="Times New Roman" panose="02020603050405020304" pitchFamily="18" charset="0"/>
              </a:rPr>
              <a:t>scope </a:t>
            </a:r>
          </a:p>
          <a:p>
            <a:pPr marL="514350" indent="-514350">
              <a:buFont typeface="Wingdings" pitchFamily="2" charset="2"/>
              <a:buChar char="v"/>
            </a:pPr>
            <a:r>
              <a:rPr lang="en-US" b="1" dirty="0">
                <a:solidFill>
                  <a:srgbClr val="002060"/>
                </a:solidFill>
                <a:latin typeface="Times New Roman" panose="02020603050405020304" pitchFamily="18" charset="0"/>
                <a:cs typeface="Times New Roman" panose="02020603050405020304" pitchFamily="18" charset="0"/>
              </a:rPr>
              <a:t>Conclusion</a:t>
            </a:r>
          </a:p>
          <a:p>
            <a:pPr marL="514350" indent="-514350">
              <a:buFont typeface="Wingdings" pitchFamily="2" charset="2"/>
              <a:buChar char="v"/>
            </a:pPr>
            <a:r>
              <a:rPr lang="en-US" b="1" dirty="0">
                <a:solidFill>
                  <a:srgbClr val="002060"/>
                </a:solidFill>
                <a:latin typeface="Times New Roman" panose="02020603050405020304" pitchFamily="18" charset="0"/>
                <a:cs typeface="Times New Roman" panose="02020603050405020304" pitchFamily="18" charset="0"/>
              </a:rPr>
              <a:t>Reference</a:t>
            </a:r>
          </a:p>
          <a:p>
            <a:pPr marL="0" indent="0">
              <a:buNone/>
            </a:pPr>
            <a:endParaRPr lang="en-IN" dirty="0"/>
          </a:p>
        </p:txBody>
      </p:sp>
    </p:spTree>
    <p:extLst>
      <p:ext uri="{BB962C8B-B14F-4D97-AF65-F5344CB8AC3E}">
        <p14:creationId xmlns="" xmlns:p14="http://schemas.microsoft.com/office/powerpoint/2010/main" val="165966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24968"/>
            <a:ext cx="8077200" cy="914400"/>
          </a:xfrm>
        </p:spPr>
        <p:txBody>
          <a:bodyPr/>
          <a:lstStyle/>
          <a:p>
            <a:pPr algn="l"/>
            <a:r>
              <a:rPr lang="en-IN" b="1" dirty="0" smtClean="0">
                <a:solidFill>
                  <a:srgbClr val="FF0000"/>
                </a:solidFill>
              </a:rPr>
              <a:t>INTRODUCTION</a:t>
            </a:r>
            <a:endParaRPr lang="en-IN" b="1" dirty="0">
              <a:solidFill>
                <a:srgbClr val="FF0000"/>
              </a:solidFill>
            </a:endParaRPr>
          </a:p>
        </p:txBody>
      </p:sp>
      <p:sp>
        <p:nvSpPr>
          <p:cNvPr id="4" name="TextBox 3"/>
          <p:cNvSpPr txBox="1"/>
          <p:nvPr/>
        </p:nvSpPr>
        <p:spPr>
          <a:xfrm>
            <a:off x="929640" y="914400"/>
            <a:ext cx="7467600" cy="4247317"/>
          </a:xfrm>
          <a:prstGeom prst="rect">
            <a:avLst/>
          </a:prstGeom>
          <a:noFill/>
        </p:spPr>
        <p:txBody>
          <a:bodyPr wrap="square" rtlCol="0">
            <a:spAutoFit/>
          </a:bodyPr>
          <a:lstStyle/>
          <a:p>
            <a:pPr algn="just"/>
            <a:r>
              <a:rPr lang="en-US" dirty="0">
                <a:solidFill>
                  <a:srgbClr val="002060"/>
                </a:solidFill>
                <a:latin typeface="Times New Roman" panose="02020603050405020304" pitchFamily="18" charset="0"/>
                <a:cs typeface="Times New Roman" panose="02020603050405020304" pitchFamily="18" charset="0"/>
              </a:rPr>
              <a:t>In software industry requirement engineering is one of the most important parts of software engineering process, which one gives us the proper scenarios what the customers want, analyzing their needs and checking the feasibility what they need, negotiating a reasonable solution etc. In software industries, a software project begins when a business need is identified. So the first step is we need to understand the customer needs. Figure out a rough feasibility analysis, not only the customer’s need but also with the people who are apparently involved with the introducing system. In this phase we get some requirement for online inventory system.</a:t>
            </a:r>
          </a:p>
          <a:p>
            <a:pPr algn="just"/>
            <a:r>
              <a:rPr lang="en-US" dirty="0">
                <a:solidFill>
                  <a:srgbClr val="002060"/>
                </a:solidFill>
                <a:latin typeface="Times New Roman" panose="02020603050405020304" pitchFamily="18" charset="0"/>
                <a:cs typeface="Times New Roman" panose="02020603050405020304" pitchFamily="18" charset="0"/>
              </a:rPr>
              <a:t>Make My Tour is fully integrated, which means users are able to work more efficiently and management decision making. Software Solutions is an IT solution provider for a dynamic environment where business and technology and end users strategies converge.  Their approach focuses on new ways of business combining tour innovation and adoption while also leveraging an organization’s current manual tour. </a:t>
            </a:r>
            <a:endParaRPr lang="en-IN" dirty="0">
              <a:solidFill>
                <a:srgbClr val="002060"/>
              </a:solidFill>
            </a:endParaRPr>
          </a:p>
        </p:txBody>
      </p:sp>
    </p:spTree>
    <p:extLst>
      <p:ext uri="{BB962C8B-B14F-4D97-AF65-F5344CB8AC3E}">
        <p14:creationId xmlns="" xmlns:p14="http://schemas.microsoft.com/office/powerpoint/2010/main" val="3394945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6773839" cy="1066801"/>
          </a:xfrm>
        </p:spPr>
        <p:txBody>
          <a:bodyPr>
            <a:normAutofit/>
          </a:bodyPr>
          <a:lstStyle/>
          <a:p>
            <a:pPr algn="ctr"/>
            <a:r>
              <a:rPr lang="en-IN" b="1" dirty="0" smtClean="0">
                <a:solidFill>
                  <a:srgbClr val="FF0000"/>
                </a:solidFill>
              </a:rPr>
              <a:t>ABSTRACT</a:t>
            </a:r>
            <a:endParaRPr lang="en-IN" b="1" dirty="0">
              <a:solidFill>
                <a:srgbClr val="FF0000"/>
              </a:solidFill>
            </a:endParaRPr>
          </a:p>
        </p:txBody>
      </p:sp>
      <p:sp>
        <p:nvSpPr>
          <p:cNvPr id="4" name="Content Placeholder 3"/>
          <p:cNvSpPr>
            <a:spLocks noGrp="1"/>
          </p:cNvSpPr>
          <p:nvPr>
            <p:ph idx="1"/>
          </p:nvPr>
        </p:nvSpPr>
        <p:spPr>
          <a:xfrm>
            <a:off x="990600" y="1219201"/>
            <a:ext cx="8085667" cy="4960448"/>
          </a:xfrm>
        </p:spPr>
        <p:txBody>
          <a:bodyPr>
            <a:normAutofit fontScale="85000" lnSpcReduction="20000"/>
          </a:bodyPr>
          <a:lstStyle/>
          <a:p>
            <a:pPr marL="0" indent="0" algn="just">
              <a:buNone/>
            </a:pPr>
            <a:r>
              <a:rPr lang="en-US" dirty="0"/>
              <a:t>This project is aimed at developing web based MAKE MY TOUR for customers who wants to travels tourism place worldwide. This MAKE MY TOUR project can be used to store the details of the customers, update the packages based on the customer demand, produce money receipts for customers, generate different reports etc. This is one integrated system that contains both the user component (used by customers, advertise company </a:t>
            </a:r>
            <a:r>
              <a:rPr lang="en-US" dirty="0" err="1"/>
              <a:t>etc</a:t>
            </a:r>
            <a:r>
              <a:rPr lang="en-US" dirty="0"/>
              <a:t>) and the admin component (used by the administrators for performing admin level functions such as adding new category to the tour, adding new subcategory, adding new package, changing the price of package, produce report etc.)This system runs on multiple terminals, offers a GUI interface to its users and connects to a common database(s).Since it is a web based application the Administrators or any high level authority can track details about the customer’s booking reports , monthly expenses etc. In addition to this admin can generate various reports on the basis of daily, monthly or yearly, which acts as important instruments for taking proper decision towards the benefit of tour business and to meet current tour business challenges. This system provides beautiful and clear interfaces for easy use of system.</a:t>
            </a:r>
          </a:p>
          <a:p>
            <a:pPr marL="0" indent="0">
              <a:buNone/>
            </a:pPr>
            <a:endParaRPr lang="en-US" dirty="0"/>
          </a:p>
        </p:txBody>
      </p:sp>
    </p:spTree>
    <p:extLst>
      <p:ext uri="{BB962C8B-B14F-4D97-AF65-F5344CB8AC3E}">
        <p14:creationId xmlns="" xmlns:p14="http://schemas.microsoft.com/office/powerpoint/2010/main" val="2516099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582167"/>
          </a:xfrm>
        </p:spPr>
        <p:txBody>
          <a:bodyPr>
            <a:normAutofit fontScale="90000"/>
          </a:bodyPr>
          <a:lstStyle/>
          <a:p>
            <a:r>
              <a:rPr lang="en-IN" b="1" dirty="0" smtClean="0">
                <a:solidFill>
                  <a:srgbClr val="FF0000"/>
                </a:solidFill>
              </a:rPr>
              <a:t>OBJECTIVE</a:t>
            </a:r>
            <a:endParaRPr lang="en-IN" b="1" dirty="0">
              <a:solidFill>
                <a:srgbClr val="FF0000"/>
              </a:solidFill>
            </a:endParaRPr>
          </a:p>
        </p:txBody>
      </p:sp>
      <p:sp>
        <p:nvSpPr>
          <p:cNvPr id="3" name="Content Placeholder 2"/>
          <p:cNvSpPr>
            <a:spLocks noGrp="1"/>
          </p:cNvSpPr>
          <p:nvPr>
            <p:ph idx="1"/>
          </p:nvPr>
        </p:nvSpPr>
        <p:spPr>
          <a:xfrm>
            <a:off x="1094232" y="1344168"/>
            <a:ext cx="8068056" cy="5513832"/>
          </a:xfrm>
        </p:spPr>
        <p:txBody>
          <a:bodyPr>
            <a:noAutofit/>
          </a:bodyPr>
          <a:lstStyle/>
          <a:p>
            <a:pPr marL="0" indent="0" algn="just">
              <a:buNone/>
            </a:pPr>
            <a:r>
              <a:rPr lang="en-GB" dirty="0" smtClean="0">
                <a:solidFill>
                  <a:srgbClr val="002060"/>
                </a:solidFill>
              </a:rPr>
              <a:t>The </a:t>
            </a:r>
            <a:r>
              <a:rPr lang="en-GB" dirty="0">
                <a:solidFill>
                  <a:srgbClr val="002060"/>
                </a:solidFill>
              </a:rPr>
              <a:t>Make My Tour will </a:t>
            </a:r>
            <a:r>
              <a:rPr lang="en-GB" dirty="0" smtClean="0">
                <a:solidFill>
                  <a:srgbClr val="002060"/>
                </a:solidFill>
              </a:rPr>
              <a:t>fulfil </a:t>
            </a:r>
            <a:r>
              <a:rPr lang="en-GB" dirty="0">
                <a:solidFill>
                  <a:srgbClr val="002060"/>
                </a:solidFill>
              </a:rPr>
              <a:t>the following objectives:</a:t>
            </a:r>
            <a:endParaRPr lang="en-US" dirty="0">
              <a:solidFill>
                <a:srgbClr val="002060"/>
              </a:solidFill>
            </a:endParaRPr>
          </a:p>
          <a:p>
            <a:pPr algn="just">
              <a:buFont typeface="Wingdings" panose="05000000000000000000" pitchFamily="2" charset="2"/>
              <a:buChar char="v"/>
            </a:pPr>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Features </a:t>
            </a:r>
            <a:r>
              <a:rPr lang="en-US" dirty="0">
                <a:solidFill>
                  <a:srgbClr val="002060"/>
                </a:solidFill>
                <a:latin typeface="Times New Roman" panose="02020603050405020304" pitchFamily="18" charset="0"/>
                <a:cs typeface="Times New Roman" panose="02020603050405020304" pitchFamily="18" charset="0"/>
              </a:rPr>
              <a:t>to facilitate entry and update of package, category, subcategory and view enquiry details.</a:t>
            </a:r>
            <a:r>
              <a:rPr lang="en-IN" sz="2400" dirty="0" smtClean="0">
                <a:solidFill>
                  <a:srgbClr val="00206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Tracking </a:t>
            </a:r>
            <a:r>
              <a:rPr lang="en-US" dirty="0">
                <a:solidFill>
                  <a:srgbClr val="002060"/>
                </a:solidFill>
                <a:latin typeface="Times New Roman" panose="02020603050405020304" pitchFamily="18" charset="0"/>
                <a:cs typeface="Times New Roman" panose="02020603050405020304" pitchFamily="18" charset="0"/>
              </a:rPr>
              <a:t>of customers/visitors contact </a:t>
            </a:r>
            <a:r>
              <a:rPr lang="en-US" dirty="0" smtClean="0">
                <a:solidFill>
                  <a:srgbClr val="002060"/>
                </a:solidFill>
                <a:latin typeface="Times New Roman" panose="02020603050405020304" pitchFamily="18" charset="0"/>
                <a:cs typeface="Times New Roman" panose="02020603050405020304" pitchFamily="18" charset="0"/>
              </a:rPr>
              <a:t>information</a:t>
            </a:r>
            <a:endParaRPr lang="en-IN" sz="2400" dirty="0" smtClean="0">
              <a:solidFill>
                <a:schemeClr val="accent3">
                  <a:lumMod val="20000"/>
                  <a:lumOff val="8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Tracking </a:t>
            </a:r>
            <a:r>
              <a:rPr lang="en-US" dirty="0">
                <a:solidFill>
                  <a:srgbClr val="002060"/>
                </a:solidFill>
                <a:latin typeface="Times New Roman" panose="02020603050405020304" pitchFamily="18" charset="0"/>
                <a:cs typeface="Times New Roman" panose="02020603050405020304" pitchFamily="18" charset="0"/>
              </a:rPr>
              <a:t>of booking details of customers/visitors</a:t>
            </a:r>
            <a:r>
              <a:rPr lang="en-US" dirty="0" smtClean="0">
                <a:solidFill>
                  <a:srgbClr val="002060"/>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GB" dirty="0">
                <a:solidFill>
                  <a:srgbClr val="002060"/>
                </a:solidFill>
              </a:rPr>
              <a:t>The customers can view or </a:t>
            </a:r>
            <a:r>
              <a:rPr lang="en-GB" b="1" dirty="0">
                <a:solidFill>
                  <a:srgbClr val="002060"/>
                </a:solidFill>
              </a:rPr>
              <a:t>find the information</a:t>
            </a:r>
            <a:r>
              <a:rPr lang="en-GB" dirty="0">
                <a:solidFill>
                  <a:srgbClr val="002060"/>
                </a:solidFill>
              </a:rPr>
              <a:t> of tourist attraction.</a:t>
            </a:r>
            <a:r>
              <a:rPr lang="en-GB" dirty="0"/>
              <a:t> </a:t>
            </a:r>
            <a:endParaRPr lang="en-GB" dirty="0" smtClean="0"/>
          </a:p>
          <a:p>
            <a:pPr algn="just">
              <a:buFont typeface="Wingdings" panose="05000000000000000000" pitchFamily="2" charset="2"/>
              <a:buChar char="v"/>
            </a:pPr>
            <a:r>
              <a:rPr lang="en-US" dirty="0" smtClean="0">
                <a:solidFill>
                  <a:srgbClr val="002060"/>
                </a:solidFill>
              </a:rPr>
              <a:t>The </a:t>
            </a:r>
            <a:r>
              <a:rPr lang="en-US" dirty="0">
                <a:solidFill>
                  <a:srgbClr val="002060"/>
                </a:solidFill>
              </a:rPr>
              <a:t>customers can search for booking tour place time to go in advance</a:t>
            </a:r>
            <a:r>
              <a:rPr lang="en-US" dirty="0" smtClean="0">
                <a:solidFill>
                  <a:srgbClr val="002060"/>
                </a:solidFill>
              </a:rPr>
              <a:t>.</a:t>
            </a:r>
          </a:p>
          <a:p>
            <a:pPr algn="just">
              <a:buFont typeface="Wingdings" panose="05000000000000000000" pitchFamily="2" charset="2"/>
              <a:buChar char="v"/>
            </a:pPr>
            <a:r>
              <a:rPr lang="en-US" dirty="0">
                <a:solidFill>
                  <a:srgbClr val="002060"/>
                </a:solidFill>
              </a:rPr>
              <a:t> </a:t>
            </a:r>
            <a:r>
              <a:rPr lang="en-US" dirty="0" smtClean="0">
                <a:solidFill>
                  <a:srgbClr val="002060"/>
                </a:solidFill>
              </a:rPr>
              <a:t>Facility </a:t>
            </a:r>
            <a:r>
              <a:rPr lang="en-US" dirty="0">
                <a:solidFill>
                  <a:srgbClr val="002060"/>
                </a:solidFill>
              </a:rPr>
              <a:t>to generate an invoice by administrator.</a:t>
            </a:r>
          </a:p>
          <a:p>
            <a:pPr algn="just">
              <a:buFont typeface="Wingdings" panose="05000000000000000000" pitchFamily="2" charset="2"/>
              <a:buChar char="v"/>
            </a:pPr>
            <a:r>
              <a:rPr lang="en-US" dirty="0">
                <a:solidFill>
                  <a:srgbClr val="002060"/>
                </a:solidFill>
              </a:rPr>
              <a:t> </a:t>
            </a:r>
            <a:r>
              <a:rPr lang="en-US" dirty="0" smtClean="0">
                <a:solidFill>
                  <a:srgbClr val="002060"/>
                </a:solidFill>
              </a:rPr>
              <a:t>Alerts </a:t>
            </a:r>
            <a:r>
              <a:rPr lang="en-US" dirty="0">
                <a:solidFill>
                  <a:srgbClr val="002060"/>
                </a:solidFill>
              </a:rPr>
              <a:t>for the booking  reorder of customer</a:t>
            </a:r>
          </a:p>
          <a:p>
            <a:pPr algn="just">
              <a:buFont typeface="Wingdings" panose="05000000000000000000" pitchFamily="2" charset="2"/>
              <a:buChar char="v"/>
            </a:pPr>
            <a:endParaRPr lang="en-US" dirty="0" smtClean="0">
              <a:solidFill>
                <a:srgbClr val="002060"/>
              </a:solidFill>
            </a:endParaRPr>
          </a:p>
          <a:p>
            <a:pPr algn="just">
              <a:buFont typeface="Wingdings" panose="05000000000000000000" pitchFamily="2" charset="2"/>
              <a:buChar char="v"/>
            </a:pPr>
            <a:endParaRPr lang="en-US" sz="2400"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32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1"/>
            <a:ext cx="7704667" cy="762000"/>
          </a:xfrm>
        </p:spPr>
        <p:txBody>
          <a:bodyPr/>
          <a:lstStyle/>
          <a:p>
            <a:r>
              <a:rPr lang="en-IN" b="1" dirty="0" smtClean="0">
                <a:solidFill>
                  <a:srgbClr val="FF0000"/>
                </a:solidFill>
              </a:rPr>
              <a:t>PROBLEM STATEMENT </a:t>
            </a:r>
            <a:endParaRPr lang="en-IN" b="1" dirty="0">
              <a:solidFill>
                <a:srgbClr val="FF0000"/>
              </a:solidFill>
            </a:endParaRPr>
          </a:p>
        </p:txBody>
      </p:sp>
      <p:sp>
        <p:nvSpPr>
          <p:cNvPr id="3" name="Content Placeholder 2"/>
          <p:cNvSpPr>
            <a:spLocks noGrp="1"/>
          </p:cNvSpPr>
          <p:nvPr>
            <p:ph idx="1"/>
          </p:nvPr>
        </p:nvSpPr>
        <p:spPr>
          <a:xfrm>
            <a:off x="457200" y="2133600"/>
            <a:ext cx="7620000" cy="3837431"/>
          </a:xfrm>
        </p:spPr>
        <p:txBody>
          <a:bodyPr>
            <a:noAutofit/>
          </a:bodyPr>
          <a:lstStyle/>
          <a:p>
            <a:pPr marL="457200" lvl="1" indent="0">
              <a:buNone/>
            </a:pPr>
            <a:r>
              <a:rPr lang="en-US" sz="1800" dirty="0">
                <a:solidFill>
                  <a:srgbClr val="002060"/>
                </a:solidFill>
                <a:latin typeface="Times New Roman" panose="02020603050405020304" pitchFamily="18" charset="0"/>
                <a:cs typeface="Times New Roman" panose="02020603050405020304" pitchFamily="18" charset="0"/>
              </a:rPr>
              <a:t>1. The customers/visitors need to ask information and review immediately to make sure that what place they should go.</a:t>
            </a:r>
          </a:p>
          <a:p>
            <a:pPr marL="457200" lvl="1" indent="0">
              <a:buNone/>
            </a:pPr>
            <a:r>
              <a:rPr lang="en-US" sz="1800" dirty="0">
                <a:solidFill>
                  <a:srgbClr val="002060"/>
                </a:solidFill>
                <a:latin typeface="Times New Roman" panose="02020603050405020304" pitchFamily="18" charset="0"/>
                <a:cs typeface="Times New Roman" panose="02020603050405020304" pitchFamily="18" charset="0"/>
              </a:rPr>
              <a:t>2. Application or website that include with travel agency such as trip advisor usually use simple Forum.</a:t>
            </a:r>
          </a:p>
          <a:p>
            <a:pPr marL="457200" lvl="1" indent="0">
              <a:buNone/>
            </a:pPr>
            <a:r>
              <a:rPr lang="en-US" sz="1800" dirty="0">
                <a:solidFill>
                  <a:srgbClr val="002060"/>
                </a:solidFill>
                <a:latin typeface="Times New Roman" panose="02020603050405020304" pitchFamily="18" charset="0"/>
                <a:cs typeface="Times New Roman" panose="02020603050405020304" pitchFamily="18" charset="0"/>
              </a:rPr>
              <a:t>3.  The information of maps that have download to use with no internet connection may be wrong and not enough for customers demand.</a:t>
            </a:r>
          </a:p>
          <a:p>
            <a:pPr marL="457200" lvl="1" indent="0">
              <a:buNone/>
            </a:pPr>
            <a:r>
              <a:rPr lang="en-US" sz="1800" dirty="0">
                <a:solidFill>
                  <a:srgbClr val="002060"/>
                </a:solidFill>
                <a:latin typeface="Times New Roman" panose="02020603050405020304" pitchFamily="18" charset="0"/>
                <a:cs typeface="Times New Roman" panose="02020603050405020304" pitchFamily="18" charset="0"/>
              </a:rPr>
              <a:t>4.  About how to go with different transportation, ways to go, price that have to manage, and who that customers go with.</a:t>
            </a:r>
          </a:p>
          <a:p>
            <a:pPr marL="457200" lvl="1" indent="0">
              <a:buNone/>
            </a:pPr>
            <a:r>
              <a:rPr lang="en-US" sz="1800" dirty="0">
                <a:solidFill>
                  <a:srgbClr val="002060"/>
                </a:solidFill>
                <a:latin typeface="Times New Roman" panose="02020603050405020304" pitchFamily="18" charset="0"/>
                <a:cs typeface="Times New Roman" panose="02020603050405020304" pitchFamily="18" charset="0"/>
              </a:rPr>
              <a:t>5. The search with stronger type such as when customers/</a:t>
            </a:r>
            <a:r>
              <a:rPr lang="en-US" sz="1800" dirty="0" err="1">
                <a:solidFill>
                  <a:srgbClr val="002060"/>
                </a:solidFill>
                <a:latin typeface="Times New Roman" panose="02020603050405020304" pitchFamily="18" charset="0"/>
                <a:cs typeface="Times New Roman" panose="02020603050405020304" pitchFamily="18" charset="0"/>
              </a:rPr>
              <a:t>visitour</a:t>
            </a:r>
            <a:r>
              <a:rPr lang="en-US" sz="1800" dirty="0">
                <a:solidFill>
                  <a:srgbClr val="002060"/>
                </a:solidFill>
                <a:latin typeface="Times New Roman" panose="02020603050405020304" pitchFamily="18" charset="0"/>
                <a:cs typeface="Times New Roman" panose="02020603050405020304" pitchFamily="18" charset="0"/>
              </a:rPr>
              <a:t> want to with family and their pets, what place that they should go.</a:t>
            </a:r>
          </a:p>
          <a:p>
            <a:pPr marL="457200" lvl="1" indent="0">
              <a:buNone/>
            </a:pPr>
            <a:r>
              <a:rPr lang="en-US" sz="1800" dirty="0">
                <a:solidFill>
                  <a:srgbClr val="002060"/>
                </a:solidFill>
                <a:latin typeface="Times New Roman" panose="02020603050405020304" pitchFamily="18" charset="0"/>
                <a:cs typeface="Times New Roman" panose="02020603050405020304" pitchFamily="18" charset="0"/>
              </a:rPr>
              <a:t>6. With history of systems maybe tell customers/visitors just place that they go.</a:t>
            </a:r>
          </a:p>
          <a:p>
            <a:pPr marL="457200" lvl="1" indent="0">
              <a:buNone/>
            </a:pPr>
            <a:r>
              <a:rPr lang="en-US" sz="1800" dirty="0">
                <a:solidFill>
                  <a:srgbClr val="002060"/>
                </a:solidFill>
                <a:latin typeface="Times New Roman" panose="02020603050405020304" pitchFamily="18" charset="0"/>
                <a:cs typeface="Times New Roman" panose="02020603050405020304" pitchFamily="18" charset="0"/>
              </a:rPr>
              <a:t>7.  In nowadays, with many social network such as Facebook and line have function about travel but they doesn't have function agency inside.</a:t>
            </a:r>
          </a:p>
          <a:p>
            <a:pPr marL="457200" lvl="1" indent="0">
              <a:buNone/>
            </a:pPr>
            <a:r>
              <a:rPr lang="en-US" sz="1800" dirty="0">
                <a:solidFill>
                  <a:srgbClr val="002060"/>
                </a:solidFill>
                <a:latin typeface="Times New Roman" panose="02020603050405020304" pitchFamily="18" charset="0"/>
                <a:cs typeface="Times New Roman" panose="02020603050405020304" pitchFamily="18" charset="0"/>
              </a:rPr>
              <a:t>8. Different place different language, If foreigner ask about information and </a:t>
            </a:r>
            <a:r>
              <a:rPr lang="en-US" sz="1800" dirty="0">
                <a:solidFill>
                  <a:schemeClr val="bg1"/>
                </a:solidFill>
                <a:latin typeface="Times New Roman" panose="02020603050405020304" pitchFamily="18" charset="0"/>
                <a:cs typeface="Times New Roman" panose="02020603050405020304" pitchFamily="18" charset="0"/>
              </a:rPr>
              <a:t>h</a:t>
            </a:r>
            <a:r>
              <a:rPr lang="en-US" sz="1800" dirty="0">
                <a:solidFill>
                  <a:srgbClr val="002060"/>
                </a:solidFill>
                <a:latin typeface="Times New Roman" panose="02020603050405020304" pitchFamily="18" charset="0"/>
                <a:cs typeface="Times New Roman" panose="02020603050405020304" pitchFamily="18" charset="0"/>
              </a:rPr>
              <a:t>ow to go in the local area what should customers do</a:t>
            </a:r>
            <a:r>
              <a:rPr lang="en-US" sz="1800" dirty="0" smtClean="0">
                <a:solidFill>
                  <a:srgbClr val="002060"/>
                </a:solidFill>
                <a:latin typeface="Times New Roman" panose="02020603050405020304" pitchFamily="18" charset="0"/>
                <a:cs typeface="Times New Roman" panose="02020603050405020304" pitchFamily="18" charset="0"/>
              </a:rPr>
              <a:t>.</a:t>
            </a:r>
            <a:endParaRPr lang="en-US" sz="1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86543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rgbClr val="FF0000"/>
                </a:solidFill>
              </a:rPr>
              <a:t>PROPOSED SOLUTION</a:t>
            </a:r>
            <a:br>
              <a:rPr lang="en-IN" b="1" dirty="0" smtClean="0">
                <a:solidFill>
                  <a:srgbClr val="FF0000"/>
                </a:solidFill>
              </a:rPr>
            </a:br>
            <a:r>
              <a:rPr lang="en-IN" b="1" dirty="0">
                <a:solidFill>
                  <a:srgbClr val="FF0000"/>
                </a:solidFill>
              </a:rPr>
              <a:t/>
            </a:r>
            <a:br>
              <a:rPr lang="en-IN" b="1" dirty="0">
                <a:solidFill>
                  <a:srgbClr val="FF0000"/>
                </a:solidFill>
              </a:rPr>
            </a:br>
            <a:r>
              <a:rPr lang="en-IN" b="1" dirty="0" smtClean="0">
                <a:solidFill>
                  <a:srgbClr val="FF0000"/>
                </a:solidFill>
              </a:rPr>
              <a:t> </a:t>
            </a:r>
            <a:endParaRPr lang="en-IN" b="1" dirty="0">
              <a:solidFill>
                <a:srgbClr val="FF0000"/>
              </a:solidFill>
            </a:endParaRPr>
          </a:p>
        </p:txBody>
      </p:sp>
      <p:sp>
        <p:nvSpPr>
          <p:cNvPr id="3" name="Content Placeholder 2"/>
          <p:cNvSpPr>
            <a:spLocks noGrp="1"/>
          </p:cNvSpPr>
          <p:nvPr>
            <p:ph idx="1"/>
          </p:nvPr>
        </p:nvSpPr>
        <p:spPr>
          <a:xfrm>
            <a:off x="982132" y="1417638"/>
            <a:ext cx="7704667" cy="1706562"/>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To debug the existing system, remove procedures those cause data redundancy, make navigational sequence proper. To provide information about users on different level and also to reflect the current work status depending on customers/visitors.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699078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ctr"/>
            <a:r>
              <a:rPr lang="en-US" b="1" dirty="0" smtClean="0">
                <a:solidFill>
                  <a:srgbClr val="FF0000"/>
                </a:solidFill>
                <a:latin typeface="Times New Roman" panose="02020603050405020304" pitchFamily="18" charset="0"/>
                <a:cs typeface="Times New Roman" panose="02020603050405020304" pitchFamily="18" charset="0"/>
              </a:rPr>
              <a:t>EXPECTED BENEFITS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600200"/>
            <a:ext cx="7924800" cy="4572000"/>
          </a:xfrm>
        </p:spPr>
        <p:txBody>
          <a:bodyPr>
            <a:normAutofit fontScale="25000" lnSpcReduction="20000"/>
          </a:bodyPr>
          <a:lstStyle/>
          <a:p>
            <a:pPr marL="0" indent="0" algn="just">
              <a:buNone/>
            </a:pPr>
            <a:r>
              <a:rPr lang="en-US" sz="7200" b="1" dirty="0" smtClean="0"/>
              <a:t> </a:t>
            </a:r>
            <a:r>
              <a:rPr lang="en-US" sz="7200" b="1" dirty="0"/>
              <a:t>The Make My Tour will bring a number of benefits to the customers/visitors:</a:t>
            </a:r>
            <a:endParaRPr lang="en-IN" sz="7200" dirty="0" smtClean="0">
              <a:latin typeface="Times New Roman" panose="02020603050405020304" pitchFamily="18" charset="0"/>
              <a:cs typeface="Times New Roman" panose="02020603050405020304" pitchFamily="18" charset="0"/>
            </a:endParaRPr>
          </a:p>
          <a:p>
            <a:pPr lvl="0"/>
            <a:r>
              <a:rPr lang="en-IN" sz="7200" dirty="0"/>
              <a:t>The system will help to keep accurate records of tour for visitors.</a:t>
            </a:r>
            <a:endParaRPr lang="en-US" sz="7200" dirty="0"/>
          </a:p>
          <a:p>
            <a:pPr lvl="0"/>
            <a:r>
              <a:rPr lang="en-IN" sz="7200" dirty="0"/>
              <a:t>The maintenance of accurate records should reduce misappropriation.</a:t>
            </a:r>
            <a:endParaRPr lang="en-US" sz="7200" dirty="0"/>
          </a:p>
          <a:p>
            <a:pPr lvl="0"/>
            <a:r>
              <a:rPr lang="en-GB" sz="7200" dirty="0"/>
              <a:t>The customers can view or </a:t>
            </a:r>
            <a:r>
              <a:rPr lang="en-GB" sz="7200" b="1" dirty="0"/>
              <a:t>find the information</a:t>
            </a:r>
            <a:r>
              <a:rPr lang="en-GB" sz="7200" dirty="0"/>
              <a:t> of tourist attraction. </a:t>
            </a:r>
            <a:endParaRPr lang="en-US" sz="7200" dirty="0"/>
          </a:p>
          <a:p>
            <a:pPr lvl="0"/>
            <a:r>
              <a:rPr lang="en-GB" sz="7200" dirty="0"/>
              <a:t>The customers can </a:t>
            </a:r>
            <a:r>
              <a:rPr lang="en-GB" sz="7200" b="1" dirty="0"/>
              <a:t>search for booking</a:t>
            </a:r>
            <a:r>
              <a:rPr lang="en-GB" sz="7200" dirty="0"/>
              <a:t> tour place time to go in advance.</a:t>
            </a:r>
            <a:endParaRPr lang="en-US" sz="7200" dirty="0"/>
          </a:p>
          <a:p>
            <a:pPr lvl="0"/>
            <a:r>
              <a:rPr lang="en-GB" sz="7200" dirty="0"/>
              <a:t>The customers can find the information and the </a:t>
            </a:r>
            <a:r>
              <a:rPr lang="en-GB" sz="7200" b="1" dirty="0"/>
              <a:t>calculate system</a:t>
            </a:r>
            <a:r>
              <a:rPr lang="en-GB" sz="7200" dirty="0"/>
              <a:t> of time, ways, price to the destination place. </a:t>
            </a:r>
            <a:endParaRPr lang="en-US" sz="7200" dirty="0"/>
          </a:p>
          <a:p>
            <a:pPr lvl="0"/>
            <a:r>
              <a:rPr lang="en-GB" sz="7200" dirty="0"/>
              <a:t>The customers can </a:t>
            </a:r>
            <a:r>
              <a:rPr lang="en-GB" sz="7200" b="1" dirty="0"/>
              <a:t>review</a:t>
            </a:r>
            <a:r>
              <a:rPr lang="en-GB" sz="7200" dirty="0"/>
              <a:t> place or find another friends and people reviews.</a:t>
            </a:r>
            <a:endParaRPr lang="en-US" sz="7200" dirty="0"/>
          </a:p>
          <a:p>
            <a:pPr lvl="0"/>
            <a:r>
              <a:rPr lang="en-GB" sz="7200" dirty="0"/>
              <a:t>The customers can see </a:t>
            </a:r>
            <a:r>
              <a:rPr lang="en-GB" sz="7200" b="1" dirty="0"/>
              <a:t>private history</a:t>
            </a:r>
            <a:r>
              <a:rPr lang="en-GB" sz="7200" dirty="0"/>
              <a:t> with analyse with booking, transport, price, time, etc. And keep or share the information.</a:t>
            </a:r>
            <a:endParaRPr lang="en-US" sz="7200" dirty="0"/>
          </a:p>
          <a:p>
            <a:pPr lvl="0"/>
            <a:r>
              <a:rPr lang="en-GB" sz="7200" dirty="0"/>
              <a:t>The customers can use function </a:t>
            </a:r>
            <a:r>
              <a:rPr lang="en-GB" sz="7200" b="1" dirty="0"/>
              <a:t>dictionary</a:t>
            </a:r>
            <a:r>
              <a:rPr lang="en-GB" sz="7200" dirty="0"/>
              <a:t> to translate sentences for communication with different language of travellers.</a:t>
            </a:r>
            <a:endParaRPr lang="en-US" sz="7200" dirty="0"/>
          </a:p>
          <a:p>
            <a:pPr lvl="0"/>
            <a:r>
              <a:rPr lang="en-GB" sz="7200" dirty="0"/>
              <a:t>The customers can </a:t>
            </a:r>
            <a:r>
              <a:rPr lang="en-GB" sz="7200" b="1" dirty="0"/>
              <a:t>note</a:t>
            </a:r>
            <a:r>
              <a:rPr lang="en-GB" sz="7200" dirty="0"/>
              <a:t> with text or plan trip with themselves.</a:t>
            </a:r>
            <a:endParaRPr lang="en-US" sz="7200" dirty="0"/>
          </a:p>
          <a:p>
            <a:pPr lvl="0"/>
            <a:r>
              <a:rPr lang="en-GB" sz="7200" dirty="0"/>
              <a:t>The customers can find the </a:t>
            </a:r>
            <a:r>
              <a:rPr lang="en-GB" sz="7200" b="1" dirty="0"/>
              <a:t>location</a:t>
            </a:r>
            <a:r>
              <a:rPr lang="en-GB" sz="7200" dirty="0"/>
              <a:t> themselves and share location if they want.</a:t>
            </a:r>
            <a:endParaRPr lang="en-US" sz="7200" dirty="0"/>
          </a:p>
          <a:p>
            <a:pPr lvl="0"/>
            <a:r>
              <a:rPr lang="en-GB" sz="7200" dirty="0"/>
              <a:t>The customers can see </a:t>
            </a:r>
            <a:r>
              <a:rPr lang="en-GB" sz="7200" b="1" dirty="0"/>
              <a:t>whether</a:t>
            </a:r>
            <a:r>
              <a:rPr lang="en-GB" sz="7200" dirty="0"/>
              <a:t> of each area inside map or place that they want to go with Google map detection.</a:t>
            </a:r>
            <a:endParaRPr lang="en-US" sz="7200" dirty="0"/>
          </a:p>
          <a:p>
            <a:pPr lvl="0"/>
            <a:r>
              <a:rPr lang="en-GB" sz="7200" dirty="0"/>
              <a:t>The customers can view different package photo using </a:t>
            </a:r>
            <a:r>
              <a:rPr lang="en-GB" sz="7200" b="1" dirty="0"/>
              <a:t>website</a:t>
            </a:r>
            <a:r>
              <a:rPr lang="en-GB" sz="7200" dirty="0"/>
              <a:t>.</a:t>
            </a:r>
            <a:endParaRPr lang="en-US" sz="7200" dirty="0"/>
          </a:p>
          <a:p>
            <a:pPr marL="0" indent="0">
              <a:buNone/>
            </a:pPr>
            <a:endParaRPr lang="en-IN" dirty="0"/>
          </a:p>
        </p:txBody>
      </p:sp>
    </p:spTree>
    <p:extLst>
      <p:ext uri="{BB962C8B-B14F-4D97-AF65-F5344CB8AC3E}">
        <p14:creationId xmlns="" xmlns:p14="http://schemas.microsoft.com/office/powerpoint/2010/main" val="3945037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47987"/>
            <a:ext cx="8229600" cy="715962"/>
          </a:xfrm>
        </p:spPr>
        <p:txBody>
          <a:bodyPr>
            <a:normAutofit/>
          </a:bodyPr>
          <a:lstStyle/>
          <a:p>
            <a:pPr algn="l"/>
            <a:r>
              <a:rPr lang="en-IN" b="1" dirty="0" smtClean="0">
                <a:solidFill>
                  <a:srgbClr val="FF0000"/>
                </a:solidFill>
                <a:latin typeface="Times New Roman" panose="02020603050405020304" pitchFamily="18" charset="0"/>
                <a:cs typeface="Times New Roman" panose="02020603050405020304" pitchFamily="18" charset="0"/>
              </a:rPr>
              <a:t>MODULES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0600" y="1021080"/>
            <a:ext cx="7162800" cy="5791200"/>
          </a:xfrm>
        </p:spPr>
        <p:txBody>
          <a:bodyPr>
            <a:noAutofit/>
          </a:bodyPr>
          <a:lstStyle/>
          <a:p>
            <a:pPr marL="0" indent="0">
              <a:buNone/>
            </a:pPr>
            <a:r>
              <a:rPr lang="en-GB" sz="2000" dirty="0"/>
              <a:t>This project is aimed at developing an online Inventory Management System for a departmental store.</a:t>
            </a:r>
            <a:endParaRPr lang="en-US" sz="2000" dirty="0"/>
          </a:p>
          <a:p>
            <a:pPr marL="0" indent="0">
              <a:buNone/>
            </a:pPr>
            <a:r>
              <a:rPr lang="en-GB" sz="1400" dirty="0">
                <a:solidFill>
                  <a:srgbClr val="002060"/>
                </a:solidFill>
              </a:rPr>
              <a:t> </a:t>
            </a:r>
            <a:r>
              <a:rPr lang="en-GB" sz="1400" dirty="0" smtClean="0">
                <a:solidFill>
                  <a:srgbClr val="002060"/>
                </a:solidFill>
              </a:rPr>
              <a:t>The </a:t>
            </a:r>
            <a:r>
              <a:rPr lang="en-GB" sz="1400" dirty="0">
                <a:solidFill>
                  <a:srgbClr val="002060"/>
                </a:solidFill>
              </a:rPr>
              <a:t>Project has the following modules</a:t>
            </a:r>
            <a:endParaRPr lang="en-US" sz="1400" dirty="0">
              <a:solidFill>
                <a:srgbClr val="002060"/>
              </a:solidFill>
            </a:endParaRPr>
          </a:p>
          <a:p>
            <a:pPr lvl="0"/>
            <a:r>
              <a:rPr lang="en-GB" sz="1400" b="1" dirty="0" smtClean="0">
                <a:solidFill>
                  <a:srgbClr val="002060"/>
                </a:solidFill>
              </a:rPr>
              <a:t>Admin</a:t>
            </a:r>
            <a:endParaRPr lang="en-US" sz="1400" dirty="0">
              <a:solidFill>
                <a:srgbClr val="002060"/>
              </a:solidFill>
            </a:endParaRPr>
          </a:p>
          <a:p>
            <a:pPr lvl="0"/>
            <a:r>
              <a:rPr lang="en-GB" sz="1400" b="1" dirty="0" smtClean="0">
                <a:solidFill>
                  <a:srgbClr val="002060"/>
                </a:solidFill>
              </a:rPr>
              <a:t>Visitor</a:t>
            </a:r>
          </a:p>
          <a:p>
            <a:pPr marL="0" lvl="0" indent="0">
              <a:buNone/>
            </a:pPr>
            <a:r>
              <a:rPr lang="en-GB" sz="1400" dirty="0">
                <a:solidFill>
                  <a:srgbClr val="002060"/>
                </a:solidFill>
              </a:rPr>
              <a:t>The</a:t>
            </a:r>
            <a:r>
              <a:rPr lang="en-GB" sz="1400" b="1" dirty="0">
                <a:solidFill>
                  <a:srgbClr val="002060"/>
                </a:solidFill>
              </a:rPr>
              <a:t> administrator</a:t>
            </a:r>
            <a:r>
              <a:rPr lang="en-GB" sz="1400" dirty="0">
                <a:solidFill>
                  <a:srgbClr val="002060"/>
                </a:solidFill>
              </a:rPr>
              <a:t> should be able to</a:t>
            </a:r>
            <a:endParaRPr lang="en-US" sz="1400" dirty="0">
              <a:solidFill>
                <a:srgbClr val="002060"/>
              </a:solidFill>
            </a:endParaRPr>
          </a:p>
          <a:p>
            <a:pPr lvl="1"/>
            <a:r>
              <a:rPr lang="en-GB" sz="1400" dirty="0">
                <a:solidFill>
                  <a:srgbClr val="002060"/>
                </a:solidFill>
              </a:rPr>
              <a:t>Login to the system and change his password after logging in.</a:t>
            </a:r>
            <a:endParaRPr lang="en-US" sz="1400" dirty="0">
              <a:solidFill>
                <a:srgbClr val="002060"/>
              </a:solidFill>
            </a:endParaRPr>
          </a:p>
          <a:p>
            <a:pPr lvl="1"/>
            <a:r>
              <a:rPr lang="en-GB" sz="1400" dirty="0">
                <a:solidFill>
                  <a:srgbClr val="002060"/>
                </a:solidFill>
              </a:rPr>
              <a:t>Add, update, and delete users to the system.</a:t>
            </a:r>
            <a:endParaRPr lang="en-US" sz="1400" dirty="0">
              <a:solidFill>
                <a:srgbClr val="002060"/>
              </a:solidFill>
            </a:endParaRPr>
          </a:p>
          <a:p>
            <a:pPr lvl="1"/>
            <a:r>
              <a:rPr lang="en-GB" sz="1400" dirty="0">
                <a:solidFill>
                  <a:srgbClr val="002060"/>
                </a:solidFill>
              </a:rPr>
              <a:t>Add, update, and delete categories. </a:t>
            </a:r>
            <a:endParaRPr lang="en-US" sz="1400" dirty="0">
              <a:solidFill>
                <a:srgbClr val="002060"/>
              </a:solidFill>
            </a:endParaRPr>
          </a:p>
          <a:p>
            <a:pPr lvl="1"/>
            <a:r>
              <a:rPr lang="en-GB" sz="1400" dirty="0">
                <a:solidFill>
                  <a:srgbClr val="002060"/>
                </a:solidFill>
              </a:rPr>
              <a:t>Add, update, and delete subcategory.</a:t>
            </a:r>
            <a:endParaRPr lang="en-US" sz="1400" dirty="0">
              <a:solidFill>
                <a:srgbClr val="002060"/>
              </a:solidFill>
            </a:endParaRPr>
          </a:p>
          <a:p>
            <a:pPr lvl="1"/>
            <a:r>
              <a:rPr lang="en-GB" sz="1400" dirty="0">
                <a:solidFill>
                  <a:srgbClr val="002060"/>
                </a:solidFill>
              </a:rPr>
              <a:t> Add, update, and delete packages.</a:t>
            </a:r>
            <a:endParaRPr lang="en-US" sz="1400" dirty="0">
              <a:solidFill>
                <a:srgbClr val="002060"/>
              </a:solidFill>
            </a:endParaRPr>
          </a:p>
          <a:p>
            <a:pPr lvl="1"/>
            <a:r>
              <a:rPr lang="en-GB" sz="1400" dirty="0">
                <a:solidFill>
                  <a:srgbClr val="002060"/>
                </a:solidFill>
              </a:rPr>
              <a:t>Inquiry Confirmation of visitors.</a:t>
            </a:r>
            <a:endParaRPr lang="en-US" sz="1400" dirty="0">
              <a:solidFill>
                <a:srgbClr val="002060"/>
              </a:solidFill>
            </a:endParaRPr>
          </a:p>
          <a:p>
            <a:pPr lvl="1"/>
            <a:r>
              <a:rPr lang="en-GB" sz="1400" dirty="0">
                <a:solidFill>
                  <a:srgbClr val="002060"/>
                </a:solidFill>
              </a:rPr>
              <a:t>Generates reports.</a:t>
            </a:r>
            <a:endParaRPr lang="en-US" sz="1400" dirty="0">
              <a:solidFill>
                <a:srgbClr val="002060"/>
              </a:solidFill>
            </a:endParaRPr>
          </a:p>
          <a:p>
            <a:pPr lvl="1"/>
            <a:r>
              <a:rPr lang="en-GB" sz="1400" dirty="0">
                <a:solidFill>
                  <a:srgbClr val="002060"/>
                </a:solidFill>
              </a:rPr>
              <a:t>Checking billing activity.</a:t>
            </a:r>
            <a:endParaRPr lang="en-US" sz="1400" dirty="0">
              <a:solidFill>
                <a:srgbClr val="002060"/>
              </a:solidFill>
            </a:endParaRPr>
          </a:p>
          <a:p>
            <a:pPr marL="0" lvl="0" indent="0">
              <a:buNone/>
            </a:pPr>
            <a:endParaRPr lang="en-US" sz="2000" dirty="0"/>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9943768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288</TotalTime>
  <Words>958</Words>
  <Application>Microsoft Office PowerPoint</Application>
  <PresentationFormat>On-screen Show (4:3)</PresentationFormat>
  <Paragraphs>139</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Parallax</vt:lpstr>
      <vt:lpstr>        NIIS INSTITUTE OF BUSINESS ADMINISTRATION</vt:lpstr>
      <vt:lpstr>TOPIC OUTLINES</vt:lpstr>
      <vt:lpstr>INTRODUCTION</vt:lpstr>
      <vt:lpstr>ABSTRACT</vt:lpstr>
      <vt:lpstr>OBJECTIVE</vt:lpstr>
      <vt:lpstr>PROBLEM STATEMENT </vt:lpstr>
      <vt:lpstr>PROPOSED SOLUTION   </vt:lpstr>
      <vt:lpstr>EXPECTED BENEFITS</vt:lpstr>
      <vt:lpstr>MODULES</vt:lpstr>
      <vt:lpstr>MODULES</vt:lpstr>
      <vt:lpstr>SOFTWARE &amp; HARDWARE</vt:lpstr>
      <vt:lpstr>ER DIAGRAM</vt:lpstr>
      <vt:lpstr>DATA FLOW DIAGRAM</vt:lpstr>
      <vt:lpstr>Slide 14</vt:lpstr>
      <vt:lpstr>USE CASE DIAGRAM</vt:lpstr>
      <vt:lpstr>SITE MAP</vt:lpstr>
      <vt:lpstr>FUTURE SCOPE</vt:lpstr>
      <vt:lpstr>CONCLUSION</vt:lpstr>
      <vt:lpstr>BIBLIOGRAPHY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GANDHI INSTITUTE FOR TECHNOLOGY</dc:title>
  <dc:creator>Haripada</dc:creator>
  <cp:lastModifiedBy>Dibyajyoti Mohanty</cp:lastModifiedBy>
  <cp:revision>51</cp:revision>
  <dcterms:created xsi:type="dcterms:W3CDTF">2019-04-10T04:14:10Z</dcterms:created>
  <dcterms:modified xsi:type="dcterms:W3CDTF">2022-08-21T12:04:31Z</dcterms:modified>
</cp:coreProperties>
</file>