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43"/>
  </p:notesMasterIdLst>
  <p:sldIdLst>
    <p:sldId id="256" r:id="rId2"/>
    <p:sldId id="281" r:id="rId3"/>
    <p:sldId id="268" r:id="rId4"/>
    <p:sldId id="269" r:id="rId5"/>
    <p:sldId id="270" r:id="rId6"/>
    <p:sldId id="277" r:id="rId7"/>
    <p:sldId id="278" r:id="rId8"/>
    <p:sldId id="271" r:id="rId9"/>
    <p:sldId id="273" r:id="rId10"/>
    <p:sldId id="274" r:id="rId11"/>
    <p:sldId id="257" r:id="rId12"/>
    <p:sldId id="258" r:id="rId13"/>
    <p:sldId id="303" r:id="rId14"/>
    <p:sldId id="260" r:id="rId15"/>
    <p:sldId id="272" r:id="rId16"/>
    <p:sldId id="261" r:id="rId17"/>
    <p:sldId id="262" r:id="rId18"/>
    <p:sldId id="263" r:id="rId19"/>
    <p:sldId id="264" r:id="rId20"/>
    <p:sldId id="265" r:id="rId21"/>
    <p:sldId id="266" r:id="rId22"/>
    <p:sldId id="302" r:id="rId23"/>
    <p:sldId id="287" r:id="rId24"/>
    <p:sldId id="288" r:id="rId25"/>
    <p:sldId id="291" r:id="rId26"/>
    <p:sldId id="290" r:id="rId27"/>
    <p:sldId id="286" r:id="rId28"/>
    <p:sldId id="289" r:id="rId29"/>
    <p:sldId id="283" r:id="rId30"/>
    <p:sldId id="284" r:id="rId31"/>
    <p:sldId id="292" r:id="rId32"/>
    <p:sldId id="293" r:id="rId33"/>
    <p:sldId id="294" r:id="rId34"/>
    <p:sldId id="295" r:id="rId35"/>
    <p:sldId id="300" r:id="rId36"/>
    <p:sldId id="299" r:id="rId37"/>
    <p:sldId id="298" r:id="rId38"/>
    <p:sldId id="297" r:id="rId39"/>
    <p:sldId id="296" r:id="rId40"/>
    <p:sldId id="267"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3633" autoAdjust="0"/>
  </p:normalViewPr>
  <p:slideViewPr>
    <p:cSldViewPr snapToGrid="0" showGuides="1">
      <p:cViewPr varScale="1">
        <p:scale>
          <a:sx n="74" d="100"/>
          <a:sy n="74" d="100"/>
        </p:scale>
        <p:origin x="10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C238C-2A47-4B4B-AB7D-AA29BE9A0E6A}" type="datetimeFigureOut">
              <a:rPr lang="en-IN" smtClean="0"/>
              <a:t>27-06-2021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F8C16-15F3-42A9-9AEE-BFEAC39901E3}" type="slidenum">
              <a:rPr lang="en-IN" smtClean="0"/>
              <a:t>‹#›</a:t>
            </a:fld>
            <a:endParaRPr lang="en-IN"/>
          </a:p>
        </p:txBody>
      </p:sp>
    </p:spTree>
    <p:extLst>
      <p:ext uri="{BB962C8B-B14F-4D97-AF65-F5344CB8AC3E}">
        <p14:creationId xmlns:p14="http://schemas.microsoft.com/office/powerpoint/2010/main" val="3875557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4F8C16-15F3-42A9-9AEE-BFEAC39901E3}" type="slidenum">
              <a:rPr lang="en-IN" smtClean="0"/>
              <a:t>13</a:t>
            </a:fld>
            <a:endParaRPr lang="en-IN"/>
          </a:p>
        </p:txBody>
      </p:sp>
    </p:spTree>
    <p:extLst>
      <p:ext uri="{BB962C8B-B14F-4D97-AF65-F5344CB8AC3E}">
        <p14:creationId xmlns:p14="http://schemas.microsoft.com/office/powerpoint/2010/main" val="344702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367347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240702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772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2630002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0430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2583375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1729921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34139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187595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ADF66-2D28-4CAF-8C70-EE1294B8568C}"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239582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DF66-2D28-4CAF-8C70-EE1294B8568C}"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110882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DF66-2D28-4CAF-8C70-EE1294B8568C}"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187677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DF66-2D28-4CAF-8C70-EE1294B8568C}"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297727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DF66-2D28-4CAF-8C70-EE1294B8568C}"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92396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1ADF66-2D28-4CAF-8C70-EE1294B8568C}"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127135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1ADF66-2D28-4CAF-8C70-EE1294B8568C}"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B08AE-C73E-433A-93D9-676B8D1218CD}" type="slidenum">
              <a:rPr lang="en-IN" smtClean="0"/>
              <a:t>‹#›</a:t>
            </a:fld>
            <a:endParaRPr lang="en-IN"/>
          </a:p>
        </p:txBody>
      </p:sp>
    </p:spTree>
    <p:extLst>
      <p:ext uri="{BB962C8B-B14F-4D97-AF65-F5344CB8AC3E}">
        <p14:creationId xmlns:p14="http://schemas.microsoft.com/office/powerpoint/2010/main" val="160436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1ADF66-2D28-4CAF-8C70-EE1294B8568C}" type="datetimeFigureOut">
              <a:rPr lang="en-IN" smtClean="0"/>
              <a:t>27-06-2021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0B08AE-C73E-433A-93D9-676B8D1218CD}" type="slidenum">
              <a:rPr lang="en-IN" smtClean="0"/>
              <a:t>‹#›</a:t>
            </a:fld>
            <a:endParaRPr lang="en-IN"/>
          </a:p>
        </p:txBody>
      </p:sp>
    </p:spTree>
    <p:extLst>
      <p:ext uri="{BB962C8B-B14F-4D97-AF65-F5344CB8AC3E}">
        <p14:creationId xmlns:p14="http://schemas.microsoft.com/office/powerpoint/2010/main" val="18768858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7" y="1594975"/>
            <a:ext cx="10058400" cy="1461734"/>
          </a:xfrm>
        </p:spPr>
        <p:txBody>
          <a:bodyPr>
            <a:normAutofit fontScale="90000"/>
          </a:bodyPr>
          <a:lstStyle/>
          <a:p>
            <a:r>
              <a:rPr lang="en-IN" sz="6600" b="1" dirty="0"/>
              <a:t>Hostel Management System</a:t>
            </a:r>
          </a:p>
        </p:txBody>
      </p:sp>
      <p:sp>
        <p:nvSpPr>
          <p:cNvPr id="3" name="Subtitle 2"/>
          <p:cNvSpPr>
            <a:spLocks noGrp="1"/>
          </p:cNvSpPr>
          <p:nvPr>
            <p:ph type="subTitle" idx="1"/>
          </p:nvPr>
        </p:nvSpPr>
        <p:spPr>
          <a:xfrm>
            <a:off x="1217617" y="4560122"/>
            <a:ext cx="7874132" cy="1143000"/>
          </a:xfrm>
        </p:spPr>
        <p:txBody>
          <a:bodyPr>
            <a:normAutofit/>
          </a:bodyPr>
          <a:lstStyle/>
          <a:p>
            <a:r>
              <a:rPr lang="en-IN" sz="2400" b="1" dirty="0"/>
              <a:t>Submitted to : prof. Rosy S</a:t>
            </a:r>
            <a:r>
              <a:rPr lang="en-IN" sz="2400" b="1"/>
              <a:t>armah</a:t>
            </a:r>
            <a:endParaRPr lang="en-IN" sz="2400" b="1" dirty="0"/>
          </a:p>
        </p:txBody>
      </p:sp>
    </p:spTree>
    <p:extLst>
      <p:ext uri="{BB962C8B-B14F-4D97-AF65-F5344CB8AC3E}">
        <p14:creationId xmlns:p14="http://schemas.microsoft.com/office/powerpoint/2010/main" val="49288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t>Operational Feasibility</a:t>
            </a:r>
          </a:p>
        </p:txBody>
      </p:sp>
      <p:sp>
        <p:nvSpPr>
          <p:cNvPr id="3" name="Content Placeholder 2"/>
          <p:cNvSpPr>
            <a:spLocks noGrp="1"/>
          </p:cNvSpPr>
          <p:nvPr>
            <p:ph idx="1"/>
          </p:nvPr>
        </p:nvSpPr>
        <p:spPr/>
        <p:txBody>
          <a:bodyPr>
            <a:normAutofit/>
          </a:bodyPr>
          <a:lstStyle/>
          <a:p>
            <a:r>
              <a:rPr lang="en-IN" sz="2400" dirty="0"/>
              <a:t>This project very easy for a person with little computer knowledge to operate.</a:t>
            </a:r>
          </a:p>
          <a:p>
            <a:r>
              <a:rPr lang="en-IN" sz="2400" dirty="0"/>
              <a:t>This project very user friendly and does not require any technical person to operate.</a:t>
            </a:r>
          </a:p>
          <a:p>
            <a:r>
              <a:rPr lang="en-IN" sz="2400" dirty="0"/>
              <a:t>This project is even operationally feasible. </a:t>
            </a:r>
          </a:p>
        </p:txBody>
      </p:sp>
    </p:spTree>
    <p:extLst>
      <p:ext uri="{BB962C8B-B14F-4D97-AF65-F5344CB8AC3E}">
        <p14:creationId xmlns:p14="http://schemas.microsoft.com/office/powerpoint/2010/main" val="12351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70887"/>
            <a:ext cx="10058400" cy="1007533"/>
          </a:xfrm>
        </p:spPr>
        <p:txBody>
          <a:bodyPr>
            <a:normAutofit fontScale="90000"/>
          </a:bodyPr>
          <a:lstStyle/>
          <a:p>
            <a:r>
              <a:rPr lang="en-IN" sz="6600" dirty="0"/>
              <a:t>DFD  </a:t>
            </a:r>
            <a:r>
              <a:rPr lang="en-IN" sz="4400" dirty="0"/>
              <a:t>Level 0</a:t>
            </a:r>
            <a:r>
              <a:rPr lang="en-IN" dirty="0"/>
              <a:t>       </a:t>
            </a:r>
          </a:p>
        </p:txBody>
      </p:sp>
      <p:sp>
        <p:nvSpPr>
          <p:cNvPr id="3" name="Content Placeholder 2"/>
          <p:cNvSpPr>
            <a:spLocks noGrp="1"/>
          </p:cNvSpPr>
          <p:nvPr>
            <p:ph idx="1"/>
          </p:nvPr>
        </p:nvSpPr>
        <p:spPr>
          <a:xfrm>
            <a:off x="1097280" y="1780308"/>
            <a:ext cx="10058400" cy="4023360"/>
          </a:xfrm>
        </p:spPr>
        <p:txBody>
          <a:bodyPr/>
          <a:lstStyle/>
          <a:p>
            <a:pPr marL="0" indent="0">
              <a:buNone/>
            </a:pPr>
            <a:r>
              <a:rPr lang="en-IN" dirty="0"/>
              <a:t>	</a:t>
            </a:r>
          </a:p>
        </p:txBody>
      </p:sp>
      <p:grpSp>
        <p:nvGrpSpPr>
          <p:cNvPr id="45" name="Group 44"/>
          <p:cNvGrpSpPr/>
          <p:nvPr/>
        </p:nvGrpSpPr>
        <p:grpSpPr>
          <a:xfrm>
            <a:off x="1097280" y="1780308"/>
            <a:ext cx="6264573" cy="3805052"/>
            <a:chOff x="0" y="0"/>
            <a:chExt cx="6086475" cy="4265495"/>
          </a:xfrm>
        </p:grpSpPr>
        <p:sp>
          <p:nvSpPr>
            <p:cNvPr id="46" name="Rectangle 45"/>
            <p:cNvSpPr/>
            <p:nvPr/>
          </p:nvSpPr>
          <p:spPr>
            <a:xfrm>
              <a:off x="171755" y="62102"/>
              <a:ext cx="99404" cy="448003"/>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171755" y="598551"/>
              <a:ext cx="99404" cy="448003"/>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171755" y="1134999"/>
              <a:ext cx="99404" cy="448003"/>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9" name="Rectangle 48"/>
            <p:cNvSpPr/>
            <p:nvPr/>
          </p:nvSpPr>
          <p:spPr>
            <a:xfrm>
              <a:off x="171755" y="1671701"/>
              <a:ext cx="99404" cy="448003"/>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171755" y="2208149"/>
              <a:ext cx="99404" cy="448003"/>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171755" y="2744597"/>
              <a:ext cx="99404" cy="448002"/>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171755" y="3281046"/>
              <a:ext cx="99404" cy="448002"/>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171755" y="3817493"/>
              <a:ext cx="99404" cy="448002"/>
            </a:xfrm>
            <a:prstGeom prst="rect">
              <a:avLst/>
            </a:prstGeom>
            <a:ln>
              <a:noFill/>
            </a:ln>
          </p:spPr>
          <p:txBody>
            <a:bodyPr vert="horz" lIns="0" tIns="0" rIns="0" bIns="0" rtlCol="0">
              <a:noAutofit/>
            </a:bodyPr>
            <a:lstStyle/>
            <a:p>
              <a:pPr>
                <a:lnSpc>
                  <a:spcPct val="107000"/>
                </a:lnSpc>
                <a:spcAft>
                  <a:spcPts val="800"/>
                </a:spcAft>
              </a:pPr>
              <a:r>
                <a:rPr lang="en-IN" sz="2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Shape 138"/>
            <p:cNvSpPr/>
            <p:nvPr/>
          </p:nvSpPr>
          <p:spPr>
            <a:xfrm>
              <a:off x="2190750" y="2390902"/>
              <a:ext cx="1885950" cy="1783080"/>
            </a:xfrm>
            <a:custGeom>
              <a:avLst/>
              <a:gdLst/>
              <a:ahLst/>
              <a:cxnLst/>
              <a:rect l="0" t="0" r="0" b="0"/>
              <a:pathLst>
                <a:path w="1885950" h="1783080">
                  <a:moveTo>
                    <a:pt x="942975" y="0"/>
                  </a:moveTo>
                  <a:cubicBezTo>
                    <a:pt x="1463802" y="0"/>
                    <a:pt x="1885950" y="399161"/>
                    <a:pt x="1885950" y="891540"/>
                  </a:cubicBezTo>
                  <a:cubicBezTo>
                    <a:pt x="1885950" y="1383919"/>
                    <a:pt x="1463802" y="1783080"/>
                    <a:pt x="942975" y="1783080"/>
                  </a:cubicBezTo>
                  <a:cubicBezTo>
                    <a:pt x="422148" y="1783080"/>
                    <a:pt x="0" y="1383919"/>
                    <a:pt x="0" y="891540"/>
                  </a:cubicBezTo>
                  <a:cubicBezTo>
                    <a:pt x="0" y="399161"/>
                    <a:pt x="422148" y="0"/>
                    <a:pt x="942975" y="0"/>
                  </a:cubicBezTo>
                  <a:close/>
                </a:path>
              </a:pathLst>
            </a:custGeom>
            <a:ln w="0" cap="flat">
              <a:miter lim="127000"/>
            </a:ln>
          </p:spPr>
          <p:style>
            <a:lnRef idx="0">
              <a:srgbClr val="000000">
                <a:alpha val="0"/>
              </a:srgbClr>
            </a:lnRef>
            <a:fillRef idx="1">
              <a:srgbClr val="D6DCE5"/>
            </a:fillRef>
            <a:effectRef idx="0">
              <a:scrgbClr r="0" g="0" b="0"/>
            </a:effectRef>
            <a:fontRef idx="none"/>
          </p:style>
          <p:txBody>
            <a:bodyPr/>
            <a:lstStyle/>
            <a:p>
              <a:endParaRPr lang="en-IN"/>
            </a:p>
          </p:txBody>
        </p:sp>
        <p:sp>
          <p:nvSpPr>
            <p:cNvPr id="55" name="Shape 139"/>
            <p:cNvSpPr/>
            <p:nvPr/>
          </p:nvSpPr>
          <p:spPr>
            <a:xfrm>
              <a:off x="2190750" y="2390902"/>
              <a:ext cx="1885950" cy="1783080"/>
            </a:xfrm>
            <a:custGeom>
              <a:avLst/>
              <a:gdLst/>
              <a:ahLst/>
              <a:cxnLst/>
              <a:rect l="0" t="0" r="0" b="0"/>
              <a:pathLst>
                <a:path w="1885950" h="1783080">
                  <a:moveTo>
                    <a:pt x="0" y="891540"/>
                  </a:moveTo>
                  <a:cubicBezTo>
                    <a:pt x="0" y="399161"/>
                    <a:pt x="422148" y="0"/>
                    <a:pt x="942975" y="0"/>
                  </a:cubicBezTo>
                  <a:cubicBezTo>
                    <a:pt x="1463802" y="0"/>
                    <a:pt x="1885950" y="399161"/>
                    <a:pt x="1885950" y="891540"/>
                  </a:cubicBezTo>
                  <a:cubicBezTo>
                    <a:pt x="1885950" y="1383919"/>
                    <a:pt x="1463802" y="1783080"/>
                    <a:pt x="942975" y="1783080"/>
                  </a:cubicBezTo>
                  <a:cubicBezTo>
                    <a:pt x="422148" y="1783080"/>
                    <a:pt x="0" y="1383919"/>
                    <a:pt x="0" y="891540"/>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pic>
          <p:nvPicPr>
            <p:cNvPr id="56" name="Picture 55"/>
            <p:cNvPicPr/>
            <p:nvPr/>
          </p:nvPicPr>
          <p:blipFill>
            <a:blip r:embed="rId2"/>
            <a:stretch>
              <a:fillRect/>
            </a:stretch>
          </p:blipFill>
          <p:spPr>
            <a:xfrm>
              <a:off x="2855214" y="2874391"/>
              <a:ext cx="592074" cy="326898"/>
            </a:xfrm>
            <a:prstGeom prst="rect">
              <a:avLst/>
            </a:prstGeom>
          </p:spPr>
        </p:pic>
        <p:sp>
          <p:nvSpPr>
            <p:cNvPr id="57" name="Rectangle 56"/>
            <p:cNvSpPr/>
            <p:nvPr/>
          </p:nvSpPr>
          <p:spPr>
            <a:xfrm>
              <a:off x="2951861" y="2957576"/>
              <a:ext cx="526237" cy="189936"/>
            </a:xfrm>
            <a:prstGeom prst="rect">
              <a:avLst/>
            </a:prstGeom>
            <a:ln>
              <a:noFill/>
            </a:ln>
          </p:spPr>
          <p:txBody>
            <a:bodyPr vert="horz" lIns="0" tIns="0" rIns="0" bIns="0" rtlCol="0">
              <a:noAutofit/>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rPr>
                <a:t>Hostel </a:t>
              </a:r>
            </a:p>
          </p:txBody>
        </p:sp>
        <p:pic>
          <p:nvPicPr>
            <p:cNvPr id="58" name="Picture 57"/>
            <p:cNvPicPr/>
            <p:nvPr/>
          </p:nvPicPr>
          <p:blipFill>
            <a:blip r:embed="rId3"/>
            <a:stretch>
              <a:fillRect/>
            </a:stretch>
          </p:blipFill>
          <p:spPr>
            <a:xfrm>
              <a:off x="2654046" y="3081655"/>
              <a:ext cx="992886" cy="326898"/>
            </a:xfrm>
            <a:prstGeom prst="rect">
              <a:avLst/>
            </a:prstGeom>
          </p:spPr>
        </p:pic>
        <p:sp>
          <p:nvSpPr>
            <p:cNvPr id="59" name="Rectangle 58"/>
            <p:cNvSpPr/>
            <p:nvPr/>
          </p:nvSpPr>
          <p:spPr>
            <a:xfrm>
              <a:off x="2750693" y="3164840"/>
              <a:ext cx="1059187" cy="189936"/>
            </a:xfrm>
            <a:prstGeom prst="rect">
              <a:avLst/>
            </a:prstGeom>
            <a:ln>
              <a:noFill/>
            </a:ln>
          </p:spPr>
          <p:txBody>
            <a:bodyPr vert="horz" lIns="0" tIns="0" rIns="0" bIns="0" rtlCol="0">
              <a:noAutofit/>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rPr>
                <a:t>Management </a:t>
              </a:r>
            </a:p>
          </p:txBody>
        </p:sp>
        <p:pic>
          <p:nvPicPr>
            <p:cNvPr id="60" name="Picture 59"/>
            <p:cNvPicPr/>
            <p:nvPr/>
          </p:nvPicPr>
          <p:blipFill>
            <a:blip r:embed="rId4"/>
            <a:stretch>
              <a:fillRect/>
            </a:stretch>
          </p:blipFill>
          <p:spPr>
            <a:xfrm>
              <a:off x="2832354" y="3287396"/>
              <a:ext cx="689610" cy="326898"/>
            </a:xfrm>
            <a:prstGeom prst="rect">
              <a:avLst/>
            </a:prstGeom>
          </p:spPr>
        </p:pic>
        <p:sp>
          <p:nvSpPr>
            <p:cNvPr id="61" name="Rectangle 60"/>
            <p:cNvSpPr/>
            <p:nvPr/>
          </p:nvSpPr>
          <p:spPr>
            <a:xfrm>
              <a:off x="2929001" y="3370580"/>
              <a:ext cx="546004"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rPr>
                <a:t>System</a:t>
              </a:r>
            </a:p>
          </p:txBody>
        </p:sp>
        <p:sp>
          <p:nvSpPr>
            <p:cNvPr id="62" name="Rectangle 61"/>
            <p:cNvSpPr/>
            <p:nvPr/>
          </p:nvSpPr>
          <p:spPr>
            <a:xfrm>
              <a:off x="3339211" y="3370580"/>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3" name="Shape 151"/>
            <p:cNvSpPr/>
            <p:nvPr/>
          </p:nvSpPr>
          <p:spPr>
            <a:xfrm>
              <a:off x="0" y="3161792"/>
              <a:ext cx="1323975" cy="542925"/>
            </a:xfrm>
            <a:custGeom>
              <a:avLst/>
              <a:gdLst/>
              <a:ahLst/>
              <a:cxnLst/>
              <a:rect l="0" t="0" r="0" b="0"/>
              <a:pathLst>
                <a:path w="1323975" h="542925">
                  <a:moveTo>
                    <a:pt x="0" y="542925"/>
                  </a:moveTo>
                  <a:lnTo>
                    <a:pt x="1323975" y="542925"/>
                  </a:lnTo>
                  <a:lnTo>
                    <a:pt x="132397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pic>
          <p:nvPicPr>
            <p:cNvPr id="64" name="Picture 63"/>
            <p:cNvPicPr/>
            <p:nvPr/>
          </p:nvPicPr>
          <p:blipFill>
            <a:blip r:embed="rId5"/>
            <a:stretch>
              <a:fillRect/>
            </a:stretch>
          </p:blipFill>
          <p:spPr>
            <a:xfrm>
              <a:off x="433578" y="3249803"/>
              <a:ext cx="460248" cy="121920"/>
            </a:xfrm>
            <a:prstGeom prst="rect">
              <a:avLst/>
            </a:prstGeom>
          </p:spPr>
        </p:pic>
        <p:sp>
          <p:nvSpPr>
            <p:cNvPr id="65" name="Rectangle 64"/>
            <p:cNvSpPr/>
            <p:nvPr/>
          </p:nvSpPr>
          <p:spPr>
            <a:xfrm>
              <a:off x="438455" y="3250184"/>
              <a:ext cx="85593" cy="189937"/>
            </a:xfrm>
            <a:prstGeom prst="rect">
              <a:avLst/>
            </a:prstGeom>
            <a:ln>
              <a:noFill/>
            </a:ln>
          </p:spPr>
          <p:txBody>
            <a:bodyPr vert="horz" lIns="0" tIns="0" rIns="0" bIns="0" rtlCol="0">
              <a:noAutofit/>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rPr>
                <a:t>S</a:t>
              </a:r>
            </a:p>
          </p:txBody>
        </p:sp>
        <p:sp>
          <p:nvSpPr>
            <p:cNvPr id="66" name="Rectangle 65"/>
            <p:cNvSpPr/>
            <p:nvPr/>
          </p:nvSpPr>
          <p:spPr>
            <a:xfrm>
              <a:off x="502463" y="3250184"/>
              <a:ext cx="510573"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rPr>
                <a:t>tudent</a:t>
              </a:r>
              <a:endParaRPr lang="en-IN" sz="1100" b="1" dirty="0">
                <a:solidFill>
                  <a:srgbClr val="000000"/>
                </a:solidFill>
                <a:effectLst/>
                <a:latin typeface="Calibri" panose="020F0502020204030204" pitchFamily="34" charset="0"/>
                <a:ea typeface="Calibri" panose="020F0502020204030204" pitchFamily="34" charset="0"/>
              </a:endParaRPr>
            </a:p>
          </p:txBody>
        </p:sp>
        <p:sp>
          <p:nvSpPr>
            <p:cNvPr id="67" name="Rectangle 66"/>
            <p:cNvSpPr/>
            <p:nvPr/>
          </p:nvSpPr>
          <p:spPr>
            <a:xfrm>
              <a:off x="886460" y="3250184"/>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8" name="Picture 67"/>
            <p:cNvPicPr/>
            <p:nvPr/>
          </p:nvPicPr>
          <p:blipFill>
            <a:blip r:embed="rId6"/>
            <a:stretch>
              <a:fillRect/>
            </a:stretch>
          </p:blipFill>
          <p:spPr>
            <a:xfrm>
              <a:off x="566166" y="3474835"/>
              <a:ext cx="279667" cy="178321"/>
            </a:xfrm>
            <a:prstGeom prst="rect">
              <a:avLst/>
            </a:prstGeom>
          </p:spPr>
        </p:pic>
        <p:sp>
          <p:nvSpPr>
            <p:cNvPr id="69" name="Rectangle 68"/>
            <p:cNvSpPr/>
            <p:nvPr/>
          </p:nvSpPr>
          <p:spPr>
            <a:xfrm>
              <a:off x="662432" y="3558032"/>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0" name="Shape 161"/>
            <p:cNvSpPr/>
            <p:nvPr/>
          </p:nvSpPr>
          <p:spPr>
            <a:xfrm>
              <a:off x="4791075" y="3076702"/>
              <a:ext cx="1295400" cy="573405"/>
            </a:xfrm>
            <a:custGeom>
              <a:avLst/>
              <a:gdLst/>
              <a:ahLst/>
              <a:cxnLst/>
              <a:rect l="0" t="0" r="0" b="0"/>
              <a:pathLst>
                <a:path w="1295400" h="573405">
                  <a:moveTo>
                    <a:pt x="0" y="573405"/>
                  </a:moveTo>
                  <a:lnTo>
                    <a:pt x="1295400" y="573405"/>
                  </a:lnTo>
                  <a:lnTo>
                    <a:pt x="1295400"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pic>
          <p:nvPicPr>
            <p:cNvPr id="71" name="Picture 70"/>
            <p:cNvPicPr/>
            <p:nvPr/>
          </p:nvPicPr>
          <p:blipFill>
            <a:blip r:embed="rId7"/>
            <a:stretch>
              <a:fillRect/>
            </a:stretch>
          </p:blipFill>
          <p:spPr>
            <a:xfrm>
              <a:off x="4958334" y="3162427"/>
              <a:ext cx="1046226" cy="326898"/>
            </a:xfrm>
            <a:prstGeom prst="rect">
              <a:avLst/>
            </a:prstGeom>
          </p:spPr>
        </p:pic>
        <p:sp>
          <p:nvSpPr>
            <p:cNvPr id="72" name="Rectangle 71"/>
            <p:cNvSpPr/>
            <p:nvPr/>
          </p:nvSpPr>
          <p:spPr>
            <a:xfrm>
              <a:off x="5055616" y="3245612"/>
              <a:ext cx="443069" cy="189937"/>
            </a:xfrm>
            <a:prstGeom prst="rect">
              <a:avLst/>
            </a:prstGeom>
            <a:ln>
              <a:noFill/>
            </a:ln>
          </p:spPr>
          <p:txBody>
            <a:bodyPr vert="horz" lIns="0" tIns="0" rIns="0" bIns="0" rtlCol="0">
              <a:noAutofit/>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rPr>
                <a:t>Hoste</a:t>
              </a:r>
              <a:endParaRPr lang="en-IN" sz="1100" b="1" dirty="0">
                <a:solidFill>
                  <a:srgbClr val="000000"/>
                </a:solidFill>
                <a:effectLst/>
                <a:latin typeface="Calibri" panose="020F0502020204030204" pitchFamily="34" charset="0"/>
                <a:ea typeface="Calibri" panose="020F0502020204030204" pitchFamily="34" charset="0"/>
              </a:endParaRPr>
            </a:p>
          </p:txBody>
        </p:sp>
        <p:sp>
          <p:nvSpPr>
            <p:cNvPr id="73" name="Rectangle 72"/>
            <p:cNvSpPr/>
            <p:nvPr/>
          </p:nvSpPr>
          <p:spPr>
            <a:xfrm>
              <a:off x="5389372" y="3245612"/>
              <a:ext cx="82685"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l </a:t>
              </a:r>
            </a:p>
          </p:txBody>
        </p:sp>
        <p:sp>
          <p:nvSpPr>
            <p:cNvPr id="74" name="Rectangle 73"/>
            <p:cNvSpPr/>
            <p:nvPr/>
          </p:nvSpPr>
          <p:spPr>
            <a:xfrm>
              <a:off x="5451856" y="3245612"/>
              <a:ext cx="495282" cy="189937"/>
            </a:xfrm>
            <a:prstGeom prst="rect">
              <a:avLst/>
            </a:prstGeom>
            <a:ln>
              <a:noFill/>
            </a:ln>
          </p:spPr>
          <p:txBody>
            <a:bodyPr vert="horz" lIns="0" tIns="0" rIns="0" bIns="0" rtlCol="0">
              <a:noAutofit/>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rPr>
                <a:t>Admin</a:t>
              </a:r>
            </a:p>
          </p:txBody>
        </p:sp>
        <p:sp>
          <p:nvSpPr>
            <p:cNvPr id="75" name="Rectangle 74"/>
            <p:cNvSpPr/>
            <p:nvPr/>
          </p:nvSpPr>
          <p:spPr>
            <a:xfrm>
              <a:off x="5822188" y="3245612"/>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6" name="Shape 168"/>
            <p:cNvSpPr/>
            <p:nvPr/>
          </p:nvSpPr>
          <p:spPr>
            <a:xfrm>
              <a:off x="3025140" y="577850"/>
              <a:ext cx="117475" cy="1813560"/>
            </a:xfrm>
            <a:custGeom>
              <a:avLst/>
              <a:gdLst/>
              <a:ahLst/>
              <a:cxnLst/>
              <a:rect l="0" t="0" r="0" b="0"/>
              <a:pathLst>
                <a:path w="117475" h="1813560">
                  <a:moveTo>
                    <a:pt x="36195" y="0"/>
                  </a:moveTo>
                  <a:lnTo>
                    <a:pt x="76200" y="75311"/>
                  </a:lnTo>
                  <a:lnTo>
                    <a:pt x="41210" y="76186"/>
                  </a:lnTo>
                  <a:lnTo>
                    <a:pt x="82614" y="1737342"/>
                  </a:lnTo>
                  <a:lnTo>
                    <a:pt x="117475" y="1736471"/>
                  </a:lnTo>
                  <a:lnTo>
                    <a:pt x="81280" y="1813560"/>
                  </a:lnTo>
                  <a:lnTo>
                    <a:pt x="41275" y="1738376"/>
                  </a:lnTo>
                  <a:lnTo>
                    <a:pt x="76265" y="1737501"/>
                  </a:lnTo>
                  <a:lnTo>
                    <a:pt x="34861" y="76344"/>
                  </a:lnTo>
                  <a:lnTo>
                    <a:pt x="0" y="77216"/>
                  </a:lnTo>
                  <a:lnTo>
                    <a:pt x="3619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7" name="Shape 169"/>
            <p:cNvSpPr/>
            <p:nvPr/>
          </p:nvSpPr>
          <p:spPr>
            <a:xfrm>
              <a:off x="4095750" y="3281172"/>
              <a:ext cx="685800" cy="111125"/>
            </a:xfrm>
            <a:custGeom>
              <a:avLst/>
              <a:gdLst/>
              <a:ahLst/>
              <a:cxnLst/>
              <a:rect l="0" t="0" r="0" b="0"/>
              <a:pathLst>
                <a:path w="685800" h="111125">
                  <a:moveTo>
                    <a:pt x="78486" y="0"/>
                  </a:moveTo>
                  <a:lnTo>
                    <a:pt x="76216" y="34862"/>
                  </a:lnTo>
                  <a:lnTo>
                    <a:pt x="609998" y="69907"/>
                  </a:lnTo>
                  <a:lnTo>
                    <a:pt x="612267" y="35052"/>
                  </a:lnTo>
                  <a:lnTo>
                    <a:pt x="685800" y="78105"/>
                  </a:lnTo>
                  <a:lnTo>
                    <a:pt x="607314" y="111125"/>
                  </a:lnTo>
                  <a:lnTo>
                    <a:pt x="609584" y="76263"/>
                  </a:lnTo>
                  <a:lnTo>
                    <a:pt x="75802" y="41218"/>
                  </a:lnTo>
                  <a:lnTo>
                    <a:pt x="73533" y="76074"/>
                  </a:lnTo>
                  <a:lnTo>
                    <a:pt x="0" y="33020"/>
                  </a:lnTo>
                  <a:lnTo>
                    <a:pt x="7848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8" name="Shape 170"/>
            <p:cNvSpPr/>
            <p:nvPr/>
          </p:nvSpPr>
          <p:spPr>
            <a:xfrm>
              <a:off x="1333500" y="3254248"/>
              <a:ext cx="828675" cy="112903"/>
            </a:xfrm>
            <a:custGeom>
              <a:avLst/>
              <a:gdLst/>
              <a:ahLst/>
              <a:cxnLst/>
              <a:rect l="0" t="0" r="0" b="0"/>
              <a:pathLst>
                <a:path w="828675" h="112903">
                  <a:moveTo>
                    <a:pt x="750570" y="0"/>
                  </a:moveTo>
                  <a:lnTo>
                    <a:pt x="828675" y="33909"/>
                  </a:lnTo>
                  <a:lnTo>
                    <a:pt x="754634" y="76073"/>
                  </a:lnTo>
                  <a:lnTo>
                    <a:pt x="752771" y="41202"/>
                  </a:lnTo>
                  <a:lnTo>
                    <a:pt x="76243" y="78053"/>
                  </a:lnTo>
                  <a:lnTo>
                    <a:pt x="78105" y="112903"/>
                  </a:lnTo>
                  <a:lnTo>
                    <a:pt x="0" y="78994"/>
                  </a:lnTo>
                  <a:lnTo>
                    <a:pt x="74041" y="36830"/>
                  </a:lnTo>
                  <a:lnTo>
                    <a:pt x="75904" y="71701"/>
                  </a:lnTo>
                  <a:lnTo>
                    <a:pt x="752432" y="34851"/>
                  </a:lnTo>
                  <a:lnTo>
                    <a:pt x="75057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9" name="Shape 172"/>
            <p:cNvSpPr/>
            <p:nvPr/>
          </p:nvSpPr>
          <p:spPr>
            <a:xfrm>
              <a:off x="2438400" y="0"/>
              <a:ext cx="1381125" cy="539115"/>
            </a:xfrm>
            <a:custGeom>
              <a:avLst/>
              <a:gdLst/>
              <a:ahLst/>
              <a:cxnLst/>
              <a:rect l="0" t="0" r="0" b="0"/>
              <a:pathLst>
                <a:path w="1381125" h="539115">
                  <a:moveTo>
                    <a:pt x="0" y="539115"/>
                  </a:moveTo>
                  <a:lnTo>
                    <a:pt x="1381125" y="539115"/>
                  </a:lnTo>
                  <a:lnTo>
                    <a:pt x="1381125" y="0"/>
                  </a:lnTo>
                  <a:lnTo>
                    <a:pt x="0" y="0"/>
                  </a:ln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pic>
          <p:nvPicPr>
            <p:cNvPr id="80" name="Picture 79"/>
            <p:cNvPicPr/>
            <p:nvPr/>
          </p:nvPicPr>
          <p:blipFill>
            <a:blip r:embed="rId8"/>
            <a:stretch>
              <a:fillRect/>
            </a:stretch>
          </p:blipFill>
          <p:spPr>
            <a:xfrm>
              <a:off x="2678938" y="86995"/>
              <a:ext cx="914400" cy="143256"/>
            </a:xfrm>
            <a:prstGeom prst="rect">
              <a:avLst/>
            </a:prstGeom>
          </p:spPr>
        </p:pic>
        <p:sp>
          <p:nvSpPr>
            <p:cNvPr id="81" name="Rectangle 80"/>
            <p:cNvSpPr/>
            <p:nvPr/>
          </p:nvSpPr>
          <p:spPr>
            <a:xfrm>
              <a:off x="2677541" y="87630"/>
              <a:ext cx="116175" cy="189937"/>
            </a:xfrm>
            <a:prstGeom prst="rect">
              <a:avLst/>
            </a:prstGeom>
            <a:ln>
              <a:noFill/>
            </a:ln>
          </p:spPr>
          <p:txBody>
            <a:bodyPr vert="horz" lIns="0" tIns="0" rIns="0" bIns="0" rtlCol="0">
              <a:noAutofit/>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rPr>
                <a:t>H</a:t>
              </a:r>
            </a:p>
          </p:txBody>
        </p:sp>
        <p:sp>
          <p:nvSpPr>
            <p:cNvPr id="82" name="Rectangle 81"/>
            <p:cNvSpPr/>
            <p:nvPr/>
          </p:nvSpPr>
          <p:spPr>
            <a:xfrm>
              <a:off x="2764409" y="87630"/>
              <a:ext cx="1090142" cy="189937"/>
            </a:xfrm>
            <a:prstGeom prst="rect">
              <a:avLst/>
            </a:prstGeom>
            <a:ln>
              <a:noFill/>
            </a:ln>
          </p:spPr>
          <p:txBody>
            <a:bodyPr vert="horz" lIns="0" tIns="0" rIns="0" bIns="0" rtlCol="0">
              <a:noAutofit/>
            </a:bodyPr>
            <a:lstStyle/>
            <a:p>
              <a:pPr>
                <a:lnSpc>
                  <a:spcPct val="107000"/>
                </a:lnSpc>
                <a:spcAft>
                  <a:spcPts val="800"/>
                </a:spcAft>
              </a:pPr>
              <a:r>
                <a:rPr lang="en-IN" sz="1100" b="1" dirty="0" err="1">
                  <a:solidFill>
                    <a:srgbClr val="000000"/>
                  </a:solidFill>
                  <a:effectLst/>
                  <a:latin typeface="Calibri" panose="020F0502020204030204" pitchFamily="34" charset="0"/>
                  <a:ea typeface="Calibri" panose="020F0502020204030204" pitchFamily="34" charset="0"/>
                </a:rPr>
                <a:t>ostel</a:t>
              </a:r>
              <a:r>
                <a:rPr lang="en-IN" sz="1100" b="1" dirty="0">
                  <a:solidFill>
                    <a:srgbClr val="000000"/>
                  </a:solidFill>
                  <a:effectLst/>
                  <a:latin typeface="Calibri" panose="020F0502020204030204" pitchFamily="34" charset="0"/>
                  <a:ea typeface="Calibri" panose="020F0502020204030204" pitchFamily="34" charset="0"/>
                </a:rPr>
                <a:t> Manager</a:t>
              </a:r>
            </a:p>
          </p:txBody>
        </p:sp>
        <p:sp>
          <p:nvSpPr>
            <p:cNvPr id="83" name="Rectangle 82"/>
            <p:cNvSpPr/>
            <p:nvPr/>
          </p:nvSpPr>
          <p:spPr>
            <a:xfrm>
              <a:off x="3583051" y="87630"/>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4" name="Picture 83"/>
            <p:cNvPicPr/>
            <p:nvPr/>
          </p:nvPicPr>
          <p:blipFill>
            <a:blip r:embed="rId9"/>
            <a:stretch>
              <a:fillRect/>
            </a:stretch>
          </p:blipFill>
          <p:spPr>
            <a:xfrm>
              <a:off x="3033522" y="312534"/>
              <a:ext cx="279666" cy="173749"/>
            </a:xfrm>
            <a:prstGeom prst="rect">
              <a:avLst/>
            </a:prstGeom>
          </p:spPr>
        </p:pic>
        <p:sp>
          <p:nvSpPr>
            <p:cNvPr id="85" name="Rectangle 84"/>
            <p:cNvSpPr/>
            <p:nvPr/>
          </p:nvSpPr>
          <p:spPr>
            <a:xfrm>
              <a:off x="3130169" y="395477"/>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37475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1886"/>
            <a:ext cx="8596668" cy="634481"/>
          </a:xfrm>
        </p:spPr>
        <p:txBody>
          <a:bodyPr>
            <a:normAutofit fontScale="90000"/>
          </a:bodyPr>
          <a:lstStyle/>
          <a:p>
            <a:r>
              <a:rPr lang="en-IN" dirty="0"/>
              <a:t>Level 1</a:t>
            </a:r>
          </a:p>
        </p:txBody>
      </p:sp>
      <p:sp>
        <p:nvSpPr>
          <p:cNvPr id="3" name="Content Placeholder 2"/>
          <p:cNvSpPr>
            <a:spLocks noGrp="1"/>
          </p:cNvSpPr>
          <p:nvPr>
            <p:ph idx="1"/>
          </p:nvPr>
        </p:nvSpPr>
        <p:spPr>
          <a:xfrm>
            <a:off x="3053251" y="1552147"/>
            <a:ext cx="8854787" cy="5612986"/>
          </a:xfrm>
        </p:spPr>
        <p:txBody>
          <a:bodyPr/>
          <a:lstStyle/>
          <a:p>
            <a:pPr marL="0" indent="0">
              <a:buNone/>
            </a:pPr>
            <a:r>
              <a:rPr lang="en-IN" dirty="0"/>
              <a:t> </a:t>
            </a:r>
          </a:p>
        </p:txBody>
      </p:sp>
      <p:sp>
        <p:nvSpPr>
          <p:cNvPr id="163" name="Oval 133">
            <a:extLst>
              <a:ext uri="{FF2B5EF4-FFF2-40B4-BE49-F238E27FC236}">
                <a16:creationId xmlns:a16="http://schemas.microsoft.com/office/drawing/2014/main" id="{506B4522-DF13-4863-A8BC-D5A81D0088A3}"/>
              </a:ext>
            </a:extLst>
          </p:cNvPr>
          <p:cNvSpPr>
            <a:spLocks noChangeArrowheads="1"/>
          </p:cNvSpPr>
          <p:nvPr/>
        </p:nvSpPr>
        <p:spPr bwMode="auto">
          <a:xfrm>
            <a:off x="3514641" y="3168990"/>
            <a:ext cx="1866900" cy="1393825"/>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Calibri" panose="020F0502020204030204" pitchFamily="34" charset="0"/>
                <a:ea typeface="Calibri" panose="020F0502020204030204" pitchFamily="34" charset="0"/>
                <a:cs typeface="Times New Roman" panose="02020603050405020304" pitchFamily="18" charset="0"/>
              </a:rPr>
              <a:t>Hostel Management System</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64" name="Rectangle 134">
            <a:extLst>
              <a:ext uri="{FF2B5EF4-FFF2-40B4-BE49-F238E27FC236}">
                <a16:creationId xmlns:a16="http://schemas.microsoft.com/office/drawing/2014/main" id="{0980A507-AC9A-4E43-8437-7E6C63844676}"/>
              </a:ext>
            </a:extLst>
          </p:cNvPr>
          <p:cNvSpPr>
            <a:spLocks noChangeArrowheads="1"/>
          </p:cNvSpPr>
          <p:nvPr/>
        </p:nvSpPr>
        <p:spPr bwMode="auto">
          <a:xfrm>
            <a:off x="1101013" y="1483567"/>
            <a:ext cx="2045891" cy="575870"/>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Hostel Admin Management</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65" name="Rectangle 135">
            <a:extLst>
              <a:ext uri="{FF2B5EF4-FFF2-40B4-BE49-F238E27FC236}">
                <a16:creationId xmlns:a16="http://schemas.microsoft.com/office/drawing/2014/main" id="{668132E9-C7F6-451C-95A5-C76EFC11D120}"/>
              </a:ext>
            </a:extLst>
          </p:cNvPr>
          <p:cNvSpPr>
            <a:spLocks noChangeArrowheads="1"/>
          </p:cNvSpPr>
          <p:nvPr/>
        </p:nvSpPr>
        <p:spPr bwMode="auto">
          <a:xfrm>
            <a:off x="5722464" y="1524371"/>
            <a:ext cx="2096588" cy="640331"/>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Appoint/Remove Hostel Manager</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66" name="Rectangle 136">
            <a:extLst>
              <a:ext uri="{FF2B5EF4-FFF2-40B4-BE49-F238E27FC236}">
                <a16:creationId xmlns:a16="http://schemas.microsoft.com/office/drawing/2014/main" id="{9C1100BE-5BF9-4EB3-A1F5-E0EB3F88D540}"/>
              </a:ext>
            </a:extLst>
          </p:cNvPr>
          <p:cNvSpPr>
            <a:spLocks noChangeArrowheads="1"/>
          </p:cNvSpPr>
          <p:nvPr/>
        </p:nvSpPr>
        <p:spPr bwMode="auto">
          <a:xfrm>
            <a:off x="1050937" y="2563290"/>
            <a:ext cx="2088529" cy="505548"/>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Hostel Manager Management</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67" name="Rectangle 137">
            <a:extLst>
              <a:ext uri="{FF2B5EF4-FFF2-40B4-BE49-F238E27FC236}">
                <a16:creationId xmlns:a16="http://schemas.microsoft.com/office/drawing/2014/main" id="{43E38BC2-FB65-4317-9D73-0AA2543D5CF1}"/>
              </a:ext>
            </a:extLst>
          </p:cNvPr>
          <p:cNvSpPr>
            <a:spLocks noChangeArrowheads="1"/>
          </p:cNvSpPr>
          <p:nvPr/>
        </p:nvSpPr>
        <p:spPr bwMode="auto">
          <a:xfrm>
            <a:off x="1050937" y="3625904"/>
            <a:ext cx="2080727" cy="505548"/>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Room Management</a:t>
            </a:r>
            <a:endParaRPr kumimoji="0" lang="en-US" altLang="en-US" sz="1200" b="1" i="0" u="none" strike="noStrike" cap="none" normalizeH="0" baseline="0">
              <a:ln>
                <a:noFill/>
              </a:ln>
              <a:solidFill>
                <a:schemeClr val="tx1"/>
              </a:solidFill>
              <a:latin typeface="Arial" panose="020B0604020202020204" pitchFamily="34" charset="0"/>
            </a:endParaRPr>
          </a:p>
        </p:txBody>
      </p:sp>
      <p:sp>
        <p:nvSpPr>
          <p:cNvPr id="168" name="Rectangle 138">
            <a:extLst>
              <a:ext uri="{FF2B5EF4-FFF2-40B4-BE49-F238E27FC236}">
                <a16:creationId xmlns:a16="http://schemas.microsoft.com/office/drawing/2014/main" id="{94571DEA-B759-465E-96B2-B191E66F4B7C}"/>
              </a:ext>
            </a:extLst>
          </p:cNvPr>
          <p:cNvSpPr>
            <a:spLocks noChangeArrowheads="1"/>
          </p:cNvSpPr>
          <p:nvPr/>
        </p:nvSpPr>
        <p:spPr bwMode="auto">
          <a:xfrm>
            <a:off x="1110342" y="4614158"/>
            <a:ext cx="2080727" cy="540438"/>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Allotees Management</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69" name="Rectangle 139">
            <a:extLst>
              <a:ext uri="{FF2B5EF4-FFF2-40B4-BE49-F238E27FC236}">
                <a16:creationId xmlns:a16="http://schemas.microsoft.com/office/drawing/2014/main" id="{2D05C748-F489-4948-BFC1-2AEFBAE2BE5E}"/>
              </a:ext>
            </a:extLst>
          </p:cNvPr>
          <p:cNvSpPr>
            <a:spLocks noChangeArrowheads="1"/>
          </p:cNvSpPr>
          <p:nvPr/>
        </p:nvSpPr>
        <p:spPr bwMode="auto">
          <a:xfrm>
            <a:off x="1091682" y="5676772"/>
            <a:ext cx="2131422" cy="572770"/>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Complaint/Massage Management</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70" name="Rectangle 140">
            <a:extLst>
              <a:ext uri="{FF2B5EF4-FFF2-40B4-BE49-F238E27FC236}">
                <a16:creationId xmlns:a16="http://schemas.microsoft.com/office/drawing/2014/main" id="{30027FE0-87D1-4665-88D6-EF36712E86C6}"/>
              </a:ext>
            </a:extLst>
          </p:cNvPr>
          <p:cNvSpPr>
            <a:spLocks noChangeArrowheads="1"/>
          </p:cNvSpPr>
          <p:nvPr/>
        </p:nvSpPr>
        <p:spPr bwMode="auto">
          <a:xfrm>
            <a:off x="5722464" y="2548405"/>
            <a:ext cx="2096588" cy="531180"/>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Manage Hostel/Student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71" name="Rectangle 142">
            <a:extLst>
              <a:ext uri="{FF2B5EF4-FFF2-40B4-BE49-F238E27FC236}">
                <a16:creationId xmlns:a16="http://schemas.microsoft.com/office/drawing/2014/main" id="{A8ED0AF2-2FE2-4EC3-8878-A83B1D2D4145}"/>
              </a:ext>
            </a:extLst>
          </p:cNvPr>
          <p:cNvSpPr>
            <a:spLocks noChangeArrowheads="1"/>
          </p:cNvSpPr>
          <p:nvPr/>
        </p:nvSpPr>
        <p:spPr bwMode="auto">
          <a:xfrm>
            <a:off x="5806284" y="3439945"/>
            <a:ext cx="2012768" cy="570057"/>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Manage Room Allocation Allocated/Empty/Vacate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72" name="Rectangle 143">
            <a:extLst>
              <a:ext uri="{FF2B5EF4-FFF2-40B4-BE49-F238E27FC236}">
                <a16:creationId xmlns:a16="http://schemas.microsoft.com/office/drawing/2014/main" id="{B31FECD3-12ED-46E1-B71D-AECFD4A02A61}"/>
              </a:ext>
            </a:extLst>
          </p:cNvPr>
          <p:cNvSpPr>
            <a:spLocks noChangeArrowheads="1"/>
          </p:cNvSpPr>
          <p:nvPr/>
        </p:nvSpPr>
        <p:spPr bwMode="auto">
          <a:xfrm>
            <a:off x="5806284" y="4485266"/>
            <a:ext cx="2012769" cy="618579"/>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Check Allotee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73" name="Rectangle 144">
            <a:extLst>
              <a:ext uri="{FF2B5EF4-FFF2-40B4-BE49-F238E27FC236}">
                <a16:creationId xmlns:a16="http://schemas.microsoft.com/office/drawing/2014/main" id="{683CD21D-B994-4A4B-BF58-11D15C9051EE}"/>
              </a:ext>
            </a:extLst>
          </p:cNvPr>
          <p:cNvSpPr>
            <a:spLocks noChangeArrowheads="1"/>
          </p:cNvSpPr>
          <p:nvPr/>
        </p:nvSpPr>
        <p:spPr bwMode="auto">
          <a:xfrm>
            <a:off x="5813904" y="5604758"/>
            <a:ext cx="2005149" cy="644783"/>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Check Complaint/Message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cxnSp>
        <p:nvCxnSpPr>
          <p:cNvPr id="174" name="Straight Arrow Connector 173">
            <a:extLst>
              <a:ext uri="{FF2B5EF4-FFF2-40B4-BE49-F238E27FC236}">
                <a16:creationId xmlns:a16="http://schemas.microsoft.com/office/drawing/2014/main" id="{AF05AB4A-27CD-440A-9903-41AA46AA5BD9}"/>
              </a:ext>
            </a:extLst>
          </p:cNvPr>
          <p:cNvCxnSpPr>
            <a:cxnSpLocks/>
          </p:cNvCxnSpPr>
          <p:nvPr/>
        </p:nvCxnSpPr>
        <p:spPr>
          <a:xfrm>
            <a:off x="3146904" y="1855719"/>
            <a:ext cx="1021080" cy="1325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ACEC8F5D-2961-4241-A161-7C06C1B1FCAB}"/>
              </a:ext>
            </a:extLst>
          </p:cNvPr>
          <p:cNvCxnSpPr/>
          <p:nvPr/>
        </p:nvCxnSpPr>
        <p:spPr>
          <a:xfrm flipV="1">
            <a:off x="4686144" y="1832859"/>
            <a:ext cx="1036320" cy="1325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2F32CDD2-1267-4AC0-BE2E-B246D4322110}"/>
              </a:ext>
            </a:extLst>
          </p:cNvPr>
          <p:cNvCxnSpPr/>
          <p:nvPr/>
        </p:nvCxnSpPr>
        <p:spPr>
          <a:xfrm>
            <a:off x="3139284" y="2876799"/>
            <a:ext cx="571500" cy="563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D499EF3B-E512-4090-AEBD-D21D0DF4B294}"/>
              </a:ext>
            </a:extLst>
          </p:cNvPr>
          <p:cNvCxnSpPr/>
          <p:nvPr/>
        </p:nvCxnSpPr>
        <p:spPr>
          <a:xfrm flipV="1">
            <a:off x="5112864" y="2785359"/>
            <a:ext cx="60960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7B521A17-5D74-4A29-960A-4C211DE9AA5C}"/>
              </a:ext>
            </a:extLst>
          </p:cNvPr>
          <p:cNvCxnSpPr/>
          <p:nvPr/>
        </p:nvCxnSpPr>
        <p:spPr>
          <a:xfrm>
            <a:off x="3146904" y="3897879"/>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986D8CBA-57FA-4D30-BD38-1534956EAE75}"/>
              </a:ext>
            </a:extLst>
          </p:cNvPr>
          <p:cNvCxnSpPr/>
          <p:nvPr/>
        </p:nvCxnSpPr>
        <p:spPr>
          <a:xfrm flipV="1">
            <a:off x="5364324" y="3760719"/>
            <a:ext cx="41148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0D7C585D-982A-4905-B03C-D6F571498852}"/>
              </a:ext>
            </a:extLst>
          </p:cNvPr>
          <p:cNvCxnSpPr/>
          <p:nvPr/>
        </p:nvCxnSpPr>
        <p:spPr>
          <a:xfrm flipV="1">
            <a:off x="3185004" y="4233159"/>
            <a:ext cx="472440" cy="693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374FAA53-E027-4551-B684-28BDA77C3027}"/>
              </a:ext>
            </a:extLst>
          </p:cNvPr>
          <p:cNvCxnSpPr/>
          <p:nvPr/>
        </p:nvCxnSpPr>
        <p:spPr>
          <a:xfrm>
            <a:off x="5303364" y="4103619"/>
            <a:ext cx="50292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A0F91A79-C36A-4453-8EC3-27F0A67BD18A}"/>
              </a:ext>
            </a:extLst>
          </p:cNvPr>
          <p:cNvCxnSpPr>
            <a:cxnSpLocks/>
            <a:endCxn id="173" idx="1"/>
          </p:cNvCxnSpPr>
          <p:nvPr/>
        </p:nvCxnSpPr>
        <p:spPr>
          <a:xfrm>
            <a:off x="4952844" y="4446519"/>
            <a:ext cx="861060" cy="1480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7D60DBB8-BB9F-41D5-A416-A185EB614791}"/>
              </a:ext>
            </a:extLst>
          </p:cNvPr>
          <p:cNvCxnSpPr>
            <a:cxnSpLocks/>
            <a:stCxn id="169" idx="3"/>
          </p:cNvCxnSpPr>
          <p:nvPr/>
        </p:nvCxnSpPr>
        <p:spPr>
          <a:xfrm flipV="1">
            <a:off x="3223104" y="4454139"/>
            <a:ext cx="708660" cy="1509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 name="Rectangle 90">
            <a:extLst>
              <a:ext uri="{FF2B5EF4-FFF2-40B4-BE49-F238E27FC236}">
                <a16:creationId xmlns:a16="http://schemas.microsoft.com/office/drawing/2014/main" id="{A9293C37-05D2-4964-800D-91B01578E2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5" name="Rectangle 102">
            <a:extLst>
              <a:ext uri="{FF2B5EF4-FFF2-40B4-BE49-F238E27FC236}">
                <a16:creationId xmlns:a16="http://schemas.microsoft.com/office/drawing/2014/main" id="{9635F2FB-24B9-495F-9A10-132E958CC45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3274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DE59-714D-4638-BC3B-57DBACC920A1}"/>
              </a:ext>
            </a:extLst>
          </p:cNvPr>
          <p:cNvSpPr>
            <a:spLocks noGrp="1"/>
          </p:cNvSpPr>
          <p:nvPr>
            <p:ph type="title"/>
          </p:nvPr>
        </p:nvSpPr>
        <p:spPr>
          <a:xfrm>
            <a:off x="677334" y="494522"/>
            <a:ext cx="8596668" cy="727788"/>
          </a:xfrm>
        </p:spPr>
        <p:txBody>
          <a:bodyPr>
            <a:normAutofit/>
          </a:bodyPr>
          <a:lstStyle/>
          <a:p>
            <a:r>
              <a:rPr lang="en-IN" dirty="0"/>
              <a:t>Level 2</a:t>
            </a:r>
          </a:p>
        </p:txBody>
      </p:sp>
      <p:sp>
        <p:nvSpPr>
          <p:cNvPr id="140" name="Oval 133">
            <a:extLst>
              <a:ext uri="{FF2B5EF4-FFF2-40B4-BE49-F238E27FC236}">
                <a16:creationId xmlns:a16="http://schemas.microsoft.com/office/drawing/2014/main" id="{43D4B73D-950C-4A04-A599-814AA38FDA04}"/>
              </a:ext>
            </a:extLst>
          </p:cNvPr>
          <p:cNvSpPr>
            <a:spLocks noChangeArrowheads="1"/>
          </p:cNvSpPr>
          <p:nvPr/>
        </p:nvSpPr>
        <p:spPr bwMode="auto">
          <a:xfrm>
            <a:off x="7137355" y="1071574"/>
            <a:ext cx="1656842" cy="1186677"/>
          </a:xfrm>
          <a:prstGeom prst="ellipse">
            <a:avLst/>
          </a:prstGeom>
          <a:solidFill>
            <a:schemeClr val="accent2">
              <a:lumMod val="40000"/>
              <a:lumOff val="60000"/>
            </a:schemeClr>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Arial" panose="020B0604020202020204" pitchFamily="34" charset="0"/>
              </a:rPr>
              <a:t>New Student Registration</a:t>
            </a:r>
          </a:p>
        </p:txBody>
      </p:sp>
      <p:sp>
        <p:nvSpPr>
          <p:cNvPr id="144" name="Oval 133">
            <a:extLst>
              <a:ext uri="{FF2B5EF4-FFF2-40B4-BE49-F238E27FC236}">
                <a16:creationId xmlns:a16="http://schemas.microsoft.com/office/drawing/2014/main" id="{BE85A382-133D-40E7-89C7-00FE70D2060A}"/>
              </a:ext>
            </a:extLst>
          </p:cNvPr>
          <p:cNvSpPr>
            <a:spLocks noChangeArrowheads="1"/>
          </p:cNvSpPr>
          <p:nvPr/>
        </p:nvSpPr>
        <p:spPr bwMode="auto">
          <a:xfrm>
            <a:off x="1882876" y="2412940"/>
            <a:ext cx="1312652" cy="938365"/>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latin typeface="Calibri" panose="020F0502020204030204" pitchFamily="34" charset="0"/>
                <a:cs typeface="Times New Roman" panose="02020603050405020304" pitchFamily="18" charset="0"/>
              </a:rPr>
              <a:t>Login To System</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46" name="Rectangle 138">
            <a:extLst>
              <a:ext uri="{FF2B5EF4-FFF2-40B4-BE49-F238E27FC236}">
                <a16:creationId xmlns:a16="http://schemas.microsoft.com/office/drawing/2014/main" id="{C379A371-2250-40E7-9065-77F3587FBDE7}"/>
              </a:ext>
            </a:extLst>
          </p:cNvPr>
          <p:cNvSpPr>
            <a:spLocks noChangeArrowheads="1"/>
          </p:cNvSpPr>
          <p:nvPr/>
        </p:nvSpPr>
        <p:spPr bwMode="auto">
          <a:xfrm>
            <a:off x="3166044" y="1394694"/>
            <a:ext cx="2687153" cy="540438"/>
          </a:xfrm>
          <a:prstGeom prst="rect">
            <a:avLst/>
          </a:prstGeom>
          <a:solidFill>
            <a:schemeClr val="bg2">
              <a:lumMod val="75000"/>
            </a:schemeClr>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00"/>
                </a:solidFill>
                <a:latin typeface="Calibri" panose="020F0502020204030204" pitchFamily="34" charset="0"/>
                <a:cs typeface="Times New Roman" panose="02020603050405020304" pitchFamily="18" charset="0"/>
              </a:rPr>
              <a:t>Login</a:t>
            </a:r>
            <a:endParaRPr kumimoji="0" lang="en-US" altLang="en-US" sz="1200" b="1" i="0" u="none" strike="noStrike" cap="none" normalizeH="0" baseline="0" dirty="0">
              <a:ln>
                <a:noFill/>
              </a:ln>
              <a:solidFill>
                <a:schemeClr val="tx1"/>
              </a:solidFill>
              <a:latin typeface="Arial" panose="020B0604020202020204" pitchFamily="34" charset="0"/>
            </a:endParaRPr>
          </a:p>
        </p:txBody>
      </p:sp>
      <p:cxnSp>
        <p:nvCxnSpPr>
          <p:cNvPr id="148" name="Straight Arrow Connector 147">
            <a:extLst>
              <a:ext uri="{FF2B5EF4-FFF2-40B4-BE49-F238E27FC236}">
                <a16:creationId xmlns:a16="http://schemas.microsoft.com/office/drawing/2014/main" id="{1F3AAB02-21CC-4F03-A61C-438F39CFCD6F}"/>
              </a:ext>
            </a:extLst>
          </p:cNvPr>
          <p:cNvCxnSpPr>
            <a:cxnSpLocks/>
            <a:stCxn id="146" idx="3"/>
            <a:endCxn id="140" idx="2"/>
          </p:cNvCxnSpPr>
          <p:nvPr/>
        </p:nvCxnSpPr>
        <p:spPr>
          <a:xfrm>
            <a:off x="5853197" y="1664913"/>
            <a:ext cx="12841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8" name="Oval 133">
            <a:extLst>
              <a:ext uri="{FF2B5EF4-FFF2-40B4-BE49-F238E27FC236}">
                <a16:creationId xmlns:a16="http://schemas.microsoft.com/office/drawing/2014/main" id="{BA45FDD4-A2BD-45E4-857E-E2FDCAA7FE44}"/>
              </a:ext>
            </a:extLst>
          </p:cNvPr>
          <p:cNvSpPr>
            <a:spLocks noChangeArrowheads="1"/>
          </p:cNvSpPr>
          <p:nvPr/>
        </p:nvSpPr>
        <p:spPr bwMode="auto">
          <a:xfrm>
            <a:off x="4947540" y="2294314"/>
            <a:ext cx="1226054" cy="841218"/>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Calibri" panose="020F0502020204030204" pitchFamily="34" charset="0"/>
                <a:cs typeface="Times New Roman" panose="02020603050405020304" pitchFamily="18" charset="0"/>
              </a:rPr>
              <a:t>Check </a:t>
            </a:r>
            <a:r>
              <a:rPr lang="en-US" altLang="en-US" sz="1200" b="1" dirty="0">
                <a:latin typeface="Calibri" panose="020F0502020204030204" pitchFamily="34" charset="0"/>
                <a:cs typeface="Times New Roman" panose="02020603050405020304" pitchFamily="18" charset="0"/>
              </a:rPr>
              <a:t>Role of Access</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59" name="Oval 133">
            <a:extLst>
              <a:ext uri="{FF2B5EF4-FFF2-40B4-BE49-F238E27FC236}">
                <a16:creationId xmlns:a16="http://schemas.microsoft.com/office/drawing/2014/main" id="{7C2BBCF7-28F1-450C-BDF0-5B9BCAFBD7DC}"/>
              </a:ext>
            </a:extLst>
          </p:cNvPr>
          <p:cNvSpPr>
            <a:spLocks noChangeArrowheads="1"/>
          </p:cNvSpPr>
          <p:nvPr/>
        </p:nvSpPr>
        <p:spPr bwMode="auto">
          <a:xfrm>
            <a:off x="7186389" y="3758532"/>
            <a:ext cx="1226054" cy="841218"/>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Arial" panose="020B0604020202020204" pitchFamily="34" charset="0"/>
              </a:rPr>
              <a:t>Hostel Admin</a:t>
            </a:r>
          </a:p>
        </p:txBody>
      </p:sp>
      <p:sp>
        <p:nvSpPr>
          <p:cNvPr id="160" name="Oval 133">
            <a:extLst>
              <a:ext uri="{FF2B5EF4-FFF2-40B4-BE49-F238E27FC236}">
                <a16:creationId xmlns:a16="http://schemas.microsoft.com/office/drawing/2014/main" id="{CB4E3DDE-03F2-4B8B-90E8-919E5FDDA57E}"/>
              </a:ext>
            </a:extLst>
          </p:cNvPr>
          <p:cNvSpPr>
            <a:spLocks noChangeArrowheads="1"/>
          </p:cNvSpPr>
          <p:nvPr/>
        </p:nvSpPr>
        <p:spPr bwMode="auto">
          <a:xfrm>
            <a:off x="4822523" y="3786048"/>
            <a:ext cx="1226054" cy="841218"/>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Calibri" panose="020F0502020204030204" pitchFamily="34" charset="0"/>
                <a:cs typeface="Times New Roman" panose="02020603050405020304" pitchFamily="18" charset="0"/>
              </a:rPr>
              <a:t>Hostel Manager</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161" name="Oval 133">
            <a:extLst>
              <a:ext uri="{FF2B5EF4-FFF2-40B4-BE49-F238E27FC236}">
                <a16:creationId xmlns:a16="http://schemas.microsoft.com/office/drawing/2014/main" id="{A44B6693-9D1C-4D2B-AD88-C9246DB2620D}"/>
              </a:ext>
            </a:extLst>
          </p:cNvPr>
          <p:cNvSpPr>
            <a:spLocks noChangeArrowheads="1"/>
          </p:cNvSpPr>
          <p:nvPr/>
        </p:nvSpPr>
        <p:spPr bwMode="auto">
          <a:xfrm>
            <a:off x="3376252" y="3747431"/>
            <a:ext cx="1226054" cy="841218"/>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Arial" panose="020B0604020202020204" pitchFamily="34" charset="0"/>
              </a:rPr>
              <a:t>Student</a:t>
            </a:r>
          </a:p>
        </p:txBody>
      </p:sp>
      <p:sp>
        <p:nvSpPr>
          <p:cNvPr id="162" name="Oval 133">
            <a:extLst>
              <a:ext uri="{FF2B5EF4-FFF2-40B4-BE49-F238E27FC236}">
                <a16:creationId xmlns:a16="http://schemas.microsoft.com/office/drawing/2014/main" id="{42D48E91-97F6-47AC-A596-5871BF3CD2F5}"/>
              </a:ext>
            </a:extLst>
          </p:cNvPr>
          <p:cNvSpPr>
            <a:spLocks noChangeArrowheads="1"/>
          </p:cNvSpPr>
          <p:nvPr/>
        </p:nvSpPr>
        <p:spPr bwMode="auto">
          <a:xfrm>
            <a:off x="1556210" y="3653364"/>
            <a:ext cx="1312651" cy="938365"/>
          </a:xfrm>
          <a:prstGeom prst="ellipse">
            <a:avLst/>
          </a:prstGeom>
          <a:solidFill>
            <a:srgbClr val="D7E7F0"/>
          </a:solidFill>
          <a:ln w="12700">
            <a:solidFill>
              <a:srgbClr val="C6C6C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Calibri" panose="020F0502020204030204" pitchFamily="34" charset="0"/>
                <a:cs typeface="Times New Roman" panose="02020603050405020304" pitchFamily="18" charset="0"/>
              </a:rPr>
              <a:t>Check Credentials</a:t>
            </a:r>
            <a:endParaRPr kumimoji="0" lang="en-US" altLang="en-US" sz="1200" b="1" i="0" u="none" strike="noStrike" cap="none" normalizeH="0" baseline="0" dirty="0">
              <a:ln>
                <a:noFill/>
              </a:ln>
              <a:solidFill>
                <a:schemeClr val="tx1"/>
              </a:solidFill>
              <a:latin typeface="Arial" panose="020B0604020202020204" pitchFamily="34" charset="0"/>
            </a:endParaRPr>
          </a:p>
        </p:txBody>
      </p:sp>
      <p:cxnSp>
        <p:nvCxnSpPr>
          <p:cNvPr id="164" name="Straight Arrow Connector 163">
            <a:extLst>
              <a:ext uri="{FF2B5EF4-FFF2-40B4-BE49-F238E27FC236}">
                <a16:creationId xmlns:a16="http://schemas.microsoft.com/office/drawing/2014/main" id="{4D2C232A-FE11-4828-8251-D4E786F9844B}"/>
              </a:ext>
            </a:extLst>
          </p:cNvPr>
          <p:cNvCxnSpPr>
            <a:cxnSpLocks/>
          </p:cNvCxnSpPr>
          <p:nvPr/>
        </p:nvCxnSpPr>
        <p:spPr>
          <a:xfrm flipH="1">
            <a:off x="2911513" y="1935132"/>
            <a:ext cx="1156635" cy="576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0BE40D01-6DD6-4403-91EA-ED4F68F3D4CB}"/>
              </a:ext>
            </a:extLst>
          </p:cNvPr>
          <p:cNvCxnSpPr>
            <a:cxnSpLocks/>
            <a:stCxn id="144" idx="4"/>
            <a:endCxn id="162" idx="0"/>
          </p:cNvCxnSpPr>
          <p:nvPr/>
        </p:nvCxnSpPr>
        <p:spPr>
          <a:xfrm flipH="1">
            <a:off x="2212536" y="3351305"/>
            <a:ext cx="326666" cy="30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38E6CEE9-7060-467B-9F33-3AD35B08D814}"/>
              </a:ext>
            </a:extLst>
          </p:cNvPr>
          <p:cNvCxnSpPr>
            <a:cxnSpLocks/>
            <a:stCxn id="162" idx="7"/>
            <a:endCxn id="158" idx="2"/>
          </p:cNvCxnSpPr>
          <p:nvPr/>
        </p:nvCxnSpPr>
        <p:spPr>
          <a:xfrm flipV="1">
            <a:off x="2676628" y="2714923"/>
            <a:ext cx="2270912" cy="1075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F5DEA6C3-1E7F-4588-AA4E-EE068D6A0010}"/>
              </a:ext>
            </a:extLst>
          </p:cNvPr>
          <p:cNvCxnSpPr>
            <a:cxnSpLocks/>
            <a:stCxn id="158" idx="3"/>
            <a:endCxn id="161" idx="7"/>
          </p:cNvCxnSpPr>
          <p:nvPr/>
        </p:nvCxnSpPr>
        <p:spPr>
          <a:xfrm flipH="1">
            <a:off x="4422755" y="3012338"/>
            <a:ext cx="704336" cy="85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8E011D57-46ED-4E80-9F23-57D23B2FA4A9}"/>
              </a:ext>
            </a:extLst>
          </p:cNvPr>
          <p:cNvCxnSpPr>
            <a:cxnSpLocks/>
            <a:endCxn id="160" idx="0"/>
          </p:cNvCxnSpPr>
          <p:nvPr/>
        </p:nvCxnSpPr>
        <p:spPr>
          <a:xfrm>
            <a:off x="5435550" y="3156648"/>
            <a:ext cx="0" cy="62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0CC352AB-3138-42F6-9B2F-8777218BB282}"/>
              </a:ext>
            </a:extLst>
          </p:cNvPr>
          <p:cNvCxnSpPr>
            <a:cxnSpLocks/>
          </p:cNvCxnSpPr>
          <p:nvPr/>
        </p:nvCxnSpPr>
        <p:spPr>
          <a:xfrm>
            <a:off x="6150797" y="2819537"/>
            <a:ext cx="1550902" cy="971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Rectangle 134">
            <a:extLst>
              <a:ext uri="{FF2B5EF4-FFF2-40B4-BE49-F238E27FC236}">
                <a16:creationId xmlns:a16="http://schemas.microsoft.com/office/drawing/2014/main" id="{222EB8F3-1887-430E-AC20-30B4C87D08A0}"/>
              </a:ext>
            </a:extLst>
          </p:cNvPr>
          <p:cNvSpPr>
            <a:spLocks noChangeArrowheads="1"/>
          </p:cNvSpPr>
          <p:nvPr/>
        </p:nvSpPr>
        <p:spPr bwMode="auto">
          <a:xfrm>
            <a:off x="533262" y="4844809"/>
            <a:ext cx="2353055" cy="509048"/>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latin typeface="Arial" panose="020B0604020202020204" pitchFamily="34" charset="0"/>
              </a:rPr>
              <a:t>Apply For Hostel’s Room</a:t>
            </a:r>
          </a:p>
        </p:txBody>
      </p:sp>
      <p:sp>
        <p:nvSpPr>
          <p:cNvPr id="206" name="Rectangle 134">
            <a:extLst>
              <a:ext uri="{FF2B5EF4-FFF2-40B4-BE49-F238E27FC236}">
                <a16:creationId xmlns:a16="http://schemas.microsoft.com/office/drawing/2014/main" id="{79CDDFBD-331E-4E1C-8E8D-590682097706}"/>
              </a:ext>
            </a:extLst>
          </p:cNvPr>
          <p:cNvSpPr>
            <a:spLocks noChangeArrowheads="1"/>
          </p:cNvSpPr>
          <p:nvPr/>
        </p:nvSpPr>
        <p:spPr bwMode="auto">
          <a:xfrm>
            <a:off x="541990" y="5516968"/>
            <a:ext cx="2335597" cy="509046"/>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00"/>
                </a:solidFill>
                <a:latin typeface="Calibri" panose="020F0502020204030204" pitchFamily="34" charset="0"/>
                <a:cs typeface="Times New Roman" panose="02020603050405020304" pitchFamily="18" charset="0"/>
              </a:rPr>
              <a:t>Complaint/Massage To Hostel Manager</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207" name="Rectangle 134">
            <a:extLst>
              <a:ext uri="{FF2B5EF4-FFF2-40B4-BE49-F238E27FC236}">
                <a16:creationId xmlns:a16="http://schemas.microsoft.com/office/drawing/2014/main" id="{85815B0A-1683-4CFC-9586-BF6387690A94}"/>
              </a:ext>
            </a:extLst>
          </p:cNvPr>
          <p:cNvSpPr>
            <a:spLocks noChangeArrowheads="1"/>
          </p:cNvSpPr>
          <p:nvPr/>
        </p:nvSpPr>
        <p:spPr bwMode="auto">
          <a:xfrm>
            <a:off x="3815201" y="4912669"/>
            <a:ext cx="2045891" cy="441188"/>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Check Students/Allotee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208" name="Rectangle 134">
            <a:extLst>
              <a:ext uri="{FF2B5EF4-FFF2-40B4-BE49-F238E27FC236}">
                <a16:creationId xmlns:a16="http://schemas.microsoft.com/office/drawing/2014/main" id="{16A0A6DB-B16D-4D77-8F03-B1FA0E676AF4}"/>
              </a:ext>
            </a:extLst>
          </p:cNvPr>
          <p:cNvSpPr>
            <a:spLocks noChangeArrowheads="1"/>
          </p:cNvSpPr>
          <p:nvPr/>
        </p:nvSpPr>
        <p:spPr bwMode="auto">
          <a:xfrm>
            <a:off x="3807306" y="5584826"/>
            <a:ext cx="2045891" cy="441188"/>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Check Complaint/Message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209" name="Rectangle 134">
            <a:extLst>
              <a:ext uri="{FF2B5EF4-FFF2-40B4-BE49-F238E27FC236}">
                <a16:creationId xmlns:a16="http://schemas.microsoft.com/office/drawing/2014/main" id="{F042EC42-0D5E-42EC-8CD1-D1901F63F8F2}"/>
              </a:ext>
            </a:extLst>
          </p:cNvPr>
          <p:cNvSpPr>
            <a:spLocks noChangeArrowheads="1"/>
          </p:cNvSpPr>
          <p:nvPr/>
        </p:nvSpPr>
        <p:spPr bwMode="auto">
          <a:xfrm>
            <a:off x="6942830" y="5065922"/>
            <a:ext cx="2045891" cy="575870"/>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Appoint/Remove Hostel Manager</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210" name="Rectangle 134">
            <a:extLst>
              <a:ext uri="{FF2B5EF4-FFF2-40B4-BE49-F238E27FC236}">
                <a16:creationId xmlns:a16="http://schemas.microsoft.com/office/drawing/2014/main" id="{68195E73-B59E-45AF-910D-3A4286D96239}"/>
              </a:ext>
            </a:extLst>
          </p:cNvPr>
          <p:cNvSpPr>
            <a:spLocks noChangeArrowheads="1"/>
          </p:cNvSpPr>
          <p:nvPr/>
        </p:nvSpPr>
        <p:spPr bwMode="auto">
          <a:xfrm>
            <a:off x="6942830" y="5820029"/>
            <a:ext cx="2045891" cy="575870"/>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Check Students Details By Roll Number</a:t>
            </a:r>
            <a:endParaRPr kumimoji="0" lang="en-US" altLang="en-US" sz="1200" b="1" i="0" u="none" strike="noStrike" cap="none" normalizeH="0" baseline="0" dirty="0">
              <a:ln>
                <a:noFill/>
              </a:ln>
              <a:solidFill>
                <a:schemeClr val="tx1"/>
              </a:solidFill>
              <a:latin typeface="Arial" panose="020B0604020202020204" pitchFamily="34" charset="0"/>
            </a:endParaRPr>
          </a:p>
        </p:txBody>
      </p:sp>
      <p:sp>
        <p:nvSpPr>
          <p:cNvPr id="215" name="Rectangle 134">
            <a:extLst>
              <a:ext uri="{FF2B5EF4-FFF2-40B4-BE49-F238E27FC236}">
                <a16:creationId xmlns:a16="http://schemas.microsoft.com/office/drawing/2014/main" id="{021E4997-2420-41EE-9555-C75C29F1A567}"/>
              </a:ext>
            </a:extLst>
          </p:cNvPr>
          <p:cNvSpPr>
            <a:spLocks noChangeArrowheads="1"/>
          </p:cNvSpPr>
          <p:nvPr/>
        </p:nvSpPr>
        <p:spPr bwMode="auto">
          <a:xfrm>
            <a:off x="558458" y="6163434"/>
            <a:ext cx="2353055" cy="454567"/>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dirty="0">
                <a:latin typeface="Arial" panose="020B0604020202020204" pitchFamily="34" charset="0"/>
              </a:rPr>
              <a:t>Profile Details</a:t>
            </a:r>
            <a:endParaRPr kumimoji="0" lang="en-US" altLang="en-US" sz="1200" b="1" i="0" u="none" strike="noStrike" cap="none" normalizeH="0" baseline="0" dirty="0">
              <a:ln>
                <a:noFill/>
              </a:ln>
              <a:solidFill>
                <a:schemeClr val="tx1"/>
              </a:solidFill>
              <a:latin typeface="Arial" panose="020B0604020202020204" pitchFamily="34" charset="0"/>
            </a:endParaRPr>
          </a:p>
        </p:txBody>
      </p:sp>
      <p:cxnSp>
        <p:nvCxnSpPr>
          <p:cNvPr id="217" name="Connector: Elbow 216">
            <a:extLst>
              <a:ext uri="{FF2B5EF4-FFF2-40B4-BE49-F238E27FC236}">
                <a16:creationId xmlns:a16="http://schemas.microsoft.com/office/drawing/2014/main" id="{5C7C8DC2-47A1-40C6-BF29-16B874639881}"/>
              </a:ext>
            </a:extLst>
          </p:cNvPr>
          <p:cNvCxnSpPr>
            <a:cxnSpLocks/>
          </p:cNvCxnSpPr>
          <p:nvPr/>
        </p:nvCxnSpPr>
        <p:spPr>
          <a:xfrm rot="10800000" flipV="1">
            <a:off x="2911513" y="4140800"/>
            <a:ext cx="464739" cy="22226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2" name="Straight Arrow Connector 221">
            <a:extLst>
              <a:ext uri="{FF2B5EF4-FFF2-40B4-BE49-F238E27FC236}">
                <a16:creationId xmlns:a16="http://schemas.microsoft.com/office/drawing/2014/main" id="{8A5B5A61-9C33-4D85-BA6C-3F9AFC92E5B4}"/>
              </a:ext>
            </a:extLst>
          </p:cNvPr>
          <p:cNvCxnSpPr>
            <a:endCxn id="205" idx="3"/>
          </p:cNvCxnSpPr>
          <p:nvPr/>
        </p:nvCxnSpPr>
        <p:spPr>
          <a:xfrm flipH="1">
            <a:off x="2886317" y="5099333"/>
            <a:ext cx="2575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8" name="Straight Arrow Connector 227">
            <a:extLst>
              <a:ext uri="{FF2B5EF4-FFF2-40B4-BE49-F238E27FC236}">
                <a16:creationId xmlns:a16="http://schemas.microsoft.com/office/drawing/2014/main" id="{5D501429-8831-449F-A7E2-327EDA26C9DA}"/>
              </a:ext>
            </a:extLst>
          </p:cNvPr>
          <p:cNvCxnSpPr>
            <a:endCxn id="206" idx="3"/>
          </p:cNvCxnSpPr>
          <p:nvPr/>
        </p:nvCxnSpPr>
        <p:spPr>
          <a:xfrm flipH="1">
            <a:off x="2877587" y="5759679"/>
            <a:ext cx="266295" cy="11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2" name="Rectangle 134">
            <a:extLst>
              <a:ext uri="{FF2B5EF4-FFF2-40B4-BE49-F238E27FC236}">
                <a16:creationId xmlns:a16="http://schemas.microsoft.com/office/drawing/2014/main" id="{D71EA8B9-0603-47E1-9436-91A4382E18F8}"/>
              </a:ext>
            </a:extLst>
          </p:cNvPr>
          <p:cNvSpPr>
            <a:spLocks noChangeArrowheads="1"/>
          </p:cNvSpPr>
          <p:nvPr/>
        </p:nvSpPr>
        <p:spPr bwMode="auto">
          <a:xfrm>
            <a:off x="3807306" y="6142883"/>
            <a:ext cx="2045891" cy="575869"/>
          </a:xfrm>
          <a:prstGeom prst="rect">
            <a:avLst/>
          </a:prstGeom>
          <a:solidFill>
            <a:srgbClr val="FFFFFF"/>
          </a:solidFill>
          <a:ln w="12700">
            <a:solidFill>
              <a:srgbClr val="A5A5A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latin typeface="Calibri" panose="020F0502020204030204" pitchFamily="34" charset="0"/>
                <a:ea typeface="Calibri" panose="020F0502020204030204" pitchFamily="34" charset="0"/>
                <a:cs typeface="Times New Roman" panose="02020603050405020304" pitchFamily="18" charset="0"/>
              </a:rPr>
              <a:t>Allocated/Empty/Vacate Hostel’s Room to Student</a:t>
            </a:r>
            <a:endParaRPr kumimoji="0" lang="en-US" altLang="en-US" sz="1200" b="1" i="0" u="none" strike="noStrike" cap="none" normalizeH="0" baseline="0" dirty="0">
              <a:ln>
                <a:noFill/>
              </a:ln>
              <a:solidFill>
                <a:schemeClr val="tx1"/>
              </a:solidFill>
              <a:latin typeface="Arial" panose="020B0604020202020204" pitchFamily="34" charset="0"/>
            </a:endParaRPr>
          </a:p>
        </p:txBody>
      </p:sp>
      <p:cxnSp>
        <p:nvCxnSpPr>
          <p:cNvPr id="246" name="Connector: Elbow 245">
            <a:extLst>
              <a:ext uri="{FF2B5EF4-FFF2-40B4-BE49-F238E27FC236}">
                <a16:creationId xmlns:a16="http://schemas.microsoft.com/office/drawing/2014/main" id="{FEE3939E-387B-44FC-AE21-54F9851329A7}"/>
              </a:ext>
            </a:extLst>
          </p:cNvPr>
          <p:cNvCxnSpPr>
            <a:cxnSpLocks/>
            <a:stCxn id="160" idx="6"/>
            <a:endCxn id="242" idx="3"/>
          </p:cNvCxnSpPr>
          <p:nvPr/>
        </p:nvCxnSpPr>
        <p:spPr>
          <a:xfrm flipH="1">
            <a:off x="5853197" y="4206657"/>
            <a:ext cx="195380" cy="2224161"/>
          </a:xfrm>
          <a:prstGeom prst="bentConnector3">
            <a:avLst>
              <a:gd name="adj1" fmla="val -117003"/>
            </a:avLst>
          </a:prstGeom>
          <a:ln>
            <a:tailEnd type="triangle"/>
          </a:ln>
        </p:spPr>
        <p:style>
          <a:lnRef idx="1">
            <a:schemeClr val="dk1"/>
          </a:lnRef>
          <a:fillRef idx="0">
            <a:schemeClr val="dk1"/>
          </a:fillRef>
          <a:effectRef idx="0">
            <a:schemeClr val="dk1"/>
          </a:effectRef>
          <a:fontRef idx="minor">
            <a:schemeClr val="tx1"/>
          </a:fontRef>
        </p:style>
      </p:cxnSp>
      <p:cxnSp>
        <p:nvCxnSpPr>
          <p:cNvPr id="257" name="Connector: Elbow 256">
            <a:extLst>
              <a:ext uri="{FF2B5EF4-FFF2-40B4-BE49-F238E27FC236}">
                <a16:creationId xmlns:a16="http://schemas.microsoft.com/office/drawing/2014/main" id="{FAB42AE6-1A43-4F2D-83BA-C5F25D40C122}"/>
              </a:ext>
            </a:extLst>
          </p:cNvPr>
          <p:cNvCxnSpPr>
            <a:stCxn id="159" idx="2"/>
            <a:endCxn id="210" idx="1"/>
          </p:cNvCxnSpPr>
          <p:nvPr/>
        </p:nvCxnSpPr>
        <p:spPr>
          <a:xfrm rot="10800000" flipV="1">
            <a:off x="6942831" y="4179140"/>
            <a:ext cx="243559" cy="1928823"/>
          </a:xfrm>
          <a:prstGeom prst="bentConnector3">
            <a:avLst>
              <a:gd name="adj1" fmla="val 193858"/>
            </a:avLst>
          </a:prstGeom>
          <a:ln>
            <a:tailEnd type="triangle"/>
          </a:ln>
        </p:spPr>
        <p:style>
          <a:lnRef idx="1">
            <a:schemeClr val="dk1"/>
          </a:lnRef>
          <a:fillRef idx="0">
            <a:schemeClr val="dk1"/>
          </a:fillRef>
          <a:effectRef idx="0">
            <a:schemeClr val="dk1"/>
          </a:effectRef>
          <a:fontRef idx="minor">
            <a:schemeClr val="tx1"/>
          </a:fontRef>
        </p:style>
      </p:cxnSp>
      <p:cxnSp>
        <p:nvCxnSpPr>
          <p:cNvPr id="265" name="Straight Arrow Connector 264">
            <a:extLst>
              <a:ext uri="{FF2B5EF4-FFF2-40B4-BE49-F238E27FC236}">
                <a16:creationId xmlns:a16="http://schemas.microsoft.com/office/drawing/2014/main" id="{FDDDA33F-6291-42AD-BA08-FD2DCE4B2EE5}"/>
              </a:ext>
            </a:extLst>
          </p:cNvPr>
          <p:cNvCxnSpPr>
            <a:endCxn id="207" idx="3"/>
          </p:cNvCxnSpPr>
          <p:nvPr/>
        </p:nvCxnSpPr>
        <p:spPr>
          <a:xfrm flipH="1">
            <a:off x="5861092" y="5133263"/>
            <a:ext cx="3794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9" name="Straight Arrow Connector 268">
            <a:extLst>
              <a:ext uri="{FF2B5EF4-FFF2-40B4-BE49-F238E27FC236}">
                <a16:creationId xmlns:a16="http://schemas.microsoft.com/office/drawing/2014/main" id="{38730D28-7076-462F-9B5E-9239A23D1242}"/>
              </a:ext>
            </a:extLst>
          </p:cNvPr>
          <p:cNvCxnSpPr>
            <a:endCxn id="209" idx="1"/>
          </p:cNvCxnSpPr>
          <p:nvPr/>
        </p:nvCxnSpPr>
        <p:spPr>
          <a:xfrm>
            <a:off x="6711885" y="5353857"/>
            <a:ext cx="230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3" name="Straight Arrow Connector 272">
            <a:extLst>
              <a:ext uri="{FF2B5EF4-FFF2-40B4-BE49-F238E27FC236}">
                <a16:creationId xmlns:a16="http://schemas.microsoft.com/office/drawing/2014/main" id="{900036A3-D893-4EB1-9F39-7FDA82CC3735}"/>
              </a:ext>
            </a:extLst>
          </p:cNvPr>
          <p:cNvCxnSpPr>
            <a:endCxn id="208" idx="3"/>
          </p:cNvCxnSpPr>
          <p:nvPr/>
        </p:nvCxnSpPr>
        <p:spPr>
          <a:xfrm flipH="1">
            <a:off x="5853197" y="5805420"/>
            <a:ext cx="3873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890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ER Diagram</a:t>
            </a:r>
          </a:p>
        </p:txBody>
      </p:sp>
      <p:sp>
        <p:nvSpPr>
          <p:cNvPr id="3" name="Content Placeholder 2"/>
          <p:cNvSpPr>
            <a:spLocks noGrp="1"/>
          </p:cNvSpPr>
          <p:nvPr>
            <p:ph idx="1"/>
          </p:nvPr>
        </p:nvSpPr>
        <p:spPr/>
        <p:txBody>
          <a:bodyPr/>
          <a:lstStyle/>
          <a:p>
            <a:pPr marL="0" indent="0">
              <a:buNone/>
            </a:pPr>
            <a:r>
              <a:rPr lang="en-IN" dirty="0"/>
              <a:t> </a:t>
            </a:r>
          </a:p>
        </p:txBody>
      </p:sp>
      <p:pic>
        <p:nvPicPr>
          <p:cNvPr id="4" name="Picture 3"/>
          <p:cNvPicPr/>
          <p:nvPr/>
        </p:nvPicPr>
        <p:blipFill>
          <a:blip r:embed="rId2"/>
          <a:stretch>
            <a:fillRect/>
          </a:stretch>
        </p:blipFill>
        <p:spPr>
          <a:xfrm>
            <a:off x="1423225" y="1882225"/>
            <a:ext cx="7850777" cy="4437500"/>
          </a:xfrm>
          <a:prstGeom prst="rect">
            <a:avLst/>
          </a:prstGeom>
        </p:spPr>
      </p:pic>
    </p:spTree>
    <p:extLst>
      <p:ext uri="{BB962C8B-B14F-4D97-AF65-F5344CB8AC3E}">
        <p14:creationId xmlns:p14="http://schemas.microsoft.com/office/powerpoint/2010/main" val="64187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Structure Chart</a:t>
            </a:r>
          </a:p>
        </p:txBody>
      </p:sp>
      <p:sp>
        <p:nvSpPr>
          <p:cNvPr id="3" name="Content Placeholder 2"/>
          <p:cNvSpPr>
            <a:spLocks noGrp="1"/>
          </p:cNvSpPr>
          <p:nvPr>
            <p:ph idx="1"/>
          </p:nvPr>
        </p:nvSpPr>
        <p:spPr>
          <a:xfrm>
            <a:off x="1097280" y="1845734"/>
            <a:ext cx="10058400" cy="4306872"/>
          </a:xfrm>
        </p:spPr>
        <p:txBody>
          <a:bodyPr/>
          <a:lstStyle/>
          <a:p>
            <a:pPr marL="0" indent="0">
              <a:buNone/>
            </a:pPr>
            <a:r>
              <a:rPr lang="en-IN" dirty="0"/>
              <a:t> </a:t>
            </a:r>
          </a:p>
        </p:txBody>
      </p:sp>
      <p:grpSp>
        <p:nvGrpSpPr>
          <p:cNvPr id="4" name="Group 3"/>
          <p:cNvGrpSpPr/>
          <p:nvPr/>
        </p:nvGrpSpPr>
        <p:grpSpPr>
          <a:xfrm>
            <a:off x="1926627" y="2332996"/>
            <a:ext cx="6637741" cy="3332347"/>
            <a:chOff x="-8127" y="-5079"/>
            <a:chExt cx="6637741" cy="3834384"/>
          </a:xfrm>
        </p:grpSpPr>
        <p:sp>
          <p:nvSpPr>
            <p:cNvPr id="5" name="Rectangle 4"/>
            <p:cNvSpPr/>
            <p:nvPr/>
          </p:nvSpPr>
          <p:spPr>
            <a:xfrm>
              <a:off x="152705" y="322326"/>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 name="Rectangle 5"/>
            <p:cNvSpPr/>
            <p:nvPr/>
          </p:nvSpPr>
          <p:spPr>
            <a:xfrm>
              <a:off x="152705" y="6076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 name="Rectangle 6"/>
            <p:cNvSpPr/>
            <p:nvPr/>
          </p:nvSpPr>
          <p:spPr>
            <a:xfrm>
              <a:off x="152705" y="894207"/>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 name="Rectangle 7"/>
            <p:cNvSpPr/>
            <p:nvPr/>
          </p:nvSpPr>
          <p:spPr>
            <a:xfrm>
              <a:off x="152705" y="11791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 name="Rectangle 8"/>
            <p:cNvSpPr/>
            <p:nvPr/>
          </p:nvSpPr>
          <p:spPr>
            <a:xfrm>
              <a:off x="152705" y="1465707"/>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0" name="Rectangle 9"/>
            <p:cNvSpPr/>
            <p:nvPr/>
          </p:nvSpPr>
          <p:spPr>
            <a:xfrm>
              <a:off x="152705" y="17506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1" name="Rectangle 10"/>
            <p:cNvSpPr/>
            <p:nvPr/>
          </p:nvSpPr>
          <p:spPr>
            <a:xfrm>
              <a:off x="152705" y="2035683"/>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2" name="Rectangle 11"/>
            <p:cNvSpPr/>
            <p:nvPr/>
          </p:nvSpPr>
          <p:spPr>
            <a:xfrm>
              <a:off x="152705" y="23221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3" name="Rectangle 12"/>
            <p:cNvSpPr/>
            <p:nvPr/>
          </p:nvSpPr>
          <p:spPr>
            <a:xfrm>
              <a:off x="152705" y="2607183"/>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4" name="Rectangle 13"/>
            <p:cNvSpPr/>
            <p:nvPr/>
          </p:nvSpPr>
          <p:spPr>
            <a:xfrm>
              <a:off x="152705" y="2893949"/>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5" name="Rectangle 14"/>
            <p:cNvSpPr/>
            <p:nvPr/>
          </p:nvSpPr>
          <p:spPr>
            <a:xfrm>
              <a:off x="152705" y="3178937"/>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6" name="Picture 15"/>
            <p:cNvPicPr/>
            <p:nvPr/>
          </p:nvPicPr>
          <p:blipFill>
            <a:blip r:embed="rId2"/>
            <a:stretch>
              <a:fillRect/>
            </a:stretch>
          </p:blipFill>
          <p:spPr>
            <a:xfrm>
              <a:off x="506984" y="-5079"/>
              <a:ext cx="4998721" cy="588264"/>
            </a:xfrm>
            <a:prstGeom prst="rect">
              <a:avLst/>
            </a:prstGeom>
          </p:spPr>
        </p:pic>
        <p:sp>
          <p:nvSpPr>
            <p:cNvPr id="17" name="Shape 606"/>
            <p:cNvSpPr/>
            <p:nvPr/>
          </p:nvSpPr>
          <p:spPr>
            <a:xfrm>
              <a:off x="513080" y="0"/>
              <a:ext cx="4991100" cy="581025"/>
            </a:xfrm>
            <a:custGeom>
              <a:avLst/>
              <a:gdLst/>
              <a:ahLst/>
              <a:cxnLst/>
              <a:rect l="0" t="0" r="0" b="0"/>
              <a:pathLst>
                <a:path w="4991100" h="581025">
                  <a:moveTo>
                    <a:pt x="0" y="581025"/>
                  </a:moveTo>
                  <a:lnTo>
                    <a:pt x="4991100" y="581025"/>
                  </a:lnTo>
                  <a:lnTo>
                    <a:pt x="4991100" y="0"/>
                  </a:lnTo>
                  <a:lnTo>
                    <a:pt x="0" y="0"/>
                  </a:lnTo>
                  <a:close/>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8" name="Rectangle 17"/>
            <p:cNvSpPr/>
            <p:nvPr/>
          </p:nvSpPr>
          <p:spPr>
            <a:xfrm>
              <a:off x="849122" y="115443"/>
              <a:ext cx="5747411" cy="448003"/>
            </a:xfrm>
            <a:prstGeom prst="rect">
              <a:avLst/>
            </a:prstGeom>
            <a:ln>
              <a:noFill/>
            </a:ln>
          </p:spPr>
          <p:txBody>
            <a:bodyPr vert="horz" lIns="0" tIns="0" rIns="0" bIns="0" rtlCol="0">
              <a:noAutofit/>
            </a:bodyPr>
            <a:lstStyle/>
            <a:p>
              <a:pPr>
                <a:lnSpc>
                  <a:spcPct val="107000"/>
                </a:lnSpc>
                <a:spcAft>
                  <a:spcPts val="800"/>
                </a:spcAft>
              </a:pPr>
              <a:r>
                <a:rPr lang="en-IN" sz="2600" dirty="0">
                  <a:solidFill>
                    <a:srgbClr val="000000"/>
                  </a:solidFill>
                  <a:effectLst/>
                  <a:latin typeface="Calibri" panose="020F0502020204030204" pitchFamily="34" charset="0"/>
                  <a:ea typeface="Calibri" panose="020F0502020204030204" pitchFamily="34" charset="0"/>
                </a:rPr>
                <a:t>HOSTEL MANAGEMENT SYSTEM</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5170678" y="115215"/>
              <a:ext cx="99496" cy="448416"/>
            </a:xfrm>
            <a:prstGeom prst="rect">
              <a:avLst/>
            </a:prstGeom>
            <a:ln>
              <a:noFill/>
            </a:ln>
          </p:spPr>
          <p:txBody>
            <a:bodyPr vert="horz" lIns="0" tIns="0" rIns="0" bIns="0" rtlCol="0">
              <a:noAutofit/>
            </a:bodyPr>
            <a:lstStyle/>
            <a:p>
              <a:pPr>
                <a:lnSpc>
                  <a:spcPct val="107000"/>
                </a:lnSpc>
                <a:spcAft>
                  <a:spcPts val="800"/>
                </a:spcAft>
              </a:pPr>
              <a:r>
                <a:rPr lang="en-IN" sz="2600">
                  <a:solidFill>
                    <a:srgbClr val="8497B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Shape 609"/>
            <p:cNvSpPr/>
            <p:nvPr/>
          </p:nvSpPr>
          <p:spPr>
            <a:xfrm>
              <a:off x="3114675" y="580136"/>
              <a:ext cx="9525" cy="323850"/>
            </a:xfrm>
            <a:custGeom>
              <a:avLst/>
              <a:gdLst/>
              <a:ahLst/>
              <a:cxnLst/>
              <a:rect l="0" t="0" r="0" b="0"/>
              <a:pathLst>
                <a:path w="9525" h="323850">
                  <a:moveTo>
                    <a:pt x="0" y="0"/>
                  </a:moveTo>
                  <a:lnTo>
                    <a:pt x="9525" y="32385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1" name="Shape 610"/>
            <p:cNvSpPr/>
            <p:nvPr/>
          </p:nvSpPr>
          <p:spPr>
            <a:xfrm>
              <a:off x="675640" y="856361"/>
              <a:ext cx="4943475" cy="19050"/>
            </a:xfrm>
            <a:custGeom>
              <a:avLst/>
              <a:gdLst/>
              <a:ahLst/>
              <a:cxnLst/>
              <a:rect l="0" t="0" r="0" b="0"/>
              <a:pathLst>
                <a:path w="4943475" h="19050">
                  <a:moveTo>
                    <a:pt x="4943475" y="0"/>
                  </a:moveTo>
                  <a:lnTo>
                    <a:pt x="0" y="1905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2" name="Shape 611"/>
            <p:cNvSpPr/>
            <p:nvPr/>
          </p:nvSpPr>
          <p:spPr>
            <a:xfrm>
              <a:off x="676275" y="856361"/>
              <a:ext cx="9525" cy="323850"/>
            </a:xfrm>
            <a:custGeom>
              <a:avLst/>
              <a:gdLst/>
              <a:ahLst/>
              <a:cxnLst/>
              <a:rect l="0" t="0" r="0" b="0"/>
              <a:pathLst>
                <a:path w="9525" h="323850">
                  <a:moveTo>
                    <a:pt x="0" y="0"/>
                  </a:moveTo>
                  <a:lnTo>
                    <a:pt x="9525" y="32385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3" name="Shape 612"/>
            <p:cNvSpPr/>
            <p:nvPr/>
          </p:nvSpPr>
          <p:spPr>
            <a:xfrm>
              <a:off x="5610225" y="865886"/>
              <a:ext cx="9525" cy="323850"/>
            </a:xfrm>
            <a:custGeom>
              <a:avLst/>
              <a:gdLst/>
              <a:ahLst/>
              <a:cxnLst/>
              <a:rect l="0" t="0" r="0" b="0"/>
              <a:pathLst>
                <a:path w="9525" h="323850">
                  <a:moveTo>
                    <a:pt x="0" y="0"/>
                  </a:moveTo>
                  <a:lnTo>
                    <a:pt x="9525" y="32385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4" name="Shape 613"/>
            <p:cNvSpPr/>
            <p:nvPr/>
          </p:nvSpPr>
          <p:spPr>
            <a:xfrm>
              <a:off x="3124200" y="827786"/>
              <a:ext cx="9525" cy="390525"/>
            </a:xfrm>
            <a:custGeom>
              <a:avLst/>
              <a:gdLst/>
              <a:ahLst/>
              <a:cxnLst/>
              <a:rect l="0" t="0" r="0" b="0"/>
              <a:pathLst>
                <a:path w="9525" h="390525">
                  <a:moveTo>
                    <a:pt x="0" y="0"/>
                  </a:moveTo>
                  <a:lnTo>
                    <a:pt x="9525" y="390525"/>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pic>
          <p:nvPicPr>
            <p:cNvPr id="25" name="Picture 24"/>
            <p:cNvPicPr/>
            <p:nvPr/>
          </p:nvPicPr>
          <p:blipFill>
            <a:blip r:embed="rId3"/>
            <a:stretch>
              <a:fillRect/>
            </a:stretch>
          </p:blipFill>
          <p:spPr>
            <a:xfrm>
              <a:off x="-8127" y="1191768"/>
              <a:ext cx="1380744" cy="341376"/>
            </a:xfrm>
            <a:prstGeom prst="rect">
              <a:avLst/>
            </a:prstGeom>
          </p:spPr>
        </p:pic>
        <p:sp>
          <p:nvSpPr>
            <p:cNvPr id="26" name="Shape 615"/>
            <p:cNvSpPr/>
            <p:nvPr/>
          </p:nvSpPr>
          <p:spPr>
            <a:xfrm>
              <a:off x="0" y="1199769"/>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ED7D31"/>
            </a:lnRef>
            <a:fillRef idx="0">
              <a:srgbClr val="000000">
                <a:alpha val="0"/>
              </a:srgbClr>
            </a:fillRef>
            <a:effectRef idx="0">
              <a:scrgbClr r="0" g="0" b="0"/>
            </a:effectRef>
            <a:fontRef idx="none"/>
          </p:style>
          <p:txBody>
            <a:bodyPr/>
            <a:lstStyle/>
            <a:p>
              <a:endParaRPr lang="en-IN"/>
            </a:p>
          </p:txBody>
        </p:sp>
        <p:sp>
          <p:nvSpPr>
            <p:cNvPr id="27" name="Rectangle 26"/>
            <p:cNvSpPr/>
            <p:nvPr/>
          </p:nvSpPr>
          <p:spPr>
            <a:xfrm>
              <a:off x="417881" y="1276731"/>
              <a:ext cx="712900"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STUDENT</a:t>
              </a:r>
            </a:p>
          </p:txBody>
        </p:sp>
        <p:sp>
          <p:nvSpPr>
            <p:cNvPr id="28" name="Rectangle 27"/>
            <p:cNvSpPr/>
            <p:nvPr/>
          </p:nvSpPr>
          <p:spPr>
            <a:xfrm>
              <a:off x="952754" y="1276731"/>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9" name="Picture 28"/>
            <p:cNvPicPr/>
            <p:nvPr/>
          </p:nvPicPr>
          <p:blipFill>
            <a:blip r:embed="rId4"/>
            <a:stretch>
              <a:fillRect/>
            </a:stretch>
          </p:blipFill>
          <p:spPr>
            <a:xfrm>
              <a:off x="2319528" y="1224280"/>
              <a:ext cx="1374648" cy="338328"/>
            </a:xfrm>
            <a:prstGeom prst="rect">
              <a:avLst/>
            </a:prstGeom>
          </p:spPr>
        </p:pic>
        <p:sp>
          <p:nvSpPr>
            <p:cNvPr id="30" name="Shape 619"/>
            <p:cNvSpPr/>
            <p:nvPr/>
          </p:nvSpPr>
          <p:spPr>
            <a:xfrm>
              <a:off x="2322830" y="1227582"/>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ED7D31"/>
            </a:lnRef>
            <a:fillRef idx="0">
              <a:srgbClr val="000000">
                <a:alpha val="0"/>
              </a:srgbClr>
            </a:fillRef>
            <a:effectRef idx="0">
              <a:scrgbClr r="0" g="0" b="0"/>
            </a:effectRef>
            <a:fontRef idx="none"/>
          </p:style>
          <p:txBody>
            <a:bodyPr/>
            <a:lstStyle/>
            <a:p>
              <a:endParaRPr lang="en-IN"/>
            </a:p>
          </p:txBody>
        </p:sp>
        <p:sp>
          <p:nvSpPr>
            <p:cNvPr id="31" name="Rectangle 30"/>
            <p:cNvSpPr/>
            <p:nvPr/>
          </p:nvSpPr>
          <p:spPr>
            <a:xfrm>
              <a:off x="2803271" y="1304163"/>
              <a:ext cx="55029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ADMIN</a:t>
              </a:r>
            </a:p>
          </p:txBody>
        </p:sp>
        <p:sp>
          <p:nvSpPr>
            <p:cNvPr id="32" name="Rectangle 31"/>
            <p:cNvSpPr/>
            <p:nvPr/>
          </p:nvSpPr>
          <p:spPr>
            <a:xfrm>
              <a:off x="3215005" y="1304163"/>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3" name="Picture 32"/>
            <p:cNvPicPr/>
            <p:nvPr/>
          </p:nvPicPr>
          <p:blipFill>
            <a:blip r:embed="rId5"/>
            <a:stretch>
              <a:fillRect/>
            </a:stretch>
          </p:blipFill>
          <p:spPr>
            <a:xfrm>
              <a:off x="4487672" y="1191768"/>
              <a:ext cx="1377697" cy="341376"/>
            </a:xfrm>
            <a:prstGeom prst="rect">
              <a:avLst/>
            </a:prstGeom>
          </p:spPr>
        </p:pic>
        <p:sp>
          <p:nvSpPr>
            <p:cNvPr id="34" name="Shape 623"/>
            <p:cNvSpPr/>
            <p:nvPr/>
          </p:nvSpPr>
          <p:spPr>
            <a:xfrm>
              <a:off x="4493260" y="1199642"/>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ED7D31"/>
            </a:lnRef>
            <a:fillRef idx="0">
              <a:srgbClr val="000000">
                <a:alpha val="0"/>
              </a:srgbClr>
            </a:fillRef>
            <a:effectRef idx="0">
              <a:scrgbClr r="0" g="0" b="0"/>
            </a:effectRef>
            <a:fontRef idx="none"/>
          </p:style>
          <p:txBody>
            <a:bodyPr/>
            <a:lstStyle/>
            <a:p>
              <a:endParaRPr lang="en-IN"/>
            </a:p>
          </p:txBody>
        </p:sp>
        <p:sp>
          <p:nvSpPr>
            <p:cNvPr id="35" name="Rectangle 34"/>
            <p:cNvSpPr/>
            <p:nvPr/>
          </p:nvSpPr>
          <p:spPr>
            <a:xfrm>
              <a:off x="4641469" y="1276731"/>
              <a:ext cx="1430462"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HOSTEL MANAGER</a:t>
              </a:r>
            </a:p>
          </p:txBody>
        </p:sp>
        <p:sp>
          <p:nvSpPr>
            <p:cNvPr id="36" name="Rectangle 35"/>
            <p:cNvSpPr/>
            <p:nvPr/>
          </p:nvSpPr>
          <p:spPr>
            <a:xfrm>
              <a:off x="5716270" y="1276731"/>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7" name="Picture 36"/>
            <p:cNvPicPr/>
            <p:nvPr/>
          </p:nvPicPr>
          <p:blipFill>
            <a:blip r:embed="rId6"/>
            <a:stretch>
              <a:fillRect/>
            </a:stretch>
          </p:blipFill>
          <p:spPr>
            <a:xfrm>
              <a:off x="2843784" y="2868168"/>
              <a:ext cx="1374648" cy="341376"/>
            </a:xfrm>
            <a:prstGeom prst="rect">
              <a:avLst/>
            </a:prstGeom>
          </p:spPr>
        </p:pic>
        <p:sp>
          <p:nvSpPr>
            <p:cNvPr id="38" name="Shape 627"/>
            <p:cNvSpPr/>
            <p:nvPr/>
          </p:nvSpPr>
          <p:spPr>
            <a:xfrm>
              <a:off x="2847975" y="2874645"/>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39" name="Rectangle 38"/>
            <p:cNvSpPr/>
            <p:nvPr/>
          </p:nvSpPr>
          <p:spPr>
            <a:xfrm>
              <a:off x="2964815" y="2951861"/>
              <a:ext cx="1515496"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REMOVE MANAGER</a:t>
              </a:r>
            </a:p>
          </p:txBody>
        </p:sp>
        <p:sp>
          <p:nvSpPr>
            <p:cNvPr id="40" name="Rectangle 39"/>
            <p:cNvSpPr/>
            <p:nvPr/>
          </p:nvSpPr>
          <p:spPr>
            <a:xfrm>
              <a:off x="4103497" y="2951861"/>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1" name="Picture 40"/>
            <p:cNvPicPr/>
            <p:nvPr/>
          </p:nvPicPr>
          <p:blipFill>
            <a:blip r:embed="rId7"/>
            <a:stretch>
              <a:fillRect/>
            </a:stretch>
          </p:blipFill>
          <p:spPr>
            <a:xfrm>
              <a:off x="547624" y="1725168"/>
              <a:ext cx="1377696" cy="292608"/>
            </a:xfrm>
            <a:prstGeom prst="rect">
              <a:avLst/>
            </a:prstGeom>
          </p:spPr>
        </p:pic>
        <p:sp>
          <p:nvSpPr>
            <p:cNvPr id="42" name="Shape 631"/>
            <p:cNvSpPr/>
            <p:nvPr/>
          </p:nvSpPr>
          <p:spPr>
            <a:xfrm>
              <a:off x="552450" y="1732788"/>
              <a:ext cx="1371600" cy="285750"/>
            </a:xfrm>
            <a:custGeom>
              <a:avLst/>
              <a:gdLst/>
              <a:ahLst/>
              <a:cxnLst/>
              <a:rect l="0" t="0" r="0" b="0"/>
              <a:pathLst>
                <a:path w="1371600" h="285750">
                  <a:moveTo>
                    <a:pt x="0" y="285750"/>
                  </a:moveTo>
                  <a:lnTo>
                    <a:pt x="1371600" y="285750"/>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43" name="Rectangle 42"/>
            <p:cNvSpPr/>
            <p:nvPr/>
          </p:nvSpPr>
          <p:spPr>
            <a:xfrm>
              <a:off x="807974" y="1810131"/>
              <a:ext cx="1150001"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PROFILE LOGIN</a:t>
              </a:r>
            </a:p>
          </p:txBody>
        </p:sp>
        <p:sp>
          <p:nvSpPr>
            <p:cNvPr id="44" name="Rectangle 43"/>
            <p:cNvSpPr/>
            <p:nvPr/>
          </p:nvSpPr>
          <p:spPr>
            <a:xfrm>
              <a:off x="1670939" y="1810131"/>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5" name="Picture 44"/>
            <p:cNvPicPr/>
            <p:nvPr/>
          </p:nvPicPr>
          <p:blipFill>
            <a:blip r:embed="rId8"/>
            <a:stretch>
              <a:fillRect/>
            </a:stretch>
          </p:blipFill>
          <p:spPr>
            <a:xfrm>
              <a:off x="576072" y="2791968"/>
              <a:ext cx="1374648" cy="341376"/>
            </a:xfrm>
            <a:prstGeom prst="rect">
              <a:avLst/>
            </a:prstGeom>
          </p:spPr>
        </p:pic>
        <p:sp>
          <p:nvSpPr>
            <p:cNvPr id="46" name="Shape 635"/>
            <p:cNvSpPr/>
            <p:nvPr/>
          </p:nvSpPr>
          <p:spPr>
            <a:xfrm>
              <a:off x="581025" y="2797937"/>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47" name="Rectangle 46"/>
            <p:cNvSpPr/>
            <p:nvPr/>
          </p:nvSpPr>
          <p:spPr>
            <a:xfrm>
              <a:off x="855218" y="2875661"/>
              <a:ext cx="109536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APPLY HOSTEL</a:t>
              </a:r>
            </a:p>
          </p:txBody>
        </p:sp>
        <p:sp>
          <p:nvSpPr>
            <p:cNvPr id="48" name="Rectangle 47"/>
            <p:cNvSpPr/>
            <p:nvPr/>
          </p:nvSpPr>
          <p:spPr>
            <a:xfrm>
              <a:off x="1678559" y="2875661"/>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9" name="Picture 48"/>
            <p:cNvPicPr/>
            <p:nvPr/>
          </p:nvPicPr>
          <p:blipFill>
            <a:blip r:embed="rId9"/>
            <a:stretch>
              <a:fillRect/>
            </a:stretch>
          </p:blipFill>
          <p:spPr>
            <a:xfrm>
              <a:off x="2833624" y="2300224"/>
              <a:ext cx="1377696" cy="320040"/>
            </a:xfrm>
            <a:prstGeom prst="rect">
              <a:avLst/>
            </a:prstGeom>
          </p:spPr>
        </p:pic>
        <p:sp>
          <p:nvSpPr>
            <p:cNvPr id="50" name="Shape 639"/>
            <p:cNvSpPr/>
            <p:nvPr/>
          </p:nvSpPr>
          <p:spPr>
            <a:xfrm>
              <a:off x="2838450" y="2304034"/>
              <a:ext cx="1371600" cy="314325"/>
            </a:xfrm>
            <a:custGeom>
              <a:avLst/>
              <a:gdLst/>
              <a:ahLst/>
              <a:cxnLst/>
              <a:rect l="0" t="0" r="0" b="0"/>
              <a:pathLst>
                <a:path w="1371600" h="314325">
                  <a:moveTo>
                    <a:pt x="0" y="314325"/>
                  </a:moveTo>
                  <a:lnTo>
                    <a:pt x="1371600" y="314325"/>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1" name="Rectangle 50"/>
            <p:cNvSpPr/>
            <p:nvPr/>
          </p:nvSpPr>
          <p:spPr>
            <a:xfrm>
              <a:off x="2952623" y="2381631"/>
              <a:ext cx="1525565"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APPOINT MANAGER</a:t>
              </a:r>
            </a:p>
          </p:txBody>
        </p:sp>
        <p:sp>
          <p:nvSpPr>
            <p:cNvPr id="52" name="Rectangle 51"/>
            <p:cNvSpPr/>
            <p:nvPr/>
          </p:nvSpPr>
          <p:spPr>
            <a:xfrm>
              <a:off x="4098925" y="2381631"/>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3" name="Picture 52"/>
            <p:cNvPicPr/>
            <p:nvPr/>
          </p:nvPicPr>
          <p:blipFill>
            <a:blip r:embed="rId10"/>
            <a:stretch>
              <a:fillRect/>
            </a:stretch>
          </p:blipFill>
          <p:spPr>
            <a:xfrm>
              <a:off x="2919984" y="3487929"/>
              <a:ext cx="1374648" cy="341376"/>
            </a:xfrm>
            <a:prstGeom prst="rect">
              <a:avLst/>
            </a:prstGeom>
          </p:spPr>
        </p:pic>
        <p:sp>
          <p:nvSpPr>
            <p:cNvPr id="54" name="Shape 643"/>
            <p:cNvSpPr/>
            <p:nvPr/>
          </p:nvSpPr>
          <p:spPr>
            <a:xfrm>
              <a:off x="2924175" y="3494786"/>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5" name="Rectangle 54"/>
            <p:cNvSpPr/>
            <p:nvPr/>
          </p:nvSpPr>
          <p:spPr>
            <a:xfrm>
              <a:off x="3101975" y="3572129"/>
              <a:ext cx="1353448" cy="189936"/>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SEARCH STUDENT</a:t>
              </a:r>
            </a:p>
          </p:txBody>
        </p:sp>
        <p:sp>
          <p:nvSpPr>
            <p:cNvPr id="56" name="Rectangle 55"/>
            <p:cNvSpPr/>
            <p:nvPr/>
          </p:nvSpPr>
          <p:spPr>
            <a:xfrm>
              <a:off x="4118737" y="3572129"/>
              <a:ext cx="42143" cy="189936"/>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7" name="Picture 56"/>
            <p:cNvPicPr/>
            <p:nvPr/>
          </p:nvPicPr>
          <p:blipFill>
            <a:blip r:embed="rId11"/>
            <a:stretch>
              <a:fillRect/>
            </a:stretch>
          </p:blipFill>
          <p:spPr>
            <a:xfrm>
              <a:off x="2833624" y="1757680"/>
              <a:ext cx="1377696" cy="338328"/>
            </a:xfrm>
            <a:prstGeom prst="rect">
              <a:avLst/>
            </a:prstGeom>
          </p:spPr>
        </p:pic>
        <p:sp>
          <p:nvSpPr>
            <p:cNvPr id="58" name="Shape 647"/>
            <p:cNvSpPr/>
            <p:nvPr/>
          </p:nvSpPr>
          <p:spPr>
            <a:xfrm>
              <a:off x="2838450" y="1761363"/>
              <a:ext cx="1371600" cy="333375"/>
            </a:xfrm>
            <a:custGeom>
              <a:avLst/>
              <a:gdLst/>
              <a:ahLst/>
              <a:cxnLst/>
              <a:rect l="0" t="0" r="0" b="0"/>
              <a:pathLst>
                <a:path w="1371600" h="333375">
                  <a:moveTo>
                    <a:pt x="0" y="333375"/>
                  </a:moveTo>
                  <a:lnTo>
                    <a:pt x="1371600" y="333375"/>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9" name="Rectangle 58"/>
            <p:cNvSpPr/>
            <p:nvPr/>
          </p:nvSpPr>
          <p:spPr>
            <a:xfrm>
              <a:off x="3094355" y="1837563"/>
              <a:ext cx="1150002" cy="189937"/>
            </a:xfrm>
            <a:prstGeom prst="rect">
              <a:avLst/>
            </a:prstGeom>
            <a:ln>
              <a:noFill/>
            </a:ln>
          </p:spPr>
          <p:txBody>
            <a:bodyPr vert="horz" lIns="0" tIns="0" rIns="0" bIns="0" rtlCol="0">
              <a:noAutofit/>
            </a:bodyPr>
            <a:lstStyle/>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PROFILE LOGIN</a:t>
              </a:r>
            </a:p>
          </p:txBody>
        </p:sp>
        <p:sp>
          <p:nvSpPr>
            <p:cNvPr id="60" name="Rectangle 59"/>
            <p:cNvSpPr/>
            <p:nvPr/>
          </p:nvSpPr>
          <p:spPr>
            <a:xfrm>
              <a:off x="3957193" y="1837563"/>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1" name="Picture 60"/>
            <p:cNvPicPr/>
            <p:nvPr/>
          </p:nvPicPr>
          <p:blipFill>
            <a:blip r:embed="rId12"/>
            <a:stretch>
              <a:fillRect/>
            </a:stretch>
          </p:blipFill>
          <p:spPr>
            <a:xfrm>
              <a:off x="576072" y="2224024"/>
              <a:ext cx="1374648" cy="441960"/>
            </a:xfrm>
            <a:prstGeom prst="rect">
              <a:avLst/>
            </a:prstGeom>
          </p:spPr>
        </p:pic>
        <p:sp>
          <p:nvSpPr>
            <p:cNvPr id="62" name="Shape 651"/>
            <p:cNvSpPr/>
            <p:nvPr/>
          </p:nvSpPr>
          <p:spPr>
            <a:xfrm>
              <a:off x="581025" y="2227961"/>
              <a:ext cx="1371600" cy="438150"/>
            </a:xfrm>
            <a:custGeom>
              <a:avLst/>
              <a:gdLst/>
              <a:ahLst/>
              <a:cxnLst/>
              <a:rect l="0" t="0" r="0" b="0"/>
              <a:pathLst>
                <a:path w="1371600" h="438150">
                  <a:moveTo>
                    <a:pt x="0" y="438150"/>
                  </a:moveTo>
                  <a:lnTo>
                    <a:pt x="1371600" y="438150"/>
                  </a:lnTo>
                  <a:lnTo>
                    <a:pt x="13716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63" name="Rectangle 62"/>
            <p:cNvSpPr/>
            <p:nvPr/>
          </p:nvSpPr>
          <p:spPr>
            <a:xfrm>
              <a:off x="990854" y="2305431"/>
              <a:ext cx="773692"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CONTACT </a:t>
              </a:r>
            </a:p>
          </p:txBody>
        </p:sp>
        <p:sp>
          <p:nvSpPr>
            <p:cNvPr id="64" name="Rectangle 63"/>
            <p:cNvSpPr/>
            <p:nvPr/>
          </p:nvSpPr>
          <p:spPr>
            <a:xfrm>
              <a:off x="964946" y="2488311"/>
              <a:ext cx="80427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MANAGER</a:t>
              </a:r>
            </a:p>
          </p:txBody>
        </p:sp>
        <p:sp>
          <p:nvSpPr>
            <p:cNvPr id="65" name="Rectangle 64"/>
            <p:cNvSpPr/>
            <p:nvPr/>
          </p:nvSpPr>
          <p:spPr>
            <a:xfrm>
              <a:off x="1568450" y="2488311"/>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6" name="Picture 65"/>
            <p:cNvPicPr/>
            <p:nvPr/>
          </p:nvPicPr>
          <p:blipFill>
            <a:blip r:embed="rId13"/>
            <a:stretch>
              <a:fillRect/>
            </a:stretch>
          </p:blipFill>
          <p:spPr>
            <a:xfrm>
              <a:off x="5129784" y="3477768"/>
              <a:ext cx="1310640" cy="341376"/>
            </a:xfrm>
            <a:prstGeom prst="rect">
              <a:avLst/>
            </a:prstGeom>
          </p:spPr>
        </p:pic>
        <p:sp>
          <p:nvSpPr>
            <p:cNvPr id="67" name="Shape 656"/>
            <p:cNvSpPr/>
            <p:nvPr/>
          </p:nvSpPr>
          <p:spPr>
            <a:xfrm>
              <a:off x="5134610" y="3485896"/>
              <a:ext cx="1306830" cy="333375"/>
            </a:xfrm>
            <a:custGeom>
              <a:avLst/>
              <a:gdLst/>
              <a:ahLst/>
              <a:cxnLst/>
              <a:rect l="0" t="0" r="0" b="0"/>
              <a:pathLst>
                <a:path w="1306830" h="333375">
                  <a:moveTo>
                    <a:pt x="0" y="333375"/>
                  </a:moveTo>
                  <a:lnTo>
                    <a:pt x="1306830" y="333375"/>
                  </a:lnTo>
                  <a:lnTo>
                    <a:pt x="130683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68" name="Rectangle 67"/>
            <p:cNvSpPr/>
            <p:nvPr/>
          </p:nvSpPr>
          <p:spPr>
            <a:xfrm>
              <a:off x="5565394" y="3562985"/>
              <a:ext cx="59411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ROOMS</a:t>
              </a:r>
            </a:p>
          </p:txBody>
        </p:sp>
        <p:sp>
          <p:nvSpPr>
            <p:cNvPr id="69" name="Rectangle 68"/>
            <p:cNvSpPr/>
            <p:nvPr/>
          </p:nvSpPr>
          <p:spPr>
            <a:xfrm>
              <a:off x="6010402" y="356298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0" name="Picture 69"/>
            <p:cNvPicPr/>
            <p:nvPr/>
          </p:nvPicPr>
          <p:blipFill>
            <a:blip r:embed="rId14"/>
            <a:stretch>
              <a:fillRect/>
            </a:stretch>
          </p:blipFill>
          <p:spPr>
            <a:xfrm>
              <a:off x="5065776" y="2868168"/>
              <a:ext cx="1362456" cy="341376"/>
            </a:xfrm>
            <a:prstGeom prst="rect">
              <a:avLst/>
            </a:prstGeom>
          </p:spPr>
        </p:pic>
        <p:sp>
          <p:nvSpPr>
            <p:cNvPr id="71" name="Shape 660"/>
            <p:cNvSpPr/>
            <p:nvPr/>
          </p:nvSpPr>
          <p:spPr>
            <a:xfrm>
              <a:off x="5069840" y="2875915"/>
              <a:ext cx="1358900" cy="333375"/>
            </a:xfrm>
            <a:custGeom>
              <a:avLst/>
              <a:gdLst/>
              <a:ahLst/>
              <a:cxnLst/>
              <a:rect l="0" t="0" r="0" b="0"/>
              <a:pathLst>
                <a:path w="1358900" h="333375">
                  <a:moveTo>
                    <a:pt x="0" y="333375"/>
                  </a:moveTo>
                  <a:lnTo>
                    <a:pt x="1358900" y="333375"/>
                  </a:lnTo>
                  <a:lnTo>
                    <a:pt x="13589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72" name="Rectangle 71"/>
            <p:cNvSpPr/>
            <p:nvPr/>
          </p:nvSpPr>
          <p:spPr>
            <a:xfrm>
              <a:off x="5320030" y="2953385"/>
              <a:ext cx="1150001"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PROFILE LOGIN</a:t>
              </a:r>
            </a:p>
          </p:txBody>
        </p:sp>
        <p:sp>
          <p:nvSpPr>
            <p:cNvPr id="73" name="Rectangle 72"/>
            <p:cNvSpPr/>
            <p:nvPr/>
          </p:nvSpPr>
          <p:spPr>
            <a:xfrm>
              <a:off x="6182614" y="295338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4" name="Picture 73"/>
            <p:cNvPicPr/>
            <p:nvPr/>
          </p:nvPicPr>
          <p:blipFill>
            <a:blip r:embed="rId15"/>
            <a:stretch>
              <a:fillRect/>
            </a:stretch>
          </p:blipFill>
          <p:spPr>
            <a:xfrm>
              <a:off x="5065776" y="2297177"/>
              <a:ext cx="1341120" cy="338328"/>
            </a:xfrm>
            <a:prstGeom prst="rect">
              <a:avLst/>
            </a:prstGeom>
          </p:spPr>
        </p:pic>
        <p:sp>
          <p:nvSpPr>
            <p:cNvPr id="75" name="Shape 664"/>
            <p:cNvSpPr/>
            <p:nvPr/>
          </p:nvSpPr>
          <p:spPr>
            <a:xfrm>
              <a:off x="5069840" y="2302129"/>
              <a:ext cx="1336040" cy="333375"/>
            </a:xfrm>
            <a:custGeom>
              <a:avLst/>
              <a:gdLst/>
              <a:ahLst/>
              <a:cxnLst/>
              <a:rect l="0" t="0" r="0" b="0"/>
              <a:pathLst>
                <a:path w="1336040" h="333375">
                  <a:moveTo>
                    <a:pt x="0" y="333375"/>
                  </a:moveTo>
                  <a:lnTo>
                    <a:pt x="1336040" y="333375"/>
                  </a:lnTo>
                  <a:lnTo>
                    <a:pt x="133604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76" name="Rectangle 75"/>
            <p:cNvSpPr/>
            <p:nvPr/>
          </p:nvSpPr>
          <p:spPr>
            <a:xfrm>
              <a:off x="5431282" y="2378583"/>
              <a:ext cx="823108"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MESSAGES</a:t>
              </a:r>
            </a:p>
          </p:txBody>
        </p:sp>
        <p:sp>
          <p:nvSpPr>
            <p:cNvPr id="77" name="Rectangle 76"/>
            <p:cNvSpPr/>
            <p:nvPr/>
          </p:nvSpPr>
          <p:spPr>
            <a:xfrm>
              <a:off x="6048502" y="2378583"/>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8" name="Picture 77"/>
            <p:cNvPicPr/>
            <p:nvPr/>
          </p:nvPicPr>
          <p:blipFill>
            <a:blip r:embed="rId16"/>
            <a:stretch>
              <a:fillRect/>
            </a:stretch>
          </p:blipFill>
          <p:spPr>
            <a:xfrm>
              <a:off x="5065776" y="1792224"/>
              <a:ext cx="1362456" cy="341376"/>
            </a:xfrm>
            <a:prstGeom prst="rect">
              <a:avLst/>
            </a:prstGeom>
          </p:spPr>
        </p:pic>
        <p:sp>
          <p:nvSpPr>
            <p:cNvPr id="79" name="Shape 668"/>
            <p:cNvSpPr/>
            <p:nvPr/>
          </p:nvSpPr>
          <p:spPr>
            <a:xfrm>
              <a:off x="5069840" y="1798193"/>
              <a:ext cx="1358900" cy="333375"/>
            </a:xfrm>
            <a:custGeom>
              <a:avLst/>
              <a:gdLst/>
              <a:ahLst/>
              <a:cxnLst/>
              <a:rect l="0" t="0" r="0" b="0"/>
              <a:pathLst>
                <a:path w="1358900" h="333375">
                  <a:moveTo>
                    <a:pt x="0" y="333375"/>
                  </a:moveTo>
                  <a:lnTo>
                    <a:pt x="1358900" y="333375"/>
                  </a:lnTo>
                  <a:lnTo>
                    <a:pt x="1358900" y="0"/>
                  </a:lnTo>
                  <a:lnTo>
                    <a:pt x="0" y="0"/>
                  </a:lnTo>
                  <a:close/>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80" name="Rectangle 79"/>
            <p:cNvSpPr/>
            <p:nvPr/>
          </p:nvSpPr>
          <p:spPr>
            <a:xfrm>
              <a:off x="5220970" y="1874139"/>
              <a:ext cx="14086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ALLOCATE ROOMS</a:t>
              </a:r>
            </a:p>
          </p:txBody>
        </p:sp>
        <p:sp>
          <p:nvSpPr>
            <p:cNvPr id="81" name="Rectangle 80"/>
            <p:cNvSpPr/>
            <p:nvPr/>
          </p:nvSpPr>
          <p:spPr>
            <a:xfrm>
              <a:off x="6280150" y="1874139"/>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2" name="Shape 671"/>
            <p:cNvSpPr/>
            <p:nvPr/>
          </p:nvSpPr>
          <p:spPr>
            <a:xfrm>
              <a:off x="152400" y="1522095"/>
              <a:ext cx="9525" cy="323850"/>
            </a:xfrm>
            <a:custGeom>
              <a:avLst/>
              <a:gdLst/>
              <a:ahLst/>
              <a:cxnLst/>
              <a:rect l="0" t="0" r="0" b="0"/>
              <a:pathLst>
                <a:path w="9525" h="323850">
                  <a:moveTo>
                    <a:pt x="0" y="0"/>
                  </a:moveTo>
                  <a:lnTo>
                    <a:pt x="9525" y="32385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3" name="Shape 672"/>
            <p:cNvSpPr/>
            <p:nvPr/>
          </p:nvSpPr>
          <p:spPr>
            <a:xfrm>
              <a:off x="171450" y="1847088"/>
              <a:ext cx="609600" cy="9525"/>
            </a:xfrm>
            <a:custGeom>
              <a:avLst/>
              <a:gdLst/>
              <a:ahLst/>
              <a:cxnLst/>
              <a:rect l="0" t="0" r="0" b="0"/>
              <a:pathLst>
                <a:path w="609600" h="9525">
                  <a:moveTo>
                    <a:pt x="0" y="0"/>
                  </a:moveTo>
                  <a:lnTo>
                    <a:pt x="609600" y="9525"/>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4" name="Shape 673"/>
            <p:cNvSpPr/>
            <p:nvPr/>
          </p:nvSpPr>
          <p:spPr>
            <a:xfrm>
              <a:off x="152400" y="1828038"/>
              <a:ext cx="0" cy="1057275"/>
            </a:xfrm>
            <a:custGeom>
              <a:avLst/>
              <a:gdLst/>
              <a:ahLst/>
              <a:cxnLst/>
              <a:rect l="0" t="0" r="0" b="0"/>
              <a:pathLst>
                <a:path h="1057275">
                  <a:moveTo>
                    <a:pt x="0" y="0"/>
                  </a:moveTo>
                  <a:lnTo>
                    <a:pt x="0" y="1057275"/>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5" name="Shape 674"/>
            <p:cNvSpPr/>
            <p:nvPr/>
          </p:nvSpPr>
          <p:spPr>
            <a:xfrm>
              <a:off x="152400" y="2399284"/>
              <a:ext cx="390525" cy="0"/>
            </a:xfrm>
            <a:custGeom>
              <a:avLst/>
              <a:gdLst/>
              <a:ahLst/>
              <a:cxnLst/>
              <a:rect l="0" t="0" r="0" b="0"/>
              <a:pathLst>
                <a:path w="390525">
                  <a:moveTo>
                    <a:pt x="390525" y="0"/>
                  </a:moveTo>
                  <a:lnTo>
                    <a:pt x="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6" name="Shape 675"/>
            <p:cNvSpPr/>
            <p:nvPr/>
          </p:nvSpPr>
          <p:spPr>
            <a:xfrm>
              <a:off x="171450" y="2885440"/>
              <a:ext cx="390525" cy="0"/>
            </a:xfrm>
            <a:custGeom>
              <a:avLst/>
              <a:gdLst/>
              <a:ahLst/>
              <a:cxnLst/>
              <a:rect l="0" t="0" r="0" b="0"/>
              <a:pathLst>
                <a:path w="390525">
                  <a:moveTo>
                    <a:pt x="390525" y="0"/>
                  </a:moveTo>
                  <a:lnTo>
                    <a:pt x="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7" name="Shape 676"/>
            <p:cNvSpPr/>
            <p:nvPr/>
          </p:nvSpPr>
          <p:spPr>
            <a:xfrm>
              <a:off x="2523490" y="2437384"/>
              <a:ext cx="352425" cy="0"/>
            </a:xfrm>
            <a:custGeom>
              <a:avLst/>
              <a:gdLst/>
              <a:ahLst/>
              <a:cxnLst/>
              <a:rect l="0" t="0" r="0" b="0"/>
              <a:pathLst>
                <a:path w="352425">
                  <a:moveTo>
                    <a:pt x="352425" y="0"/>
                  </a:moveTo>
                  <a:lnTo>
                    <a:pt x="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8" name="Shape 677"/>
            <p:cNvSpPr/>
            <p:nvPr/>
          </p:nvSpPr>
          <p:spPr>
            <a:xfrm>
              <a:off x="2524125" y="1590040"/>
              <a:ext cx="9525" cy="2105025"/>
            </a:xfrm>
            <a:custGeom>
              <a:avLst/>
              <a:gdLst/>
              <a:ahLst/>
              <a:cxnLst/>
              <a:rect l="0" t="0" r="0" b="0"/>
              <a:pathLst>
                <a:path w="9525" h="2105025">
                  <a:moveTo>
                    <a:pt x="0" y="0"/>
                  </a:moveTo>
                  <a:lnTo>
                    <a:pt x="9525" y="2105025"/>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9" name="Shape 678"/>
            <p:cNvSpPr/>
            <p:nvPr/>
          </p:nvSpPr>
          <p:spPr>
            <a:xfrm>
              <a:off x="2524125" y="2009013"/>
              <a:ext cx="295275" cy="9525"/>
            </a:xfrm>
            <a:custGeom>
              <a:avLst/>
              <a:gdLst/>
              <a:ahLst/>
              <a:cxnLst/>
              <a:rect l="0" t="0" r="0" b="0"/>
              <a:pathLst>
                <a:path w="295275" h="9525">
                  <a:moveTo>
                    <a:pt x="295275" y="9525"/>
                  </a:moveTo>
                  <a:lnTo>
                    <a:pt x="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0" name="Shape 679"/>
            <p:cNvSpPr/>
            <p:nvPr/>
          </p:nvSpPr>
          <p:spPr>
            <a:xfrm>
              <a:off x="2542540" y="2942590"/>
              <a:ext cx="333375" cy="0"/>
            </a:xfrm>
            <a:custGeom>
              <a:avLst/>
              <a:gdLst/>
              <a:ahLst/>
              <a:cxnLst/>
              <a:rect l="0" t="0" r="0" b="0"/>
              <a:pathLst>
                <a:path w="333375">
                  <a:moveTo>
                    <a:pt x="333375" y="0"/>
                  </a:moveTo>
                  <a:lnTo>
                    <a:pt x="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1" name="Shape 680"/>
            <p:cNvSpPr/>
            <p:nvPr/>
          </p:nvSpPr>
          <p:spPr>
            <a:xfrm>
              <a:off x="2552065" y="3637661"/>
              <a:ext cx="371475" cy="0"/>
            </a:xfrm>
            <a:custGeom>
              <a:avLst/>
              <a:gdLst/>
              <a:ahLst/>
              <a:cxnLst/>
              <a:rect l="0" t="0" r="0" b="0"/>
              <a:pathLst>
                <a:path w="371475">
                  <a:moveTo>
                    <a:pt x="371475" y="0"/>
                  </a:moveTo>
                  <a:lnTo>
                    <a:pt x="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2" name="Shape 681"/>
            <p:cNvSpPr/>
            <p:nvPr/>
          </p:nvSpPr>
          <p:spPr>
            <a:xfrm>
              <a:off x="4603115" y="1564005"/>
              <a:ext cx="57150" cy="2085975"/>
            </a:xfrm>
            <a:custGeom>
              <a:avLst/>
              <a:gdLst/>
              <a:ahLst/>
              <a:cxnLst/>
              <a:rect l="0" t="0" r="0" b="0"/>
              <a:pathLst>
                <a:path w="57150" h="2085975">
                  <a:moveTo>
                    <a:pt x="0" y="0"/>
                  </a:moveTo>
                  <a:lnTo>
                    <a:pt x="57150" y="2085975"/>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3" name="Shape 682"/>
            <p:cNvSpPr/>
            <p:nvPr/>
          </p:nvSpPr>
          <p:spPr>
            <a:xfrm>
              <a:off x="4643755" y="2475484"/>
              <a:ext cx="428625" cy="9525"/>
            </a:xfrm>
            <a:custGeom>
              <a:avLst/>
              <a:gdLst/>
              <a:ahLst/>
              <a:cxnLst/>
              <a:rect l="0" t="0" r="0" b="0"/>
              <a:pathLst>
                <a:path w="428625" h="9525">
                  <a:moveTo>
                    <a:pt x="0" y="0"/>
                  </a:moveTo>
                  <a:lnTo>
                    <a:pt x="428625" y="9525"/>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4" name="Shape 683"/>
            <p:cNvSpPr/>
            <p:nvPr/>
          </p:nvSpPr>
          <p:spPr>
            <a:xfrm>
              <a:off x="4641850" y="2009013"/>
              <a:ext cx="409575" cy="0"/>
            </a:xfrm>
            <a:custGeom>
              <a:avLst/>
              <a:gdLst/>
              <a:ahLst/>
              <a:cxnLst/>
              <a:rect l="0" t="0" r="0" b="0"/>
              <a:pathLst>
                <a:path w="409575">
                  <a:moveTo>
                    <a:pt x="0" y="0"/>
                  </a:moveTo>
                  <a:lnTo>
                    <a:pt x="409575"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5" name="Shape 684"/>
            <p:cNvSpPr/>
            <p:nvPr/>
          </p:nvSpPr>
          <p:spPr>
            <a:xfrm>
              <a:off x="4648200" y="2975610"/>
              <a:ext cx="415290" cy="11430"/>
            </a:xfrm>
            <a:custGeom>
              <a:avLst/>
              <a:gdLst/>
              <a:ahLst/>
              <a:cxnLst/>
              <a:rect l="0" t="0" r="0" b="0"/>
              <a:pathLst>
                <a:path w="415290" h="11430">
                  <a:moveTo>
                    <a:pt x="0" y="11430"/>
                  </a:moveTo>
                  <a:lnTo>
                    <a:pt x="415290"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6" name="Shape 685"/>
            <p:cNvSpPr/>
            <p:nvPr/>
          </p:nvSpPr>
          <p:spPr>
            <a:xfrm>
              <a:off x="4641850" y="3636391"/>
              <a:ext cx="476885" cy="1905"/>
            </a:xfrm>
            <a:custGeom>
              <a:avLst/>
              <a:gdLst/>
              <a:ahLst/>
              <a:cxnLst/>
              <a:rect l="0" t="0" r="0" b="0"/>
              <a:pathLst>
                <a:path w="476885" h="1905">
                  <a:moveTo>
                    <a:pt x="0" y="1905"/>
                  </a:moveTo>
                  <a:lnTo>
                    <a:pt x="476885" y="0"/>
                  </a:lnTo>
                </a:path>
              </a:pathLst>
            </a:custGeom>
            <a:ln w="635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50519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Case Diagram</a:t>
            </a:r>
          </a:p>
        </p:txBody>
      </p:sp>
      <p:sp>
        <p:nvSpPr>
          <p:cNvPr id="3" name="Content Placeholder 2"/>
          <p:cNvSpPr>
            <a:spLocks noGrp="1"/>
          </p:cNvSpPr>
          <p:nvPr>
            <p:ph idx="1"/>
          </p:nvPr>
        </p:nvSpPr>
        <p:spPr>
          <a:xfrm>
            <a:off x="1214846" y="1897986"/>
            <a:ext cx="10058400" cy="4023360"/>
          </a:xfrm>
        </p:spPr>
        <p:txBody>
          <a:bodyPr/>
          <a:lstStyle/>
          <a:p>
            <a:pPr marL="0" indent="0">
              <a:buNone/>
            </a:pPr>
            <a:r>
              <a:rPr lang="en-IN" dirty="0"/>
              <a:t> </a:t>
            </a:r>
          </a:p>
        </p:txBody>
      </p:sp>
      <p:pic>
        <p:nvPicPr>
          <p:cNvPr id="4" name="Picture 3"/>
          <p:cNvPicPr/>
          <p:nvPr/>
        </p:nvPicPr>
        <p:blipFill>
          <a:blip r:embed="rId2"/>
          <a:stretch>
            <a:fillRect/>
          </a:stretch>
        </p:blipFill>
        <p:spPr>
          <a:xfrm>
            <a:off x="1528355" y="1711235"/>
            <a:ext cx="7903027" cy="4689566"/>
          </a:xfrm>
          <a:prstGeom prst="rect">
            <a:avLst/>
          </a:prstGeom>
        </p:spPr>
      </p:pic>
    </p:spTree>
    <p:extLst>
      <p:ext uri="{BB962C8B-B14F-4D97-AF65-F5344CB8AC3E}">
        <p14:creationId xmlns:p14="http://schemas.microsoft.com/office/powerpoint/2010/main" val="20556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Database</a:t>
            </a:r>
          </a:p>
        </p:txBody>
      </p:sp>
      <p:sp>
        <p:nvSpPr>
          <p:cNvPr id="3" name="Content Placeholder 2"/>
          <p:cNvSpPr>
            <a:spLocks noGrp="1"/>
          </p:cNvSpPr>
          <p:nvPr>
            <p:ph idx="1"/>
          </p:nvPr>
        </p:nvSpPr>
        <p:spPr/>
        <p:txBody>
          <a:bodyPr/>
          <a:lstStyle/>
          <a:p>
            <a:pPr marL="0" indent="0">
              <a:buNone/>
            </a:pPr>
            <a:r>
              <a:rPr lang="en-IN" sz="3600" b="1" dirty="0"/>
              <a:t>Hostel</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27422923"/>
              </p:ext>
            </p:extLst>
          </p:nvPr>
        </p:nvGraphicFramePr>
        <p:xfrm>
          <a:off x="3262948" y="2043953"/>
          <a:ext cx="6230677" cy="3932257"/>
        </p:xfrm>
        <a:graphic>
          <a:graphicData uri="http://schemas.openxmlformats.org/drawingml/2006/table">
            <a:tbl>
              <a:tblPr firstRow="1" firstCol="1" bandRow="1">
                <a:tableStyleId>{5C22544A-7EE6-4342-B048-85BDC9FD1C3A}</a:tableStyleId>
              </a:tblPr>
              <a:tblGrid>
                <a:gridCol w="2280460">
                  <a:extLst>
                    <a:ext uri="{9D8B030D-6E8A-4147-A177-3AD203B41FA5}">
                      <a16:colId xmlns:a16="http://schemas.microsoft.com/office/drawing/2014/main" val="2101513681"/>
                    </a:ext>
                  </a:extLst>
                </a:gridCol>
                <a:gridCol w="1959910">
                  <a:extLst>
                    <a:ext uri="{9D8B030D-6E8A-4147-A177-3AD203B41FA5}">
                      <a16:colId xmlns:a16="http://schemas.microsoft.com/office/drawing/2014/main" val="1292137721"/>
                    </a:ext>
                  </a:extLst>
                </a:gridCol>
                <a:gridCol w="1990307">
                  <a:extLst>
                    <a:ext uri="{9D8B030D-6E8A-4147-A177-3AD203B41FA5}">
                      <a16:colId xmlns:a16="http://schemas.microsoft.com/office/drawing/2014/main" val="2156103088"/>
                    </a:ext>
                  </a:extLst>
                </a:gridCol>
              </a:tblGrid>
              <a:tr h="345309">
                <a:tc>
                  <a:txBody>
                    <a:bodyPr/>
                    <a:lstStyle/>
                    <a:p>
                      <a:pPr>
                        <a:lnSpc>
                          <a:spcPct val="107000"/>
                        </a:lnSpc>
                        <a:spcAft>
                          <a:spcPts val="0"/>
                        </a:spcAft>
                      </a:pPr>
                      <a:r>
                        <a:rPr lang="en-IN" sz="2000" u="sng">
                          <a:effectLst/>
                          <a:uFill>
                            <a:solidFill>
                              <a:srgbClr val="000000"/>
                            </a:solidFill>
                          </a:uFill>
                        </a:rPr>
                        <a:t>NAME</a:t>
                      </a:r>
                      <a:r>
                        <a:rPr lang="en-IN" sz="20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u="sng">
                          <a:effectLst/>
                          <a:uFill>
                            <a:solidFill>
                              <a:srgbClr val="000000"/>
                            </a:solidFill>
                          </a:uFill>
                        </a:rPr>
                        <a:t>DATA TYPE</a:t>
                      </a:r>
                      <a:r>
                        <a:rPr lang="en-IN" sz="20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u="sng">
                          <a:effectLst/>
                          <a:uFill>
                            <a:solidFill>
                              <a:srgbClr val="000000"/>
                            </a:solidFill>
                          </a:uFill>
                        </a:rPr>
                        <a:t>TYPE</a:t>
                      </a:r>
                      <a:r>
                        <a:rPr lang="en-IN" sz="20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extLst>
                  <a:ext uri="{0D108BD9-81ED-4DB2-BD59-A6C34878D82A}">
                    <a16:rowId xmlns:a16="http://schemas.microsoft.com/office/drawing/2014/main" val="1341356915"/>
                  </a:ext>
                </a:extLst>
              </a:tr>
              <a:tr h="654390">
                <a:tc>
                  <a:txBody>
                    <a:bodyPr/>
                    <a:lstStyle/>
                    <a:p>
                      <a:pPr>
                        <a:lnSpc>
                          <a:spcPct val="107000"/>
                        </a:lnSpc>
                        <a:spcAft>
                          <a:spcPts val="0"/>
                        </a:spcAft>
                      </a:pPr>
                      <a:r>
                        <a:rPr lang="en-IN" sz="2000">
                          <a:effectLst/>
                        </a:rPr>
                        <a:t>HOSTEL_ID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Integer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Primary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extLst>
                  <a:ext uri="{0D108BD9-81ED-4DB2-BD59-A6C34878D82A}">
                    <a16:rowId xmlns:a16="http://schemas.microsoft.com/office/drawing/2014/main" val="2459407339"/>
                  </a:ext>
                </a:extLst>
              </a:tr>
              <a:tr h="654390">
                <a:tc>
                  <a:txBody>
                    <a:bodyPr/>
                    <a:lstStyle/>
                    <a:p>
                      <a:pPr>
                        <a:lnSpc>
                          <a:spcPct val="107000"/>
                        </a:lnSpc>
                        <a:spcAft>
                          <a:spcPts val="0"/>
                        </a:spcAft>
                      </a:pPr>
                      <a:r>
                        <a:rPr lang="en-IN" sz="2000" dirty="0">
                          <a:effectLst/>
                        </a:rPr>
                        <a:t>HOSTEL_NAME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String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Non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extLst>
                  <a:ext uri="{0D108BD9-81ED-4DB2-BD59-A6C34878D82A}">
                    <a16:rowId xmlns:a16="http://schemas.microsoft.com/office/drawing/2014/main" val="441496027"/>
                  </a:ext>
                </a:extLst>
              </a:tr>
              <a:tr h="815103">
                <a:tc>
                  <a:txBody>
                    <a:bodyPr/>
                    <a:lstStyle/>
                    <a:p>
                      <a:pPr>
                        <a:lnSpc>
                          <a:spcPct val="107000"/>
                        </a:lnSpc>
                        <a:spcAft>
                          <a:spcPts val="0"/>
                        </a:spcAft>
                      </a:pPr>
                      <a:r>
                        <a:rPr lang="en-IN" sz="2000">
                          <a:effectLst/>
                        </a:rPr>
                        <a:t>NO_OF_ROOMS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dirty="0">
                          <a:effectLst/>
                        </a:rPr>
                        <a:t>integer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Non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extLst>
                  <a:ext uri="{0D108BD9-81ED-4DB2-BD59-A6C34878D82A}">
                    <a16:rowId xmlns:a16="http://schemas.microsoft.com/office/drawing/2014/main" val="2288496974"/>
                  </a:ext>
                </a:extLst>
              </a:tr>
              <a:tr h="654390">
                <a:tc>
                  <a:txBody>
                    <a:bodyPr/>
                    <a:lstStyle/>
                    <a:p>
                      <a:pPr algn="just">
                        <a:lnSpc>
                          <a:spcPct val="107000"/>
                        </a:lnSpc>
                        <a:spcAft>
                          <a:spcPts val="0"/>
                        </a:spcAft>
                      </a:pPr>
                      <a:r>
                        <a:rPr lang="en-IN" sz="2000">
                          <a:effectLst/>
                        </a:rPr>
                        <a:t>NO_OF_STUDENTS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dirty="0">
                          <a:effectLst/>
                        </a:rPr>
                        <a:t>integer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Non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extLst>
                  <a:ext uri="{0D108BD9-81ED-4DB2-BD59-A6C34878D82A}">
                    <a16:rowId xmlns:a16="http://schemas.microsoft.com/office/drawing/2014/main" val="3290569250"/>
                  </a:ext>
                </a:extLst>
              </a:tr>
              <a:tr h="654390">
                <a:tc>
                  <a:txBody>
                    <a:bodyPr/>
                    <a:lstStyle/>
                    <a:p>
                      <a:pPr>
                        <a:lnSpc>
                          <a:spcPct val="107000"/>
                        </a:lnSpc>
                        <a:spcAft>
                          <a:spcPts val="0"/>
                        </a:spcAft>
                      </a:pPr>
                      <a:r>
                        <a:rPr lang="en-IN" sz="2000">
                          <a:effectLst/>
                        </a:rPr>
                        <a:t>ACCEPTED_GEN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a:effectLst/>
                        </a:rPr>
                        <a:t>integer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tc>
                  <a:txBody>
                    <a:bodyPr/>
                    <a:lstStyle/>
                    <a:p>
                      <a:pPr>
                        <a:lnSpc>
                          <a:spcPct val="107000"/>
                        </a:lnSpc>
                        <a:spcAft>
                          <a:spcPts val="0"/>
                        </a:spcAft>
                      </a:pPr>
                      <a:r>
                        <a:rPr lang="en-IN" sz="2000" dirty="0">
                          <a:effectLst/>
                        </a:rPr>
                        <a:t>Non key attribute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0795" marT="52705" marB="0"/>
                </a:tc>
                <a:extLst>
                  <a:ext uri="{0D108BD9-81ED-4DB2-BD59-A6C34878D82A}">
                    <a16:rowId xmlns:a16="http://schemas.microsoft.com/office/drawing/2014/main" val="2820391575"/>
                  </a:ext>
                </a:extLst>
              </a:tr>
            </a:tbl>
          </a:graphicData>
        </a:graphic>
      </p:graphicFrame>
      <p:sp>
        <p:nvSpPr>
          <p:cNvPr id="5" name="Rectangle 1"/>
          <p:cNvSpPr>
            <a:spLocks noChangeArrowheads="1"/>
          </p:cNvSpPr>
          <p:nvPr/>
        </p:nvSpPr>
        <p:spPr bwMode="auto">
          <a:xfrm>
            <a:off x="3262313" y="1905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443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sz="3200" b="1" dirty="0"/>
              <a:t>Admin</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79468715"/>
              </p:ext>
            </p:extLst>
          </p:nvPr>
        </p:nvGraphicFramePr>
        <p:xfrm>
          <a:off x="2599510" y="1863090"/>
          <a:ext cx="6139541" cy="3873249"/>
        </p:xfrm>
        <a:graphic>
          <a:graphicData uri="http://schemas.openxmlformats.org/drawingml/2006/table">
            <a:tbl>
              <a:tblPr firstRow="1" firstCol="1" bandRow="1">
                <a:tableStyleId>{5C22544A-7EE6-4342-B048-85BDC9FD1C3A}</a:tableStyleId>
              </a:tblPr>
              <a:tblGrid>
                <a:gridCol w="2067389">
                  <a:extLst>
                    <a:ext uri="{9D8B030D-6E8A-4147-A177-3AD203B41FA5}">
                      <a16:colId xmlns:a16="http://schemas.microsoft.com/office/drawing/2014/main" val="2902885181"/>
                    </a:ext>
                  </a:extLst>
                </a:gridCol>
                <a:gridCol w="2027907">
                  <a:extLst>
                    <a:ext uri="{9D8B030D-6E8A-4147-A177-3AD203B41FA5}">
                      <a16:colId xmlns:a16="http://schemas.microsoft.com/office/drawing/2014/main" val="2706529713"/>
                    </a:ext>
                  </a:extLst>
                </a:gridCol>
                <a:gridCol w="2044245">
                  <a:extLst>
                    <a:ext uri="{9D8B030D-6E8A-4147-A177-3AD203B41FA5}">
                      <a16:colId xmlns:a16="http://schemas.microsoft.com/office/drawing/2014/main" val="1991169434"/>
                    </a:ext>
                  </a:extLst>
                </a:gridCol>
              </a:tblGrid>
              <a:tr h="347345">
                <a:tc>
                  <a:txBody>
                    <a:bodyPr/>
                    <a:lstStyle/>
                    <a:p>
                      <a:pPr>
                        <a:lnSpc>
                          <a:spcPct val="107000"/>
                        </a:lnSpc>
                        <a:spcAft>
                          <a:spcPts val="0"/>
                        </a:spcAft>
                      </a:pPr>
                      <a:r>
                        <a:rPr lang="en-IN" sz="2200" u="sng">
                          <a:effectLst/>
                          <a:uFill>
                            <a:solidFill>
                              <a:srgbClr val="000000"/>
                            </a:solidFill>
                          </a:uFill>
                        </a:rPr>
                        <a:t>NAME</a:t>
                      </a:r>
                      <a:r>
                        <a:rPr lang="en-IN" sz="22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200" u="sng">
                          <a:effectLst/>
                          <a:uFill>
                            <a:solidFill>
                              <a:srgbClr val="000000"/>
                            </a:solidFill>
                          </a:uFill>
                        </a:rPr>
                        <a:t>DATA TYPE</a:t>
                      </a:r>
                      <a:r>
                        <a:rPr lang="en-IN" sz="22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200" u="sng">
                          <a:effectLst/>
                          <a:uFill>
                            <a:solidFill>
                              <a:srgbClr val="000000"/>
                            </a:solidFill>
                          </a:uFill>
                        </a:rPr>
                        <a:t>TYPE</a:t>
                      </a:r>
                      <a:r>
                        <a:rPr lang="en-IN" sz="22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2394108294"/>
                  </a:ext>
                </a:extLst>
              </a:tr>
              <a:tr h="626745">
                <a:tc>
                  <a:txBody>
                    <a:bodyPr/>
                    <a:lstStyle/>
                    <a:p>
                      <a:pPr>
                        <a:lnSpc>
                          <a:spcPct val="107000"/>
                        </a:lnSpc>
                        <a:spcAft>
                          <a:spcPts val="0"/>
                        </a:spcAft>
                      </a:pPr>
                      <a:r>
                        <a:rPr lang="en-IN" sz="2000">
                          <a:effectLst/>
                        </a:rPr>
                        <a:t>HA_ID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integer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Primary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1033325989"/>
                  </a:ext>
                </a:extLst>
              </a:tr>
              <a:tr h="626110">
                <a:tc>
                  <a:txBody>
                    <a:bodyPr/>
                    <a:lstStyle/>
                    <a:p>
                      <a:pPr>
                        <a:lnSpc>
                          <a:spcPct val="107000"/>
                        </a:lnSpc>
                        <a:spcAft>
                          <a:spcPts val="0"/>
                        </a:spcAft>
                      </a:pPr>
                      <a:r>
                        <a:rPr lang="en-IN" sz="2000" dirty="0">
                          <a:effectLst/>
                        </a:rPr>
                        <a:t>F_NAME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string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Non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1735475760"/>
                  </a:ext>
                </a:extLst>
              </a:tr>
              <a:tr h="626110">
                <a:tc>
                  <a:txBody>
                    <a:bodyPr/>
                    <a:lstStyle/>
                    <a:p>
                      <a:pPr>
                        <a:lnSpc>
                          <a:spcPct val="107000"/>
                        </a:lnSpc>
                        <a:spcAft>
                          <a:spcPts val="0"/>
                        </a:spcAft>
                      </a:pPr>
                      <a:r>
                        <a:rPr lang="en-IN" sz="2000">
                          <a:effectLst/>
                        </a:rPr>
                        <a:t>L_NAME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string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dirty="0">
                          <a:effectLst/>
                        </a:rPr>
                        <a:t>Non key attribute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1973738404"/>
                  </a:ext>
                </a:extLst>
              </a:tr>
              <a:tr h="316865">
                <a:tc>
                  <a:txBody>
                    <a:bodyPr/>
                    <a:lstStyle/>
                    <a:p>
                      <a:pPr>
                        <a:lnSpc>
                          <a:spcPct val="107000"/>
                        </a:lnSpc>
                        <a:spcAft>
                          <a:spcPts val="0"/>
                        </a:spcAft>
                      </a:pPr>
                      <a:r>
                        <a:rPr lang="en-IN" sz="2000">
                          <a:effectLst/>
                        </a:rPr>
                        <a:t>USERNAME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string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97718153"/>
                  </a:ext>
                </a:extLst>
              </a:tr>
              <a:tr h="316865">
                <a:tc>
                  <a:txBody>
                    <a:bodyPr/>
                    <a:lstStyle/>
                    <a:p>
                      <a:pPr>
                        <a:lnSpc>
                          <a:spcPct val="107000"/>
                        </a:lnSpc>
                        <a:spcAft>
                          <a:spcPts val="0"/>
                        </a:spcAft>
                      </a:pPr>
                      <a:r>
                        <a:rPr lang="en-IN" sz="2000">
                          <a:effectLst/>
                        </a:rPr>
                        <a:t>MOBILE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string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2630290490"/>
                  </a:ext>
                </a:extLst>
              </a:tr>
              <a:tr h="626745">
                <a:tc>
                  <a:txBody>
                    <a:bodyPr/>
                    <a:lstStyle/>
                    <a:p>
                      <a:pPr>
                        <a:lnSpc>
                          <a:spcPct val="107000"/>
                        </a:lnSpc>
                        <a:spcAft>
                          <a:spcPts val="0"/>
                        </a:spcAft>
                      </a:pPr>
                      <a:r>
                        <a:rPr lang="en-IN" sz="2000">
                          <a:effectLst/>
                        </a:rPr>
                        <a:t>PASSWORD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a:effectLst/>
                        </a:rPr>
                        <a:t>string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tc>
                  <a:txBody>
                    <a:bodyPr/>
                    <a:lstStyle/>
                    <a:p>
                      <a:pPr>
                        <a:lnSpc>
                          <a:spcPct val="107000"/>
                        </a:lnSpc>
                        <a:spcAft>
                          <a:spcPts val="0"/>
                        </a:spcAft>
                      </a:pPr>
                      <a:r>
                        <a:rPr lang="en-IN" sz="2000" dirty="0">
                          <a:effectLst/>
                        </a:rPr>
                        <a:t>Non key attribute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2705" marB="0"/>
                </a:tc>
                <a:extLst>
                  <a:ext uri="{0D108BD9-81ED-4DB2-BD59-A6C34878D82A}">
                    <a16:rowId xmlns:a16="http://schemas.microsoft.com/office/drawing/2014/main" val="614849051"/>
                  </a:ext>
                </a:extLst>
              </a:tr>
            </a:tbl>
          </a:graphicData>
        </a:graphic>
      </p:graphicFrame>
    </p:spTree>
    <p:extLst>
      <p:ext uri="{BB962C8B-B14F-4D97-AF65-F5344CB8AC3E}">
        <p14:creationId xmlns:p14="http://schemas.microsoft.com/office/powerpoint/2010/main" val="49602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sz="3200" b="1" dirty="0"/>
              <a:t>Hostel Manager</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36285861"/>
              </p:ext>
            </p:extLst>
          </p:nvPr>
        </p:nvGraphicFramePr>
        <p:xfrm>
          <a:off x="4024366" y="2236596"/>
          <a:ext cx="5681336" cy="3787643"/>
        </p:xfrm>
        <a:graphic>
          <a:graphicData uri="http://schemas.openxmlformats.org/drawingml/2006/table">
            <a:tbl>
              <a:tblPr firstRow="1" firstCol="1" bandRow="1">
                <a:tableStyleId>{5C22544A-7EE6-4342-B048-85BDC9FD1C3A}</a:tableStyleId>
              </a:tblPr>
              <a:tblGrid>
                <a:gridCol w="1938211">
                  <a:extLst>
                    <a:ext uri="{9D8B030D-6E8A-4147-A177-3AD203B41FA5}">
                      <a16:colId xmlns:a16="http://schemas.microsoft.com/office/drawing/2014/main" val="1535274855"/>
                    </a:ext>
                  </a:extLst>
                </a:gridCol>
                <a:gridCol w="1854821">
                  <a:extLst>
                    <a:ext uri="{9D8B030D-6E8A-4147-A177-3AD203B41FA5}">
                      <a16:colId xmlns:a16="http://schemas.microsoft.com/office/drawing/2014/main" val="883389753"/>
                    </a:ext>
                  </a:extLst>
                </a:gridCol>
                <a:gridCol w="1888304">
                  <a:extLst>
                    <a:ext uri="{9D8B030D-6E8A-4147-A177-3AD203B41FA5}">
                      <a16:colId xmlns:a16="http://schemas.microsoft.com/office/drawing/2014/main" val="4292466177"/>
                    </a:ext>
                  </a:extLst>
                </a:gridCol>
              </a:tblGrid>
              <a:tr h="307644">
                <a:tc>
                  <a:txBody>
                    <a:bodyPr/>
                    <a:lstStyle/>
                    <a:p>
                      <a:pPr>
                        <a:lnSpc>
                          <a:spcPct val="107000"/>
                        </a:lnSpc>
                        <a:spcAft>
                          <a:spcPts val="0"/>
                        </a:spcAft>
                      </a:pPr>
                      <a:r>
                        <a:rPr lang="en-IN" sz="1900" u="sng">
                          <a:effectLst/>
                          <a:uFill>
                            <a:solidFill>
                              <a:srgbClr val="000000"/>
                            </a:solidFill>
                          </a:uFill>
                        </a:rPr>
                        <a:t>NAME</a:t>
                      </a:r>
                      <a:r>
                        <a:rPr lang="en-IN" sz="1900">
                          <a:effectLst/>
                        </a:rPr>
                        <a:t>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nchor="b"/>
                </a:tc>
                <a:tc>
                  <a:txBody>
                    <a:bodyPr/>
                    <a:lstStyle/>
                    <a:p>
                      <a:pPr>
                        <a:lnSpc>
                          <a:spcPct val="107000"/>
                        </a:lnSpc>
                        <a:spcAft>
                          <a:spcPts val="0"/>
                        </a:spcAft>
                      </a:pPr>
                      <a:r>
                        <a:rPr lang="en-IN" sz="1900" u="sng">
                          <a:effectLst/>
                          <a:uFill>
                            <a:solidFill>
                              <a:srgbClr val="000000"/>
                            </a:solidFill>
                          </a:uFill>
                        </a:rPr>
                        <a:t>DATA TYPE</a:t>
                      </a:r>
                      <a:r>
                        <a:rPr lang="en-IN" sz="1900">
                          <a:effectLst/>
                        </a:rPr>
                        <a:t>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nchor="b"/>
                </a:tc>
                <a:tc>
                  <a:txBody>
                    <a:bodyPr/>
                    <a:lstStyle/>
                    <a:p>
                      <a:pPr>
                        <a:lnSpc>
                          <a:spcPct val="107000"/>
                        </a:lnSpc>
                        <a:spcAft>
                          <a:spcPts val="0"/>
                        </a:spcAft>
                      </a:pPr>
                      <a:r>
                        <a:rPr lang="en-IN" sz="1900" u="sng">
                          <a:effectLst/>
                          <a:uFill>
                            <a:solidFill>
                              <a:srgbClr val="000000"/>
                            </a:solidFill>
                          </a:uFill>
                        </a:rPr>
                        <a:t>TYPE</a:t>
                      </a:r>
                      <a:r>
                        <a:rPr lang="en-IN" sz="1900">
                          <a:effectLst/>
                        </a:rPr>
                        <a:t>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nchor="b"/>
                </a:tc>
                <a:extLst>
                  <a:ext uri="{0D108BD9-81ED-4DB2-BD59-A6C34878D82A}">
                    <a16:rowId xmlns:a16="http://schemas.microsoft.com/office/drawing/2014/main" val="431442598"/>
                  </a:ext>
                </a:extLst>
              </a:tr>
              <a:tr h="454970">
                <a:tc>
                  <a:txBody>
                    <a:bodyPr/>
                    <a:lstStyle/>
                    <a:p>
                      <a:pPr>
                        <a:lnSpc>
                          <a:spcPct val="107000"/>
                        </a:lnSpc>
                        <a:spcAft>
                          <a:spcPts val="0"/>
                        </a:spcAft>
                      </a:pPr>
                      <a:r>
                        <a:rPr lang="en-IN" sz="1500">
                          <a:effectLst/>
                        </a:rPr>
                        <a:t>HM_ID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Integer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Primary key attribute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561455093"/>
                  </a:ext>
                </a:extLst>
              </a:tr>
              <a:tr h="454970">
                <a:tc>
                  <a:txBody>
                    <a:bodyPr/>
                    <a:lstStyle/>
                    <a:p>
                      <a:pPr>
                        <a:lnSpc>
                          <a:spcPct val="107000"/>
                        </a:lnSpc>
                        <a:spcAft>
                          <a:spcPts val="0"/>
                        </a:spcAft>
                      </a:pPr>
                      <a:r>
                        <a:rPr lang="en-IN" sz="1500">
                          <a:effectLst/>
                        </a:rPr>
                        <a:t>F_NAME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String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Non key attribute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2177893005"/>
                  </a:ext>
                </a:extLst>
              </a:tr>
              <a:tr h="454970">
                <a:tc>
                  <a:txBody>
                    <a:bodyPr/>
                    <a:lstStyle/>
                    <a:p>
                      <a:pPr>
                        <a:lnSpc>
                          <a:spcPct val="107000"/>
                        </a:lnSpc>
                        <a:spcAft>
                          <a:spcPts val="0"/>
                        </a:spcAft>
                      </a:pPr>
                      <a:r>
                        <a:rPr lang="en-IN" sz="1500">
                          <a:effectLst/>
                        </a:rPr>
                        <a:t>L_NAME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String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Non key attribute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2947313198"/>
                  </a:ext>
                </a:extLst>
              </a:tr>
              <a:tr h="248440">
                <a:tc>
                  <a:txBody>
                    <a:bodyPr/>
                    <a:lstStyle/>
                    <a:p>
                      <a:pPr>
                        <a:lnSpc>
                          <a:spcPct val="107000"/>
                        </a:lnSpc>
                        <a:spcAft>
                          <a:spcPts val="0"/>
                        </a:spcAft>
                      </a:pPr>
                      <a:r>
                        <a:rPr lang="en-IN" sz="1500">
                          <a:effectLst/>
                        </a:rPr>
                        <a:t>USERNAME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dirty="0">
                          <a:effectLst/>
                        </a:rPr>
                        <a:t>String </a:t>
                      </a:r>
                      <a:endPar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dirty="0">
                          <a:effectLst/>
                        </a:rPr>
                        <a:t>Key attribute </a:t>
                      </a:r>
                      <a:endPar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575952079"/>
                  </a:ext>
                </a:extLst>
              </a:tr>
              <a:tr h="248440">
                <a:tc>
                  <a:txBody>
                    <a:bodyPr/>
                    <a:lstStyle/>
                    <a:p>
                      <a:pPr marL="7620">
                        <a:lnSpc>
                          <a:spcPct val="107000"/>
                        </a:lnSpc>
                        <a:spcAft>
                          <a:spcPts val="0"/>
                        </a:spcAft>
                      </a:pPr>
                      <a:r>
                        <a:rPr lang="en-IN" sz="1500">
                          <a:effectLst/>
                        </a:rPr>
                        <a:t>MOBILE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marL="11430">
                        <a:lnSpc>
                          <a:spcPct val="107000"/>
                        </a:lnSpc>
                        <a:spcAft>
                          <a:spcPts val="0"/>
                        </a:spcAft>
                      </a:pPr>
                      <a:r>
                        <a:rPr lang="en-IN" sz="1500">
                          <a:effectLst/>
                        </a:rPr>
                        <a:t>String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dirty="0">
                          <a:effectLst/>
                        </a:rPr>
                        <a:t>Key attribute </a:t>
                      </a:r>
                      <a:endPar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2672125314"/>
                  </a:ext>
                </a:extLst>
              </a:tr>
              <a:tr h="454970">
                <a:tc>
                  <a:txBody>
                    <a:bodyPr/>
                    <a:lstStyle/>
                    <a:p>
                      <a:pPr marL="7620">
                        <a:lnSpc>
                          <a:spcPct val="107000"/>
                        </a:lnSpc>
                        <a:spcAft>
                          <a:spcPts val="0"/>
                        </a:spcAft>
                      </a:pPr>
                      <a:r>
                        <a:rPr lang="en-IN" sz="1500">
                          <a:effectLst/>
                        </a:rPr>
                        <a:t>PASSWORD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marL="11430">
                        <a:lnSpc>
                          <a:spcPct val="107000"/>
                        </a:lnSpc>
                        <a:spcAft>
                          <a:spcPts val="0"/>
                        </a:spcAft>
                      </a:pPr>
                      <a:r>
                        <a:rPr lang="en-IN" sz="1500">
                          <a:effectLst/>
                        </a:rPr>
                        <a:t>String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Non key attribute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41347918"/>
                  </a:ext>
                </a:extLst>
              </a:tr>
              <a:tr h="454970">
                <a:tc>
                  <a:txBody>
                    <a:bodyPr/>
                    <a:lstStyle/>
                    <a:p>
                      <a:pPr marL="7620">
                        <a:lnSpc>
                          <a:spcPct val="107000"/>
                        </a:lnSpc>
                        <a:spcAft>
                          <a:spcPts val="0"/>
                        </a:spcAft>
                      </a:pPr>
                      <a:r>
                        <a:rPr lang="en-IN" sz="1500">
                          <a:effectLst/>
                        </a:rPr>
                        <a:t>ADMIN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marL="11430">
                        <a:lnSpc>
                          <a:spcPct val="107000"/>
                        </a:lnSpc>
                        <a:spcAft>
                          <a:spcPts val="0"/>
                        </a:spcAft>
                      </a:pPr>
                      <a:r>
                        <a:rPr lang="en-IN" sz="1500">
                          <a:effectLst/>
                        </a:rPr>
                        <a:t>Integer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a:lnSpc>
                          <a:spcPct val="107000"/>
                        </a:lnSpc>
                        <a:spcAft>
                          <a:spcPts val="0"/>
                        </a:spcAft>
                      </a:pPr>
                      <a:r>
                        <a:rPr lang="en-IN" sz="1500">
                          <a:effectLst/>
                        </a:rPr>
                        <a:t>Foreign key attribute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3660166486"/>
                  </a:ext>
                </a:extLst>
              </a:tr>
              <a:tr h="454970">
                <a:tc>
                  <a:txBody>
                    <a:bodyPr/>
                    <a:lstStyle/>
                    <a:p>
                      <a:pPr marL="7620">
                        <a:lnSpc>
                          <a:spcPct val="107000"/>
                        </a:lnSpc>
                        <a:spcAft>
                          <a:spcPts val="0"/>
                        </a:spcAft>
                      </a:pPr>
                      <a:r>
                        <a:rPr lang="en-IN" sz="1500">
                          <a:effectLst/>
                        </a:rPr>
                        <a:t>HOSTEL_ID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marL="3810">
                        <a:lnSpc>
                          <a:spcPct val="107000"/>
                        </a:lnSpc>
                        <a:spcAft>
                          <a:spcPts val="0"/>
                        </a:spcAft>
                      </a:pPr>
                      <a:r>
                        <a:rPr lang="en-IN" sz="1500">
                          <a:effectLst/>
                        </a:rPr>
                        <a:t>Integer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tc>
                  <a:txBody>
                    <a:bodyPr/>
                    <a:lstStyle/>
                    <a:p>
                      <a:pPr marL="13970">
                        <a:lnSpc>
                          <a:spcPct val="107000"/>
                        </a:lnSpc>
                        <a:spcAft>
                          <a:spcPts val="0"/>
                        </a:spcAft>
                      </a:pPr>
                      <a:r>
                        <a:rPr lang="en-IN" sz="1500" dirty="0">
                          <a:effectLst/>
                        </a:rPr>
                        <a:t>Foreign key attribute </a:t>
                      </a:r>
                      <a:endPar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878" marR="53760" marT="38801" marB="0"/>
                </a:tc>
                <a:extLst>
                  <a:ext uri="{0D108BD9-81ED-4DB2-BD59-A6C34878D82A}">
                    <a16:rowId xmlns:a16="http://schemas.microsoft.com/office/drawing/2014/main" val="471748130"/>
                  </a:ext>
                </a:extLst>
              </a:tr>
            </a:tbl>
          </a:graphicData>
        </a:graphic>
      </p:graphicFrame>
    </p:spTree>
    <p:extLst>
      <p:ext uri="{BB962C8B-B14F-4D97-AF65-F5344CB8AC3E}">
        <p14:creationId xmlns:p14="http://schemas.microsoft.com/office/powerpoint/2010/main" val="12521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Team Members</a:t>
            </a:r>
          </a:p>
        </p:txBody>
      </p:sp>
      <p:sp>
        <p:nvSpPr>
          <p:cNvPr id="3" name="Content Placeholder 2"/>
          <p:cNvSpPr>
            <a:spLocks noGrp="1"/>
          </p:cNvSpPr>
          <p:nvPr>
            <p:ph idx="1"/>
          </p:nvPr>
        </p:nvSpPr>
        <p:spPr/>
        <p:txBody>
          <a:bodyPr/>
          <a:lstStyle/>
          <a:p>
            <a:pPr marL="457200" indent="-457200">
              <a:buFont typeface="+mj-lt"/>
              <a:buAutoNum type="arabicPeriod"/>
            </a:pPr>
            <a:r>
              <a:rPr lang="en-IN" b="1" dirty="0" err="1"/>
              <a:t>Sonu</a:t>
            </a:r>
            <a:r>
              <a:rPr lang="en-IN" b="1" dirty="0"/>
              <a:t> Mittal (CSM19021)</a:t>
            </a:r>
          </a:p>
          <a:p>
            <a:pPr marL="457200" indent="-457200">
              <a:buFont typeface="+mj-lt"/>
              <a:buAutoNum type="arabicPeriod"/>
            </a:pPr>
            <a:r>
              <a:rPr lang="en-IN" b="1" dirty="0" err="1"/>
              <a:t>Rishav</a:t>
            </a:r>
            <a:r>
              <a:rPr lang="en-IN" b="1" dirty="0"/>
              <a:t> Mittal (CSM19047)</a:t>
            </a:r>
          </a:p>
          <a:p>
            <a:pPr marL="457200" indent="-457200">
              <a:buFont typeface="+mj-lt"/>
              <a:buAutoNum type="arabicPeriod"/>
            </a:pPr>
            <a:r>
              <a:rPr lang="en-IN" b="1" dirty="0"/>
              <a:t>Abdul </a:t>
            </a:r>
            <a:r>
              <a:rPr lang="en-IN" b="1" dirty="0" err="1"/>
              <a:t>Kadir</a:t>
            </a:r>
            <a:r>
              <a:rPr lang="en-IN" b="1" dirty="0"/>
              <a:t> (CSM19015)</a:t>
            </a:r>
          </a:p>
          <a:p>
            <a:pPr marL="457200" indent="-457200">
              <a:buFont typeface="+mj-lt"/>
              <a:buAutoNum type="arabicPeriod"/>
            </a:pPr>
            <a:r>
              <a:rPr lang="en-IN" b="1" dirty="0" err="1"/>
              <a:t>Rohit</a:t>
            </a:r>
            <a:r>
              <a:rPr lang="en-IN" b="1" dirty="0"/>
              <a:t> B </a:t>
            </a:r>
            <a:r>
              <a:rPr lang="en-IN" b="1" dirty="0" err="1"/>
              <a:t>Nikhre</a:t>
            </a:r>
            <a:r>
              <a:rPr lang="en-IN" b="1" dirty="0"/>
              <a:t> (CSM19012)</a:t>
            </a:r>
          </a:p>
          <a:p>
            <a:pPr marL="0" indent="0">
              <a:buNone/>
            </a:pPr>
            <a:endParaRPr lang="en-IN" b="1" dirty="0"/>
          </a:p>
          <a:p>
            <a:pPr marL="0" indent="0">
              <a:buNone/>
            </a:pPr>
            <a:r>
              <a:rPr lang="en-IN" sz="3200" b="1" u="sng" dirty="0"/>
              <a:t>Guided By:</a:t>
            </a:r>
          </a:p>
          <a:p>
            <a:pPr marL="0" indent="0">
              <a:buNone/>
            </a:pPr>
            <a:r>
              <a:rPr lang="en-IN" sz="2400" b="1" dirty="0" err="1"/>
              <a:t>Prof.</a:t>
            </a:r>
            <a:r>
              <a:rPr lang="en-IN" sz="2400" b="1" dirty="0"/>
              <a:t> Rosy </a:t>
            </a:r>
            <a:r>
              <a:rPr lang="en-IN" sz="2400" b="1" dirty="0" err="1"/>
              <a:t>Sarmah</a:t>
            </a:r>
            <a:endParaRPr lang="en-IN" sz="2400" b="1" dirty="0"/>
          </a:p>
        </p:txBody>
      </p:sp>
    </p:spTree>
    <p:extLst>
      <p:ext uri="{BB962C8B-B14F-4D97-AF65-F5344CB8AC3E}">
        <p14:creationId xmlns:p14="http://schemas.microsoft.com/office/powerpoint/2010/main" val="313970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sz="3600" b="1" dirty="0"/>
              <a:t>Room</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84004528"/>
              </p:ext>
            </p:extLst>
          </p:nvPr>
        </p:nvGraphicFramePr>
        <p:xfrm>
          <a:off x="3377247" y="2202974"/>
          <a:ext cx="6446021" cy="3222754"/>
        </p:xfrm>
        <a:graphic>
          <a:graphicData uri="http://schemas.openxmlformats.org/drawingml/2006/table">
            <a:tbl>
              <a:tblPr firstRow="1" firstCol="1" bandRow="1">
                <a:tableStyleId>{5C22544A-7EE6-4342-B048-85BDC9FD1C3A}</a:tableStyleId>
              </a:tblPr>
              <a:tblGrid>
                <a:gridCol w="2192600">
                  <a:extLst>
                    <a:ext uri="{9D8B030D-6E8A-4147-A177-3AD203B41FA5}">
                      <a16:colId xmlns:a16="http://schemas.microsoft.com/office/drawing/2014/main" val="3247690335"/>
                    </a:ext>
                  </a:extLst>
                </a:gridCol>
                <a:gridCol w="2119638">
                  <a:extLst>
                    <a:ext uri="{9D8B030D-6E8A-4147-A177-3AD203B41FA5}">
                      <a16:colId xmlns:a16="http://schemas.microsoft.com/office/drawing/2014/main" val="4245742376"/>
                    </a:ext>
                  </a:extLst>
                </a:gridCol>
                <a:gridCol w="2133783">
                  <a:extLst>
                    <a:ext uri="{9D8B030D-6E8A-4147-A177-3AD203B41FA5}">
                      <a16:colId xmlns:a16="http://schemas.microsoft.com/office/drawing/2014/main" val="2582149448"/>
                    </a:ext>
                  </a:extLst>
                </a:gridCol>
              </a:tblGrid>
              <a:tr h="410210">
                <a:tc>
                  <a:txBody>
                    <a:bodyPr/>
                    <a:lstStyle/>
                    <a:p>
                      <a:pPr>
                        <a:lnSpc>
                          <a:spcPct val="107000"/>
                        </a:lnSpc>
                        <a:spcAft>
                          <a:spcPts val="0"/>
                        </a:spcAft>
                      </a:pPr>
                      <a:r>
                        <a:rPr lang="en-IN" sz="2600" u="sng">
                          <a:effectLst/>
                          <a:uFill>
                            <a:solidFill>
                              <a:srgbClr val="000000"/>
                            </a:solidFill>
                          </a:uFill>
                        </a:rPr>
                        <a:t>NAME</a:t>
                      </a:r>
                      <a:r>
                        <a:rPr lang="en-IN" sz="26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nchor="b"/>
                </a:tc>
                <a:tc>
                  <a:txBody>
                    <a:bodyPr/>
                    <a:lstStyle/>
                    <a:p>
                      <a:pPr algn="just">
                        <a:lnSpc>
                          <a:spcPct val="107000"/>
                        </a:lnSpc>
                        <a:spcAft>
                          <a:spcPts val="0"/>
                        </a:spcAft>
                      </a:pPr>
                      <a:r>
                        <a:rPr lang="en-IN" sz="2600" u="sng">
                          <a:effectLst/>
                          <a:uFill>
                            <a:solidFill>
                              <a:srgbClr val="000000"/>
                            </a:solidFill>
                          </a:uFill>
                        </a:rPr>
                        <a:t>DATA TYPE</a:t>
                      </a:r>
                      <a:r>
                        <a:rPr lang="en-IN" sz="26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nchor="b"/>
                </a:tc>
                <a:tc>
                  <a:txBody>
                    <a:bodyPr/>
                    <a:lstStyle/>
                    <a:p>
                      <a:pPr>
                        <a:lnSpc>
                          <a:spcPct val="107000"/>
                        </a:lnSpc>
                        <a:spcAft>
                          <a:spcPts val="0"/>
                        </a:spcAft>
                      </a:pPr>
                      <a:r>
                        <a:rPr lang="en-IN" sz="2600" u="sng">
                          <a:effectLst/>
                          <a:uFill>
                            <a:solidFill>
                              <a:srgbClr val="000000"/>
                            </a:solidFill>
                          </a:uFill>
                        </a:rPr>
                        <a:t>TYPE</a:t>
                      </a:r>
                      <a:r>
                        <a:rPr lang="en-IN" sz="2600">
                          <a:effectLst/>
                        </a:rPr>
                        <a: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nchor="b"/>
                </a:tc>
                <a:extLst>
                  <a:ext uri="{0D108BD9-81ED-4DB2-BD59-A6C34878D82A}">
                    <a16:rowId xmlns:a16="http://schemas.microsoft.com/office/drawing/2014/main" val="2022851129"/>
                  </a:ext>
                </a:extLst>
              </a:tr>
              <a:tr h="626110">
                <a:tc>
                  <a:txBody>
                    <a:bodyPr/>
                    <a:lstStyle/>
                    <a:p>
                      <a:pPr>
                        <a:lnSpc>
                          <a:spcPct val="107000"/>
                        </a:lnSpc>
                        <a:spcAft>
                          <a:spcPts val="0"/>
                        </a:spcAft>
                      </a:pPr>
                      <a:r>
                        <a:rPr lang="en-IN" sz="2000">
                          <a:effectLst/>
                        </a:rPr>
                        <a:t>ROOM_ID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a:effectLst/>
                        </a:rPr>
                        <a:t>Integer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a:effectLst/>
                        </a:rPr>
                        <a:t>Primary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extLst>
                  <a:ext uri="{0D108BD9-81ED-4DB2-BD59-A6C34878D82A}">
                    <a16:rowId xmlns:a16="http://schemas.microsoft.com/office/drawing/2014/main" val="4193436917"/>
                  </a:ext>
                </a:extLst>
              </a:tr>
              <a:tr h="626110">
                <a:tc>
                  <a:txBody>
                    <a:bodyPr/>
                    <a:lstStyle/>
                    <a:p>
                      <a:pPr>
                        <a:lnSpc>
                          <a:spcPct val="107000"/>
                        </a:lnSpc>
                        <a:spcAft>
                          <a:spcPts val="0"/>
                        </a:spcAft>
                      </a:pPr>
                      <a:r>
                        <a:rPr lang="en-IN" sz="2000">
                          <a:effectLst/>
                        </a:rPr>
                        <a:t>ROOM_NO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dirty="0">
                          <a:effectLst/>
                        </a:rPr>
                        <a:t>Integer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a:effectLst/>
                        </a:rPr>
                        <a:t>Non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extLst>
                  <a:ext uri="{0D108BD9-81ED-4DB2-BD59-A6C34878D82A}">
                    <a16:rowId xmlns:a16="http://schemas.microsoft.com/office/drawing/2014/main" val="1970322009"/>
                  </a:ext>
                </a:extLst>
              </a:tr>
              <a:tr h="626110">
                <a:tc>
                  <a:txBody>
                    <a:bodyPr/>
                    <a:lstStyle/>
                    <a:p>
                      <a:pPr>
                        <a:lnSpc>
                          <a:spcPct val="107000"/>
                        </a:lnSpc>
                        <a:spcAft>
                          <a:spcPts val="0"/>
                        </a:spcAft>
                      </a:pPr>
                      <a:r>
                        <a:rPr lang="en-IN" sz="2000">
                          <a:effectLst/>
                        </a:rPr>
                        <a:t>HOSTEL_ID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a:effectLst/>
                        </a:rPr>
                        <a:t>Integer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a:effectLst/>
                        </a:rPr>
                        <a:t>Foreign key attribute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extLst>
                  <a:ext uri="{0D108BD9-81ED-4DB2-BD59-A6C34878D82A}">
                    <a16:rowId xmlns:a16="http://schemas.microsoft.com/office/drawing/2014/main" val="1218836041"/>
                  </a:ext>
                </a:extLst>
              </a:tr>
              <a:tr h="626745">
                <a:tc>
                  <a:txBody>
                    <a:bodyPr/>
                    <a:lstStyle/>
                    <a:p>
                      <a:pPr>
                        <a:lnSpc>
                          <a:spcPct val="107000"/>
                        </a:lnSpc>
                        <a:spcAft>
                          <a:spcPts val="0"/>
                        </a:spcAft>
                      </a:pPr>
                      <a:r>
                        <a:rPr lang="en-IN" sz="2000">
                          <a:effectLst/>
                        </a:rPr>
                        <a:t>ALLOCATED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a:effectLst/>
                        </a:rPr>
                        <a:t>Boolean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tc>
                  <a:txBody>
                    <a:bodyPr/>
                    <a:lstStyle/>
                    <a:p>
                      <a:pPr>
                        <a:lnSpc>
                          <a:spcPct val="107000"/>
                        </a:lnSpc>
                        <a:spcAft>
                          <a:spcPts val="0"/>
                        </a:spcAft>
                      </a:pPr>
                      <a:r>
                        <a:rPr lang="en-IN" sz="2000" dirty="0">
                          <a:effectLst/>
                        </a:rPr>
                        <a:t>Non key attribute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146050" marT="52705" marB="2540"/>
                </a:tc>
                <a:extLst>
                  <a:ext uri="{0D108BD9-81ED-4DB2-BD59-A6C34878D82A}">
                    <a16:rowId xmlns:a16="http://schemas.microsoft.com/office/drawing/2014/main" val="1117117305"/>
                  </a:ext>
                </a:extLst>
              </a:tr>
            </a:tbl>
          </a:graphicData>
        </a:graphic>
      </p:graphicFrame>
    </p:spTree>
    <p:extLst>
      <p:ext uri="{BB962C8B-B14F-4D97-AF65-F5344CB8AC3E}">
        <p14:creationId xmlns:p14="http://schemas.microsoft.com/office/powerpoint/2010/main" val="158252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sz="3200" b="1" dirty="0"/>
              <a:t>Student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65690100"/>
              </p:ext>
            </p:extLst>
          </p:nvPr>
        </p:nvGraphicFramePr>
        <p:xfrm>
          <a:off x="3278777" y="1807821"/>
          <a:ext cx="5826033" cy="4022723"/>
        </p:xfrm>
        <a:graphic>
          <a:graphicData uri="http://schemas.openxmlformats.org/drawingml/2006/table">
            <a:tbl>
              <a:tblPr firstRow="1" firstCol="1" bandRow="1">
                <a:tableStyleId>{5C22544A-7EE6-4342-B048-85BDC9FD1C3A}</a:tableStyleId>
              </a:tblPr>
              <a:tblGrid>
                <a:gridCol w="1969573">
                  <a:extLst>
                    <a:ext uri="{9D8B030D-6E8A-4147-A177-3AD203B41FA5}">
                      <a16:colId xmlns:a16="http://schemas.microsoft.com/office/drawing/2014/main" val="1252067606"/>
                    </a:ext>
                  </a:extLst>
                </a:gridCol>
                <a:gridCol w="1921125">
                  <a:extLst>
                    <a:ext uri="{9D8B030D-6E8A-4147-A177-3AD203B41FA5}">
                      <a16:colId xmlns:a16="http://schemas.microsoft.com/office/drawing/2014/main" val="2361587220"/>
                    </a:ext>
                  </a:extLst>
                </a:gridCol>
                <a:gridCol w="1935335">
                  <a:extLst>
                    <a:ext uri="{9D8B030D-6E8A-4147-A177-3AD203B41FA5}">
                      <a16:colId xmlns:a16="http://schemas.microsoft.com/office/drawing/2014/main" val="2569889462"/>
                    </a:ext>
                  </a:extLst>
                </a:gridCol>
              </a:tblGrid>
              <a:tr h="281675">
                <a:tc>
                  <a:txBody>
                    <a:bodyPr/>
                    <a:lstStyle/>
                    <a:p>
                      <a:pPr marL="4445" algn="ctr">
                        <a:lnSpc>
                          <a:spcPct val="107000"/>
                        </a:lnSpc>
                        <a:spcAft>
                          <a:spcPts val="0"/>
                        </a:spcAft>
                      </a:pPr>
                      <a:r>
                        <a:rPr lang="en-IN" sz="1500" u="sng">
                          <a:effectLst/>
                          <a:uFill>
                            <a:solidFill>
                              <a:srgbClr val="000000"/>
                            </a:solidFill>
                          </a:uFill>
                        </a:rPr>
                        <a:t>NAME</a:t>
                      </a:r>
                      <a:r>
                        <a:rPr lang="en-IN" sz="1500">
                          <a:effectLst/>
                        </a:rPr>
                        <a:t>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nchor="b"/>
                </a:tc>
                <a:tc>
                  <a:txBody>
                    <a:bodyPr/>
                    <a:lstStyle/>
                    <a:p>
                      <a:pPr>
                        <a:lnSpc>
                          <a:spcPct val="107000"/>
                        </a:lnSpc>
                        <a:spcAft>
                          <a:spcPts val="0"/>
                        </a:spcAft>
                      </a:pPr>
                      <a:r>
                        <a:rPr lang="en-IN" sz="1500" u="sng">
                          <a:effectLst/>
                          <a:uFill>
                            <a:solidFill>
                              <a:srgbClr val="000000"/>
                            </a:solidFill>
                          </a:uFill>
                        </a:rPr>
                        <a:t>DATA TYPE</a:t>
                      </a:r>
                      <a:r>
                        <a:rPr lang="en-IN" sz="1500">
                          <a:effectLst/>
                        </a:rPr>
                        <a:t>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nchor="b"/>
                </a:tc>
                <a:tc>
                  <a:txBody>
                    <a:bodyPr/>
                    <a:lstStyle/>
                    <a:p>
                      <a:pPr>
                        <a:lnSpc>
                          <a:spcPct val="107000"/>
                        </a:lnSpc>
                        <a:spcAft>
                          <a:spcPts val="0"/>
                        </a:spcAft>
                      </a:pPr>
                      <a:r>
                        <a:rPr lang="en-IN" sz="1500" u="sng">
                          <a:effectLst/>
                          <a:uFill>
                            <a:solidFill>
                              <a:srgbClr val="000000"/>
                            </a:solidFill>
                          </a:uFill>
                        </a:rPr>
                        <a:t>TYPE</a:t>
                      </a:r>
                      <a:r>
                        <a:rPr lang="en-IN" sz="1500">
                          <a:effectLst/>
                        </a:rPr>
                        <a:t>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nchor="b"/>
                </a:tc>
                <a:extLst>
                  <a:ext uri="{0D108BD9-81ED-4DB2-BD59-A6C34878D82A}">
                    <a16:rowId xmlns:a16="http://schemas.microsoft.com/office/drawing/2014/main" val="3358835636"/>
                  </a:ext>
                </a:extLst>
              </a:tr>
              <a:tr h="415672">
                <a:tc>
                  <a:txBody>
                    <a:bodyPr/>
                    <a:lstStyle/>
                    <a:p>
                      <a:pPr>
                        <a:lnSpc>
                          <a:spcPct val="107000"/>
                        </a:lnSpc>
                        <a:spcAft>
                          <a:spcPts val="0"/>
                        </a:spcAft>
                      </a:pPr>
                      <a:r>
                        <a:rPr lang="en-IN" sz="1200">
                          <a:effectLst/>
                        </a:rPr>
                        <a:t>STUDENT_ID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Integer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Primary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2244180113"/>
                  </a:ext>
                </a:extLst>
              </a:tr>
              <a:tr h="415672">
                <a:tc>
                  <a:txBody>
                    <a:bodyPr/>
                    <a:lstStyle/>
                    <a:p>
                      <a:pPr>
                        <a:lnSpc>
                          <a:spcPct val="107000"/>
                        </a:lnSpc>
                        <a:spcAft>
                          <a:spcPts val="0"/>
                        </a:spcAft>
                      </a:pPr>
                      <a:r>
                        <a:rPr lang="en-IN" sz="1200">
                          <a:effectLst/>
                        </a:rPr>
                        <a:t>F_NAME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String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Non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1921007649"/>
                  </a:ext>
                </a:extLst>
              </a:tr>
              <a:tr h="415672">
                <a:tc>
                  <a:txBody>
                    <a:bodyPr/>
                    <a:lstStyle/>
                    <a:p>
                      <a:pPr>
                        <a:lnSpc>
                          <a:spcPct val="107000"/>
                        </a:lnSpc>
                        <a:spcAft>
                          <a:spcPts val="0"/>
                        </a:spcAft>
                      </a:pPr>
                      <a:r>
                        <a:rPr lang="en-IN" sz="1200">
                          <a:effectLst/>
                        </a:rPr>
                        <a:t>L_NAME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String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Non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4011059565"/>
                  </a:ext>
                </a:extLst>
              </a:tr>
              <a:tr h="415672">
                <a:tc>
                  <a:txBody>
                    <a:bodyPr/>
                    <a:lstStyle/>
                    <a:p>
                      <a:pPr>
                        <a:lnSpc>
                          <a:spcPct val="107000"/>
                        </a:lnSpc>
                        <a:spcAft>
                          <a:spcPts val="0"/>
                        </a:spcAft>
                      </a:pPr>
                      <a:r>
                        <a:rPr lang="en-IN" sz="1200">
                          <a:effectLst/>
                        </a:rPr>
                        <a:t>YEAR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String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Non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1257693221"/>
                  </a:ext>
                </a:extLst>
              </a:tr>
              <a:tr h="415672">
                <a:tc>
                  <a:txBody>
                    <a:bodyPr/>
                    <a:lstStyle/>
                    <a:p>
                      <a:pPr>
                        <a:lnSpc>
                          <a:spcPct val="107000"/>
                        </a:lnSpc>
                        <a:spcAft>
                          <a:spcPts val="0"/>
                        </a:spcAft>
                      </a:pPr>
                      <a:r>
                        <a:rPr lang="en-IN" sz="1200">
                          <a:effectLst/>
                        </a:rPr>
                        <a:t>DEPT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String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dirty="0">
                          <a:effectLst/>
                        </a:rPr>
                        <a:t>Non key attribute </a:t>
                      </a:r>
                      <a:endParaRPr lang="en-IN" sz="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3159897624"/>
                  </a:ext>
                </a:extLst>
              </a:tr>
              <a:tr h="415672">
                <a:tc>
                  <a:txBody>
                    <a:bodyPr/>
                    <a:lstStyle/>
                    <a:p>
                      <a:pPr>
                        <a:lnSpc>
                          <a:spcPct val="107000"/>
                        </a:lnSpc>
                        <a:spcAft>
                          <a:spcPts val="0"/>
                        </a:spcAft>
                      </a:pPr>
                      <a:r>
                        <a:rPr lang="en-IN" sz="1200">
                          <a:effectLst/>
                        </a:rPr>
                        <a:t>PASSWORD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String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Non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3380751675"/>
                  </a:ext>
                </a:extLst>
              </a:tr>
              <a:tr h="415672">
                <a:tc>
                  <a:txBody>
                    <a:bodyPr/>
                    <a:lstStyle/>
                    <a:p>
                      <a:pPr>
                        <a:lnSpc>
                          <a:spcPct val="107000"/>
                        </a:lnSpc>
                        <a:spcAft>
                          <a:spcPts val="0"/>
                        </a:spcAft>
                      </a:pPr>
                      <a:r>
                        <a:rPr lang="en-IN" sz="1200">
                          <a:effectLst/>
                        </a:rPr>
                        <a:t>HOSTEL_ID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Integer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Foreign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3402769648"/>
                  </a:ext>
                </a:extLst>
              </a:tr>
              <a:tr h="415672">
                <a:tc>
                  <a:txBody>
                    <a:bodyPr/>
                    <a:lstStyle/>
                    <a:p>
                      <a:pPr>
                        <a:lnSpc>
                          <a:spcPct val="107000"/>
                        </a:lnSpc>
                        <a:spcAft>
                          <a:spcPts val="0"/>
                        </a:spcAft>
                      </a:pPr>
                      <a:r>
                        <a:rPr lang="en-IN" sz="1200">
                          <a:effectLst/>
                        </a:rPr>
                        <a:t>ROOM_ID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Integer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Foreign key attribute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362334746"/>
                  </a:ext>
                </a:extLst>
              </a:tr>
              <a:tr h="415672">
                <a:tc>
                  <a:txBody>
                    <a:bodyPr/>
                    <a:lstStyle/>
                    <a:p>
                      <a:pPr>
                        <a:lnSpc>
                          <a:spcPct val="107000"/>
                        </a:lnSpc>
                        <a:spcAft>
                          <a:spcPts val="0"/>
                        </a:spcAft>
                      </a:pPr>
                      <a:r>
                        <a:rPr lang="en-IN" sz="1200">
                          <a:effectLst/>
                        </a:rPr>
                        <a:t>GENDER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a:effectLst/>
                        </a:rPr>
                        <a:t>Integer </a:t>
                      </a:r>
                      <a:endParaRPr lang="en-IN" sz="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tc>
                  <a:txBody>
                    <a:bodyPr/>
                    <a:lstStyle/>
                    <a:p>
                      <a:pPr>
                        <a:lnSpc>
                          <a:spcPct val="107000"/>
                        </a:lnSpc>
                        <a:spcAft>
                          <a:spcPts val="0"/>
                        </a:spcAft>
                      </a:pPr>
                      <a:r>
                        <a:rPr lang="en-IN" sz="1200" dirty="0">
                          <a:effectLst/>
                        </a:rPr>
                        <a:t>Non key attribute </a:t>
                      </a:r>
                      <a:endParaRPr lang="en-IN" sz="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55" marR="42864" marT="30937" marB="1864"/>
                </a:tc>
                <a:extLst>
                  <a:ext uri="{0D108BD9-81ED-4DB2-BD59-A6C34878D82A}">
                    <a16:rowId xmlns:a16="http://schemas.microsoft.com/office/drawing/2014/main" val="3318086863"/>
                  </a:ext>
                </a:extLst>
              </a:tr>
            </a:tbl>
          </a:graphicData>
        </a:graphic>
      </p:graphicFrame>
    </p:spTree>
    <p:extLst>
      <p:ext uri="{BB962C8B-B14F-4D97-AF65-F5344CB8AC3E}">
        <p14:creationId xmlns:p14="http://schemas.microsoft.com/office/powerpoint/2010/main" val="86694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and Result</a:t>
            </a:r>
          </a:p>
        </p:txBody>
      </p:sp>
      <p:sp>
        <p:nvSpPr>
          <p:cNvPr id="5" name="Content Placeholder 4"/>
          <p:cNvSpPr>
            <a:spLocks noGrp="1"/>
          </p:cNvSpPr>
          <p:nvPr>
            <p:ph idx="1"/>
          </p:nvPr>
        </p:nvSpPr>
        <p:spPr>
          <a:xfrm>
            <a:off x="677334" y="1815737"/>
            <a:ext cx="8596668" cy="4833257"/>
          </a:xfrm>
        </p:spPr>
        <p:txBody>
          <a:bodyPr/>
          <a:lstStyle/>
          <a:p>
            <a:pPr marL="0" indent="0">
              <a:buNone/>
            </a:pPr>
            <a:r>
              <a:rPr lang="en-IN" b="1" dirty="0"/>
              <a:t>Student Sign Up Form</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For sign up, Students have to fill details such as roll no, first name, last name, gender, year of study, branch, mobile no, password and confirm their password.</a:t>
            </a: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704" y="2304832"/>
            <a:ext cx="6597927" cy="2886892"/>
          </a:xfrm>
          <a:prstGeom prst="rect">
            <a:avLst/>
          </a:prstGeom>
        </p:spPr>
      </p:pic>
    </p:spTree>
    <p:extLst>
      <p:ext uri="{BB962C8B-B14F-4D97-AF65-F5344CB8AC3E}">
        <p14:creationId xmlns:p14="http://schemas.microsoft.com/office/powerpoint/2010/main" val="394851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Student Login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09" y="2770777"/>
            <a:ext cx="7896720" cy="3096617"/>
          </a:xfrm>
          <a:prstGeom prst="rect">
            <a:avLst/>
          </a:prstGeom>
        </p:spPr>
      </p:pic>
      <p:sp>
        <p:nvSpPr>
          <p:cNvPr id="6" name="Content Placeholder 5"/>
          <p:cNvSpPr>
            <a:spLocks noGrp="1"/>
          </p:cNvSpPr>
          <p:nvPr>
            <p:ph idx="1"/>
          </p:nvPr>
        </p:nvSpPr>
        <p:spPr>
          <a:xfrm>
            <a:off x="677334" y="1449977"/>
            <a:ext cx="8596668" cy="5042263"/>
          </a:xfrm>
        </p:spPr>
        <p:txBody>
          <a:bodyPr/>
          <a:lstStyle/>
          <a:p>
            <a:pPr marL="0" indent="0">
              <a:buNone/>
            </a:pPr>
            <a:r>
              <a:rPr lang="en-US" dirty="0"/>
              <a:t>After giving the correct username and password, students will be logged into their student home page. Otherwise the corresponding error will pop up.</a:t>
            </a:r>
            <a:endParaRPr lang="en-IN" dirty="0"/>
          </a:p>
        </p:txBody>
      </p:sp>
    </p:spTree>
    <p:extLst>
      <p:ext uri="{BB962C8B-B14F-4D97-AF65-F5344CB8AC3E}">
        <p14:creationId xmlns:p14="http://schemas.microsoft.com/office/powerpoint/2010/main" val="1236014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Successfully Login</a:t>
            </a:r>
          </a:p>
        </p:txBody>
      </p:sp>
      <p:sp>
        <p:nvSpPr>
          <p:cNvPr id="3" name="Content Placeholder 2"/>
          <p:cNvSpPr>
            <a:spLocks noGrp="1"/>
          </p:cNvSpPr>
          <p:nvPr>
            <p:ph idx="1"/>
          </p:nvPr>
        </p:nvSpPr>
        <p:spPr/>
        <p:txBody>
          <a:bodyPr/>
          <a:lstStyle/>
          <a:p>
            <a:pPr marL="0" indent="0">
              <a:buNone/>
            </a:pPr>
            <a:r>
              <a:rPr lang="en-IN" dirty="0"/>
              <a:t>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860" y="2160588"/>
            <a:ext cx="6958318" cy="3881437"/>
          </a:xfrm>
          <a:prstGeom prst="rect">
            <a:avLst/>
          </a:prstGeom>
        </p:spPr>
      </p:pic>
    </p:spTree>
    <p:extLst>
      <p:ext uri="{BB962C8B-B14F-4D97-AF65-F5344CB8AC3E}">
        <p14:creationId xmlns:p14="http://schemas.microsoft.com/office/powerpoint/2010/main" val="2875454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applying for hostel room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53" y="2692400"/>
            <a:ext cx="6544530" cy="3647477"/>
          </a:xfrm>
          <a:prstGeom prst="rect">
            <a:avLst/>
          </a:prstGeom>
        </p:spPr>
      </p:pic>
      <p:sp>
        <p:nvSpPr>
          <p:cNvPr id="6" name="Content Placeholder 5"/>
          <p:cNvSpPr>
            <a:spLocks noGrp="1"/>
          </p:cNvSpPr>
          <p:nvPr>
            <p:ph idx="1"/>
          </p:nvPr>
        </p:nvSpPr>
        <p:spPr>
          <a:xfrm>
            <a:off x="677334" y="1371600"/>
            <a:ext cx="8596668" cy="5486399"/>
          </a:xfrm>
        </p:spPr>
        <p:txBody>
          <a:bodyPr/>
          <a:lstStyle/>
          <a:p>
            <a:pPr marL="0" indent="0">
              <a:buNone/>
            </a:pPr>
            <a:r>
              <a:rPr lang="en-US" dirty="0"/>
              <a:t>Now students have to select the appropriate hostel according to his/her year of study. Here in our application A hostel is reserved for 1st year, B hostel for 2nd year, C and D for 3rd year, E and F for 4th year.</a:t>
            </a:r>
            <a:endParaRPr lang="en-IN" dirty="0"/>
          </a:p>
        </p:txBody>
      </p:sp>
    </p:spTree>
    <p:extLst>
      <p:ext uri="{BB962C8B-B14F-4D97-AF65-F5344CB8AC3E}">
        <p14:creationId xmlns:p14="http://schemas.microsoft.com/office/powerpoint/2010/main" val="2763263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Room Select</a:t>
            </a:r>
          </a:p>
        </p:txBody>
      </p:sp>
      <p:sp>
        <p:nvSpPr>
          <p:cNvPr id="3" name="Content Placeholder 2"/>
          <p:cNvSpPr>
            <a:spLocks noGrp="1"/>
          </p:cNvSpPr>
          <p:nvPr>
            <p:ph idx="1"/>
          </p:nvPr>
        </p:nvSpPr>
        <p:spPr/>
        <p:txBody>
          <a:bodyPr/>
          <a:lstStyle/>
          <a:p>
            <a:pPr marL="0" indent="0">
              <a:buNone/>
            </a:pPr>
            <a:r>
              <a:rPr lang="en-IN" dirty="0"/>
              <a:t>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436" y="2160588"/>
            <a:ext cx="7037166" cy="3881437"/>
          </a:xfrm>
          <a:prstGeom prst="rect">
            <a:avLst/>
          </a:prstGeom>
        </p:spPr>
      </p:pic>
    </p:spTree>
    <p:extLst>
      <p:ext uri="{BB962C8B-B14F-4D97-AF65-F5344CB8AC3E}">
        <p14:creationId xmlns:p14="http://schemas.microsoft.com/office/powerpoint/2010/main" val="2277717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Contact and Query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324" y="2160588"/>
            <a:ext cx="8233379" cy="3881437"/>
          </a:xfrm>
          <a:prstGeom prst="rect">
            <a:avLst/>
          </a:prstGeom>
        </p:spPr>
      </p:pic>
    </p:spTree>
    <p:extLst>
      <p:ext uri="{BB962C8B-B14F-4D97-AF65-F5344CB8AC3E}">
        <p14:creationId xmlns:p14="http://schemas.microsoft.com/office/powerpoint/2010/main" val="49155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Room Allocation Status</a:t>
            </a:r>
          </a:p>
        </p:txBody>
      </p:sp>
      <p:sp>
        <p:nvSpPr>
          <p:cNvPr id="6" name="Content Placeholder 5"/>
          <p:cNvSpPr>
            <a:spLocks noGrp="1"/>
          </p:cNvSpPr>
          <p:nvPr>
            <p:ph idx="1"/>
          </p:nvPr>
        </p:nvSpPr>
        <p:spPr>
          <a:xfrm>
            <a:off x="677334" y="1410789"/>
            <a:ext cx="8596668" cy="5094514"/>
          </a:xfrm>
        </p:spPr>
        <p:txBody>
          <a:bodyPr/>
          <a:lstStyle/>
          <a:p>
            <a:pPr marL="0" indent="0">
              <a:buNone/>
            </a:pPr>
            <a:r>
              <a:rPr lang="en-US" dirty="0"/>
              <a:t>If a student has applied for a hostel room and is waiting for the hostel manager to allocate the room. Then inside the student profile, The Application pending status is displayed in the Hostel name column. </a:t>
            </a:r>
            <a:r>
              <a:rPr lang="en-IN" dirty="0"/>
              <a:t> </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016" y="2481280"/>
            <a:ext cx="4951899" cy="3560082"/>
          </a:xfrm>
          <a:prstGeom prst="rect">
            <a:avLst/>
          </a:prstGeom>
        </p:spPr>
      </p:pic>
    </p:spTree>
    <p:extLst>
      <p:ext uri="{BB962C8B-B14F-4D97-AF65-F5344CB8AC3E}">
        <p14:creationId xmlns:p14="http://schemas.microsoft.com/office/powerpoint/2010/main" val="3079301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Hostel Manager Login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234" y="2612573"/>
            <a:ext cx="6512057" cy="2893948"/>
          </a:xfrm>
          <a:prstGeom prst="rect">
            <a:avLst/>
          </a:prstGeom>
        </p:spPr>
      </p:pic>
      <p:sp>
        <p:nvSpPr>
          <p:cNvPr id="6" name="Content Placeholder 5"/>
          <p:cNvSpPr>
            <a:spLocks noGrp="1"/>
          </p:cNvSpPr>
          <p:nvPr>
            <p:ph idx="1"/>
          </p:nvPr>
        </p:nvSpPr>
        <p:spPr>
          <a:xfrm>
            <a:off x="677334" y="1397726"/>
            <a:ext cx="8596668" cy="5068387"/>
          </a:xfrm>
        </p:spPr>
        <p:txBody>
          <a:bodyPr/>
          <a:lstStyle/>
          <a:p>
            <a:pPr marL="0" indent="0">
              <a:buNone/>
            </a:pPr>
            <a:r>
              <a:rPr lang="en-US" dirty="0"/>
              <a:t>Hostel managers are appointed by the hostel admin. For each hostel one hostel manager is appointed.</a:t>
            </a:r>
            <a:endParaRPr lang="en-IN" dirty="0"/>
          </a:p>
        </p:txBody>
      </p:sp>
    </p:spTree>
    <p:extLst>
      <p:ext uri="{BB962C8B-B14F-4D97-AF65-F5344CB8AC3E}">
        <p14:creationId xmlns:p14="http://schemas.microsoft.com/office/powerpoint/2010/main" val="185404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t>Introduction</a:t>
            </a:r>
          </a:p>
        </p:txBody>
      </p:sp>
      <p:sp>
        <p:nvSpPr>
          <p:cNvPr id="3" name="Content Placeholder 2"/>
          <p:cNvSpPr>
            <a:spLocks noGrp="1"/>
          </p:cNvSpPr>
          <p:nvPr>
            <p:ph idx="1"/>
          </p:nvPr>
        </p:nvSpPr>
        <p:spPr>
          <a:xfrm>
            <a:off x="1097280" y="1845734"/>
            <a:ext cx="7171509" cy="4150117"/>
          </a:xfrm>
        </p:spPr>
        <p:txBody>
          <a:bodyPr>
            <a:normAutofit/>
          </a:bodyPr>
          <a:lstStyle/>
          <a:p>
            <a:pPr>
              <a:buFont typeface="Arial" panose="020B0604020202020204" pitchFamily="34" charset="0"/>
              <a:buChar char="•"/>
            </a:pPr>
            <a:r>
              <a:rPr lang="en-IN" sz="2000" dirty="0"/>
              <a:t>Hostel Management System is a web application designed for the automating the hostel room allocation.</a:t>
            </a:r>
          </a:p>
          <a:p>
            <a:pPr>
              <a:buFont typeface="Arial" panose="020B0604020202020204" pitchFamily="34" charset="0"/>
              <a:buChar char="•"/>
            </a:pPr>
            <a:r>
              <a:rPr lang="en-IN" sz="2000" dirty="0"/>
              <a:t>This application intends to provide a very user friendly easy to use experience with the efficiency of using database design.</a:t>
            </a:r>
          </a:p>
          <a:p>
            <a:pPr>
              <a:buFont typeface="Arial" panose="020B0604020202020204" pitchFamily="34" charset="0"/>
              <a:buChar char="•"/>
            </a:pPr>
            <a:r>
              <a:rPr lang="en-IN" sz="2000" dirty="0"/>
              <a:t>Solution of the large amount of file handling happening in the hostels.</a:t>
            </a:r>
          </a:p>
          <a:p>
            <a:pPr>
              <a:buFont typeface="Arial" panose="020B0604020202020204" pitchFamily="34" charset="0"/>
              <a:buChar char="•"/>
            </a:pPr>
            <a:r>
              <a:rPr lang="en-IN" sz="2000" dirty="0"/>
              <a:t>Student check the vacant room and register itself.</a:t>
            </a:r>
          </a:p>
          <a:p>
            <a:pPr>
              <a:buFont typeface="Arial" panose="020B0604020202020204" pitchFamily="34" charset="0"/>
              <a:buChar char="•"/>
            </a:pPr>
            <a:r>
              <a:rPr lang="en-IN" sz="2000" dirty="0"/>
              <a:t>Admin manage the all student and managers.</a:t>
            </a:r>
          </a:p>
          <a:p>
            <a:pPr>
              <a:buFont typeface="Arial" panose="020B0604020202020204" pitchFamily="34" charset="0"/>
              <a:buChar char="•"/>
            </a:pPr>
            <a:r>
              <a:rPr lang="en-IN" sz="2000" dirty="0"/>
              <a:t>Simplification of the process of allocation and management of different hostels under an institute.</a:t>
            </a:r>
          </a:p>
          <a:p>
            <a:endParaRPr lang="en-IN" sz="2000" dirty="0"/>
          </a:p>
          <a:p>
            <a:endParaRPr lang="en-IN" sz="2000" dirty="0"/>
          </a:p>
        </p:txBody>
      </p:sp>
    </p:spTree>
    <p:extLst>
      <p:ext uri="{BB962C8B-B14F-4D97-AF65-F5344CB8AC3E}">
        <p14:creationId xmlns:p14="http://schemas.microsoft.com/office/powerpoint/2010/main" val="3178867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Hostel Manager Allocation Rooms</a:t>
            </a:r>
          </a:p>
        </p:txBody>
      </p:sp>
      <p:sp>
        <p:nvSpPr>
          <p:cNvPr id="3" name="Content Placeholder 2"/>
          <p:cNvSpPr>
            <a:spLocks noGrp="1"/>
          </p:cNvSpPr>
          <p:nvPr>
            <p:ph idx="1"/>
          </p:nvPr>
        </p:nvSpPr>
        <p:spPr>
          <a:xfrm>
            <a:off x="677334" y="1332411"/>
            <a:ext cx="8596668" cy="5081452"/>
          </a:xfrm>
        </p:spPr>
        <p:txBody>
          <a:bodyPr/>
          <a:lstStyle/>
          <a:p>
            <a:pPr marL="0" indent="0">
              <a:buNone/>
            </a:pPr>
            <a:r>
              <a:rPr lang="en-US" dirty="0"/>
              <a:t>Hostel manager can now see all the last applications sent by the student as discussed earlier. Now he can allocate by just pressing the allocate button corresponding to each application row.</a:t>
            </a:r>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962" y="2356531"/>
            <a:ext cx="6477495" cy="3881437"/>
          </a:xfrm>
          <a:prstGeom prst="rect">
            <a:avLst/>
          </a:prstGeom>
        </p:spPr>
      </p:pic>
    </p:spTree>
    <p:extLst>
      <p:ext uri="{BB962C8B-B14F-4D97-AF65-F5344CB8AC3E}">
        <p14:creationId xmlns:p14="http://schemas.microsoft.com/office/powerpoint/2010/main" val="1362218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Showing Allotted Rooms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708" y="2179391"/>
            <a:ext cx="6067920" cy="3861971"/>
          </a:xfrm>
          <a:prstGeom prst="rect">
            <a:avLst/>
          </a:prstGeom>
        </p:spPr>
      </p:pic>
      <p:sp>
        <p:nvSpPr>
          <p:cNvPr id="6" name="Content Placeholder 5"/>
          <p:cNvSpPr>
            <a:spLocks noGrp="1"/>
          </p:cNvSpPr>
          <p:nvPr>
            <p:ph idx="1"/>
          </p:nvPr>
        </p:nvSpPr>
        <p:spPr>
          <a:xfrm>
            <a:off x="677334" y="1358537"/>
            <a:ext cx="8596668" cy="4682825"/>
          </a:xfrm>
        </p:spPr>
        <p:txBody>
          <a:bodyPr/>
          <a:lstStyle/>
          <a:p>
            <a:pPr marL="0" indent="0">
              <a:buNone/>
            </a:pPr>
            <a:r>
              <a:rPr lang="en-US" dirty="0"/>
              <a:t>Hostel managers can see all the rooms allotted application list by clicking on the allotted rooms option from ‘Rooms’ menu.</a:t>
            </a:r>
            <a:endParaRPr lang="en-IN" dirty="0"/>
          </a:p>
        </p:txBody>
      </p:sp>
    </p:spTree>
    <p:extLst>
      <p:ext uri="{BB962C8B-B14F-4D97-AF65-F5344CB8AC3E}">
        <p14:creationId xmlns:p14="http://schemas.microsoft.com/office/powerpoint/2010/main" val="1889966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Showing Empty Rooms</a:t>
            </a:r>
          </a:p>
        </p:txBody>
      </p:sp>
      <p:sp>
        <p:nvSpPr>
          <p:cNvPr id="3" name="Content Placeholder 2"/>
          <p:cNvSpPr>
            <a:spLocks noGrp="1"/>
          </p:cNvSpPr>
          <p:nvPr>
            <p:ph idx="1"/>
          </p:nvPr>
        </p:nvSpPr>
        <p:spPr/>
        <p:txBody>
          <a:bodyPr/>
          <a:lstStyle/>
          <a:p>
            <a:pPr marL="0" indent="0">
              <a:buNone/>
            </a:pPr>
            <a:r>
              <a:rPr lang="en-IN"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7895" y="1930400"/>
            <a:ext cx="5493956" cy="3881437"/>
          </a:xfrm>
          <a:prstGeom prst="rect">
            <a:avLst/>
          </a:prstGeom>
        </p:spPr>
      </p:pic>
    </p:spTree>
    <p:extLst>
      <p:ext uri="{BB962C8B-B14F-4D97-AF65-F5344CB8AC3E}">
        <p14:creationId xmlns:p14="http://schemas.microsoft.com/office/powerpoint/2010/main" val="2282677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Vacant Rooms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34" y="2495005"/>
            <a:ext cx="6211611" cy="4038875"/>
          </a:xfrm>
          <a:prstGeom prst="rect">
            <a:avLst/>
          </a:prstGeom>
        </p:spPr>
      </p:pic>
      <p:sp>
        <p:nvSpPr>
          <p:cNvPr id="6" name="Content Placeholder 5"/>
          <p:cNvSpPr>
            <a:spLocks noGrp="1"/>
          </p:cNvSpPr>
          <p:nvPr>
            <p:ph idx="1"/>
          </p:nvPr>
        </p:nvSpPr>
        <p:spPr>
          <a:xfrm>
            <a:off x="677334" y="1528354"/>
            <a:ext cx="8596668" cy="5005525"/>
          </a:xfrm>
        </p:spPr>
        <p:txBody>
          <a:bodyPr/>
          <a:lstStyle/>
          <a:p>
            <a:pPr marL="0" indent="0">
              <a:buNone/>
            </a:pPr>
            <a:r>
              <a:rPr lang="en-US" dirty="0"/>
              <a:t>Hostel Manager can vacate the student with Roll No ‘B180437CS’ and Room No 117. A pop up will be displayed after successfully vacating the student.</a:t>
            </a:r>
            <a:endParaRPr lang="en-IN" dirty="0"/>
          </a:p>
        </p:txBody>
      </p:sp>
    </p:spTree>
    <p:extLst>
      <p:ext uri="{BB962C8B-B14F-4D97-AF65-F5344CB8AC3E}">
        <p14:creationId xmlns:p14="http://schemas.microsoft.com/office/powerpoint/2010/main" val="172826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375" y="2160588"/>
            <a:ext cx="7017287" cy="3881437"/>
          </a:xfrm>
        </p:spPr>
      </p:pic>
    </p:spTree>
    <p:extLst>
      <p:ext uri="{BB962C8B-B14F-4D97-AF65-F5344CB8AC3E}">
        <p14:creationId xmlns:p14="http://schemas.microsoft.com/office/powerpoint/2010/main" val="426659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Admin Login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28" y="2447604"/>
            <a:ext cx="6185486" cy="3306742"/>
          </a:xfrm>
          <a:prstGeom prst="rect">
            <a:avLst/>
          </a:prstGeom>
        </p:spPr>
      </p:pic>
      <p:sp>
        <p:nvSpPr>
          <p:cNvPr id="6" name="Content Placeholder 5"/>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48798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dirty="0"/>
              <a:t>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860" y="2160588"/>
            <a:ext cx="6958318" cy="3881437"/>
          </a:xfrm>
          <a:prstGeom prst="rect">
            <a:avLst/>
          </a:prstGeom>
        </p:spPr>
      </p:pic>
    </p:spTree>
    <p:extLst>
      <p:ext uri="{BB962C8B-B14F-4D97-AF65-F5344CB8AC3E}">
        <p14:creationId xmlns:p14="http://schemas.microsoft.com/office/powerpoint/2010/main" val="4053878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Admin Appointing Hostel Manager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72" y="2800524"/>
            <a:ext cx="6585859" cy="3471027"/>
          </a:xfrm>
          <a:prstGeom prst="rect">
            <a:avLst/>
          </a:prstGeom>
        </p:spPr>
      </p:pic>
      <p:sp>
        <p:nvSpPr>
          <p:cNvPr id="6" name="Content Placeholder 5"/>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853944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Admin Remove Hostel Manager</a:t>
            </a:r>
          </a:p>
        </p:txBody>
      </p:sp>
      <p:sp>
        <p:nvSpPr>
          <p:cNvPr id="3" name="Content Placeholder 2"/>
          <p:cNvSpPr>
            <a:spLocks noGrp="1"/>
          </p:cNvSpPr>
          <p:nvPr>
            <p:ph idx="1"/>
          </p:nvPr>
        </p:nvSpPr>
        <p:spPr/>
        <p:txBody>
          <a:bodyPr/>
          <a:lstStyle/>
          <a:p>
            <a:pPr marL="0" indent="0">
              <a:buNone/>
            </a:pPr>
            <a:r>
              <a:rPr lang="en-IN" dirty="0"/>
              <a:t>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259" y="2160588"/>
            <a:ext cx="6997520" cy="3881437"/>
          </a:xfrm>
          <a:prstGeom prst="rect">
            <a:avLst/>
          </a:prstGeom>
        </p:spPr>
      </p:pic>
    </p:spTree>
    <p:extLst>
      <p:ext uri="{BB962C8B-B14F-4D97-AF65-F5344CB8AC3E}">
        <p14:creationId xmlns:p14="http://schemas.microsoft.com/office/powerpoint/2010/main" val="1013141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Admin Searching For a Student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717" y="2612570"/>
            <a:ext cx="6958277" cy="3938229"/>
          </a:xfrm>
          <a:prstGeom prst="rect">
            <a:avLst/>
          </a:prstGeom>
        </p:spPr>
      </p:pic>
      <p:sp>
        <p:nvSpPr>
          <p:cNvPr id="6" name="Content Placeholder 5"/>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263983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677334" y="2160589"/>
            <a:ext cx="7630643" cy="3880773"/>
          </a:xfrm>
        </p:spPr>
        <p:txBody>
          <a:bodyPr>
            <a:normAutofit/>
          </a:bodyPr>
          <a:lstStyle/>
          <a:p>
            <a:r>
              <a:rPr lang="en-IN" sz="2400" dirty="0"/>
              <a:t>It is reduce the amount of human resources or any other resources resulting in lesser implementation cost.</a:t>
            </a:r>
          </a:p>
          <a:p>
            <a:r>
              <a:rPr lang="en-IN" sz="2400" dirty="0"/>
              <a:t>Avoiding long waiting and data's getting lost during paper-works.</a:t>
            </a:r>
          </a:p>
        </p:txBody>
      </p:sp>
    </p:spTree>
    <p:extLst>
      <p:ext uri="{BB962C8B-B14F-4D97-AF65-F5344CB8AC3E}">
        <p14:creationId xmlns:p14="http://schemas.microsoft.com/office/powerpoint/2010/main" val="3085796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t>Conclusions</a:t>
            </a:r>
          </a:p>
        </p:txBody>
      </p:sp>
      <p:sp>
        <p:nvSpPr>
          <p:cNvPr id="3" name="Content Placeholder 2"/>
          <p:cNvSpPr>
            <a:spLocks noGrp="1"/>
          </p:cNvSpPr>
          <p:nvPr>
            <p:ph idx="1"/>
          </p:nvPr>
        </p:nvSpPr>
        <p:spPr/>
        <p:txBody>
          <a:bodyPr>
            <a:normAutofit/>
          </a:bodyPr>
          <a:lstStyle/>
          <a:p>
            <a:r>
              <a:rPr lang="en-US" sz="2000" dirty="0"/>
              <a:t>To conclude the description about the project : The project, developed using PHP and MySQL is based on the requirement specification of the users and the analysis of the existing system, with flexibility for future enhancement.</a:t>
            </a:r>
          </a:p>
          <a:p>
            <a:r>
              <a:rPr lang="en-US" sz="2000" dirty="0"/>
              <a:t>This particular project deals with the problems on managing a hostel and avoids the problems which occur when carried manually. Identification of the drawbacks of the existing system leads to the designing of computerized systems that will be compatible to the existing system with the system which is more user friendly and more GUI oriented. </a:t>
            </a:r>
            <a:endParaRPr lang="en-IN" sz="2000" dirty="0"/>
          </a:p>
        </p:txBody>
      </p:sp>
    </p:spTree>
    <p:extLst>
      <p:ext uri="{BB962C8B-B14F-4D97-AF65-F5344CB8AC3E}">
        <p14:creationId xmlns:p14="http://schemas.microsoft.com/office/powerpoint/2010/main" val="3348946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normAutofit/>
          </a:bodyPr>
          <a:lstStyle/>
          <a:p>
            <a:pPr marL="0" indent="0">
              <a:buNone/>
            </a:pPr>
            <a:r>
              <a:rPr lang="en-IN" sz="8000" b="1" dirty="0">
                <a:latin typeface="Algerian" panose="04020705040A02060702" pitchFamily="82" charset="0"/>
              </a:rPr>
              <a:t>		</a:t>
            </a:r>
          </a:p>
          <a:p>
            <a:pPr marL="0" indent="0">
              <a:buNone/>
            </a:pPr>
            <a:r>
              <a:rPr lang="en-IN" sz="8000" b="1" dirty="0">
                <a:latin typeface="Algerian" panose="04020705040A02060702" pitchFamily="82" charset="0"/>
              </a:rPr>
              <a:t>			Thank You</a:t>
            </a:r>
          </a:p>
        </p:txBody>
      </p:sp>
    </p:spTree>
    <p:extLst>
      <p:ext uri="{BB962C8B-B14F-4D97-AF65-F5344CB8AC3E}">
        <p14:creationId xmlns:p14="http://schemas.microsoft.com/office/powerpoint/2010/main" val="347077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t>Problem Statement</a:t>
            </a:r>
          </a:p>
        </p:txBody>
      </p:sp>
      <p:sp>
        <p:nvSpPr>
          <p:cNvPr id="3" name="Content Placeholder 2"/>
          <p:cNvSpPr>
            <a:spLocks noGrp="1"/>
          </p:cNvSpPr>
          <p:nvPr>
            <p:ph idx="1"/>
          </p:nvPr>
        </p:nvSpPr>
        <p:spPr>
          <a:xfrm>
            <a:off x="677334" y="2160589"/>
            <a:ext cx="8283786" cy="3880773"/>
          </a:xfrm>
        </p:spPr>
        <p:txBody>
          <a:bodyPr>
            <a:normAutofit/>
          </a:bodyPr>
          <a:lstStyle/>
          <a:p>
            <a:r>
              <a:rPr lang="en-US" sz="2000" dirty="0"/>
              <a:t>To design and build an online Hostel Management System to simplify the day to day processes of the hostels in </a:t>
            </a:r>
            <a:r>
              <a:rPr lang="en-US" sz="2000" dirty="0" err="1"/>
              <a:t>Tezpur</a:t>
            </a:r>
            <a:r>
              <a:rPr lang="en-US" sz="2000" dirty="0"/>
              <a:t> University</a:t>
            </a:r>
          </a:p>
          <a:p>
            <a:r>
              <a:rPr lang="en-US" sz="2000" dirty="0"/>
              <a:t>This system provide a solution for the large amount of file handling happening in the hostels.</a:t>
            </a:r>
          </a:p>
          <a:p>
            <a:r>
              <a:rPr lang="en-US" sz="2000" dirty="0"/>
              <a:t>In the current manual system, it will very difficult to find the hostel record and other information of student manually.</a:t>
            </a:r>
          </a:p>
          <a:p>
            <a:r>
              <a:rPr lang="en-US" sz="2000" dirty="0"/>
              <a:t>The manual system requires longer time for allocation the student to respective bed, dorm and hostel.</a:t>
            </a:r>
          </a:p>
          <a:p>
            <a:r>
              <a:rPr lang="en-US" sz="2000" dirty="0"/>
              <a:t>Student write the complaints and query.</a:t>
            </a:r>
            <a:endParaRPr lang="en-IN" sz="2000" dirty="0"/>
          </a:p>
        </p:txBody>
      </p:sp>
    </p:spTree>
    <p:extLst>
      <p:ext uri="{BB962C8B-B14F-4D97-AF65-F5344CB8AC3E}">
        <p14:creationId xmlns:p14="http://schemas.microsoft.com/office/powerpoint/2010/main" val="188988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Requirements</a:t>
            </a:r>
          </a:p>
        </p:txBody>
      </p:sp>
      <p:sp>
        <p:nvSpPr>
          <p:cNvPr id="3" name="Content Placeholder 2"/>
          <p:cNvSpPr>
            <a:spLocks noGrp="1"/>
          </p:cNvSpPr>
          <p:nvPr>
            <p:ph idx="1"/>
          </p:nvPr>
        </p:nvSpPr>
        <p:spPr/>
        <p:txBody>
          <a:bodyPr>
            <a:normAutofit/>
          </a:bodyPr>
          <a:lstStyle/>
          <a:p>
            <a:r>
              <a:rPr lang="en-IN" sz="2400" dirty="0"/>
              <a:t>Processor : 1 GHz</a:t>
            </a:r>
          </a:p>
          <a:p>
            <a:r>
              <a:rPr lang="en-IN" sz="2400" dirty="0"/>
              <a:t>RAM : 512 MB</a:t>
            </a:r>
          </a:p>
          <a:p>
            <a:r>
              <a:rPr lang="en-IN" sz="2400" dirty="0"/>
              <a:t>Storage : 1 GB</a:t>
            </a:r>
          </a:p>
        </p:txBody>
      </p:sp>
    </p:spTree>
    <p:extLst>
      <p:ext uri="{BB962C8B-B14F-4D97-AF65-F5344CB8AC3E}">
        <p14:creationId xmlns:p14="http://schemas.microsoft.com/office/powerpoint/2010/main" val="285931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t>Software Configuration</a:t>
            </a:r>
          </a:p>
        </p:txBody>
      </p:sp>
      <p:sp>
        <p:nvSpPr>
          <p:cNvPr id="3" name="Content Placeholder 2"/>
          <p:cNvSpPr>
            <a:spLocks noGrp="1"/>
          </p:cNvSpPr>
          <p:nvPr>
            <p:ph idx="1"/>
          </p:nvPr>
        </p:nvSpPr>
        <p:spPr/>
        <p:txBody>
          <a:bodyPr>
            <a:normAutofit/>
          </a:bodyPr>
          <a:lstStyle/>
          <a:p>
            <a:r>
              <a:rPr lang="en-IN" sz="2400" dirty="0"/>
              <a:t>Front end tool : HTML, CSS, Java Script</a:t>
            </a:r>
          </a:p>
          <a:p>
            <a:r>
              <a:rPr lang="en-IN" sz="2400" dirty="0"/>
              <a:t>Backend </a:t>
            </a:r>
            <a:r>
              <a:rPr lang="en-IN" sz="2400"/>
              <a:t>: PHP, MYSQL</a:t>
            </a:r>
            <a:endParaRPr lang="en-IN" sz="2400" dirty="0"/>
          </a:p>
          <a:p>
            <a:r>
              <a:rPr lang="en-IN" sz="2400" dirty="0"/>
              <a:t>Server : Local Wamp Server</a:t>
            </a:r>
          </a:p>
          <a:p>
            <a:r>
              <a:rPr lang="en-IN" sz="2400" dirty="0"/>
              <a:t>Query Language : MYSQL,</a:t>
            </a:r>
          </a:p>
          <a:p>
            <a:r>
              <a:rPr lang="en-IN" sz="2400" dirty="0"/>
              <a:t>Operating System : Windows </a:t>
            </a:r>
          </a:p>
          <a:p>
            <a:endParaRPr lang="en-IN" sz="2400" dirty="0"/>
          </a:p>
        </p:txBody>
      </p:sp>
    </p:spTree>
    <p:extLst>
      <p:ext uri="{BB962C8B-B14F-4D97-AF65-F5344CB8AC3E}">
        <p14:creationId xmlns:p14="http://schemas.microsoft.com/office/powerpoint/2010/main" val="412676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t>Feasibility Study</a:t>
            </a:r>
          </a:p>
        </p:txBody>
      </p:sp>
      <p:sp>
        <p:nvSpPr>
          <p:cNvPr id="3" name="Content Placeholder 2"/>
          <p:cNvSpPr>
            <a:spLocks noGrp="1"/>
          </p:cNvSpPr>
          <p:nvPr>
            <p:ph idx="1"/>
          </p:nvPr>
        </p:nvSpPr>
        <p:spPr/>
        <p:txBody>
          <a:bodyPr/>
          <a:lstStyle/>
          <a:p>
            <a:pPr marL="0" indent="0">
              <a:buNone/>
            </a:pPr>
            <a:r>
              <a:rPr lang="en-IN" sz="2800" b="1" u="sng" dirty="0"/>
              <a:t>Technical Feasibility</a:t>
            </a:r>
          </a:p>
          <a:p>
            <a:r>
              <a:rPr lang="en-IN" sz="2000" dirty="0"/>
              <a:t>The technical feasibility is the proposed system deals with the technology used in the system.</a:t>
            </a:r>
          </a:p>
          <a:p>
            <a:r>
              <a:rPr lang="en-IN" sz="2000" dirty="0"/>
              <a:t>It is deals with the hardware and software used in the system whether they are of latest technology or not.</a:t>
            </a:r>
          </a:p>
          <a:p>
            <a:r>
              <a:rPr lang="en-IN" sz="2000" dirty="0"/>
              <a:t>This system use window platform, and PHP as Back end technology and SQL server as Query Language and </a:t>
            </a:r>
            <a:r>
              <a:rPr lang="en-IN" sz="2000" dirty="0" err="1"/>
              <a:t>MySql</a:t>
            </a:r>
            <a:r>
              <a:rPr lang="en-IN" sz="2000" dirty="0"/>
              <a:t> as Database Server. </a:t>
            </a:r>
          </a:p>
          <a:p>
            <a:r>
              <a:rPr lang="en-IN" sz="2000" dirty="0"/>
              <a:t>The online Hostel Management System is technically feasible.</a:t>
            </a:r>
          </a:p>
        </p:txBody>
      </p:sp>
    </p:spTree>
    <p:extLst>
      <p:ext uri="{BB962C8B-B14F-4D97-AF65-F5344CB8AC3E}">
        <p14:creationId xmlns:p14="http://schemas.microsoft.com/office/powerpoint/2010/main" val="289075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t>Economical Feasibility</a:t>
            </a:r>
          </a:p>
        </p:txBody>
      </p:sp>
      <p:sp>
        <p:nvSpPr>
          <p:cNvPr id="3" name="Content Placeholder 2"/>
          <p:cNvSpPr>
            <a:spLocks noGrp="1"/>
          </p:cNvSpPr>
          <p:nvPr>
            <p:ph idx="1"/>
          </p:nvPr>
        </p:nvSpPr>
        <p:spPr/>
        <p:txBody>
          <a:bodyPr>
            <a:normAutofit/>
          </a:bodyPr>
          <a:lstStyle/>
          <a:p>
            <a:r>
              <a:rPr lang="en-IN" sz="2400" dirty="0"/>
              <a:t>Economic analysis is the most frequently used method for evaluating the effectiveness of a new system. Most commonly known as cost/benefit analysis. </a:t>
            </a:r>
          </a:p>
          <a:p>
            <a:r>
              <a:rPr lang="en-IN" sz="2400" dirty="0"/>
              <a:t>PHP and </a:t>
            </a:r>
            <a:r>
              <a:rPr lang="en-IN" sz="2400" dirty="0" err="1"/>
              <a:t>mysql</a:t>
            </a:r>
            <a:r>
              <a:rPr lang="en-IN" sz="2400" dirty="0"/>
              <a:t>  database easily available in the internet.</a:t>
            </a:r>
          </a:p>
          <a:p>
            <a:endParaRPr lang="en-IN" sz="2400" dirty="0"/>
          </a:p>
        </p:txBody>
      </p:sp>
    </p:spTree>
    <p:extLst>
      <p:ext uri="{BB962C8B-B14F-4D97-AF65-F5344CB8AC3E}">
        <p14:creationId xmlns:p14="http://schemas.microsoft.com/office/powerpoint/2010/main" val="153490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1469</TotalTime>
  <Words>1293</Words>
  <Application>Microsoft Office PowerPoint</Application>
  <PresentationFormat>Widescreen</PresentationFormat>
  <Paragraphs>325</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Algerian</vt:lpstr>
      <vt:lpstr>Arial</vt:lpstr>
      <vt:lpstr>Calibri</vt:lpstr>
      <vt:lpstr>Trebuchet MS</vt:lpstr>
      <vt:lpstr>Wingdings 3</vt:lpstr>
      <vt:lpstr>Facet</vt:lpstr>
      <vt:lpstr>Hostel Management System</vt:lpstr>
      <vt:lpstr>Team Members</vt:lpstr>
      <vt:lpstr>Introduction</vt:lpstr>
      <vt:lpstr> </vt:lpstr>
      <vt:lpstr>Problem Statement</vt:lpstr>
      <vt:lpstr>Hardware Requirements</vt:lpstr>
      <vt:lpstr>Software Configuration</vt:lpstr>
      <vt:lpstr>Feasibility Study</vt:lpstr>
      <vt:lpstr>Economical Feasibility</vt:lpstr>
      <vt:lpstr>Operational Feasibility</vt:lpstr>
      <vt:lpstr>DFD  Level 0       </vt:lpstr>
      <vt:lpstr>Level 1</vt:lpstr>
      <vt:lpstr>Level 2</vt:lpstr>
      <vt:lpstr>ER Diagram</vt:lpstr>
      <vt:lpstr>Structure Chart</vt:lpstr>
      <vt:lpstr>Use Case Diagram</vt:lpstr>
      <vt:lpstr>Database</vt:lpstr>
      <vt:lpstr> </vt:lpstr>
      <vt:lpstr> </vt:lpstr>
      <vt:lpstr> </vt:lpstr>
      <vt:lpstr> </vt:lpstr>
      <vt:lpstr>Testing and Result</vt:lpstr>
      <vt:lpstr>Student Login</vt:lpstr>
      <vt:lpstr>After Successfully Login</vt:lpstr>
      <vt:lpstr>Student applying for hostel room</vt:lpstr>
      <vt:lpstr>Room Select</vt:lpstr>
      <vt:lpstr>Contact and Query </vt:lpstr>
      <vt:lpstr>Room Allocation Status</vt:lpstr>
      <vt:lpstr>Hostel Manager Login</vt:lpstr>
      <vt:lpstr>Hostel Manager Allocation Rooms</vt:lpstr>
      <vt:lpstr>Showing Allotted Rooms</vt:lpstr>
      <vt:lpstr>Showing Empty Rooms</vt:lpstr>
      <vt:lpstr>Vacant Rooms</vt:lpstr>
      <vt:lpstr> </vt:lpstr>
      <vt:lpstr>Admin Login</vt:lpstr>
      <vt:lpstr> </vt:lpstr>
      <vt:lpstr>Admin Appointing Hostel Manager</vt:lpstr>
      <vt:lpstr>Admin Remove Hostel Manager</vt:lpstr>
      <vt:lpstr>Admin Searching For a Student</vt:lpstr>
      <vt:lpstr>Conclusions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sonu mittal</cp:lastModifiedBy>
  <cp:revision>42</cp:revision>
  <dcterms:created xsi:type="dcterms:W3CDTF">2021-06-26T08:47:53Z</dcterms:created>
  <dcterms:modified xsi:type="dcterms:W3CDTF">2021-06-27T09:46:50Z</dcterms:modified>
</cp:coreProperties>
</file>