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sldIdLst>
    <p:sldId id="256" r:id="rId5"/>
    <p:sldId id="257" r:id="rId6"/>
    <p:sldId id="266" r:id="rId7"/>
    <p:sldId id="271" r:id="rId8"/>
    <p:sldId id="272" r:id="rId9"/>
    <p:sldId id="275" r:id="rId10"/>
    <p:sldId id="276" r:id="rId11"/>
    <p:sldId id="277" r:id="rId12"/>
    <p:sldId id="279" r:id="rId13"/>
    <p:sldId id="281" r:id="rId14"/>
    <p:sldId id="280" r:id="rId15"/>
    <p:sldId id="283" r:id="rId16"/>
    <p:sldId id="278" r:id="rId17"/>
    <p:sldId id="282"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1678" autoAdjust="0"/>
  </p:normalViewPr>
  <p:slideViewPr>
    <p:cSldViewPr snapToGrid="0">
      <p:cViewPr varScale="1">
        <p:scale>
          <a:sx n="82" d="100"/>
          <a:sy n="82" d="100"/>
        </p:scale>
        <p:origin x="6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a:p>
        </p:txBody>
      </p:sp>
    </p:spTree>
    <p:extLst>
      <p:ext uri="{BB962C8B-B14F-4D97-AF65-F5344CB8AC3E}">
        <p14:creationId xmlns:p14="http://schemas.microsoft.com/office/powerpoint/2010/main" val="3144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a:p>
        </p:txBody>
      </p:sp>
    </p:spTree>
    <p:extLst>
      <p:ext uri="{BB962C8B-B14F-4D97-AF65-F5344CB8AC3E}">
        <p14:creationId xmlns:p14="http://schemas.microsoft.com/office/powerpoint/2010/main" val="95882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a:p>
        </p:txBody>
      </p:sp>
    </p:spTree>
    <p:extLst>
      <p:ext uri="{BB962C8B-B14F-4D97-AF65-F5344CB8AC3E}">
        <p14:creationId xmlns:p14="http://schemas.microsoft.com/office/powerpoint/2010/main" val="2220912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a:p>
        </p:txBody>
      </p:sp>
    </p:spTree>
    <p:extLst>
      <p:ext uri="{BB962C8B-B14F-4D97-AF65-F5344CB8AC3E}">
        <p14:creationId xmlns:p14="http://schemas.microsoft.com/office/powerpoint/2010/main" val="130114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a:p>
        </p:txBody>
      </p:sp>
    </p:spTree>
    <p:extLst>
      <p:ext uri="{BB962C8B-B14F-4D97-AF65-F5344CB8AC3E}">
        <p14:creationId xmlns:p14="http://schemas.microsoft.com/office/powerpoint/2010/main" val="337794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a:p>
        </p:txBody>
      </p:sp>
    </p:spTree>
    <p:extLst>
      <p:ext uri="{BB962C8B-B14F-4D97-AF65-F5344CB8AC3E}">
        <p14:creationId xmlns:p14="http://schemas.microsoft.com/office/powerpoint/2010/main" val="104459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a:p>
        </p:txBody>
      </p:sp>
    </p:spTree>
    <p:extLst>
      <p:ext uri="{BB962C8B-B14F-4D97-AF65-F5344CB8AC3E}">
        <p14:creationId xmlns:p14="http://schemas.microsoft.com/office/powerpoint/2010/main" val="1494990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a:p>
        </p:txBody>
      </p:sp>
    </p:spTree>
    <p:extLst>
      <p:ext uri="{BB962C8B-B14F-4D97-AF65-F5344CB8AC3E}">
        <p14:creationId xmlns:p14="http://schemas.microsoft.com/office/powerpoint/2010/main" val="1085113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a:p>
        </p:txBody>
      </p:sp>
    </p:spTree>
    <p:extLst>
      <p:ext uri="{BB962C8B-B14F-4D97-AF65-F5344CB8AC3E}">
        <p14:creationId xmlns:p14="http://schemas.microsoft.com/office/powerpoint/2010/main" val="482964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a:p>
        </p:txBody>
      </p:sp>
    </p:spTree>
    <p:extLst>
      <p:ext uri="{BB962C8B-B14F-4D97-AF65-F5344CB8AC3E}">
        <p14:creationId xmlns:p14="http://schemas.microsoft.com/office/powerpoint/2010/main" val="100113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a:p>
        </p:txBody>
      </p:sp>
    </p:spTree>
    <p:extLst>
      <p:ext uri="{BB962C8B-B14F-4D97-AF65-F5344CB8AC3E}">
        <p14:creationId xmlns:p14="http://schemas.microsoft.com/office/powerpoint/2010/main" val="292741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a:p>
        </p:txBody>
      </p:sp>
    </p:spTree>
    <p:extLst>
      <p:ext uri="{BB962C8B-B14F-4D97-AF65-F5344CB8AC3E}">
        <p14:creationId xmlns:p14="http://schemas.microsoft.com/office/powerpoint/2010/main" val="2333109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xmlns=""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xmlns=""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xmlns=""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xmlns=""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smtClean="0"/>
              <a:t>12/20/2021</a:t>
            </a:fld>
            <a:endParaRPr lang="en-US" dirty="0"/>
          </a:p>
        </p:txBody>
      </p:sp>
      <p:sp>
        <p:nvSpPr>
          <p:cNvPr id="5" name="Footer Placeholder 4"/>
          <p:cNvSpPr>
            <a:spLocks noGrp="1"/>
          </p:cNvSpPr>
          <p:nvPr>
            <p:ph type="ftr" sz="quarter" idx="11"/>
          </p:nvPr>
        </p:nvSpPr>
        <p:spPr>
          <a:xfrm>
            <a:off x="1242296" y="5936188"/>
            <a:ext cx="6870660" cy="365125"/>
          </a:xfrm>
        </p:spPr>
        <p:txBody>
          <a:bodyPr/>
          <a:lstStyle/>
          <a:p>
            <a:r>
              <a:rPr lang="en-ZA" dirty="0"/>
              <a:t>Add a footer</a:t>
            </a:r>
            <a:endParaRPr lang="en-US" dirty="0"/>
          </a:p>
        </p:txBody>
      </p:sp>
      <p:sp>
        <p:nvSpPr>
          <p:cNvPr id="12" name="Rectangle 11">
            <a:extLst>
              <a:ext uri="{FF2B5EF4-FFF2-40B4-BE49-F238E27FC236}">
                <a16:creationId xmlns:a16="http://schemas.microsoft.com/office/drawing/2014/main" xmlns=""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smtClean="0"/>
              <a:t>‹#›</a:t>
            </a:fld>
            <a:endParaRPr lang="en-US"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xmlns=""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xmlns=""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xmlns=""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xmlns=""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64384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a:xfrm>
            <a:off x="2432921" y="5936188"/>
            <a:ext cx="6870660" cy="365125"/>
          </a:xfrm>
        </p:spPr>
        <p:txBody>
          <a:bodyPr/>
          <a:lstStyle/>
          <a:p>
            <a:r>
              <a:rPr lang="en-ZA" dirty="0"/>
              <a:t>Add a footer</a:t>
            </a:r>
            <a:endParaRPr lang="en-US"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322070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xmlns=""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xmlns=""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xmlns=""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xmlns=""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a:xfrm>
            <a:off x="2432921" y="5936188"/>
            <a:ext cx="6870660" cy="365125"/>
          </a:xfrm>
        </p:spPr>
        <p:txBody>
          <a:bodyPr/>
          <a:lstStyle/>
          <a:p>
            <a:r>
              <a:rPr lang="en-ZA" dirty="0"/>
              <a:t>Add a footer</a:t>
            </a:r>
            <a:endParaRPr lang="en-US"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smtClean="0"/>
              <a:t>‹#›</a:t>
            </a:fld>
            <a:endParaRPr lang="en-US"/>
          </a:p>
        </p:txBody>
      </p:sp>
      <p:sp>
        <p:nvSpPr>
          <p:cNvPr id="16" name="Picture Placeholder 2">
            <a:extLst>
              <a:ext uri="{FF2B5EF4-FFF2-40B4-BE49-F238E27FC236}">
                <a16:creationId xmlns:a16="http://schemas.microsoft.com/office/drawing/2014/main" xmlns=""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275739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smtClean="0"/>
              <a:t>‹#›</a:t>
            </a:fld>
            <a:endParaRPr lang="en-US"/>
          </a:p>
        </p:txBody>
      </p:sp>
      <p:sp>
        <p:nvSpPr>
          <p:cNvPr id="13" name="SmartArt Placeholder 12">
            <a:extLst>
              <a:ext uri="{FF2B5EF4-FFF2-40B4-BE49-F238E27FC236}">
                <a16:creationId xmlns:a16="http://schemas.microsoft.com/office/drawing/2014/main" xmlns="" id="{DBD7FBFD-679C-4A5B-A176-220004B60453}"/>
              </a:ext>
            </a:extLst>
          </p:cNvPr>
          <p:cNvSpPr>
            <a:spLocks noGrp="1"/>
          </p:cNvSpPr>
          <p:nvPr>
            <p:ph type="dgm" sz="quarter" idx="13"/>
          </p:nvPr>
        </p:nvSpPr>
        <p:spPr>
          <a:xfrm>
            <a:off x="680321" y="386862"/>
            <a:ext cx="9614617" cy="3867638"/>
          </a:xfrm>
        </p:spPr>
        <p:txBody>
          <a:bodyPr/>
          <a:lstStyle/>
          <a:p>
            <a:r>
              <a:rPr lang="en-US" smtClean="0"/>
              <a:t>Click icon to add SmartArt graphic</a:t>
            </a:r>
            <a:endParaRPr lang="en-US"/>
          </a:p>
        </p:txBody>
      </p:sp>
    </p:spTree>
    <p:extLst>
      <p:ext uri="{BB962C8B-B14F-4D97-AF65-F5344CB8AC3E}">
        <p14:creationId xmlns:p14="http://schemas.microsoft.com/office/powerpoint/2010/main" val="352599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xmlns=""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xmlns=""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xmlns=""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251400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xmlns=""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xmlns=""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xmlns=""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xmlns=""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xmlns=""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xmlns=""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xmlns=""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a:xfrm>
            <a:off x="2177334" y="5936188"/>
            <a:ext cx="6870660" cy="365125"/>
          </a:xfrm>
        </p:spPr>
        <p:txBody>
          <a:bodyPr/>
          <a:lstStyle/>
          <a:p>
            <a:r>
              <a:rPr lang="en-ZA" dirty="0"/>
              <a:t>Add a footer</a:t>
            </a:r>
            <a:endParaRPr lang="en-US"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1568936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xmlns=""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xmlns=""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xmlns=""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xmlns=""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smtClean="0"/>
              <a:t>12/20/2021</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3252837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xmlns=""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xmlns=""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xmlns=""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xmlns=""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xmlns=""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smtClean="0"/>
              <a:t>12/20/2021</a:t>
            </a:fld>
            <a:endParaRPr lang="en-US"/>
          </a:p>
        </p:txBody>
      </p:sp>
      <p:sp>
        <p:nvSpPr>
          <p:cNvPr id="4" name="Footer Placeholder 3"/>
          <p:cNvSpPr>
            <a:spLocks noGrp="1"/>
          </p:cNvSpPr>
          <p:nvPr>
            <p:ph type="ftr" sz="quarter" idx="11"/>
          </p:nvPr>
        </p:nvSpPr>
        <p:spPr>
          <a:xfrm>
            <a:off x="2118596" y="5936188"/>
            <a:ext cx="6870660" cy="365125"/>
          </a:xfrm>
        </p:spPr>
        <p:txBody>
          <a:bodyPr/>
          <a:lstStyle/>
          <a:p>
            <a:r>
              <a:rPr lang="en-ZA" dirty="0"/>
              <a:t>Add a footer</a:t>
            </a:r>
            <a:endParaRPr lang="en-US"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smtClean="0"/>
              <a:t>‹#›</a:t>
            </a:fld>
            <a:endParaRPr lang="en-US"/>
          </a:p>
        </p:txBody>
      </p:sp>
      <p:cxnSp>
        <p:nvCxnSpPr>
          <p:cNvPr id="33" name="Straight Connector 32">
            <a:extLst>
              <a:ext uri="{FF2B5EF4-FFF2-40B4-BE49-F238E27FC236}">
                <a16:creationId xmlns:a16="http://schemas.microsoft.com/office/drawing/2014/main" xmlns=""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xmlns=""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dirty="0"/>
          </a:p>
        </p:txBody>
      </p:sp>
      <p:cxnSp>
        <p:nvCxnSpPr>
          <p:cNvPr id="38" name="Straight Connector 37">
            <a:extLst>
              <a:ext uri="{FF2B5EF4-FFF2-40B4-BE49-F238E27FC236}">
                <a16:creationId xmlns:a16="http://schemas.microsoft.com/office/drawing/2014/main" xmlns=""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xmlns=""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smtClean="0"/>
              <a:t>Click to edit Master title style</a:t>
            </a:r>
            <a:endParaRPr lang="en-US" dirty="0"/>
          </a:p>
        </p:txBody>
      </p:sp>
      <p:sp>
        <p:nvSpPr>
          <p:cNvPr id="53" name="Text Placeholder 52">
            <a:extLst>
              <a:ext uri="{FF2B5EF4-FFF2-40B4-BE49-F238E27FC236}">
                <a16:creationId xmlns:a16="http://schemas.microsoft.com/office/drawing/2014/main" xmlns=""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smtClean="0"/>
              <a:t>Click to edit Master text styles</a:t>
            </a:r>
          </a:p>
        </p:txBody>
      </p:sp>
      <p:sp>
        <p:nvSpPr>
          <p:cNvPr id="55" name="Text Placeholder 54">
            <a:extLst>
              <a:ext uri="{FF2B5EF4-FFF2-40B4-BE49-F238E27FC236}">
                <a16:creationId xmlns:a16="http://schemas.microsoft.com/office/drawing/2014/main" xmlns=""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smtClean="0"/>
              <a:t>Click to edit Master text styles</a:t>
            </a:r>
          </a:p>
        </p:txBody>
      </p:sp>
      <p:sp>
        <p:nvSpPr>
          <p:cNvPr id="57" name="Content Placeholder 56">
            <a:extLst>
              <a:ext uri="{FF2B5EF4-FFF2-40B4-BE49-F238E27FC236}">
                <a16:creationId xmlns:a16="http://schemas.microsoft.com/office/drawing/2014/main" xmlns="" id="{52B689E9-5B4C-4CC0-AAA4-847EB66C3302}"/>
              </a:ext>
            </a:extLst>
          </p:cNvPr>
          <p:cNvSpPr>
            <a:spLocks noGrp="1"/>
          </p:cNvSpPr>
          <p:nvPr>
            <p:ph sz="quarter" idx="20"/>
          </p:nvPr>
        </p:nvSpPr>
        <p:spPr>
          <a:xfrm>
            <a:off x="2106131" y="2116138"/>
            <a:ext cx="3060802" cy="3713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8" name="Content Placeholder 56">
            <a:extLst>
              <a:ext uri="{FF2B5EF4-FFF2-40B4-BE49-F238E27FC236}">
                <a16:creationId xmlns:a16="http://schemas.microsoft.com/office/drawing/2014/main" xmlns="" id="{1D5202CC-08D0-4157-9CB3-AA1EF4A2C855}"/>
              </a:ext>
            </a:extLst>
          </p:cNvPr>
          <p:cNvSpPr>
            <a:spLocks noGrp="1"/>
          </p:cNvSpPr>
          <p:nvPr>
            <p:ph sz="quarter" idx="21"/>
          </p:nvPr>
        </p:nvSpPr>
        <p:spPr>
          <a:xfrm>
            <a:off x="5384611" y="2103211"/>
            <a:ext cx="3060802" cy="3713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9" name="Content Placeholder 56">
            <a:extLst>
              <a:ext uri="{FF2B5EF4-FFF2-40B4-BE49-F238E27FC236}">
                <a16:creationId xmlns:a16="http://schemas.microsoft.com/office/drawing/2014/main" xmlns="" id="{7BE8E782-50B7-4C4E-BEA5-DDA27E0F6817}"/>
              </a:ext>
            </a:extLst>
          </p:cNvPr>
          <p:cNvSpPr>
            <a:spLocks noGrp="1"/>
          </p:cNvSpPr>
          <p:nvPr>
            <p:ph sz="quarter" idx="22"/>
          </p:nvPr>
        </p:nvSpPr>
        <p:spPr>
          <a:xfrm>
            <a:off x="8659892" y="2097613"/>
            <a:ext cx="3060802" cy="3713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5301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xmlns=""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xmlns=""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xmlns=""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xmlns=""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xmlns=""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smtClean="0"/>
              <a:t>12/20/2021</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a:extLst>
              <a:ext uri="{FF2B5EF4-FFF2-40B4-BE49-F238E27FC236}">
                <a16:creationId xmlns:a16="http://schemas.microsoft.com/office/drawing/2014/main" xmlns=""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xmlns=""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xmlns=""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xmlns=""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xmlns=""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smtClean="0"/>
              <a:t>12/20/2021</a:t>
            </a:fld>
            <a:endParaRPr lang="en-US" dirty="0"/>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9E3FA76C-C565-46B6-8652-D75785E2521F}" type="slidenum">
              <a:rPr lang="en-US" smtClean="0"/>
              <a:t>‹#›</a:t>
            </a:fld>
            <a:endParaRPr lang="en-US"/>
          </a:p>
        </p:txBody>
      </p:sp>
      <p:sp>
        <p:nvSpPr>
          <p:cNvPr id="24" name="Text Placeholder 7">
            <a:extLst>
              <a:ext uri="{FF2B5EF4-FFF2-40B4-BE49-F238E27FC236}">
                <a16:creationId xmlns:a16="http://schemas.microsoft.com/office/drawing/2014/main" xmlns=""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7">
            <a:extLst>
              <a:ext uri="{FF2B5EF4-FFF2-40B4-BE49-F238E27FC236}">
                <a16:creationId xmlns:a16="http://schemas.microsoft.com/office/drawing/2014/main" xmlns=""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Text Placeholder 7">
            <a:extLst>
              <a:ext uri="{FF2B5EF4-FFF2-40B4-BE49-F238E27FC236}">
                <a16:creationId xmlns:a16="http://schemas.microsoft.com/office/drawing/2014/main" xmlns=""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xmlns=""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xmlns=""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xmlns=""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smtClean="0"/>
              <a:t>12/20/2021</a:t>
            </a:fld>
            <a:endParaRPr lang="en-US" dirty="0"/>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smtClean="0"/>
              <a:t>‹#›</a:t>
            </a:fld>
            <a:endParaRPr lang="en-US"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xmlns=""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xmlns=""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xmlns=""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xmlns=""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xmlns=""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xmlns=""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xmlns=""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137645"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a:xfrm>
            <a:off x="2137646" y="5936188"/>
            <a:ext cx="6870660" cy="365125"/>
          </a:xfrm>
        </p:spPr>
        <p:txBody>
          <a:bodyPr/>
          <a:lstStyle/>
          <a:p>
            <a:r>
              <a:rPr lang="en-ZA" dirty="0"/>
              <a:t>Add a footer</a:t>
            </a:r>
            <a:endParaRPr lang="en-US"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xmlns=""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xmlns=""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xmlns=""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xmlns=""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xmlns=""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smtClean="0"/>
              <a:t>12/20/2021</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xmlns=""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xmlns=""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xmlns=""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smtClean="0"/>
              <a:t>12/20/2021</a:t>
            </a:fld>
            <a:endParaRPr lang="en-US"/>
          </a:p>
        </p:txBody>
      </p:sp>
      <p:sp>
        <p:nvSpPr>
          <p:cNvPr id="6" name="Footer Placeholder 5"/>
          <p:cNvSpPr>
            <a:spLocks noGrp="1"/>
          </p:cNvSpPr>
          <p:nvPr>
            <p:ph type="ftr" sz="quarter" idx="11"/>
          </p:nvPr>
        </p:nvSpPr>
        <p:spPr>
          <a:xfrm>
            <a:off x="2137646" y="5936188"/>
            <a:ext cx="6870660" cy="365125"/>
          </a:xfrm>
        </p:spPr>
        <p:txBody>
          <a:bodyPr/>
          <a:lstStyle/>
          <a:p>
            <a:r>
              <a:rPr lang="en-ZA" dirty="0"/>
              <a:t>Add a footer</a:t>
            </a:r>
            <a:endParaRPr lang="en-US"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smtClean="0"/>
              <a:t>‹#›</a:t>
            </a:fld>
            <a:endParaRPr lang="en-US"/>
          </a:p>
        </p:txBody>
      </p:sp>
      <p:sp>
        <p:nvSpPr>
          <p:cNvPr id="18" name="Content Placeholder 2">
            <a:extLst>
              <a:ext uri="{FF2B5EF4-FFF2-40B4-BE49-F238E27FC236}">
                <a16:creationId xmlns:a16="http://schemas.microsoft.com/office/drawing/2014/main" xmlns="" id="{FD7CD5CF-F924-43C6-9C02-06FBC84A6729}"/>
              </a:ext>
            </a:extLst>
          </p:cNvPr>
          <p:cNvSpPr>
            <a:spLocks noGrp="1"/>
          </p:cNvSpPr>
          <p:nvPr>
            <p:ph idx="1"/>
          </p:nvPr>
        </p:nvSpPr>
        <p:spPr>
          <a:xfrm>
            <a:off x="2137644" y="2161725"/>
            <a:ext cx="9613861" cy="3702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xmlns=""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xmlns=""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xmlns=""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xmlns=""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xmlns=""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smtClean="0"/>
              <a:t>12/20/2021</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xmlns=""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xmlns=""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xmlns=""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xmlns=""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smtClean="0"/>
              <a:t>12/20/2021</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9E3FA76C-C565-46B6-8652-D75785E2521F}" type="slidenum">
              <a:rPr lang="en-US" smtClean="0"/>
              <a:t>‹#›</a:t>
            </a:fld>
            <a:endParaRPr lang="en-US"/>
          </a:p>
        </p:txBody>
      </p:sp>
    </p:spTree>
    <p:extLst>
      <p:ext uri="{BB962C8B-B14F-4D97-AF65-F5344CB8AC3E}">
        <p14:creationId xmlns:p14="http://schemas.microsoft.com/office/powerpoint/2010/main" val="173540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smtClean="0"/>
              <a:t>12/20/2021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ZA" dirty="0"/>
              <a:t>Add a footer</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smtClean="0"/>
              <a:t>‹#›</a:t>
            </a:fld>
            <a:endParaRPr lang="en-US"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67" r:id="rId9"/>
    <p:sldLayoutId id="2147483668" r:id="rId10"/>
    <p:sldLayoutId id="2147483681" r:id="rId11"/>
    <p:sldLayoutId id="2147483670" r:id="rId12"/>
    <p:sldLayoutId id="2147483671" r:id="rId13"/>
    <p:sldLayoutId id="2147483672" r:id="rId14"/>
    <p:sldLayoutId id="2147483673" r:id="rId15"/>
    <p:sldLayoutId id="2147483674" r:id="rId16"/>
    <p:sldLayoutId id="2147483678" r:id="rId17"/>
    <p:sldLayoutId id="2147483675" r:id="rId18"/>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BBFB-4314-436C-A688-96F483D693AB}"/>
              </a:ext>
            </a:extLst>
          </p:cNvPr>
          <p:cNvSpPr>
            <a:spLocks noGrp="1"/>
          </p:cNvSpPr>
          <p:nvPr>
            <p:ph type="ctrTitle"/>
          </p:nvPr>
        </p:nvSpPr>
        <p:spPr/>
        <p:txBody>
          <a:bodyPr anchor="ctr" anchorCtr="0"/>
          <a:lstStyle/>
          <a:p>
            <a:r>
              <a:rPr lang="en-US" dirty="0" smtClean="0"/>
              <a:t>Wafer Fault Detection</a:t>
            </a:r>
            <a:endParaRPr lang="en-US" dirty="0"/>
          </a:p>
        </p:txBody>
      </p:sp>
      <p:sp>
        <p:nvSpPr>
          <p:cNvPr id="4" name="Subtitle 3"/>
          <p:cNvSpPr>
            <a:spLocks noGrp="1"/>
          </p:cNvSpPr>
          <p:nvPr>
            <p:ph type="subTitle" idx="1"/>
          </p:nvPr>
        </p:nvSpPr>
        <p:spPr/>
        <p:txBody>
          <a:bodyPr/>
          <a:lstStyle/>
          <a:p>
            <a:r>
              <a:rPr lang="en-IN" dirty="0" smtClean="0"/>
              <a:t> </a:t>
            </a:r>
          </a:p>
          <a:p>
            <a:endParaRPr lang="en-IN" dirty="0"/>
          </a:p>
        </p:txBody>
      </p:sp>
      <p:pic>
        <p:nvPicPr>
          <p:cNvPr id="9" name="Graphic 8" descr="Book">
            <a:extLst>
              <a:ext uri="{FF2B5EF4-FFF2-40B4-BE49-F238E27FC236}">
                <a16:creationId xmlns:a16="http://schemas.microsoft.com/office/drawing/2014/main" xmlns=""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68142" y="4575726"/>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normAutofit/>
          </a:bodyPr>
          <a:lstStyle/>
          <a:p>
            <a:r>
              <a:rPr lang="en-US" dirty="0" smtClean="0"/>
              <a:t>Model training</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a:bodyPr>
          <a:lstStyle/>
          <a:p>
            <a:pPr marL="0" indent="0">
              <a:buNone/>
            </a:pPr>
            <a:endParaRPr lang="en-US" dirty="0"/>
          </a:p>
          <a:p>
            <a:r>
              <a:rPr lang="en-IN" dirty="0" smtClean="0"/>
              <a:t>Model training is all about developing computer programmes that can receive various data types as inputs(</a:t>
            </a:r>
            <a:r>
              <a:rPr lang="en-IN" dirty="0" err="1" smtClean="0"/>
              <a:t>images,text,signals</a:t>
            </a:r>
            <a:r>
              <a:rPr lang="en-IN" dirty="0" smtClean="0"/>
              <a:t>) and then recognize the pattern .</a:t>
            </a:r>
          </a:p>
          <a:p>
            <a:r>
              <a:rPr lang="en-IN" dirty="0" smtClean="0"/>
              <a:t>One of the important feature of ML is to “self learn”. With that being said computers can do a lot independently but still there is a long way to go before they can take over the world.</a:t>
            </a:r>
          </a:p>
          <a:p>
            <a:pPr marL="0" lvl="0" indent="0">
              <a:buNone/>
            </a:pPr>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10027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normAutofit/>
          </a:bodyPr>
          <a:lstStyle/>
          <a:p>
            <a:r>
              <a:rPr lang="en-IN" dirty="0"/>
              <a:t>Model Selection</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a:bodyPr>
          <a:lstStyle/>
          <a:p>
            <a:pPr marL="0" indent="0">
              <a:buNone/>
            </a:pPr>
            <a:endParaRPr lang="en-US" dirty="0"/>
          </a:p>
          <a:p>
            <a:r>
              <a:rPr lang="en-IN" dirty="0" smtClean="0"/>
              <a:t>Model selection means selecting the best model based for prediction based on accuracy score.</a:t>
            </a:r>
          </a:p>
          <a:p>
            <a:endParaRPr lang="en-IN" dirty="0"/>
          </a:p>
          <a:p>
            <a:r>
              <a:rPr lang="en-IN" dirty="0" smtClean="0"/>
              <a:t>In this project we have used Random forest and XG boast . We have compared the accuracy score in order to select best model amongst them</a:t>
            </a:r>
          </a:p>
          <a:p>
            <a:pPr marL="0" lvl="0" indent="0">
              <a:buNone/>
            </a:pPr>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8927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normAutofit/>
          </a:bodyPr>
          <a:lstStyle/>
          <a:p>
            <a:r>
              <a:rPr lang="en-IN" dirty="0" smtClean="0"/>
              <a:t>Prediction</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a:bodyPr>
          <a:lstStyle/>
          <a:p>
            <a:pPr marL="0" indent="0">
              <a:buNone/>
            </a:pPr>
            <a:endParaRPr lang="en-US" dirty="0"/>
          </a:p>
          <a:p>
            <a:pPr marL="0" lvl="0" indent="0">
              <a:buNone/>
            </a:pPr>
            <a:r>
              <a:rPr lang="en-US" dirty="0" smtClean="0"/>
              <a:t>Prediction is done the given records were classified into two categories-</a:t>
            </a:r>
          </a:p>
          <a:p>
            <a:pPr marL="0" lvl="0" indent="0">
              <a:buNone/>
            </a:pPr>
            <a:endParaRPr lang="en-US" dirty="0" smtClean="0"/>
          </a:p>
          <a:p>
            <a:r>
              <a:rPr lang="en-IN" dirty="0"/>
              <a:t>+1: Means that the wafer is in a working condition and it doesn't need to be replaced.</a:t>
            </a:r>
          </a:p>
          <a:p>
            <a:r>
              <a:rPr lang="en-IN" dirty="0"/>
              <a:t>-1: Means that the wafer is faulty and it need to be replaced.</a:t>
            </a:r>
          </a:p>
          <a:p>
            <a:pPr marL="0" lvl="0" indent="0">
              <a:buNone/>
            </a:pPr>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26951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4294967295"/>
          </p:nvPr>
        </p:nvSpPr>
        <p:spPr>
          <a:xfrm>
            <a:off x="7491413" y="2336800"/>
            <a:ext cx="4700587" cy="3598863"/>
          </a:xfrm>
        </p:spPr>
        <p:txBody>
          <a:bodyPr>
            <a:normAutofit/>
          </a:bodyPr>
          <a:lstStyle/>
          <a:p>
            <a:pPr marL="0" indent="0">
              <a:buNone/>
            </a:pPr>
            <a:endParaRPr lang="en-US" dirty="0" smtClean="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xmlns="" id="{D78D0989-E3E5-41DB-A78D-61E199491D89}"/>
              </a:ext>
            </a:extLst>
          </p:cNvPr>
          <p:cNvSpPr>
            <a:spLocks noGrp="1"/>
          </p:cNvSpPr>
          <p:nvPr>
            <p:ph type="title" idx="4294967295"/>
          </p:nvPr>
        </p:nvSpPr>
        <p:spPr>
          <a:xfrm>
            <a:off x="2578100" y="752475"/>
            <a:ext cx="9613900" cy="1081088"/>
          </a:xfrm>
        </p:spPr>
        <p:txBody>
          <a:bodyPr>
            <a:normAutofit/>
          </a:bodyPr>
          <a:lstStyle/>
          <a:p>
            <a:r>
              <a:rPr lang="en-IN" dirty="0" smtClean="0"/>
              <a:t>	</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idx="4294967295"/>
          </p:nvPr>
        </p:nvSpPr>
        <p:spPr>
          <a:xfrm>
            <a:off x="118947" y="300942"/>
            <a:ext cx="12073054" cy="6215605"/>
          </a:xfrm>
        </p:spPr>
        <p:txBody>
          <a:bodyPr>
            <a:normAutofit fontScale="70000" lnSpcReduction="20000"/>
          </a:bodyPr>
          <a:lstStyle/>
          <a:p>
            <a:pPr marL="0" indent="0">
              <a:buNone/>
            </a:pPr>
            <a:r>
              <a:rPr lang="en-IN" dirty="0" smtClean="0"/>
              <a:t>                                                    </a:t>
            </a:r>
            <a:r>
              <a:rPr lang="en-US" dirty="0">
                <a:latin typeface="Times New Roman"/>
                <a:ea typeface="Times New Roman"/>
                <a:cs typeface="Times New Roman"/>
                <a:sym typeface="Times New Roman"/>
              </a:rPr>
              <a:t>Q &amp; A</a:t>
            </a:r>
            <a:r>
              <a:rPr lang="en-US" dirty="0" smtClean="0">
                <a:latin typeface="Times New Roman"/>
                <a:ea typeface="Times New Roman"/>
                <a:cs typeface="Times New Roman"/>
                <a:sym typeface="Times New Roman"/>
              </a:rPr>
              <a:t>:</a:t>
            </a:r>
          </a:p>
          <a:p>
            <a:pPr marL="0" indent="0">
              <a:buNone/>
            </a:pPr>
            <a:endParaRPr lang="en-US" dirty="0">
              <a:latin typeface="Times New Roman"/>
              <a:cs typeface="Times New Roman"/>
              <a:sym typeface="Times New Roman"/>
            </a:endParaRPr>
          </a:p>
          <a:p>
            <a:pPr marL="0" indent="0">
              <a:buNone/>
            </a:pPr>
            <a:r>
              <a:rPr lang="en-IN" dirty="0" smtClean="0"/>
              <a:t>Q. How </a:t>
            </a:r>
            <a:r>
              <a:rPr lang="en-IN" dirty="0"/>
              <a:t>were you creating and maintaining </a:t>
            </a:r>
            <a:r>
              <a:rPr lang="en-IN" dirty="0" smtClean="0"/>
              <a:t>logs</a:t>
            </a:r>
            <a:endParaRPr lang="en-IN" dirty="0"/>
          </a:p>
          <a:p>
            <a:pPr marL="0" indent="0">
              <a:buNone/>
            </a:pPr>
            <a:r>
              <a:rPr lang="en-IN" dirty="0" smtClean="0"/>
              <a:t>   We </a:t>
            </a:r>
            <a:r>
              <a:rPr lang="en-IN" dirty="0"/>
              <a:t>have created a separate class for logging, we make an object of </a:t>
            </a:r>
            <a:r>
              <a:rPr lang="en-IN" dirty="0" err="1"/>
              <a:t>app_logger</a:t>
            </a:r>
            <a:r>
              <a:rPr lang="en-IN" dirty="0"/>
              <a:t> class and pass file name and logging message as an </a:t>
            </a:r>
            <a:r>
              <a:rPr lang="en-IN" dirty="0" smtClean="0"/>
              <a:t> attribute to this </a:t>
            </a:r>
            <a:r>
              <a:rPr lang="en-IN" dirty="0"/>
              <a:t>method (log method of </a:t>
            </a:r>
            <a:r>
              <a:rPr lang="en-IN" dirty="0" err="1"/>
              <a:t>app_logger</a:t>
            </a:r>
            <a:r>
              <a:rPr lang="en-IN" dirty="0"/>
              <a:t> class) in local system as of now.</a:t>
            </a:r>
          </a:p>
          <a:p>
            <a:endParaRPr lang="en-IN" dirty="0"/>
          </a:p>
          <a:p>
            <a:pPr marL="0" indent="0">
              <a:buNone/>
            </a:pPr>
            <a:r>
              <a:rPr lang="en-IN" dirty="0"/>
              <a:t>Q</a:t>
            </a:r>
            <a:r>
              <a:rPr lang="en-IN" dirty="0" smtClean="0"/>
              <a:t>. What </a:t>
            </a:r>
            <a:r>
              <a:rPr lang="en-IN" dirty="0"/>
              <a:t>are the techniques are using for data pre-processing for various data science use cases and visualisations</a:t>
            </a:r>
            <a:r>
              <a:rPr lang="en-IN" dirty="0" smtClean="0"/>
              <a:t>?</a:t>
            </a:r>
            <a:endParaRPr lang="en-IN" dirty="0"/>
          </a:p>
          <a:p>
            <a:pPr marL="0" indent="0">
              <a:buNone/>
            </a:pPr>
            <a:r>
              <a:rPr lang="en-IN" dirty="0"/>
              <a:t> </a:t>
            </a:r>
            <a:r>
              <a:rPr lang="en-IN" dirty="0" smtClean="0"/>
              <a:t>     There </a:t>
            </a:r>
            <a:r>
              <a:rPr lang="en-IN" dirty="0"/>
              <a:t>are multiple steps that we do for data pre-processing like data cleaning, data integration, and data scaling. Some of them </a:t>
            </a:r>
            <a:r>
              <a:rPr lang="en-IN" dirty="0" smtClean="0"/>
              <a:t>are </a:t>
            </a:r>
            <a:r>
              <a:rPr lang="en-IN" dirty="0"/>
              <a:t>as follows:</a:t>
            </a:r>
          </a:p>
          <a:p>
            <a:pPr marL="0" indent="0">
              <a:buNone/>
            </a:pPr>
            <a:r>
              <a:rPr lang="en-IN" dirty="0" smtClean="0"/>
              <a:t>     1. </a:t>
            </a:r>
            <a:r>
              <a:rPr lang="en-IN" dirty="0"/>
              <a:t>If all values are missing- we are checking missing values by checking is the length of the column minus the number of </a:t>
            </a:r>
          </a:p>
          <a:p>
            <a:pPr marL="0" indent="0">
              <a:buNone/>
            </a:pPr>
            <a:r>
              <a:rPr lang="en-IN" dirty="0" smtClean="0"/>
              <a:t>     Length </a:t>
            </a:r>
            <a:r>
              <a:rPr lang="en-IN" dirty="0"/>
              <a:t>of the column (count null)-column. Count (does not count null) == Length of the </a:t>
            </a:r>
            <a:r>
              <a:rPr lang="en-IN" dirty="0" err="1" smtClean="0"/>
              <a:t>column.Discard</a:t>
            </a:r>
            <a:r>
              <a:rPr lang="en-IN" dirty="0" smtClean="0"/>
              <a:t> </a:t>
            </a:r>
            <a:r>
              <a:rPr lang="en-IN" dirty="0"/>
              <a:t>that file (because we are using KNN imputer and we can’t use it if the entire column is empty) (putting it in bad data folder)</a:t>
            </a:r>
          </a:p>
          <a:p>
            <a:pPr marL="0" indent="0">
              <a:buNone/>
            </a:pPr>
            <a:r>
              <a:rPr lang="en-IN" dirty="0"/>
              <a:t>2. If some values are missing-we are replacing it with a keyword NULL.</a:t>
            </a:r>
          </a:p>
          <a:p>
            <a:pPr marL="0" indent="0">
              <a:buNone/>
            </a:pPr>
            <a:r>
              <a:rPr lang="en-IN" dirty="0" smtClean="0"/>
              <a:t>   Then </a:t>
            </a:r>
            <a:r>
              <a:rPr lang="en-IN" dirty="0"/>
              <a:t>put all the data in </a:t>
            </a:r>
            <a:r>
              <a:rPr lang="en-IN" dirty="0" err="1"/>
              <a:t>sql</a:t>
            </a:r>
            <a:r>
              <a:rPr lang="en-IN" dirty="0"/>
              <a:t> database.</a:t>
            </a:r>
          </a:p>
          <a:p>
            <a:pPr marL="0" indent="0">
              <a:buNone/>
            </a:pPr>
            <a:r>
              <a:rPr lang="en-IN" dirty="0"/>
              <a:t>3. Remove the first column (wafer Id) (this is not participating in model training hence we are omitting it)</a:t>
            </a:r>
          </a:p>
          <a:p>
            <a:pPr marL="0" indent="0">
              <a:buNone/>
            </a:pPr>
            <a:r>
              <a:rPr lang="en-IN" dirty="0"/>
              <a:t>4. Separate labels and features.</a:t>
            </a:r>
          </a:p>
          <a:p>
            <a:pPr marL="0" indent="0">
              <a:buNone/>
            </a:pPr>
            <a:r>
              <a:rPr lang="en-IN" dirty="0"/>
              <a:t>5. Null values check and then call KNN imputer to impute null values.</a:t>
            </a:r>
          </a:p>
          <a:p>
            <a:pPr marL="0" indent="0">
              <a:buNone/>
            </a:pPr>
            <a:r>
              <a:rPr lang="en-IN" dirty="0"/>
              <a:t>6. Zero standard deviation check. (Drop them) as when no variance at all, all values are same, no relationship can be found between data hence drop.</a:t>
            </a:r>
          </a:p>
          <a:p>
            <a:pPr marL="0" indent="0">
              <a:buNone/>
            </a:pPr>
            <a:endParaRPr lang="en-IN" dirty="0"/>
          </a:p>
          <a:p>
            <a:pPr marL="0" indent="0">
              <a:buNone/>
            </a:pPr>
            <a:endParaRPr lang="en-IN" dirty="0" smtClean="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628759" y="573019"/>
            <a:ext cx="1440000" cy="1440000"/>
          </a:xfrm>
          <a:prstGeom prst="rect">
            <a:avLst/>
          </a:prstGeom>
        </p:spPr>
      </p:pic>
    </p:spTree>
    <p:extLst>
      <p:ext uri="{BB962C8B-B14F-4D97-AF65-F5344CB8AC3E}">
        <p14:creationId xmlns:p14="http://schemas.microsoft.com/office/powerpoint/2010/main" val="184690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4294967295"/>
          </p:nvPr>
        </p:nvSpPr>
        <p:spPr>
          <a:xfrm>
            <a:off x="7491413" y="2336800"/>
            <a:ext cx="4700587" cy="3598863"/>
          </a:xfrm>
        </p:spPr>
        <p:txBody>
          <a:bodyPr>
            <a:normAutofit/>
          </a:bodyPr>
          <a:lstStyle/>
          <a:p>
            <a:pPr marL="0" indent="0">
              <a:buNone/>
            </a:pPr>
            <a:endParaRPr lang="en-US" dirty="0" smtClean="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xmlns="" id="{D78D0989-E3E5-41DB-A78D-61E199491D89}"/>
              </a:ext>
            </a:extLst>
          </p:cNvPr>
          <p:cNvSpPr>
            <a:spLocks noGrp="1"/>
          </p:cNvSpPr>
          <p:nvPr>
            <p:ph type="title" idx="4294967295"/>
          </p:nvPr>
        </p:nvSpPr>
        <p:spPr>
          <a:xfrm>
            <a:off x="2578100" y="752475"/>
            <a:ext cx="9613900" cy="1081088"/>
          </a:xfrm>
        </p:spPr>
        <p:txBody>
          <a:bodyPr>
            <a:normAutofit/>
          </a:bodyPr>
          <a:lstStyle/>
          <a:p>
            <a:r>
              <a:rPr lang="en-IN" dirty="0" smtClean="0"/>
              <a:t>	</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idx="4294967295"/>
          </p:nvPr>
        </p:nvSpPr>
        <p:spPr>
          <a:xfrm>
            <a:off x="118947" y="300942"/>
            <a:ext cx="12073054" cy="6215605"/>
          </a:xfrm>
        </p:spPr>
        <p:txBody>
          <a:bodyPr>
            <a:normAutofit lnSpcReduction="10000"/>
          </a:bodyPr>
          <a:lstStyle/>
          <a:p>
            <a:pPr marL="0" indent="0">
              <a:buNone/>
            </a:pPr>
            <a:r>
              <a:rPr lang="en-IN" dirty="0" smtClean="0"/>
              <a:t>                                                    </a:t>
            </a:r>
            <a:r>
              <a:rPr lang="en-US" dirty="0">
                <a:latin typeface="Times New Roman"/>
                <a:ea typeface="Times New Roman"/>
                <a:cs typeface="Times New Roman"/>
                <a:sym typeface="Times New Roman"/>
              </a:rPr>
              <a:t>Q &amp; A</a:t>
            </a:r>
            <a:r>
              <a:rPr lang="en-US" dirty="0" smtClean="0">
                <a:latin typeface="Times New Roman"/>
                <a:ea typeface="Times New Roman"/>
                <a:cs typeface="Times New Roman"/>
                <a:sym typeface="Times New Roman"/>
              </a:rPr>
              <a:t>:</a:t>
            </a:r>
          </a:p>
          <a:p>
            <a:pPr marL="0" indent="0">
              <a:buNone/>
            </a:pPr>
            <a:endParaRPr lang="en-US" dirty="0">
              <a:latin typeface="Times New Roman"/>
              <a:cs typeface="Times New Roman"/>
              <a:sym typeface="Times New Roman"/>
            </a:endParaRPr>
          </a:p>
          <a:p>
            <a:pPr marL="0" lvl="0" indent="0">
              <a:spcBef>
                <a:spcPts val="0"/>
              </a:spcBef>
              <a:buSzPts val="1440"/>
              <a:buNone/>
            </a:pPr>
            <a:r>
              <a:rPr lang="en-IN" dirty="0" smtClean="0"/>
              <a:t>Q</a:t>
            </a:r>
            <a:r>
              <a:rPr lang="en-IN" dirty="0" smtClean="0">
                <a:latin typeface="Times New Roman"/>
                <a:ea typeface="Times New Roman"/>
                <a:cs typeface="Times New Roman"/>
                <a:sym typeface="Times New Roman"/>
              </a:rPr>
              <a:t> </a:t>
            </a:r>
            <a:r>
              <a:rPr lang="en-IN" dirty="0">
                <a:latin typeface="Times New Roman"/>
                <a:ea typeface="Times New Roman"/>
                <a:cs typeface="Times New Roman"/>
                <a:sym typeface="Times New Roman"/>
              </a:rPr>
              <a:t>How training was done or what models were </a:t>
            </a:r>
            <a:r>
              <a:rPr lang="en-IN" dirty="0" smtClean="0">
                <a:latin typeface="Times New Roman"/>
                <a:ea typeface="Times New Roman"/>
                <a:cs typeface="Times New Roman"/>
                <a:sym typeface="Times New Roman"/>
              </a:rPr>
              <a:t>used?</a:t>
            </a:r>
            <a:r>
              <a:rPr lang="en-IN" dirty="0" smtClean="0">
                <a:sym typeface="Times New Roman"/>
              </a:rPr>
              <a:t>	</a:t>
            </a:r>
          </a:p>
          <a:p>
            <a:pPr marL="0" lvl="0" indent="0">
              <a:spcBef>
                <a:spcPts val="0"/>
              </a:spcBef>
              <a:buSzPts val="1440"/>
              <a:buNone/>
            </a:pPr>
            <a:r>
              <a:rPr lang="en-IN" dirty="0">
                <a:latin typeface="Times New Roman"/>
                <a:ea typeface="Times New Roman"/>
                <a:cs typeface="Times New Roman"/>
                <a:sym typeface="Times New Roman"/>
              </a:rPr>
              <a:t> </a:t>
            </a:r>
            <a:r>
              <a:rPr lang="en-IN" dirty="0" smtClean="0">
                <a:latin typeface="Times New Roman"/>
                <a:ea typeface="Times New Roman"/>
                <a:cs typeface="Times New Roman"/>
                <a:sym typeface="Times New Roman"/>
              </a:rPr>
              <a:t>   Before </a:t>
            </a:r>
            <a:r>
              <a:rPr lang="en-IN" dirty="0">
                <a:latin typeface="Times New Roman"/>
                <a:ea typeface="Times New Roman"/>
                <a:cs typeface="Times New Roman"/>
                <a:sym typeface="Times New Roman"/>
              </a:rPr>
              <a:t>diving the data in training and validation set we performed clustering over fit to divide </a:t>
            </a:r>
            <a:r>
              <a:rPr lang="en-IN" dirty="0" smtClean="0">
                <a:latin typeface="Times New Roman"/>
                <a:ea typeface="Times New Roman"/>
                <a:cs typeface="Times New Roman"/>
                <a:sym typeface="Times New Roman"/>
              </a:rPr>
              <a:t>	the </a:t>
            </a:r>
            <a:r>
              <a:rPr lang="en-IN" dirty="0">
                <a:latin typeface="Times New Roman"/>
                <a:ea typeface="Times New Roman"/>
                <a:cs typeface="Times New Roman"/>
                <a:sym typeface="Times New Roman"/>
              </a:rPr>
              <a:t>data into clusters.</a:t>
            </a:r>
            <a:endParaRPr lang="en-IN" dirty="0"/>
          </a:p>
          <a:p>
            <a:pPr marL="0" lvl="0" indent="0">
              <a:spcBef>
                <a:spcPts val="960"/>
              </a:spcBef>
              <a:buSzPts val="1440"/>
              <a:buNone/>
            </a:pPr>
            <a:r>
              <a:rPr lang="en-IN" dirty="0" smtClean="0">
                <a:latin typeface="Times New Roman"/>
                <a:ea typeface="Times New Roman"/>
                <a:cs typeface="Times New Roman"/>
                <a:sym typeface="Times New Roman"/>
              </a:rPr>
              <a:t>    As </a:t>
            </a:r>
            <a:r>
              <a:rPr lang="en-IN" dirty="0">
                <a:latin typeface="Times New Roman"/>
                <a:ea typeface="Times New Roman"/>
                <a:cs typeface="Times New Roman"/>
                <a:sym typeface="Times New Roman"/>
              </a:rPr>
              <a:t>per cluster the training and validation data were divided.</a:t>
            </a:r>
            <a:endParaRPr lang="en-IN" dirty="0"/>
          </a:p>
          <a:p>
            <a:pPr marL="0" lvl="0" indent="0">
              <a:spcBef>
                <a:spcPts val="960"/>
              </a:spcBef>
              <a:buSzPts val="1440"/>
              <a:buNone/>
            </a:pPr>
            <a:r>
              <a:rPr lang="en-IN" dirty="0" smtClean="0">
                <a:latin typeface="Times New Roman"/>
                <a:ea typeface="Times New Roman"/>
                <a:cs typeface="Times New Roman"/>
                <a:sym typeface="Times New Roman"/>
              </a:rPr>
              <a:t>    Algorithms </a:t>
            </a:r>
            <a:r>
              <a:rPr lang="en-IN" dirty="0">
                <a:latin typeface="Times New Roman"/>
                <a:ea typeface="Times New Roman"/>
                <a:cs typeface="Times New Roman"/>
                <a:sym typeface="Times New Roman"/>
              </a:rPr>
              <a:t>like </a:t>
            </a:r>
            <a:r>
              <a:rPr lang="en-IN" dirty="0" smtClean="0">
                <a:latin typeface="Times New Roman"/>
                <a:ea typeface="Times New Roman"/>
                <a:cs typeface="Times New Roman"/>
                <a:sym typeface="Times New Roman"/>
              </a:rPr>
              <a:t>Random forest,  </a:t>
            </a:r>
            <a:r>
              <a:rPr lang="en-IN" dirty="0" err="1">
                <a:latin typeface="Times New Roman"/>
                <a:ea typeface="Times New Roman"/>
                <a:cs typeface="Times New Roman"/>
                <a:sym typeface="Times New Roman"/>
              </a:rPr>
              <a:t>XGBoost</a:t>
            </a:r>
            <a:r>
              <a:rPr lang="en-IN" dirty="0">
                <a:latin typeface="Times New Roman"/>
                <a:ea typeface="Times New Roman"/>
                <a:cs typeface="Times New Roman"/>
                <a:sym typeface="Times New Roman"/>
              </a:rPr>
              <a:t> were used based on the recall final model was used </a:t>
            </a:r>
            <a:r>
              <a:rPr lang="en-IN" dirty="0" smtClean="0">
                <a:latin typeface="Times New Roman"/>
                <a:ea typeface="Times New Roman"/>
                <a:cs typeface="Times New Roman"/>
                <a:sym typeface="Times New Roman"/>
              </a:rPr>
              <a:t>    	for </a:t>
            </a:r>
            <a:r>
              <a:rPr lang="en-IN" dirty="0">
                <a:latin typeface="Times New Roman"/>
                <a:ea typeface="Times New Roman"/>
                <a:cs typeface="Times New Roman"/>
                <a:sym typeface="Times New Roman"/>
              </a:rPr>
              <a:t>each cluster and we saved that model .</a:t>
            </a:r>
            <a:endParaRPr lang="en-IN" dirty="0"/>
          </a:p>
          <a:p>
            <a:pPr marL="0" indent="0">
              <a:buNone/>
            </a:pPr>
            <a:r>
              <a:rPr lang="en-IN" dirty="0"/>
              <a:t>Q</a:t>
            </a:r>
            <a:r>
              <a:rPr lang="en-IN" dirty="0" smtClean="0"/>
              <a:t>. </a:t>
            </a:r>
            <a:r>
              <a:rPr lang="en-IN" dirty="0"/>
              <a:t>how do you optimize your solution?</a:t>
            </a:r>
          </a:p>
          <a:p>
            <a:pPr marL="0" indent="0">
              <a:buNone/>
            </a:pPr>
            <a:r>
              <a:rPr lang="en-IN" dirty="0"/>
              <a:t>-&gt;we implemented two models and check the accuracy of the best to select best </a:t>
            </a:r>
            <a:r>
              <a:rPr lang="en-IN" dirty="0" smtClean="0"/>
              <a:t>	model </a:t>
            </a:r>
            <a:r>
              <a:rPr lang="en-IN" dirty="0"/>
              <a:t>as per your cluster.</a:t>
            </a:r>
          </a:p>
          <a:p>
            <a:pPr marL="0" indent="0">
              <a:buNone/>
            </a:pPr>
            <a:r>
              <a:rPr lang="en-IN" dirty="0" smtClean="0"/>
              <a:t>	Modularize </a:t>
            </a:r>
            <a:r>
              <a:rPr lang="en-IN" dirty="0"/>
              <a:t>code</a:t>
            </a:r>
          </a:p>
          <a:p>
            <a:pPr marL="0" indent="0">
              <a:buNone/>
            </a:pPr>
            <a:r>
              <a:rPr lang="en-IN" dirty="0" smtClean="0"/>
              <a:t>Q</a:t>
            </a:r>
            <a:r>
              <a:rPr lang="en-IN" dirty="0"/>
              <a:t>.</a:t>
            </a:r>
            <a:r>
              <a:rPr lang="en-IN" dirty="0" smtClean="0"/>
              <a:t> </a:t>
            </a:r>
            <a:r>
              <a:rPr lang="en-IN" dirty="0"/>
              <a:t>how were you doing deployment?</a:t>
            </a:r>
          </a:p>
          <a:p>
            <a:pPr marL="0" indent="0">
              <a:buNone/>
            </a:pPr>
            <a:r>
              <a:rPr lang="en-IN" dirty="0" smtClean="0"/>
              <a:t> For </a:t>
            </a:r>
            <a:r>
              <a:rPr lang="en-IN" dirty="0"/>
              <a:t>deployment we pushed the code to </a:t>
            </a:r>
            <a:r>
              <a:rPr lang="en-IN" dirty="0" err="1"/>
              <a:t>github</a:t>
            </a:r>
            <a:r>
              <a:rPr lang="en-IN" dirty="0"/>
              <a:t> and then deploy on </a:t>
            </a:r>
            <a:r>
              <a:rPr lang="en-IN" dirty="0" err="1"/>
              <a:t>heruko</a:t>
            </a:r>
            <a:r>
              <a:rPr lang="en-IN" dirty="0"/>
              <a:t> using </a:t>
            </a:r>
            <a:r>
              <a:rPr lang="en-IN" dirty="0" smtClean="0"/>
              <a:t>	</a:t>
            </a:r>
            <a:r>
              <a:rPr lang="en-IN" dirty="0" err="1" smtClean="0"/>
              <a:t>circleci</a:t>
            </a:r>
            <a:r>
              <a:rPr lang="en-IN" dirty="0" smtClean="0"/>
              <a:t> </a:t>
            </a:r>
            <a:r>
              <a:rPr lang="en-IN" dirty="0"/>
              <a:t>which further helps in maintaining different versions on any </a:t>
            </a:r>
            <a:r>
              <a:rPr lang="en-IN" dirty="0" smtClean="0"/>
              <a:t>	application</a:t>
            </a:r>
            <a:r>
              <a:rPr lang="en-IN" dirty="0"/>
              <a:t>.</a:t>
            </a:r>
          </a:p>
          <a:p>
            <a:pPr marL="0" indent="0">
              <a:buNone/>
            </a:pPr>
            <a:endParaRPr lang="en-IN" dirty="0"/>
          </a:p>
          <a:p>
            <a:endParaRPr lang="en-IN" dirty="0"/>
          </a:p>
          <a:p>
            <a:pPr marL="0" indent="0">
              <a:buNone/>
            </a:pPr>
            <a:endParaRPr lang="en-IN" dirty="0"/>
          </a:p>
          <a:p>
            <a:pPr marL="0" indent="0">
              <a:buNone/>
            </a:pPr>
            <a:endParaRPr lang="en-IN" dirty="0" smtClean="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628759" y="573019"/>
            <a:ext cx="1440000" cy="1440000"/>
          </a:xfrm>
          <a:prstGeom prst="rect">
            <a:avLst/>
          </a:prstGeom>
        </p:spPr>
      </p:pic>
    </p:spTree>
    <p:extLst>
      <p:ext uri="{BB962C8B-B14F-4D97-AF65-F5344CB8AC3E}">
        <p14:creationId xmlns:p14="http://schemas.microsoft.com/office/powerpoint/2010/main" val="355797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7C2A41D-6B6E-4DD0-A7BD-E8CA001266EE}"/>
              </a:ext>
            </a:extLst>
          </p:cNvPr>
          <p:cNvSpPr>
            <a:spLocks noGrp="1"/>
          </p:cNvSpPr>
          <p:nvPr>
            <p:ph idx="4294967295"/>
          </p:nvPr>
        </p:nvSpPr>
        <p:spPr>
          <a:xfrm>
            <a:off x="347241" y="613458"/>
            <a:ext cx="11960506" cy="5984111"/>
          </a:xfrm>
        </p:spPr>
        <p:txBody>
          <a:bodyPr>
            <a:normAutofit/>
          </a:bodyPr>
          <a:lstStyle/>
          <a:p>
            <a:pPr marL="0" indent="0">
              <a:buNone/>
            </a:pPr>
            <a:r>
              <a:rPr lang="en-US" dirty="0" smtClean="0"/>
              <a:t>Objective:</a:t>
            </a:r>
          </a:p>
          <a:p>
            <a:r>
              <a:rPr lang="en-IN" dirty="0"/>
              <a:t>Wafer (In electronics), also called a slice or substrate, is a thin slice of </a:t>
            </a:r>
            <a:r>
              <a:rPr lang="en-IN" dirty="0" smtClean="0"/>
              <a:t>semiconductor ,such </a:t>
            </a:r>
            <a:r>
              <a:rPr lang="en-IN" dirty="0"/>
              <a:t>as a crystalline silicon (c-Si), used for fabrication of integrated circuits and in </a:t>
            </a:r>
            <a:r>
              <a:rPr lang="en-IN" dirty="0" smtClean="0"/>
              <a:t>photovoltaic ,</a:t>
            </a:r>
            <a:r>
              <a:rPr lang="en-IN" dirty="0"/>
              <a:t>t</a:t>
            </a:r>
            <a:r>
              <a:rPr lang="en-IN" dirty="0" smtClean="0"/>
              <a:t>o </a:t>
            </a:r>
            <a:r>
              <a:rPr lang="en-IN" dirty="0"/>
              <a:t>manufacture solar </a:t>
            </a:r>
            <a:r>
              <a:rPr lang="en-IN" dirty="0" err="1" smtClean="0"/>
              <a:t>cells.The</a:t>
            </a:r>
            <a:r>
              <a:rPr lang="en-IN" dirty="0" smtClean="0"/>
              <a:t> </a:t>
            </a:r>
            <a:r>
              <a:rPr lang="en-IN" dirty="0"/>
              <a:t>inputs of various sensors for different wafers have been provided</a:t>
            </a:r>
            <a:r>
              <a:rPr lang="en-IN" dirty="0" smtClean="0"/>
              <a:t>.</a:t>
            </a:r>
          </a:p>
          <a:p>
            <a:pPr marL="0" indent="0">
              <a:buNone/>
            </a:pPr>
            <a:endParaRPr lang="en-IN" dirty="0"/>
          </a:p>
          <a:p>
            <a:r>
              <a:rPr lang="en-IN" dirty="0"/>
              <a:t>The goal is to build a machine learning model which predicts whether a wafer needs to be replaced or </a:t>
            </a:r>
            <a:r>
              <a:rPr lang="en-IN" dirty="0" smtClean="0"/>
              <a:t>not(I.e</a:t>
            </a:r>
            <a:r>
              <a:rPr lang="en-IN" dirty="0"/>
              <a:t>. whether it is working or not) Based on the inputs from various sensors</a:t>
            </a:r>
            <a:r>
              <a:rPr lang="en-IN" dirty="0" smtClean="0"/>
              <a:t>.</a:t>
            </a:r>
          </a:p>
          <a:p>
            <a:endParaRPr lang="en-IN" dirty="0"/>
          </a:p>
          <a:p>
            <a:r>
              <a:rPr lang="en-IN" dirty="0"/>
              <a:t>There are two classes: +1 and -1.</a:t>
            </a:r>
          </a:p>
          <a:p>
            <a:r>
              <a:rPr lang="en-IN" dirty="0"/>
              <a:t>+1: Means that the wafer is in a working condition and it doesn't need to be replaced.</a:t>
            </a:r>
          </a:p>
          <a:p>
            <a:r>
              <a:rPr lang="en-IN" dirty="0"/>
              <a:t>-1: Means that the wafer is faulty and it need to be replaced</a:t>
            </a:r>
            <a:r>
              <a:rPr lang="en-IN" dirty="0" smtClean="0"/>
              <a:t>.</a:t>
            </a:r>
            <a:endParaRPr lang="en-IN" dirty="0"/>
          </a:p>
          <a:p>
            <a:pPr marL="0" indent="0">
              <a:buNone/>
            </a:pPr>
            <a:endParaRPr lang="en-US" sz="2400" dirty="0"/>
          </a:p>
          <a:p>
            <a:endParaRPr lang="en-US" sz="2400" dirty="0"/>
          </a:p>
        </p:txBody>
      </p:sp>
      <p:pic>
        <p:nvPicPr>
          <p:cNvPr id="5" name="Graphic 4" descr="Purpose">
            <a:extLst>
              <a:ext uri="{FF2B5EF4-FFF2-40B4-BE49-F238E27FC236}">
                <a16:creationId xmlns:a16="http://schemas.microsoft.com/office/drawing/2014/main" xmlns=""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lstStyle/>
          <a:p>
            <a:r>
              <a:rPr lang="en-IN" u="sng" dirty="0" smtClean="0"/>
              <a:t>Benefits</a:t>
            </a:r>
            <a:r>
              <a:rPr lang="en-IN" dirty="0" smtClean="0"/>
              <a:t>-</a:t>
            </a:r>
            <a:br>
              <a:rPr lang="en-IN" dirty="0" smtClean="0"/>
            </a:b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2"/>
            <a:ext cx="9749556" cy="4102023"/>
          </a:xfrm>
        </p:spPr>
        <p:txBody>
          <a:bodyPr>
            <a:normAutofit/>
          </a:bodyPr>
          <a:lstStyle/>
          <a:p>
            <a:pPr lvl="0"/>
            <a:r>
              <a:rPr lang="en-IN" dirty="0"/>
              <a:t>We don’t have to actually be present in order to check each and every sensor physically, every sensor can be monitored based on the sensor data it Is transmitting</a:t>
            </a:r>
            <a:r>
              <a:rPr lang="en-IN" dirty="0" smtClean="0"/>
              <a:t>.</a:t>
            </a:r>
          </a:p>
          <a:p>
            <a:pPr lvl="0"/>
            <a:endParaRPr lang="en-IN" dirty="0"/>
          </a:p>
          <a:p>
            <a:pPr lvl="0"/>
            <a:r>
              <a:rPr lang="en-IN" dirty="0"/>
              <a:t>Reduce manual polling, it is more of an interrupt based system where interrupt is generated on the basis of data shared</a:t>
            </a:r>
            <a:r>
              <a:rPr lang="en-IN" dirty="0" smtClean="0"/>
              <a:t>.</a:t>
            </a:r>
            <a:endParaRPr lang="en-US" dirty="0"/>
          </a:p>
          <a:p>
            <a:endParaRPr lang="en-US" dirty="0"/>
          </a:p>
          <a:p>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lstStyle/>
          <a:p>
            <a:r>
              <a:rPr lang="en-IN" u="sng" dirty="0"/>
              <a:t>Data Sharing Agreement</a:t>
            </a:r>
            <a:r>
              <a:rPr lang="en-IN" dirty="0"/>
              <a:t>-</a:t>
            </a:r>
            <a:br>
              <a:rPr lang="en-IN" dirty="0"/>
            </a:b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fontScale="85000" lnSpcReduction="20000"/>
          </a:bodyPr>
          <a:lstStyle/>
          <a:p>
            <a:pPr marL="0" indent="0">
              <a:buNone/>
            </a:pPr>
            <a:endParaRPr lang="en-US" dirty="0"/>
          </a:p>
          <a:p>
            <a:pPr lvl="0"/>
            <a:r>
              <a:rPr lang="en-IN" dirty="0"/>
              <a:t>Sample file name-(wafer_29012020_060756.csv)</a:t>
            </a:r>
          </a:p>
          <a:p>
            <a:pPr lvl="0"/>
            <a:r>
              <a:rPr lang="en-IN" dirty="0"/>
              <a:t>Length of date timestamp-8 digits</a:t>
            </a:r>
          </a:p>
          <a:p>
            <a:pPr lvl="0"/>
            <a:r>
              <a:rPr lang="en-IN" dirty="0"/>
              <a:t>Length of timestamp-6 digits</a:t>
            </a:r>
          </a:p>
          <a:p>
            <a:pPr lvl="0"/>
            <a:r>
              <a:rPr lang="en-IN" dirty="0"/>
              <a:t>Number of columns-592( first column will be wafer name, then 590 sensor readings and the last one will be output column denoting values only 1 or -1 where 1 means wafer is healthy and -1 means the wafer needs to be replaced.)</a:t>
            </a:r>
          </a:p>
          <a:p>
            <a:pPr lvl="0"/>
            <a:r>
              <a:rPr lang="en-IN" dirty="0"/>
              <a:t>Data type of each column  </a:t>
            </a:r>
          </a:p>
          <a:p>
            <a:pPr lvl="0"/>
            <a:r>
              <a:rPr lang="en-IN" dirty="0"/>
              <a:t>Column 1= wafer ID( alphanumeric (wafer_001)(cannot be null)</a:t>
            </a:r>
          </a:p>
          <a:p>
            <a:pPr lvl="0"/>
            <a:r>
              <a:rPr lang="en-IN" dirty="0"/>
              <a:t>Column(2-591)=sensor readings (float)(cannot be null)</a:t>
            </a:r>
          </a:p>
          <a:p>
            <a:pPr lvl="0"/>
            <a:r>
              <a:rPr lang="en-IN" dirty="0"/>
              <a:t>Column 591= output(values 1 and -1 only)(cannot be null)</a:t>
            </a:r>
          </a:p>
          <a:p>
            <a:pPr lvl="0"/>
            <a:r>
              <a:rPr lang="en-IN" dirty="0"/>
              <a:t>Column names- Wafer ID, Sensor Id(sensor_001),output</a:t>
            </a:r>
          </a:p>
          <a:p>
            <a:pPr lvl="1"/>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fontScale="85000" lnSpcReduction="20000"/>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12420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normAutofit fontScale="90000"/>
          </a:bodyPr>
          <a:lstStyle/>
          <a:p>
            <a:r>
              <a:rPr lang="en-IN" dirty="0"/>
              <a:t/>
            </a:r>
            <a:br>
              <a:rPr lang="en-IN" dirty="0"/>
            </a:br>
            <a:r>
              <a:rPr lang="en-IN" u="sng" dirty="0"/>
              <a:t>Architecture</a:t>
            </a:r>
            <a:r>
              <a:rPr lang="en-IN" dirty="0"/>
              <a:t/>
            </a:r>
            <a:br>
              <a:rPr lang="en-IN" dirty="0"/>
            </a:b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a:bodyPr>
          <a:lstStyle/>
          <a:p>
            <a:pPr marL="0" indent="0">
              <a:buNone/>
            </a:pPr>
            <a:endParaRPr lang="en-US" dirty="0"/>
          </a:p>
          <a:p>
            <a:pPr marL="0" lvl="0" indent="0">
              <a:buNone/>
            </a:pPr>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5" name="Rectangle 4"/>
          <p:cNvSpPr/>
          <p:nvPr/>
        </p:nvSpPr>
        <p:spPr>
          <a:xfrm>
            <a:off x="381966" y="2336873"/>
            <a:ext cx="1030146" cy="82301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IN" dirty="0"/>
          </a:p>
        </p:txBody>
      </p:sp>
      <p:sp>
        <p:nvSpPr>
          <p:cNvPr id="8" name="Rectangle 7"/>
          <p:cNvSpPr/>
          <p:nvPr/>
        </p:nvSpPr>
        <p:spPr>
          <a:xfrm>
            <a:off x="2391800" y="2355026"/>
            <a:ext cx="1230590" cy="82301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dirty="0" smtClean="0"/>
              <a:t>Data validation</a:t>
            </a:r>
          </a:p>
          <a:p>
            <a:pPr algn="ctr"/>
            <a:endParaRPr lang="en-IN" dirty="0"/>
          </a:p>
        </p:txBody>
      </p:sp>
      <p:sp>
        <p:nvSpPr>
          <p:cNvPr id="10" name="Rectangle 9"/>
          <p:cNvSpPr/>
          <p:nvPr/>
        </p:nvSpPr>
        <p:spPr>
          <a:xfrm>
            <a:off x="4841170" y="2414555"/>
            <a:ext cx="1215341" cy="82301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Insertion in DB	</a:t>
            </a:r>
            <a:endParaRPr lang="en-IN" dirty="0"/>
          </a:p>
        </p:txBody>
      </p:sp>
      <p:sp>
        <p:nvSpPr>
          <p:cNvPr id="11" name="Rectangle 10"/>
          <p:cNvSpPr/>
          <p:nvPr/>
        </p:nvSpPr>
        <p:spPr>
          <a:xfrm>
            <a:off x="6976772" y="2372491"/>
            <a:ext cx="1032612" cy="82301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Export DB as CSV</a:t>
            </a:r>
            <a:endParaRPr lang="en-IN" dirty="0"/>
          </a:p>
        </p:txBody>
      </p:sp>
      <p:sp>
        <p:nvSpPr>
          <p:cNvPr id="12" name="Rectangle 11"/>
          <p:cNvSpPr/>
          <p:nvPr/>
        </p:nvSpPr>
        <p:spPr>
          <a:xfrm>
            <a:off x="9083442" y="2355026"/>
            <a:ext cx="1692370" cy="82301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a:t>
            </a:r>
          </a:p>
          <a:p>
            <a:pPr algn="ctr"/>
            <a:r>
              <a:rPr lang="en-IN" dirty="0" smtClean="0"/>
              <a:t>Pre-processing</a:t>
            </a:r>
          </a:p>
        </p:txBody>
      </p:sp>
      <p:sp>
        <p:nvSpPr>
          <p:cNvPr id="13" name="Rectangle 12"/>
          <p:cNvSpPr/>
          <p:nvPr/>
        </p:nvSpPr>
        <p:spPr>
          <a:xfrm>
            <a:off x="9154999" y="3957935"/>
            <a:ext cx="1620813" cy="91440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clustering</a:t>
            </a:r>
            <a:endParaRPr lang="en-IN" dirty="0"/>
          </a:p>
        </p:txBody>
      </p:sp>
      <p:sp>
        <p:nvSpPr>
          <p:cNvPr id="14" name="Rectangle 13"/>
          <p:cNvSpPr/>
          <p:nvPr/>
        </p:nvSpPr>
        <p:spPr>
          <a:xfrm>
            <a:off x="3882887" y="3956492"/>
            <a:ext cx="2084167" cy="91440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selection</a:t>
            </a:r>
            <a:endParaRPr lang="en-IN" dirty="0"/>
          </a:p>
        </p:txBody>
      </p:sp>
      <p:sp>
        <p:nvSpPr>
          <p:cNvPr id="15" name="Rectangle 14"/>
          <p:cNvSpPr/>
          <p:nvPr/>
        </p:nvSpPr>
        <p:spPr>
          <a:xfrm>
            <a:off x="6624459" y="5500078"/>
            <a:ext cx="2102667" cy="91440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Hyper </a:t>
            </a:r>
          </a:p>
          <a:p>
            <a:pPr algn="ctr"/>
            <a:r>
              <a:rPr lang="en-IN" dirty="0" smtClean="0"/>
              <a:t>parameter tuning</a:t>
            </a:r>
          </a:p>
          <a:p>
            <a:pPr algn="ctr"/>
            <a:endParaRPr lang="en-IN" dirty="0"/>
          </a:p>
        </p:txBody>
      </p:sp>
      <p:sp>
        <p:nvSpPr>
          <p:cNvPr id="16" name="Rectangle 15"/>
          <p:cNvSpPr/>
          <p:nvPr/>
        </p:nvSpPr>
        <p:spPr>
          <a:xfrm>
            <a:off x="1672090" y="3956492"/>
            <a:ext cx="1239229" cy="91440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saving</a:t>
            </a:r>
          </a:p>
          <a:p>
            <a:pPr algn="ctr"/>
            <a:endParaRPr lang="en-IN" dirty="0"/>
          </a:p>
        </p:txBody>
      </p:sp>
      <p:sp>
        <p:nvSpPr>
          <p:cNvPr id="18" name="Rectangle 17"/>
          <p:cNvSpPr/>
          <p:nvPr/>
        </p:nvSpPr>
        <p:spPr>
          <a:xfrm>
            <a:off x="1672090" y="5597150"/>
            <a:ext cx="1570053" cy="91440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prediction</a:t>
            </a:r>
            <a:endParaRPr lang="en-IN" dirty="0"/>
          </a:p>
        </p:txBody>
      </p:sp>
      <p:sp>
        <p:nvSpPr>
          <p:cNvPr id="19" name="Rectangle 18"/>
          <p:cNvSpPr/>
          <p:nvPr/>
        </p:nvSpPr>
        <p:spPr>
          <a:xfrm>
            <a:off x="4351165" y="5565854"/>
            <a:ext cx="1117531" cy="91440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r>
              <a:rPr lang="en-IN" dirty="0" smtClean="0"/>
              <a:t>nd</a:t>
            </a:r>
            <a:endParaRPr lang="en-IN" dirty="0"/>
          </a:p>
        </p:txBody>
      </p:sp>
      <p:sp>
        <p:nvSpPr>
          <p:cNvPr id="20" name="Rectangle 19"/>
          <p:cNvSpPr/>
          <p:nvPr/>
        </p:nvSpPr>
        <p:spPr>
          <a:xfrm>
            <a:off x="6938622" y="3956492"/>
            <a:ext cx="1100706" cy="91440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training</a:t>
            </a:r>
            <a:endParaRPr lang="en-IN" dirty="0"/>
          </a:p>
        </p:txBody>
      </p:sp>
      <p:sp>
        <p:nvSpPr>
          <p:cNvPr id="21" name="Right Arrow 20"/>
          <p:cNvSpPr/>
          <p:nvPr/>
        </p:nvSpPr>
        <p:spPr>
          <a:xfrm>
            <a:off x="1642614" y="2541683"/>
            <a:ext cx="557495" cy="484632"/>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3820785" y="2583747"/>
            <a:ext cx="557495" cy="484632"/>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6275232" y="2563055"/>
            <a:ext cx="557495" cy="484632"/>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a:off x="8177421" y="2563055"/>
            <a:ext cx="557495" cy="484632"/>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Down Arrow 25"/>
          <p:cNvSpPr/>
          <p:nvPr/>
        </p:nvSpPr>
        <p:spPr>
          <a:xfrm>
            <a:off x="9723089" y="3368233"/>
            <a:ext cx="484632" cy="515686"/>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Left Arrow 27"/>
          <p:cNvSpPr/>
          <p:nvPr/>
        </p:nvSpPr>
        <p:spPr>
          <a:xfrm>
            <a:off x="8162328" y="4172819"/>
            <a:ext cx="564798" cy="484632"/>
          </a:xfrm>
          <a:prstGeom prst="lef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Left Arrow 28"/>
          <p:cNvSpPr/>
          <p:nvPr/>
        </p:nvSpPr>
        <p:spPr>
          <a:xfrm>
            <a:off x="6148437" y="4161347"/>
            <a:ext cx="564798" cy="484632"/>
          </a:xfrm>
          <a:prstGeom prst="lef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eft Arrow 29"/>
          <p:cNvSpPr/>
          <p:nvPr/>
        </p:nvSpPr>
        <p:spPr>
          <a:xfrm>
            <a:off x="3078984" y="4247772"/>
            <a:ext cx="564798" cy="484632"/>
          </a:xfrm>
          <a:prstGeom prst="lef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Down Arrow 30"/>
          <p:cNvSpPr/>
          <p:nvPr/>
        </p:nvSpPr>
        <p:spPr>
          <a:xfrm>
            <a:off x="7277886" y="5019981"/>
            <a:ext cx="484632" cy="480097"/>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073053" y="5057334"/>
            <a:ext cx="484632" cy="480097"/>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a:off x="3567136" y="5775526"/>
            <a:ext cx="557495" cy="484632"/>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310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normAutofit/>
          </a:bodyPr>
          <a:lstStyle/>
          <a:p>
            <a:r>
              <a:rPr lang="en-IN" u="sng" dirty="0" smtClean="0"/>
              <a:t>Data </a:t>
            </a:r>
            <a:r>
              <a:rPr lang="en-IN" u="sng" dirty="0"/>
              <a:t>Validations </a:t>
            </a:r>
            <a:r>
              <a:rPr lang="en-IN" dirty="0" smtClean="0"/>
              <a:t>-</a:t>
            </a:r>
            <a:r>
              <a:rPr lang="en-IN" dirty="0"/>
              <a:t/>
            </a:r>
            <a:br>
              <a:rPr lang="en-IN" dirty="0"/>
            </a:br>
            <a:r>
              <a:rPr lang="en-US" dirty="0" smtClean="0"/>
              <a:t>						</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fontScale="85000" lnSpcReduction="20000"/>
          </a:bodyPr>
          <a:lstStyle/>
          <a:p>
            <a:pPr marL="0" indent="0">
              <a:buNone/>
            </a:pPr>
            <a:endParaRPr lang="en-US" dirty="0"/>
          </a:p>
          <a:p>
            <a:pPr lvl="0"/>
            <a:r>
              <a:rPr lang="en-IN" b="1" dirty="0" smtClean="0"/>
              <a:t>File Name </a:t>
            </a:r>
            <a:r>
              <a:rPr lang="en-IN" b="1" dirty="0"/>
              <a:t>Validation</a:t>
            </a:r>
            <a:r>
              <a:rPr lang="en-IN" dirty="0"/>
              <a:t>- We validate the name of the files based on the given name in the schema file. </a:t>
            </a:r>
            <a:r>
              <a:rPr lang="en-IN" b="1" dirty="0" smtClean="0"/>
              <a:t>Number </a:t>
            </a:r>
            <a:r>
              <a:rPr lang="en-IN" b="1" dirty="0"/>
              <a:t>of columns</a:t>
            </a:r>
            <a:r>
              <a:rPr lang="en-IN" dirty="0"/>
              <a:t>-We validate the number of columns present in the files, and if it doesn't match with the value given in the schema file, then the file id moves to "</a:t>
            </a:r>
            <a:r>
              <a:rPr lang="en-IN" dirty="0" err="1"/>
              <a:t>Bad_Data_Folder</a:t>
            </a:r>
            <a:r>
              <a:rPr lang="en-IN" dirty="0"/>
              <a:t>."</a:t>
            </a:r>
          </a:p>
          <a:p>
            <a:pPr lvl="0"/>
            <a:r>
              <a:rPr lang="en-IN" b="1" dirty="0"/>
              <a:t>Name of columns-</a:t>
            </a:r>
            <a:r>
              <a:rPr lang="en-IN" dirty="0"/>
              <a:t>The name of the columns is validated and should be the same as given in the schema file. </a:t>
            </a:r>
          </a:p>
          <a:p>
            <a:pPr lvl="0"/>
            <a:r>
              <a:rPr lang="en-IN" b="1" dirty="0"/>
              <a:t>Data type of columns</a:t>
            </a:r>
            <a:r>
              <a:rPr lang="en-IN" dirty="0"/>
              <a:t>=the data type of columns is given in the schema file. This is validated when we insert</a:t>
            </a:r>
          </a:p>
          <a:p>
            <a:r>
              <a:rPr lang="en-IN" dirty="0"/>
              <a:t>The files into Database. If the data type is wrong, then the file is moved to "</a:t>
            </a:r>
            <a:r>
              <a:rPr lang="en-IN" dirty="0" err="1"/>
              <a:t>Bad_Data_Folder</a:t>
            </a:r>
            <a:r>
              <a:rPr lang="en-IN" dirty="0"/>
              <a:t>."</a:t>
            </a:r>
          </a:p>
          <a:p>
            <a:pPr lvl="0"/>
            <a:r>
              <a:rPr lang="en-IN" b="1" dirty="0"/>
              <a:t>Null values in columns</a:t>
            </a:r>
            <a:r>
              <a:rPr lang="en-IN" dirty="0"/>
              <a:t>= If any of the columns in a file have all the values as NULL or missing, we discard such a file and move it to "</a:t>
            </a:r>
            <a:r>
              <a:rPr lang="en-IN" dirty="0" err="1"/>
              <a:t>Bad_Data_Folder</a:t>
            </a:r>
            <a:r>
              <a:rPr lang="en-IN" dirty="0"/>
              <a:t>".</a:t>
            </a:r>
          </a:p>
          <a:p>
            <a:pPr marL="0" lvl="0" indent="0">
              <a:buNone/>
            </a:pPr>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fontScale="85000" lnSpcReduction="20000"/>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245659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normAutofit/>
          </a:bodyPr>
          <a:lstStyle/>
          <a:p>
            <a:r>
              <a:rPr lang="en-US" dirty="0" smtClean="0"/>
              <a:t>Insertion in DB</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a:bodyPr>
          <a:lstStyle/>
          <a:p>
            <a:pPr marL="0" indent="0">
              <a:buNone/>
            </a:pPr>
            <a:endParaRPr lang="en-US" dirty="0"/>
          </a:p>
          <a:p>
            <a:r>
              <a:rPr lang="en-IN" dirty="0"/>
              <a:t>Create a database with the given name passed. If the database is already created, open the connection to the database</a:t>
            </a:r>
            <a:r>
              <a:rPr lang="en-IN" dirty="0" smtClean="0"/>
              <a:t>.</a:t>
            </a:r>
          </a:p>
          <a:p>
            <a:r>
              <a:rPr lang="en-IN" dirty="0" smtClean="0"/>
              <a:t>Create a new table and insert all the records of our “Good Data” in that</a:t>
            </a:r>
          </a:p>
          <a:p>
            <a:r>
              <a:rPr lang="en-IN" dirty="0" smtClean="0"/>
              <a:t>If table already exists then append the new records to it since we will be </a:t>
            </a:r>
            <a:r>
              <a:rPr lang="en-IN" dirty="0" err="1" smtClean="0"/>
              <a:t>needig</a:t>
            </a:r>
            <a:r>
              <a:rPr lang="en-IN" dirty="0" smtClean="0"/>
              <a:t> all the data for model training</a:t>
            </a:r>
          </a:p>
          <a:p>
            <a:r>
              <a:rPr lang="en-IN" dirty="0"/>
              <a:t> </a:t>
            </a:r>
          </a:p>
          <a:p>
            <a:pPr marL="0" lvl="0" indent="0">
              <a:buNone/>
            </a:pPr>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84923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normAutofit/>
          </a:bodyPr>
          <a:lstStyle/>
          <a:p>
            <a:r>
              <a:rPr lang="en-US" dirty="0" smtClean="0"/>
              <a:t>Data Preprocessing</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a:bodyPr>
          <a:lstStyle/>
          <a:p>
            <a:pPr marL="0" indent="0">
              <a:buNone/>
            </a:pPr>
            <a:r>
              <a:rPr lang="en-GB" dirty="0" smtClean="0">
                <a:latin typeface="Times New Roman" panose="02020603050405020304" pitchFamily="18" charset="0"/>
                <a:cs typeface="Times New Roman" panose="02020603050405020304" pitchFamily="18" charset="0"/>
              </a:rPr>
              <a:t>Data </a:t>
            </a:r>
            <a:r>
              <a:rPr lang="en-GB" dirty="0" err="1">
                <a:latin typeface="Times New Roman" panose="02020603050405020304" pitchFamily="18" charset="0"/>
                <a:cs typeface="Times New Roman" panose="02020603050405020304" pitchFamily="18" charset="0"/>
              </a:rPr>
              <a:t>preprocessing</a:t>
            </a:r>
            <a:r>
              <a:rPr lang="en-GB" dirty="0">
                <a:latin typeface="Times New Roman" panose="02020603050405020304" pitchFamily="18" charset="0"/>
                <a:cs typeface="Times New Roman" panose="02020603050405020304" pitchFamily="18" charset="0"/>
              </a:rPr>
              <a:t> is the process of transforming raw data into an understandable format. It is also an important step in data mining as we cannot work with raw data. The quality of the data should be checked before applying machine learning or data mining algorithms</a:t>
            </a:r>
            <a:r>
              <a:rPr lang="en-GB" dirty="0" smtClean="0">
                <a:latin typeface="Times New Roman" panose="02020603050405020304" pitchFamily="18" charset="0"/>
                <a:cs typeface="Times New Roman" panose="02020603050405020304" pitchFamily="18" charset="0"/>
              </a:rPr>
              <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This section includes sections such as</a:t>
            </a:r>
          </a:p>
          <a:p>
            <a:pPr marL="0" indent="0">
              <a:buNone/>
            </a:pPr>
            <a:r>
              <a:rPr lang="en-GB" dirty="0" smtClean="0">
                <a:latin typeface="Times New Roman" panose="02020603050405020304" pitchFamily="18" charset="0"/>
                <a:cs typeface="Times New Roman" panose="02020603050405020304" pitchFamily="18" charset="0"/>
              </a:rPr>
              <a:t>1.Checking for null values and impute(KNN imputer)</a:t>
            </a:r>
          </a:p>
          <a:p>
            <a:pPr marL="0" indent="0">
              <a:buNone/>
            </a:pPr>
            <a:r>
              <a:rPr lang="en-GB" dirty="0" smtClean="0">
                <a:latin typeface="Times New Roman" panose="02020603050405020304" pitchFamily="18" charset="0"/>
                <a:cs typeface="Times New Roman" panose="02020603050405020304" pitchFamily="18" charset="0"/>
              </a:rPr>
              <a:t>2.Checking standard deviation of columns</a:t>
            </a:r>
          </a:p>
          <a:p>
            <a:pPr marL="0" indent="0">
              <a:buNone/>
            </a:pPr>
            <a:r>
              <a:rPr lang="en-GB" dirty="0" smtClean="0">
                <a:latin typeface="Times New Roman" panose="02020603050405020304" pitchFamily="18" charset="0"/>
                <a:cs typeface="Times New Roman" panose="02020603050405020304" pitchFamily="18" charset="0"/>
              </a:rPr>
              <a:t>3.Handle outliers</a:t>
            </a:r>
            <a:endParaRPr lang="en-GB" dirty="0">
              <a:latin typeface="Times New Roman" panose="02020603050405020304" pitchFamily="18" charset="0"/>
              <a:cs typeface="Times New Roman" panose="02020603050405020304" pitchFamily="18" charset="0"/>
            </a:endParaRPr>
          </a:p>
          <a:p>
            <a:pPr marL="0" lvl="0" indent="0">
              <a:buNone/>
            </a:pPr>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a:bodyPr>
          <a:lstStyle/>
          <a:p>
            <a:pPr marL="0" indent="0">
              <a:buNone/>
            </a:pPr>
            <a:endParaRPr lang="en-US" dirty="0" smtClean="0"/>
          </a:p>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354597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normAutofit/>
          </a:bodyPr>
          <a:lstStyle/>
          <a:p>
            <a:r>
              <a:rPr lang="en-US" dirty="0" smtClean="0"/>
              <a:t>Clustering</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2137644" y="2336873"/>
            <a:ext cx="9008776" cy="4156524"/>
          </a:xfrm>
        </p:spPr>
        <p:txBody>
          <a:bodyPr>
            <a:normAutofit/>
          </a:bodyPr>
          <a:lstStyle/>
          <a:p>
            <a:pPr marL="0" indent="0">
              <a:buNone/>
            </a:pPr>
            <a:endParaRPr lang="en-US" dirty="0"/>
          </a:p>
          <a:p>
            <a:r>
              <a:rPr lang="en-IN" dirty="0" smtClean="0"/>
              <a:t>Clustering means grouping of unlabelled dataset into different clusters, consisting similar data points</a:t>
            </a:r>
          </a:p>
          <a:p>
            <a:endParaRPr lang="en-IN" dirty="0"/>
          </a:p>
          <a:p>
            <a:r>
              <a:rPr lang="en-IN" dirty="0" smtClean="0"/>
              <a:t>Means </a:t>
            </a:r>
            <a:r>
              <a:rPr lang="en-IN" dirty="0"/>
              <a:t>algorithm is used to create clusters in the pre-processed data. The optimum number of clusters is selected by plotting an elbow plot and the dynamic selection of number of clusters, we are using knee locator function. The idea behind clustering is to implement different algorithms on structured data</a:t>
            </a:r>
          </a:p>
          <a:p>
            <a:endParaRPr lang="en-IN" dirty="0" smtClean="0"/>
          </a:p>
          <a:p>
            <a:pPr marL="0" lvl="0" indent="0">
              <a:buNone/>
            </a:pPr>
            <a:endParaRPr lang="en-US" dirty="0"/>
          </a:p>
        </p:txBody>
      </p:sp>
      <p:sp>
        <p:nvSpPr>
          <p:cNvPr id="4" name="Content Placeholder 3">
            <a:extLst>
              <a:ext uri="{FF2B5EF4-FFF2-40B4-BE49-F238E27FC236}">
                <a16:creationId xmlns:a16="http://schemas.microsoft.com/office/drawing/2014/main" xmlns="" id="{B6121FED-B50C-4A21-9460-5D32C70FEAA0}"/>
              </a:ext>
            </a:extLst>
          </p:cNvPr>
          <p:cNvSpPr>
            <a:spLocks noGrp="1"/>
          </p:cNvSpPr>
          <p:nvPr>
            <p:ph sz="half" idx="2"/>
          </p:nvPr>
        </p:nvSpPr>
        <p:spPr/>
        <p:txBody>
          <a:bodyPr>
            <a:normAutofit/>
          </a:bodyPr>
          <a:lstStyle/>
          <a:p>
            <a:pPr marL="0" indent="0">
              <a:buNone/>
            </a:pPr>
            <a:endParaRPr lang="en-US" dirty="0"/>
          </a:p>
          <a:p>
            <a:pPr marL="0" indent="0">
              <a:buNone/>
            </a:pPr>
            <a:endParaRPr lang="en-US" dirty="0"/>
          </a:p>
        </p:txBody>
      </p:sp>
      <p:pic>
        <p:nvPicPr>
          <p:cNvPr id="6" name="Graphic 5" descr="Learning">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5303669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flection on Learning_SL_v6" id="{99E666E8-F50A-4517-9D7D-F53249680DD1}" vid="{B76D112C-0FAE-423E-AD28-392C54566B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DDD245-D6FC-4A3B-8DDB-348DE94B95C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5873FAD-10D7-4DE7-A029-14288C05F594}">
  <ds:schemaRefs>
    <ds:schemaRef ds:uri="http://schemas.microsoft.com/sharepoint/v3/contenttype/forms"/>
  </ds:schemaRefs>
</ds:datastoreItem>
</file>

<file path=customXml/itemProps3.xml><?xml version="1.0" encoding="utf-8"?>
<ds:datastoreItem xmlns:ds="http://schemas.openxmlformats.org/officeDocument/2006/customXml" ds:itemID="{26D6F43F-4C69-4843-A937-9D003759F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2437</Words>
  <Application>Microsoft Office PowerPoint</Application>
  <PresentationFormat>Widescreen</PresentationFormat>
  <Paragraphs>230</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Times New Roman</vt:lpstr>
      <vt:lpstr>Trebuchet MS</vt:lpstr>
      <vt:lpstr>Berlin</vt:lpstr>
      <vt:lpstr>Wafer Fault Detection</vt:lpstr>
      <vt:lpstr>PowerPoint Presentation</vt:lpstr>
      <vt:lpstr>Benefits- </vt:lpstr>
      <vt:lpstr>Data Sharing Agreement- </vt:lpstr>
      <vt:lpstr> Architecture </vt:lpstr>
      <vt:lpstr>Data Validations -       </vt:lpstr>
      <vt:lpstr>Insertion in DB</vt:lpstr>
      <vt:lpstr>Data Preprocessing</vt:lpstr>
      <vt:lpstr>Clustering</vt:lpstr>
      <vt:lpstr>Model training</vt:lpstr>
      <vt:lpstr>Model Selection</vt:lpstr>
      <vt:lpstr>Prediction</vt:lpstr>
      <vt:lpstr> </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2021-12-20T10:20:40Z</dcterms:created>
  <dcterms:modified xsi:type="dcterms:W3CDTF">2021-12-20T12:11:13Z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