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091115-C05A-464A-B6F1-9D569A76029F}" type="datetimeFigureOut">
              <a:rPr lang="en-US" smtClean="0"/>
              <a:t>12-Jun-20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67943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91115-C05A-464A-B6F1-9D569A76029F}" type="datetimeFigureOut">
              <a:rPr lang="en-US" smtClean="0"/>
              <a:t>12-Jun-20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276427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91115-C05A-464A-B6F1-9D569A76029F}" type="datetimeFigureOut">
              <a:rPr lang="en-US" smtClean="0"/>
              <a:t>12-Jun-20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205678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91115-C05A-464A-B6F1-9D569A76029F}" type="datetimeFigureOut">
              <a:rPr lang="en-US" smtClean="0"/>
              <a:t>12-Jun-20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428348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91115-C05A-464A-B6F1-9D569A76029F}" type="datetimeFigureOut">
              <a:rPr lang="en-US" smtClean="0"/>
              <a:t>12-Jun-20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262008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091115-C05A-464A-B6F1-9D569A76029F}" type="datetimeFigureOut">
              <a:rPr lang="en-US" smtClean="0"/>
              <a:t>12-Jun-20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120471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091115-C05A-464A-B6F1-9D569A76029F}" type="datetimeFigureOut">
              <a:rPr lang="en-US" smtClean="0"/>
              <a:t>12-Jun-20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27950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091115-C05A-464A-B6F1-9D569A76029F}" type="datetimeFigureOut">
              <a:rPr lang="en-US" smtClean="0"/>
              <a:t>12-Jun-20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369957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91115-C05A-464A-B6F1-9D569A76029F}" type="datetimeFigureOut">
              <a:rPr lang="en-US" smtClean="0"/>
              <a:t>12-Jun-20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375887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91115-C05A-464A-B6F1-9D569A76029F}" type="datetimeFigureOut">
              <a:rPr lang="en-US" smtClean="0"/>
              <a:t>12-Jun-20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417451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91115-C05A-464A-B6F1-9D569A76029F}" type="datetimeFigureOut">
              <a:rPr lang="en-US" smtClean="0"/>
              <a:t>12-Jun-20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5C5C9-7D10-48C2-B9B5-D6A8D0A2C9C1}" type="slidenum">
              <a:rPr lang="en-US" smtClean="0"/>
              <a:t>‹#›</a:t>
            </a:fld>
            <a:endParaRPr lang="en-US"/>
          </a:p>
        </p:txBody>
      </p:sp>
    </p:spTree>
    <p:extLst>
      <p:ext uri="{BB962C8B-B14F-4D97-AF65-F5344CB8AC3E}">
        <p14:creationId xmlns:p14="http://schemas.microsoft.com/office/powerpoint/2010/main" val="21152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91115-C05A-464A-B6F1-9D569A76029F}" type="datetimeFigureOut">
              <a:rPr lang="en-US" smtClean="0"/>
              <a:t>12-Jun-20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5C9-7D10-48C2-B9B5-D6A8D0A2C9C1}" type="slidenum">
              <a:rPr lang="en-US" smtClean="0"/>
              <a:t>‹#›</a:t>
            </a:fld>
            <a:endParaRPr lang="en-US"/>
          </a:p>
        </p:txBody>
      </p:sp>
    </p:spTree>
    <p:extLst>
      <p:ext uri="{BB962C8B-B14F-4D97-AF65-F5344CB8AC3E}">
        <p14:creationId xmlns:p14="http://schemas.microsoft.com/office/powerpoint/2010/main" val="2113161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Leadhero</a:t>
            </a:r>
            <a:endParaRPr lang="en-US" dirty="0"/>
          </a:p>
        </p:txBody>
      </p:sp>
    </p:spTree>
    <p:extLst>
      <p:ext uri="{BB962C8B-B14F-4D97-AF65-F5344CB8AC3E}">
        <p14:creationId xmlns:p14="http://schemas.microsoft.com/office/powerpoint/2010/main" val="284495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r>
              <a:rPr lang="en-US" sz="2000" u="sng" dirty="0" smtClean="0"/>
              <a:t>Dashboard</a:t>
            </a:r>
            <a:r>
              <a:rPr lang="en-US" sz="2000" dirty="0" smtClean="0"/>
              <a:t>:</a:t>
            </a:r>
            <a:br>
              <a:rPr lang="en-US" sz="2000" dirty="0" smtClean="0"/>
            </a:br>
            <a:r>
              <a:rPr lang="en-US" sz="2000" dirty="0" smtClean="0"/>
              <a:t>1. </a:t>
            </a:r>
            <a:r>
              <a:rPr lang="en-US" sz="1800" dirty="0" smtClean="0"/>
              <a:t>The </a:t>
            </a:r>
            <a:r>
              <a:rPr lang="en-US" sz="1800" dirty="0" smtClean="0"/>
              <a:t>overall size needs to be reduced so all the information can be see in one screen</a:t>
            </a:r>
            <a:r>
              <a:rPr lang="en-US" sz="1800" dirty="0" smtClean="0"/>
              <a:t>.</a:t>
            </a:r>
            <a:br>
              <a:rPr lang="en-US" sz="1800" dirty="0" smtClean="0"/>
            </a:br>
            <a:r>
              <a:rPr lang="en-US" sz="1800" dirty="0" smtClean="0"/>
              <a:t> 2. The left hand side column with information: Dashboard, Getting Started, etc. should also be in green so it is highlighted. Right now it’s kind of getting mixed up int</a:t>
            </a:r>
            <a:r>
              <a:rPr lang="en-US" sz="1800" dirty="0" smtClean="0"/>
              <a:t>o the rest if the information on the page.</a:t>
            </a:r>
            <a:endParaRPr lang="en-US" sz="1800" dirty="0"/>
          </a:p>
        </p:txBody>
      </p:sp>
      <p:sp>
        <p:nvSpPr>
          <p:cNvPr id="5" name="Text Placeholder 4"/>
          <p:cNvSpPr>
            <a:spLocks noGrp="1"/>
          </p:cNvSpPr>
          <p:nvPr>
            <p:ph type="body" idx="1"/>
          </p:nvPr>
        </p:nvSpPr>
        <p:spPr/>
        <p:txBody>
          <a:bodyPr/>
          <a:lstStyle/>
          <a:p>
            <a:r>
              <a:rPr lang="en-US" dirty="0" smtClean="0"/>
              <a:t>Current </a:t>
            </a:r>
            <a:r>
              <a:rPr lang="en-US" dirty="0" err="1" smtClean="0"/>
              <a:t>Leadhero</a:t>
            </a:r>
            <a:endParaRPr lang="en-US" dirty="0"/>
          </a:p>
        </p:txBody>
      </p:sp>
      <p:pic>
        <p:nvPicPr>
          <p:cNvPr id="9" name="Content Placeholder 8"/>
          <p:cNvPicPr>
            <a:picLocks noGrp="1" noChangeAspect="1"/>
          </p:cNvPicPr>
          <p:nvPr>
            <p:ph sz="half" idx="2"/>
          </p:nvPr>
        </p:nvPicPr>
        <p:blipFill>
          <a:blip r:embed="rId2"/>
          <a:stretch>
            <a:fillRect/>
          </a:stretch>
        </p:blipFill>
        <p:spPr>
          <a:xfrm>
            <a:off x="839788" y="2897449"/>
            <a:ext cx="5157787" cy="2899839"/>
          </a:xfrm>
          <a:prstGeom prst="rect">
            <a:avLst/>
          </a:prstGeom>
        </p:spPr>
      </p:pic>
      <p:sp>
        <p:nvSpPr>
          <p:cNvPr id="7" name="Text Placeholder 6"/>
          <p:cNvSpPr>
            <a:spLocks noGrp="1"/>
          </p:cNvSpPr>
          <p:nvPr>
            <p:ph type="body" sz="quarter" idx="3"/>
          </p:nvPr>
        </p:nvSpPr>
        <p:spPr/>
        <p:txBody>
          <a:bodyPr/>
          <a:lstStyle/>
          <a:p>
            <a:r>
              <a:rPr lang="en-US" dirty="0" smtClean="0"/>
              <a:t>New </a:t>
            </a:r>
            <a:r>
              <a:rPr lang="en-US" dirty="0" err="1" smtClean="0"/>
              <a:t>Leadhero</a:t>
            </a:r>
            <a:endParaRPr lang="en-US" dirty="0"/>
          </a:p>
        </p:txBody>
      </p:sp>
      <p:pic>
        <p:nvPicPr>
          <p:cNvPr id="10" name="Content Placeholder 9"/>
          <p:cNvPicPr>
            <a:picLocks noGrp="1" noChangeAspect="1"/>
          </p:cNvPicPr>
          <p:nvPr>
            <p:ph sz="quarter" idx="4"/>
          </p:nvPr>
        </p:nvPicPr>
        <p:blipFill>
          <a:blip r:embed="rId3"/>
          <a:stretch>
            <a:fillRect/>
          </a:stretch>
        </p:blipFill>
        <p:spPr>
          <a:xfrm>
            <a:off x="6172200" y="2890309"/>
            <a:ext cx="5183188" cy="2914120"/>
          </a:xfrm>
          <a:prstGeom prst="rect">
            <a:avLst/>
          </a:prstGeom>
        </p:spPr>
      </p:pic>
    </p:spTree>
    <p:extLst>
      <p:ext uri="{BB962C8B-B14F-4D97-AF65-F5344CB8AC3E}">
        <p14:creationId xmlns:p14="http://schemas.microsoft.com/office/powerpoint/2010/main" val="212798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2000" u="sng" dirty="0" smtClean="0"/>
              <a:t>Revenue/Incentives</a:t>
            </a:r>
            <a:r>
              <a:rPr lang="en-US" sz="2000" dirty="0" smtClean="0"/>
              <a:t>: </a:t>
            </a:r>
            <a:br>
              <a:rPr lang="en-US" sz="2000" dirty="0" smtClean="0"/>
            </a:br>
            <a:r>
              <a:rPr lang="en-US" sz="1800" dirty="0" smtClean="0"/>
              <a:t>Can we please disable this option? We have not used the system to show the managers their revenues or incentives so far.</a:t>
            </a:r>
            <a:endParaRPr lang="en-US" sz="1800" dirty="0"/>
          </a:p>
        </p:txBody>
      </p:sp>
      <p:pic>
        <p:nvPicPr>
          <p:cNvPr id="7" name="Content Placeholder 6"/>
          <p:cNvPicPr>
            <a:picLocks noGrp="1" noChangeAspect="1"/>
          </p:cNvPicPr>
          <p:nvPr>
            <p:ph sz="half" idx="2"/>
          </p:nvPr>
        </p:nvPicPr>
        <p:blipFill>
          <a:blip r:embed="rId2"/>
          <a:stretch>
            <a:fillRect/>
          </a:stretch>
        </p:blipFill>
        <p:spPr>
          <a:xfrm>
            <a:off x="2101640" y="1690688"/>
            <a:ext cx="7991895" cy="4493246"/>
          </a:xfrm>
          <a:prstGeom prst="rect">
            <a:avLst/>
          </a:prstGeom>
        </p:spPr>
      </p:pic>
    </p:spTree>
    <p:extLst>
      <p:ext uri="{BB962C8B-B14F-4D97-AF65-F5344CB8AC3E}">
        <p14:creationId xmlns:p14="http://schemas.microsoft.com/office/powerpoint/2010/main" val="272587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2000" u="sng" dirty="0" smtClean="0"/>
              <a:t>Leads list view</a:t>
            </a:r>
            <a:r>
              <a:rPr lang="en-US" sz="2000" dirty="0" smtClean="0"/>
              <a:t>: </a:t>
            </a:r>
            <a:r>
              <a:rPr lang="en-US" sz="2000" dirty="0" smtClean="0"/>
              <a:t/>
            </a:r>
            <a:br>
              <a:rPr lang="en-US" sz="2000" dirty="0" smtClean="0"/>
            </a:br>
            <a:r>
              <a:rPr lang="en-US" sz="1800" dirty="0" smtClean="0"/>
              <a:t>This </a:t>
            </a:r>
            <a:r>
              <a:rPr lang="en-US" sz="1800" dirty="0" smtClean="0"/>
              <a:t>needs to be a bit more compact and the options for filtering the leads/ selecting the leads can be highlighted in green, may be to have it more stand out?</a:t>
            </a:r>
            <a:endParaRPr lang="en-US" sz="1800" dirty="0"/>
          </a:p>
        </p:txBody>
      </p:sp>
      <p:pic>
        <p:nvPicPr>
          <p:cNvPr id="7" name="Content Placeholder 6"/>
          <p:cNvPicPr>
            <a:picLocks noGrp="1" noChangeAspect="1"/>
          </p:cNvPicPr>
          <p:nvPr>
            <p:ph sz="half" idx="2"/>
          </p:nvPr>
        </p:nvPicPr>
        <p:blipFill>
          <a:blip r:embed="rId2"/>
          <a:stretch>
            <a:fillRect/>
          </a:stretch>
        </p:blipFill>
        <p:spPr>
          <a:xfrm>
            <a:off x="2110648" y="1690688"/>
            <a:ext cx="7973879" cy="4483118"/>
          </a:xfrm>
          <a:prstGeom prst="rect">
            <a:avLst/>
          </a:prstGeom>
        </p:spPr>
      </p:pic>
    </p:spTree>
    <p:extLst>
      <p:ext uri="{BB962C8B-B14F-4D97-AF65-F5344CB8AC3E}">
        <p14:creationId xmlns:p14="http://schemas.microsoft.com/office/powerpoint/2010/main" val="124196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800506"/>
          </a:xfrm>
        </p:spPr>
        <p:txBody>
          <a:bodyPr anchor="t">
            <a:normAutofit fontScale="90000"/>
          </a:bodyPr>
          <a:lstStyle/>
          <a:p>
            <a:r>
              <a:rPr lang="en-US" sz="2200" u="sng" dirty="0" smtClean="0"/>
              <a:t>Lead info- notes</a:t>
            </a:r>
            <a:r>
              <a:rPr lang="en-US" sz="2000" dirty="0" smtClean="0"/>
              <a:t/>
            </a:r>
            <a:br>
              <a:rPr lang="en-US" sz="2000" dirty="0" smtClean="0"/>
            </a:br>
            <a:r>
              <a:rPr lang="en-US" sz="2000" dirty="0" smtClean="0"/>
              <a:t>1. The right hand side column seems very messy and clustered. We need to reduce the font size and make the view more compact.</a:t>
            </a:r>
            <a:br>
              <a:rPr lang="en-US" sz="2000" dirty="0" smtClean="0"/>
            </a:br>
            <a:r>
              <a:rPr lang="en-US" sz="2000" dirty="0" smtClean="0"/>
              <a:t>2. </a:t>
            </a:r>
            <a:r>
              <a:rPr lang="en-US" sz="2000" dirty="0" smtClean="0"/>
              <a:t>Is there a purpose to have the contact </a:t>
            </a:r>
            <a:r>
              <a:rPr lang="en-US" sz="2000" dirty="0" smtClean="0"/>
              <a:t>details under the name as </a:t>
            </a:r>
            <a:r>
              <a:rPr lang="en-US" sz="2000" dirty="0" smtClean="0"/>
              <a:t>well? It was not like this in the previous system.</a:t>
            </a:r>
            <a:r>
              <a:rPr lang="en-US" sz="2000" dirty="0" smtClean="0"/>
              <a:t/>
            </a:r>
            <a:br>
              <a:rPr lang="en-US" sz="2000" dirty="0" smtClean="0"/>
            </a:br>
            <a:r>
              <a:rPr lang="en-US" sz="2000" dirty="0" smtClean="0"/>
              <a:t>3. We also need to add the </a:t>
            </a:r>
            <a:r>
              <a:rPr lang="en-US" sz="2000" dirty="0" err="1" smtClean="0"/>
              <a:t>Whatsapp</a:t>
            </a:r>
            <a:r>
              <a:rPr lang="en-US" sz="2000" dirty="0" smtClean="0"/>
              <a:t> messages option along with the send an email option. We had discussed this point, but it is not visible here.</a:t>
            </a:r>
            <a:endParaRPr lang="en-US" sz="2000" dirty="0"/>
          </a:p>
        </p:txBody>
      </p:sp>
      <p:pic>
        <p:nvPicPr>
          <p:cNvPr id="9" name="Content Placeholder 8"/>
          <p:cNvPicPr>
            <a:picLocks noGrp="1" noChangeAspect="1"/>
          </p:cNvPicPr>
          <p:nvPr>
            <p:ph sz="quarter" idx="4"/>
          </p:nvPr>
        </p:nvPicPr>
        <p:blipFill>
          <a:blip r:embed="rId2"/>
          <a:stretch>
            <a:fillRect/>
          </a:stretch>
        </p:blipFill>
        <p:spPr>
          <a:xfrm>
            <a:off x="2466882" y="2165631"/>
            <a:ext cx="7261412" cy="4082550"/>
          </a:xfrm>
          <a:prstGeom prst="rect">
            <a:avLst/>
          </a:prstGeom>
        </p:spPr>
      </p:pic>
      <p:cxnSp>
        <p:nvCxnSpPr>
          <p:cNvPr id="15" name="Straight Arrow Connector 14"/>
          <p:cNvCxnSpPr/>
          <p:nvPr/>
        </p:nvCxnSpPr>
        <p:spPr>
          <a:xfrm flipH="1">
            <a:off x="4356847" y="1331913"/>
            <a:ext cx="1" cy="1774358"/>
          </a:xfrm>
          <a:prstGeom prst="straightConnector1">
            <a:avLst/>
          </a:prstGeom>
          <a:ln>
            <a:solidFill>
              <a:schemeClr val="tx1"/>
            </a:solidFill>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6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7"/>
          <p:cNvPicPr>
            <a:picLocks noGrp="1" noChangeAspect="1"/>
          </p:cNvPicPr>
          <p:nvPr>
            <p:ph sz="half" idx="2"/>
          </p:nvPr>
        </p:nvPicPr>
        <p:blipFill>
          <a:blip r:embed="rId2"/>
          <a:stretch>
            <a:fillRect/>
          </a:stretch>
        </p:blipFill>
        <p:spPr>
          <a:xfrm>
            <a:off x="2147188" y="1690688"/>
            <a:ext cx="7900800" cy="4442031"/>
          </a:xfrm>
          <a:prstGeom prst="rect">
            <a:avLst/>
          </a:prstGeom>
        </p:spPr>
      </p:pic>
      <p:sp>
        <p:nvSpPr>
          <p:cNvPr id="9" name="Title 1"/>
          <p:cNvSpPr>
            <a:spLocks noGrp="1"/>
          </p:cNvSpPr>
          <p:nvPr>
            <p:ph type="title"/>
          </p:nvPr>
        </p:nvSpPr>
        <p:spPr>
          <a:xfrm>
            <a:off x="839788" y="365125"/>
            <a:ext cx="10515600" cy="1325563"/>
          </a:xfrm>
        </p:spPr>
        <p:txBody>
          <a:bodyPr anchor="t">
            <a:normAutofit/>
          </a:bodyPr>
          <a:lstStyle/>
          <a:p>
            <a:r>
              <a:rPr lang="en-US" sz="2000" dirty="0" smtClean="0"/>
              <a:t>Lead info page: </a:t>
            </a:r>
            <a:r>
              <a:rPr lang="en-US" sz="2000" dirty="0" smtClean="0"/>
              <a:t>Changes (comparison)</a:t>
            </a:r>
            <a:endParaRPr lang="en-US" sz="2000" dirty="0"/>
          </a:p>
        </p:txBody>
      </p:sp>
    </p:spTree>
    <p:extLst>
      <p:ext uri="{BB962C8B-B14F-4D97-AF65-F5344CB8AC3E}">
        <p14:creationId xmlns:p14="http://schemas.microsoft.com/office/powerpoint/2010/main" val="251801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2000" dirty="0" smtClean="0"/>
              <a:t>Lead info page: </a:t>
            </a:r>
            <a:r>
              <a:rPr lang="en-US" sz="2000" dirty="0" smtClean="0"/>
              <a:t>Changes </a:t>
            </a:r>
            <a:r>
              <a:rPr lang="en-US" sz="2000" smtClean="0"/>
              <a:t>(comparison)</a:t>
            </a:r>
            <a:endParaRPr lang="en-US" sz="2000" dirty="0"/>
          </a:p>
        </p:txBody>
      </p:sp>
      <p:pic>
        <p:nvPicPr>
          <p:cNvPr id="7" name="Content Placeholder 6"/>
          <p:cNvPicPr>
            <a:picLocks noGrp="1" noChangeAspect="1"/>
          </p:cNvPicPr>
          <p:nvPr>
            <p:ph sz="half" idx="2"/>
          </p:nvPr>
        </p:nvPicPr>
        <p:blipFill>
          <a:blip r:embed="rId2"/>
          <a:stretch>
            <a:fillRect/>
          </a:stretch>
        </p:blipFill>
        <p:spPr>
          <a:xfrm>
            <a:off x="2135993" y="1690688"/>
            <a:ext cx="7923189" cy="4454618"/>
          </a:xfrm>
          <a:prstGeom prst="rect">
            <a:avLst/>
          </a:prstGeom>
        </p:spPr>
      </p:pic>
    </p:spTree>
    <p:extLst>
      <p:ext uri="{BB962C8B-B14F-4D97-AF65-F5344CB8AC3E}">
        <p14:creationId xmlns:p14="http://schemas.microsoft.com/office/powerpoint/2010/main" val="415689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normAutofit/>
          </a:bodyPr>
          <a:lstStyle/>
          <a:p>
            <a:r>
              <a:rPr lang="en-US" sz="2000" dirty="0" smtClean="0"/>
              <a:t>Additions that have to be made into the system</a:t>
            </a:r>
            <a:endParaRPr lang="en-US" sz="2000" dirty="0"/>
          </a:p>
        </p:txBody>
      </p:sp>
      <p:sp>
        <p:nvSpPr>
          <p:cNvPr id="8" name="Content Placeholder 7"/>
          <p:cNvSpPr>
            <a:spLocks noGrp="1"/>
          </p:cNvSpPr>
          <p:nvPr>
            <p:ph idx="1"/>
          </p:nvPr>
        </p:nvSpPr>
        <p:spPr>
          <a:xfrm>
            <a:off x="591671" y="1573306"/>
            <a:ext cx="10762129" cy="4603657"/>
          </a:xfrm>
        </p:spPr>
        <p:txBody>
          <a:bodyPr>
            <a:normAutofit/>
          </a:bodyPr>
          <a:lstStyle/>
          <a:p>
            <a:pPr marL="0" indent="0">
              <a:buNone/>
            </a:pPr>
            <a:r>
              <a:rPr lang="en-US" sz="1500" dirty="0" smtClean="0">
                <a:latin typeface="+mj-lt"/>
              </a:rPr>
              <a:t>There were also a few updates that we had requested for over our email conversations. Sharing a list of them below, so they do not get missed out:</a:t>
            </a:r>
          </a:p>
          <a:p>
            <a:r>
              <a:rPr lang="en-US" sz="1500" dirty="0">
                <a:latin typeface="+mj-lt"/>
              </a:rPr>
              <a:t>Currently, when a lead is marked Closed with the reason for closing as Purchase Complete, the lead segment (Hot, Warm or Cold) remains the same. We need the segment to automatically change to Cold once the Purchase Complete option (along with the date of purchase) is filled.</a:t>
            </a:r>
          </a:p>
          <a:p>
            <a:r>
              <a:rPr lang="en-US" sz="1500" dirty="0">
                <a:latin typeface="+mj-lt"/>
              </a:rPr>
              <a:t>While creating a smart list, currently we have an option to create a list based on the lead's location. Can we also get options to create smart lists for the other details in Screening Call form (budget, home preference, etc.)</a:t>
            </a:r>
          </a:p>
          <a:p>
            <a:r>
              <a:rPr lang="en-US" sz="1500" dirty="0">
                <a:latin typeface="+mj-lt"/>
              </a:rPr>
              <a:t>Currently, in the list named All People (on the left hand), when we choose a specific lead score (</a:t>
            </a:r>
            <a:r>
              <a:rPr lang="en-US" sz="1500" dirty="0" err="1">
                <a:latin typeface="+mj-lt"/>
              </a:rPr>
              <a:t>e.g</a:t>
            </a:r>
            <a:r>
              <a:rPr lang="en-US" sz="1500" dirty="0">
                <a:latin typeface="+mj-lt"/>
              </a:rPr>
              <a:t>: Hot) from the options on top, it sorts the leads by the lead score (3.50-5) and not by the lead segment. Can we please have this sorted/filtered by the lead segment</a:t>
            </a:r>
            <a:r>
              <a:rPr lang="en-US" sz="1500" dirty="0" smtClean="0">
                <a:latin typeface="+mj-lt"/>
              </a:rPr>
              <a:t>?</a:t>
            </a:r>
            <a:endParaRPr lang="en-US" sz="1500" dirty="0">
              <a:latin typeface="+mj-lt"/>
            </a:endParaRPr>
          </a:p>
          <a:p>
            <a:r>
              <a:rPr lang="en-US" sz="1500" u="sng" dirty="0" err="1">
                <a:latin typeface="+mj-lt"/>
              </a:rPr>
              <a:t>WhatApp</a:t>
            </a:r>
            <a:r>
              <a:rPr lang="en-US" sz="1500" u="sng" dirty="0">
                <a:latin typeface="+mj-lt"/>
              </a:rPr>
              <a:t> API and message templates</a:t>
            </a:r>
            <a:r>
              <a:rPr lang="en-US" sz="1500" dirty="0">
                <a:latin typeface="+mj-lt"/>
              </a:rPr>
              <a:t>: We would like to add an option on the system where the users can send </a:t>
            </a:r>
            <a:r>
              <a:rPr lang="en-US" sz="1500" dirty="0" err="1">
                <a:latin typeface="+mj-lt"/>
              </a:rPr>
              <a:t>WhatsApp</a:t>
            </a:r>
            <a:r>
              <a:rPr lang="en-US" sz="1500" dirty="0">
                <a:latin typeface="+mj-lt"/>
              </a:rPr>
              <a:t> messages to the contacts directly from </a:t>
            </a:r>
            <a:r>
              <a:rPr lang="en-US" sz="1500" dirty="0" err="1">
                <a:latin typeface="+mj-lt"/>
              </a:rPr>
              <a:t>Leadhero</a:t>
            </a:r>
            <a:r>
              <a:rPr lang="en-US" sz="1500" dirty="0">
                <a:latin typeface="+mj-lt"/>
              </a:rPr>
              <a:t>. We would also like to add some template messages which the managers can select from, and edit the message before sending it out to the contact. (This function will be similar to the Send Email function we currently have on the system) If the user is accessing the system on Desktop, this function will be redirected on </a:t>
            </a:r>
            <a:r>
              <a:rPr lang="en-US" sz="1500" dirty="0" err="1">
                <a:latin typeface="+mj-lt"/>
              </a:rPr>
              <a:t>WhatsApp</a:t>
            </a:r>
            <a:r>
              <a:rPr lang="en-US" sz="1500" dirty="0">
                <a:latin typeface="+mj-lt"/>
              </a:rPr>
              <a:t> Web, and if it is being accessed on the mobile browser, it will function on the </a:t>
            </a:r>
            <a:r>
              <a:rPr lang="en-US" sz="1500" dirty="0" err="1">
                <a:latin typeface="+mj-lt"/>
              </a:rPr>
              <a:t>Whatsapp</a:t>
            </a:r>
            <a:r>
              <a:rPr lang="en-US" sz="1500" dirty="0">
                <a:latin typeface="+mj-lt"/>
              </a:rPr>
              <a:t> mobile application.</a:t>
            </a:r>
          </a:p>
          <a:p>
            <a:r>
              <a:rPr lang="en-US" sz="1500" u="sng" dirty="0" err="1">
                <a:latin typeface="+mj-lt"/>
              </a:rPr>
              <a:t>Leadpool</a:t>
            </a:r>
            <a:r>
              <a:rPr lang="en-US" sz="1500" u="sng" dirty="0">
                <a:latin typeface="+mj-lt"/>
              </a:rPr>
              <a:t> access to Sales Managers</a:t>
            </a:r>
            <a:r>
              <a:rPr lang="en-US" sz="1500" dirty="0">
                <a:latin typeface="+mj-lt"/>
              </a:rPr>
              <a:t>: Currently, the leads in Lead pool can only be accessed by a Screening Manager's account. We would also like to give this access to the Sales Managers, along with the statistic of leads screened by them</a:t>
            </a:r>
            <a:r>
              <a:rPr lang="en-US" sz="1500" dirty="0" smtClean="0">
                <a:latin typeface="+mj-lt"/>
              </a:rPr>
              <a:t>.</a:t>
            </a:r>
            <a:endParaRPr lang="en-US" sz="1500" dirty="0">
              <a:latin typeface="+mj-lt"/>
            </a:endParaRPr>
          </a:p>
        </p:txBody>
      </p:sp>
    </p:spTree>
    <p:extLst>
      <p:ext uri="{BB962C8B-B14F-4D97-AF65-F5344CB8AC3E}">
        <p14:creationId xmlns:p14="http://schemas.microsoft.com/office/powerpoint/2010/main" val="19098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normAutofit/>
          </a:bodyPr>
          <a:lstStyle/>
          <a:p>
            <a:r>
              <a:rPr lang="en-US" sz="2000" dirty="0" smtClean="0"/>
              <a:t>Additions that have to be made into the system</a:t>
            </a:r>
            <a:endParaRPr lang="en-US" sz="2000" dirty="0"/>
          </a:p>
        </p:txBody>
      </p:sp>
      <p:sp>
        <p:nvSpPr>
          <p:cNvPr id="8" name="Content Placeholder 7"/>
          <p:cNvSpPr>
            <a:spLocks noGrp="1"/>
          </p:cNvSpPr>
          <p:nvPr>
            <p:ph idx="1"/>
          </p:nvPr>
        </p:nvSpPr>
        <p:spPr>
          <a:xfrm>
            <a:off x="591671" y="1573306"/>
            <a:ext cx="10762129" cy="4603657"/>
          </a:xfrm>
        </p:spPr>
        <p:txBody>
          <a:bodyPr>
            <a:normAutofit/>
          </a:bodyPr>
          <a:lstStyle/>
          <a:p>
            <a:r>
              <a:rPr lang="en-US" sz="1500" dirty="0">
                <a:latin typeface="+mj-lt"/>
              </a:rPr>
              <a:t>We wanted to check if we can add attachments to the email templates on </a:t>
            </a:r>
            <a:r>
              <a:rPr lang="en-US" sz="1500" dirty="0" err="1">
                <a:latin typeface="+mj-lt"/>
              </a:rPr>
              <a:t>Leadhero</a:t>
            </a:r>
            <a:r>
              <a:rPr lang="en-US" sz="1500" dirty="0">
                <a:latin typeface="+mj-lt"/>
              </a:rPr>
              <a:t>, in case we want to send our emails with attachments via Action Plans. I did find an option to add images, but unfortunately, it was too confusing to use.</a:t>
            </a:r>
          </a:p>
          <a:p>
            <a:r>
              <a:rPr lang="en-US" sz="1500" dirty="0">
                <a:latin typeface="+mj-lt"/>
              </a:rPr>
              <a:t>I also noticed that the emails sent via </a:t>
            </a:r>
            <a:r>
              <a:rPr lang="en-US" sz="1500" dirty="0" err="1">
                <a:latin typeface="+mj-lt"/>
              </a:rPr>
              <a:t>Leadhero</a:t>
            </a:r>
            <a:r>
              <a:rPr lang="en-US" sz="1500" dirty="0">
                <a:latin typeface="+mj-lt"/>
              </a:rPr>
              <a:t> mostly end up going to the Spam box of the recipient. We are in the process of asking our team to use </a:t>
            </a:r>
            <a:r>
              <a:rPr lang="en-US" sz="1500" dirty="0" err="1">
                <a:latin typeface="+mj-lt"/>
              </a:rPr>
              <a:t>Leadhero</a:t>
            </a:r>
            <a:r>
              <a:rPr lang="en-US" sz="1500" dirty="0">
                <a:latin typeface="+mj-lt"/>
              </a:rPr>
              <a:t> only to send out emails to clients and this glitch might be a big issue for us once we implement it.</a:t>
            </a:r>
          </a:p>
          <a:p>
            <a:r>
              <a:rPr lang="en-US" sz="1500" dirty="0">
                <a:latin typeface="+mj-lt"/>
              </a:rPr>
              <a:t>We would also like to add a tab called Closing on the </a:t>
            </a:r>
            <a:r>
              <a:rPr lang="en-US" sz="1500" dirty="0" err="1">
                <a:latin typeface="+mj-lt"/>
              </a:rPr>
              <a:t>lead_info</a:t>
            </a:r>
            <a:r>
              <a:rPr lang="en-US" sz="1500" dirty="0">
                <a:latin typeface="+mj-lt"/>
              </a:rPr>
              <a:t> page, which would get highlighted to green when clicked on. Each lead with this tab active will be added to a </a:t>
            </a:r>
            <a:r>
              <a:rPr lang="en-US" sz="1500" dirty="0" err="1">
                <a:latin typeface="+mj-lt"/>
              </a:rPr>
              <a:t>smartlist</a:t>
            </a:r>
            <a:r>
              <a:rPr lang="en-US" sz="1500" dirty="0">
                <a:latin typeface="+mj-lt"/>
              </a:rPr>
              <a:t> with the same name. The leads can be added or removed from the list by clicking this tab and each manager will have access to their own closing leads, while </a:t>
            </a:r>
            <a:r>
              <a:rPr lang="en-US" sz="1500" dirty="0" err="1">
                <a:latin typeface="+mj-lt"/>
              </a:rPr>
              <a:t>Sheetal</a:t>
            </a:r>
            <a:r>
              <a:rPr lang="en-US" sz="1500" dirty="0">
                <a:latin typeface="+mj-lt"/>
              </a:rPr>
              <a:t> Chadha will have access to all closing leads.</a:t>
            </a:r>
          </a:p>
          <a:p>
            <a:r>
              <a:rPr lang="en-US" sz="1500" dirty="0">
                <a:latin typeface="+mj-lt"/>
              </a:rPr>
              <a:t>In addition to these points, I would also like to reiterate the points mentioned by me on the email on April 15th:</a:t>
            </a:r>
          </a:p>
          <a:p>
            <a:pPr lvl="1"/>
            <a:r>
              <a:rPr lang="en-US" sz="1300" dirty="0" smtClean="0">
                <a:latin typeface="+mj-lt"/>
              </a:rPr>
              <a:t>Currently</a:t>
            </a:r>
            <a:r>
              <a:rPr lang="en-US" sz="1300" dirty="0">
                <a:latin typeface="+mj-lt"/>
              </a:rPr>
              <a:t>, when a lead is marked Closed with the reason for closing as Purchase Complete, the lead segment (Hot, Warm or Cold) remains the same. We need the segment to automatically change to Cold once the Purchase Complete option (along with the date of purchase) is filled.</a:t>
            </a:r>
          </a:p>
          <a:p>
            <a:pPr lvl="1"/>
            <a:r>
              <a:rPr lang="en-US" sz="1300" dirty="0">
                <a:latin typeface="+mj-lt"/>
              </a:rPr>
              <a:t>While creating a smart list, currently we have an option to create a list based on the lead's location. Can we also get options to create smart lists for the other details in Screening Call form (budget, home preference, etc.)</a:t>
            </a:r>
          </a:p>
          <a:p>
            <a:pPr lvl="1"/>
            <a:r>
              <a:rPr lang="en-US" sz="1300" dirty="0">
                <a:latin typeface="+mj-lt"/>
              </a:rPr>
              <a:t>Currently, in the list named All People (on the left hand), when we choose a specific lead score (</a:t>
            </a:r>
            <a:r>
              <a:rPr lang="en-US" sz="1300" dirty="0" err="1">
                <a:latin typeface="+mj-lt"/>
              </a:rPr>
              <a:t>e.g</a:t>
            </a:r>
            <a:r>
              <a:rPr lang="en-US" sz="1300" dirty="0">
                <a:latin typeface="+mj-lt"/>
              </a:rPr>
              <a:t>: Hot) from the options on top, it sorts the leads by the lead score (3.50-5) and not by the lead segment. Can we please have this sorted/filtered by the lead segment</a:t>
            </a:r>
            <a:r>
              <a:rPr lang="en-US" sz="1300" dirty="0" smtClean="0">
                <a:latin typeface="+mj-lt"/>
              </a:rPr>
              <a:t>?</a:t>
            </a:r>
            <a:endParaRPr lang="en-US" sz="1300" dirty="0">
              <a:latin typeface="+mj-lt"/>
            </a:endParaRPr>
          </a:p>
          <a:p>
            <a:r>
              <a:rPr lang="en-US" sz="1500" dirty="0" smtClean="0">
                <a:latin typeface="+mj-lt"/>
              </a:rPr>
              <a:t>On </a:t>
            </a:r>
            <a:r>
              <a:rPr lang="en-US" sz="1500" dirty="0" err="1">
                <a:latin typeface="+mj-lt"/>
              </a:rPr>
              <a:t>Leadhero</a:t>
            </a:r>
            <a:r>
              <a:rPr lang="en-US" sz="1500" dirty="0">
                <a:latin typeface="+mj-lt"/>
              </a:rPr>
              <a:t>, once a user connects their </a:t>
            </a:r>
            <a:r>
              <a:rPr lang="en-US" sz="1500" dirty="0" err="1">
                <a:latin typeface="+mj-lt"/>
              </a:rPr>
              <a:t>Leadhero</a:t>
            </a:r>
            <a:r>
              <a:rPr lang="en-US" sz="1500" dirty="0">
                <a:latin typeface="+mj-lt"/>
              </a:rPr>
              <a:t> account with Gmail, they get an option to Share Emails with the team. </a:t>
            </a:r>
            <a:r>
              <a:rPr lang="en-US" sz="1500" dirty="0" smtClean="0">
                <a:latin typeface="+mj-lt"/>
              </a:rPr>
              <a:t>We </a:t>
            </a:r>
            <a:r>
              <a:rPr lang="en-US" sz="1500" dirty="0">
                <a:latin typeface="+mj-lt"/>
              </a:rPr>
              <a:t>want to remove this option on the new system and make it compulsory for their email conversations with the client/lead to be shared on </a:t>
            </a:r>
            <a:r>
              <a:rPr lang="en-US" sz="1500" dirty="0" err="1">
                <a:latin typeface="+mj-lt"/>
              </a:rPr>
              <a:t>Leadhero</a:t>
            </a:r>
            <a:r>
              <a:rPr lang="en-US" sz="1500" dirty="0">
                <a:latin typeface="+mj-lt"/>
              </a:rPr>
              <a:t>.</a:t>
            </a:r>
          </a:p>
        </p:txBody>
      </p:sp>
    </p:spTree>
    <p:extLst>
      <p:ext uri="{BB962C8B-B14F-4D97-AF65-F5344CB8AC3E}">
        <p14:creationId xmlns:p14="http://schemas.microsoft.com/office/powerpoint/2010/main" val="2032400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TotalTime>
  <Words>506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Leadhero</vt:lpstr>
      <vt:lpstr>Dashboard: 1. The overall size needs to be reduced so all the information can be see in one screen.  2. The left hand side column with information: Dashboard, Getting Started, etc. should also be in green so it is highlighted. Right now it’s kind of getting mixed up into the rest if the information on the page.</vt:lpstr>
      <vt:lpstr>Revenue/Incentives:  Can we please disable this option? We have not used the system to show the managers their revenues or incentives so far.</vt:lpstr>
      <vt:lpstr>Leads list view:  This needs to be a bit more compact and the options for filtering the leads/ selecting the leads can be highlighted in green, may be to have it more stand out?</vt:lpstr>
      <vt:lpstr>Lead info- notes 1. The right hand side column seems very messy and clustered. We need to reduce the font size and make the view more compact. 2. Is there a purpose to have the contact details under the name as well? It was not like this in the previous system. 3. We also need to add the Whatsapp messages option along with the send an email option. We had discussed this point, but it is not visible here.</vt:lpstr>
      <vt:lpstr>Lead info page: Changes (comparison)</vt:lpstr>
      <vt:lpstr>Lead info page: Changes (comparison)</vt:lpstr>
      <vt:lpstr>Additions that have to be made into the system</vt:lpstr>
      <vt:lpstr>Additions that have to be made into the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Chandra</dc:creator>
  <cp:lastModifiedBy>Deepak Chandra</cp:lastModifiedBy>
  <cp:revision>12</cp:revision>
  <dcterms:created xsi:type="dcterms:W3CDTF">2020-06-06T08:17:23Z</dcterms:created>
  <dcterms:modified xsi:type="dcterms:W3CDTF">2020-06-12T04:01:21Z</dcterms:modified>
</cp:coreProperties>
</file>