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Default Extension="png" ContentType="image/png"/>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36.xml" ContentType="application/vnd.openxmlformats-officedocument.presentationml.slideLayout+xml"/>
  <Override PartName="/ppt/slideLayouts/slideLayout15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ppt/slideLayouts/slideLayout15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notesSlides/notesSlide19.xml" ContentType="application/vnd.openxmlformats-officedocument.presentationml.notes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notesSlides/notesSlide15.xml" ContentType="application/vnd.openxmlformats-officedocument.presentationml.notesSlide+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theme/theme14.xml" ContentType="application/vnd.openxmlformats-officedocument.them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 id="2147483660" r:id="rId12"/>
    <p:sldMasterId id="2147483661" r:id="rId13"/>
    <p:sldMasterId id="2147483891" r:id="rId14"/>
  </p:sldMasterIdLst>
  <p:notesMasterIdLst>
    <p:notesMasterId r:id="rId38"/>
  </p:notesMasterIdLst>
  <p:sldIdLst>
    <p:sldId id="269" r:id="rId15"/>
    <p:sldId id="257" r:id="rId16"/>
    <p:sldId id="259" r:id="rId17"/>
    <p:sldId id="258" r:id="rId18"/>
    <p:sldId id="282" r:id="rId19"/>
    <p:sldId id="260" r:id="rId20"/>
    <p:sldId id="272" r:id="rId21"/>
    <p:sldId id="273" r:id="rId22"/>
    <p:sldId id="283" r:id="rId23"/>
    <p:sldId id="274" r:id="rId24"/>
    <p:sldId id="271" r:id="rId25"/>
    <p:sldId id="281" r:id="rId26"/>
    <p:sldId id="267" r:id="rId27"/>
    <p:sldId id="277" r:id="rId28"/>
    <p:sldId id="276" r:id="rId29"/>
    <p:sldId id="280" r:id="rId30"/>
    <p:sldId id="278" r:id="rId31"/>
    <p:sldId id="279" r:id="rId32"/>
    <p:sldId id="261" r:id="rId33"/>
    <p:sldId id="265" r:id="rId34"/>
    <p:sldId id="275" r:id="rId35"/>
    <p:sldId id="262" r:id="rId36"/>
    <p:sldId id="263" r:id="rId37"/>
  </p:sldIdLst>
  <p:sldSz cx="9144000" cy="6858000" type="screen4x3"/>
  <p:notesSz cx="9144000" cy="6858000"/>
  <p:defaultTextStyle>
    <a:defPPr>
      <a:defRPr lang="en-GB"/>
    </a:defPPr>
    <a:lvl1pPr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5pPr>
    <a:lvl6pPr marL="2286000" algn="l" defTabSz="914400" rtl="0" eaLnBrk="1" latinLnBrk="0" hangingPunct="1">
      <a:defRPr kern="1200">
        <a:solidFill>
          <a:schemeClr val="bg1"/>
        </a:solidFill>
        <a:latin typeface="Calibri" pitchFamily="34" charset="0"/>
        <a:ea typeface="Droid Sans Fallback" charset="0"/>
        <a:cs typeface="Droid Sans Fallback" charset="0"/>
      </a:defRPr>
    </a:lvl6pPr>
    <a:lvl7pPr marL="2743200" algn="l" defTabSz="914400" rtl="0" eaLnBrk="1" latinLnBrk="0" hangingPunct="1">
      <a:defRPr kern="1200">
        <a:solidFill>
          <a:schemeClr val="bg1"/>
        </a:solidFill>
        <a:latin typeface="Calibri" pitchFamily="34" charset="0"/>
        <a:ea typeface="Droid Sans Fallback" charset="0"/>
        <a:cs typeface="Droid Sans Fallback" charset="0"/>
      </a:defRPr>
    </a:lvl7pPr>
    <a:lvl8pPr marL="3200400" algn="l" defTabSz="914400" rtl="0" eaLnBrk="1" latinLnBrk="0" hangingPunct="1">
      <a:defRPr kern="1200">
        <a:solidFill>
          <a:schemeClr val="bg1"/>
        </a:solidFill>
        <a:latin typeface="Calibri" pitchFamily="34" charset="0"/>
        <a:ea typeface="Droid Sans Fallback" charset="0"/>
        <a:cs typeface="Droid Sans Fallback" charset="0"/>
      </a:defRPr>
    </a:lvl8pPr>
    <a:lvl9pPr marL="3657600" algn="l" defTabSz="914400" rtl="0" eaLnBrk="1" latinLnBrk="0" hangingPunct="1">
      <a:defRPr kern="1200">
        <a:solidFill>
          <a:schemeClr val="bg1"/>
        </a:solidFill>
        <a:latin typeface="Calibri" pitchFamily="34" charset="0"/>
        <a:ea typeface="Droid Sans Fallback" charset="0"/>
        <a:cs typeface="Droid Sans Fallback"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343" autoAdjust="0"/>
  </p:normalViewPr>
  <p:slideViewPr>
    <p:cSldViewPr>
      <p:cViewPr varScale="1">
        <p:scale>
          <a:sx n="69" d="100"/>
          <a:sy n="69" d="100"/>
        </p:scale>
        <p:origin x="-141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AutoShape 1"/>
          <p:cNvSpPr>
            <a:spLocks noChangeArrowheads="1"/>
          </p:cNvSpPr>
          <p:nvPr/>
        </p:nvSpPr>
        <p:spPr bwMode="auto">
          <a:xfrm>
            <a:off x="0" y="0"/>
            <a:ext cx="9144000" cy="6858000"/>
          </a:xfrm>
          <a:prstGeom prst="roundRect">
            <a:avLst>
              <a:gd name="adj" fmla="val 23"/>
            </a:avLst>
          </a:prstGeom>
          <a:solidFill>
            <a:srgbClr val="FFFFFF"/>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30723" name="Rectangle 2"/>
          <p:cNvSpPr>
            <a:spLocks noGrp="1" noRot="1" noChangeAspect="1" noChangeArrowheads="1"/>
          </p:cNvSpPr>
          <p:nvPr>
            <p:ph type="sldImg"/>
          </p:nvPr>
        </p:nvSpPr>
        <p:spPr bwMode="auto">
          <a:xfrm>
            <a:off x="0" y="520700"/>
            <a:ext cx="0" cy="0"/>
          </a:xfrm>
          <a:prstGeom prst="rect">
            <a:avLst/>
          </a:prstGeom>
          <a:noFill/>
          <a:ln w="9525">
            <a:noFill/>
            <a:round/>
            <a:headEnd/>
            <a:tailEnd/>
          </a:ln>
        </p:spPr>
      </p:sp>
      <p:sp>
        <p:nvSpPr>
          <p:cNvPr id="2" name="Rectangle 3"/>
          <p:cNvSpPr>
            <a:spLocks noGrp="1" noChangeArrowheads="1"/>
          </p:cNvSpPr>
          <p:nvPr>
            <p:ph type="body"/>
          </p:nvPr>
        </p:nvSpPr>
        <p:spPr bwMode="auto">
          <a:xfrm>
            <a:off x="914400" y="3257550"/>
            <a:ext cx="7313613" cy="30845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 xmlns:p14="http://schemas.microsoft.com/office/powerpoint/2010/main" val="367154856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1:notes"/>
          <p:cNvSpPr txBox="1"/>
          <p:nvPr/>
        </p:nvSpPr>
        <p:spPr>
          <a:xfrm>
            <a:off x="37322125" y="37322125"/>
            <a:ext cx="1587" cy="15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694" name="Google Shape;694;p1:notes"/>
          <p:cNvSpPr txBox="1">
            <a:spLocks noGrp="1"/>
          </p:cNvSpPr>
          <p:nvPr>
            <p:ph type="body" idx="1"/>
          </p:nvPr>
        </p:nvSpPr>
        <p:spPr>
          <a:xfrm>
            <a:off x="914400" y="3257550"/>
            <a:ext cx="7313612" cy="30845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5" name="Google Shape;695;p1: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8303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1117018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3508242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352600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3671671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426391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628306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2654382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1749830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206864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212229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
        <p:nvSpPr>
          <p:cNvPr id="32771" name="Notes Placeholder 2"/>
          <p:cNvSpPr>
            <a:spLocks noGrp="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 xmlns:p14="http://schemas.microsoft.com/office/powerpoint/2010/main" val="3766413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963381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3169328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2828896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221903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282789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312997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114677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578811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333283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218738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 xmlns:p14="http://schemas.microsoft.com/office/powerpoint/2010/main" val="36435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A3167E73-FFD9-4133-A0B5-67EB857E10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88E1088A-BC17-4EEF-99C6-481CBF64BB39}"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5DC0437-396D-468D-9AE2-BE435AE7D5D7}"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30594B2-76B8-493B-A076-C4168590FD71}"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160D0F4-5A59-4096-9C6B-9674C6EC4948}"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8657F89-6DCE-4594-A924-20E6A1417F33}"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13E2D61B-4852-4982-BFCA-B31F0D07FFE4}"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6D455CD0-C168-4FBF-8D9A-DAFAA7B13CAD}"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8C8B5534-180B-4520-BB18-914A22FE90C0}"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49EBEE9-F7D1-4BB0-88D1-641FFE5A4389}"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4619161-BB55-43EB-AC88-F2A186B13833}"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3203302-6878-4393-BE2A-F7D89950DD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351D6B7F-4BDB-40FD-8E23-07465714A426}" type="slidenum">
              <a:rPr lang="en-US"/>
              <a:pPr>
                <a:defRPr/>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6A3A5CC-B50B-4FE1-9DFD-BA9BD272C8AD}"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CC484265-93CD-4DF2-9AE7-E4D5507D636E}"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32C88080-47A9-416C-8434-FA17AC50EC27}"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7F0037E-7EEB-4800-B351-55AB9157AA81}"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B863852E-263C-4950-823F-7689AD060807}" type="slidenum">
              <a:rPr lang="en-US"/>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3"/>
          <p:cNvSpPr>
            <a:spLocks noGrp="1" noChangeArrowheads="1"/>
          </p:cNvSpPr>
          <p:nvPr>
            <p:ph type="dt" idx="10"/>
          </p:nvPr>
        </p:nvSpPr>
        <p:spPr>
          <a:ln/>
        </p:spPr>
        <p:txBody>
          <a:bodyPr/>
          <a:lstStyle>
            <a:lvl1pPr>
              <a:defRPr/>
            </a:lvl1pPr>
          </a:lstStyle>
          <a:p>
            <a:pPr>
              <a:defRPr/>
            </a:pPr>
            <a:r>
              <a:rPr lang="en-US"/>
              <a:t>27/08/2018</a:t>
            </a:r>
          </a:p>
        </p:txBody>
      </p:sp>
      <p:sp>
        <p:nvSpPr>
          <p:cNvPr id="8" name="Rectangle 35"/>
          <p:cNvSpPr>
            <a:spLocks noGrp="1" noChangeArrowheads="1"/>
          </p:cNvSpPr>
          <p:nvPr>
            <p:ph type="sldNum" idx="11"/>
          </p:nvPr>
        </p:nvSpPr>
        <p:spPr>
          <a:ln/>
        </p:spPr>
        <p:txBody>
          <a:bodyPr/>
          <a:lstStyle>
            <a:lvl1pPr>
              <a:defRPr/>
            </a:lvl1pPr>
          </a:lstStyle>
          <a:p>
            <a:pPr>
              <a:defRPr/>
            </a:pPr>
            <a:fld id="{6E21DA5D-61C7-4A85-B2C9-EEFD618F9C47}" type="slidenum">
              <a:rPr lang="en-US"/>
              <a:pPr>
                <a:defRPr/>
              </a:pPr>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3"/>
          <p:cNvSpPr>
            <a:spLocks noGrp="1" noChangeArrowheads="1"/>
          </p:cNvSpPr>
          <p:nvPr>
            <p:ph type="dt" idx="10"/>
          </p:nvPr>
        </p:nvSpPr>
        <p:spPr>
          <a:ln/>
        </p:spPr>
        <p:txBody>
          <a:bodyPr/>
          <a:lstStyle>
            <a:lvl1pPr>
              <a:defRPr/>
            </a:lvl1pPr>
          </a:lstStyle>
          <a:p>
            <a:pPr>
              <a:defRPr/>
            </a:pPr>
            <a:r>
              <a:rPr lang="en-US"/>
              <a:t>27/08/2018</a:t>
            </a:r>
          </a:p>
        </p:txBody>
      </p:sp>
      <p:sp>
        <p:nvSpPr>
          <p:cNvPr id="4" name="Rectangle 35"/>
          <p:cNvSpPr>
            <a:spLocks noGrp="1" noChangeArrowheads="1"/>
          </p:cNvSpPr>
          <p:nvPr>
            <p:ph type="sldNum" idx="11"/>
          </p:nvPr>
        </p:nvSpPr>
        <p:spPr>
          <a:ln/>
        </p:spPr>
        <p:txBody>
          <a:bodyPr/>
          <a:lstStyle>
            <a:lvl1pPr>
              <a:defRPr/>
            </a:lvl1pPr>
          </a:lstStyle>
          <a:p>
            <a:pPr>
              <a:defRPr/>
            </a:pPr>
            <a:fld id="{A02F45B8-C678-48D4-8C54-52254DAB8E08}" type="slidenum">
              <a:rPr lang="en-US"/>
              <a:pPr>
                <a:defRPr/>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p:cNvSpPr>
            <a:spLocks noGrp="1" noChangeArrowheads="1"/>
          </p:cNvSpPr>
          <p:nvPr>
            <p:ph type="dt" idx="10"/>
          </p:nvPr>
        </p:nvSpPr>
        <p:spPr>
          <a:ln/>
        </p:spPr>
        <p:txBody>
          <a:bodyPr/>
          <a:lstStyle>
            <a:lvl1pPr>
              <a:defRPr/>
            </a:lvl1pPr>
          </a:lstStyle>
          <a:p>
            <a:pPr>
              <a:defRPr/>
            </a:pPr>
            <a:r>
              <a:rPr lang="en-US"/>
              <a:t>27/08/2018</a:t>
            </a:r>
          </a:p>
        </p:txBody>
      </p:sp>
      <p:sp>
        <p:nvSpPr>
          <p:cNvPr id="3" name="Rectangle 35"/>
          <p:cNvSpPr>
            <a:spLocks noGrp="1" noChangeArrowheads="1"/>
          </p:cNvSpPr>
          <p:nvPr>
            <p:ph type="sldNum" idx="11"/>
          </p:nvPr>
        </p:nvSpPr>
        <p:spPr>
          <a:ln/>
        </p:spPr>
        <p:txBody>
          <a:bodyPr/>
          <a:lstStyle>
            <a:lvl1pPr>
              <a:defRPr/>
            </a:lvl1pPr>
          </a:lstStyle>
          <a:p>
            <a:pPr>
              <a:defRPr/>
            </a:pPr>
            <a:fld id="{37E29430-51B4-47D8-B654-B17FC60ADA65}" type="slidenum">
              <a:rPr lang="en-US"/>
              <a:pPr>
                <a:defRPr/>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0BF9CF9B-D8FA-423B-B96A-38BCD5ECE933}" type="slidenum">
              <a:rPr lang="en-US"/>
              <a:pPr>
                <a:defRPr/>
              </a:pPr>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02874110-EFDC-402B-BE18-2DF9CDF8DE8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9282E47-997D-4D26-8C19-9CC475DEABF2}" type="slidenum">
              <a:rPr lang="en-US"/>
              <a:pPr>
                <a:defRPr/>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4F449271-4D4F-4210-9FB0-4B568A13C2B7}" type="slidenum">
              <a:rPr lang="en-US"/>
              <a:pPr>
                <a:defRPr/>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D28E05F-30E8-46CE-8C9B-C157146EE8CD}" type="slidenum">
              <a:rPr lang="en-US"/>
              <a:pPr>
                <a:defRPr/>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7008D0F-F08E-4684-A58B-B8CAC5C21074}" type="slidenum">
              <a:rPr lang="en-US"/>
              <a:pPr>
                <a:defRPr/>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818C7CD-9F3F-4820-93B6-C2E0CB3E2A67}" type="slidenum">
              <a:rPr lang="en-US"/>
              <a:pPr>
                <a:defRPr/>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DE5C15E-F66B-4444-AA8D-8CDAFDCC8911}" type="slidenum">
              <a:rPr lang="en-US"/>
              <a:pPr>
                <a:defRPr/>
              </a:pPr>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3C3B4E5-1CFB-49F8-951B-A8EEE16A9D30}" type="slidenum">
              <a:rPr lang="en-US"/>
              <a:pPr>
                <a:defRPr/>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0FA2365A-849A-4ED2-A97F-624E6FE2E570}" type="slidenum">
              <a:rPr lang="en-US"/>
              <a:pPr>
                <a:defRPr/>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AD5AC271-0C43-48AB-8CDF-528BB09A3E7F}" type="slidenum">
              <a:rPr lang="en-US"/>
              <a:pPr>
                <a:defRPr/>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8AE82796-0859-4936-8790-F88D26C08AF8}" type="slidenum">
              <a:rPr lang="en-US"/>
              <a:pPr>
                <a:defRPr/>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25D186C-7E21-4E46-99A3-FA228F50DDB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137A6BE-99BB-4128-A844-92585A330DBD}"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3DC21CA-AFCB-417B-A3A5-058A7FB0E9AC}" type="slidenum">
              <a:rPr lang="en-US"/>
              <a:pPr>
                <a:defRPr/>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6C00448-36CA-4DF4-B802-CAA7DD53595B}" type="slidenum">
              <a:rPr lang="en-US"/>
              <a:pPr>
                <a:defRPr/>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3EA61CF-C977-4A23-BE2E-890CAE76ABBD}" type="slidenum">
              <a:rPr lang="en-US"/>
              <a:pPr>
                <a:defRPr/>
              </a:pPr>
              <a:t>‹#›</a:t>
            </a:fld>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ED72A3D6-371D-47F8-AAAB-F75FA64832AD}" type="slidenum">
              <a:rPr lang="en-US"/>
              <a:pPr>
                <a:defRPr/>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7DA8E949-B767-4F98-B753-FA9EEB448649}" type="slidenum">
              <a:rPr lang="en-US"/>
              <a:pPr>
                <a:defRPr/>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198B1421-2D08-4941-B72E-A7827CFE80E5}" type="slidenum">
              <a:rPr lang="en-US"/>
              <a:pPr>
                <a:defRPr/>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83E7A332-DDFD-46E0-85CA-0B880F60A7CE}" type="slidenum">
              <a:rPr lang="en-US"/>
              <a:pPr>
                <a:defRPr/>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3"/>
          <p:cNvSpPr>
            <a:spLocks noGrp="1" noChangeArrowheads="1"/>
          </p:cNvSpPr>
          <p:nvPr>
            <p:ph type="dt" idx="10"/>
          </p:nvPr>
        </p:nvSpPr>
        <p:spPr>
          <a:ln/>
        </p:spPr>
        <p:txBody>
          <a:bodyPr/>
          <a:lstStyle>
            <a:lvl1pPr>
              <a:defRPr/>
            </a:lvl1pPr>
          </a:lstStyle>
          <a:p>
            <a:pPr>
              <a:defRPr/>
            </a:pPr>
            <a:r>
              <a:rPr lang="en-US"/>
              <a:t>27/08/2018</a:t>
            </a:r>
          </a:p>
        </p:txBody>
      </p:sp>
      <p:sp>
        <p:nvSpPr>
          <p:cNvPr id="8" name="Rectangle 35"/>
          <p:cNvSpPr>
            <a:spLocks noGrp="1" noChangeArrowheads="1"/>
          </p:cNvSpPr>
          <p:nvPr>
            <p:ph type="sldNum" idx="11"/>
          </p:nvPr>
        </p:nvSpPr>
        <p:spPr>
          <a:ln/>
        </p:spPr>
        <p:txBody>
          <a:bodyPr/>
          <a:lstStyle>
            <a:lvl1pPr>
              <a:defRPr/>
            </a:lvl1pPr>
          </a:lstStyle>
          <a:p>
            <a:pPr>
              <a:defRPr/>
            </a:pPr>
            <a:fld id="{93F0E8FF-4F69-4E6F-9F16-C4D75FAB5B00}" type="slidenum">
              <a:rPr lang="en-US"/>
              <a:pPr>
                <a:defRPr/>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3"/>
          <p:cNvSpPr>
            <a:spLocks noGrp="1" noChangeArrowheads="1"/>
          </p:cNvSpPr>
          <p:nvPr>
            <p:ph type="dt" idx="10"/>
          </p:nvPr>
        </p:nvSpPr>
        <p:spPr>
          <a:ln/>
        </p:spPr>
        <p:txBody>
          <a:bodyPr/>
          <a:lstStyle>
            <a:lvl1pPr>
              <a:defRPr/>
            </a:lvl1pPr>
          </a:lstStyle>
          <a:p>
            <a:pPr>
              <a:defRPr/>
            </a:pPr>
            <a:r>
              <a:rPr lang="en-US"/>
              <a:t>27/08/2018</a:t>
            </a:r>
          </a:p>
        </p:txBody>
      </p:sp>
      <p:sp>
        <p:nvSpPr>
          <p:cNvPr id="4" name="Rectangle 35"/>
          <p:cNvSpPr>
            <a:spLocks noGrp="1" noChangeArrowheads="1"/>
          </p:cNvSpPr>
          <p:nvPr>
            <p:ph type="sldNum" idx="11"/>
          </p:nvPr>
        </p:nvSpPr>
        <p:spPr>
          <a:ln/>
        </p:spPr>
        <p:txBody>
          <a:bodyPr/>
          <a:lstStyle>
            <a:lvl1pPr>
              <a:defRPr/>
            </a:lvl1pPr>
          </a:lstStyle>
          <a:p>
            <a:pPr>
              <a:defRPr/>
            </a:pPr>
            <a:fld id="{C5B0D358-DF84-401B-8CE2-06B6E478F8C0}" type="slidenum">
              <a:rPr lang="en-US"/>
              <a:pPr>
                <a:defRPr/>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p:cNvSpPr>
            <a:spLocks noGrp="1" noChangeArrowheads="1"/>
          </p:cNvSpPr>
          <p:nvPr>
            <p:ph type="dt" idx="10"/>
          </p:nvPr>
        </p:nvSpPr>
        <p:spPr>
          <a:ln/>
        </p:spPr>
        <p:txBody>
          <a:bodyPr/>
          <a:lstStyle>
            <a:lvl1pPr>
              <a:defRPr/>
            </a:lvl1pPr>
          </a:lstStyle>
          <a:p>
            <a:pPr>
              <a:defRPr/>
            </a:pPr>
            <a:r>
              <a:rPr lang="en-US"/>
              <a:t>27/08/2018</a:t>
            </a:r>
          </a:p>
        </p:txBody>
      </p:sp>
      <p:sp>
        <p:nvSpPr>
          <p:cNvPr id="3" name="Rectangle 35"/>
          <p:cNvSpPr>
            <a:spLocks noGrp="1" noChangeArrowheads="1"/>
          </p:cNvSpPr>
          <p:nvPr>
            <p:ph type="sldNum" idx="11"/>
          </p:nvPr>
        </p:nvSpPr>
        <p:spPr>
          <a:ln/>
        </p:spPr>
        <p:txBody>
          <a:bodyPr/>
          <a:lstStyle>
            <a:lvl1pPr>
              <a:defRPr/>
            </a:lvl1pPr>
          </a:lstStyle>
          <a:p>
            <a:pPr>
              <a:defRPr/>
            </a:pPr>
            <a:fld id="{10D92C40-D628-42CA-AAA5-FDC93468FDC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AD1C070-6B43-44AC-813F-CD8601E3BB97}" type="slidenum">
              <a:rPr lang="en-US"/>
              <a:pPr>
                <a:defRPr/>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685BC3B0-6520-4DBB-8EC3-2BBD89AD4B14}" type="slidenum">
              <a:rPr lang="en-US"/>
              <a:pPr>
                <a:defRPr/>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7B2FE3A2-C791-419D-ADE0-8924C5BFCCB9}" type="slidenum">
              <a:rPr lang="en-US"/>
              <a:pPr>
                <a:defRPr/>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2E99493C-44E7-4D43-A1AD-F95C222B3CFF}" type="slidenum">
              <a:rPr lang="en-US"/>
              <a:pPr>
                <a:defRPr/>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E604341-E649-46D5-81D4-E716046FE191}" type="slidenum">
              <a:rPr lang="en-US"/>
              <a:pPr>
                <a:defRPr/>
              </a:pPr>
              <a:t>‹#›</a:t>
            </a:fld>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r>
              <a:rPr lang="en-US" smtClean="0"/>
              <a:t>27/08/2018</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90192C18-ACEA-4DE9-9A05-0806D2F8FB72}" type="slidenum">
              <a:rPr lang="en-US" smtClean="0"/>
              <a:pPr>
                <a:defRPr/>
              </a:pPr>
              <a:t>‹#›</a:t>
            </a:fld>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r>
              <a:rPr lang="en-US" smtClean="0"/>
              <a:t>27/08/2018</a:t>
            </a:r>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29574004-A17E-47FC-9A3F-987F2E582DDF}"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r>
              <a:rPr lang="en-US" smtClean="0"/>
              <a:t>27/08/2018</a:t>
            </a:r>
            <a:endParaRPr lang="en-US"/>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pPr>
              <a:defRPr/>
            </a:pPr>
            <a:fld id="{BBF4A5FD-37AC-4978-8194-8670FBF6052B}"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r>
              <a:rPr lang="en-US" smtClean="0"/>
              <a:t>27/08/2018</a:t>
            </a:r>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a:defRPr/>
            </a:pPr>
            <a:fld id="{2F1A9C20-2418-4F76-B153-FBC62295015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r>
              <a:rPr lang="en-US" smtClean="0"/>
              <a:t>27/08/2018</a:t>
            </a:r>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a:defRPr/>
            </a:pPr>
            <a:fld id="{8CAE3161-9A0E-46A9-9588-1918BC17531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r>
              <a:rPr lang="en-US" smtClean="0"/>
              <a:t>27/08/2018</a:t>
            </a:r>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a:defRPr/>
            </a:pPr>
            <a:fld id="{D9E795F1-0204-46F2-8442-71B3AC8FF42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4EE6605-338F-4A6D-9C00-44B36AEB7C23}" type="slidenum">
              <a:rPr lang="en-US"/>
              <a:pPr>
                <a:defRPr/>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r>
              <a:rPr lang="en-US" smtClean="0"/>
              <a:t>27/08/2018</a:t>
            </a:r>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a:defRPr/>
            </a:pPr>
            <a:fld id="{CB204DAF-574A-4313-8DA3-2E8EF1FE654F}" type="slidenum">
              <a:rPr lang="en-US" smtClean="0"/>
              <a:pPr>
                <a:defRPr/>
              </a:pPr>
              <a:t>‹#›</a:t>
            </a:fld>
            <a:endParaRPr 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r>
              <a:rPr lang="en-US" smtClean="0"/>
              <a:t>27/08/2018</a:t>
            </a:r>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a:defRPr/>
            </a:pPr>
            <a:fld id="{834616CA-96CD-4D0D-9600-EC314B4F9B0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r>
              <a:rPr lang="en-US" smtClean="0"/>
              <a:t>27/08/2018</a:t>
            </a: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DD17B2A-896D-46E6-9A37-7F8330871A7C}"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r>
              <a:rPr lang="en-US" smtClean="0"/>
              <a:t>27/08/2018</a:t>
            </a:r>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1A085FBB-EA46-40C8-92E6-9F19A40B6550}" type="slidenum">
              <a:rPr lang="en-US" smtClean="0"/>
              <a:pPr>
                <a:defRPr/>
              </a:pPr>
              <a:t>‹#›</a:t>
            </a:fld>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r>
              <a:rPr lang="en-US" smtClean="0"/>
              <a:t>27/08/2018</a:t>
            </a:r>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967760E2-1511-42BB-8BBF-B7C07CE9477C}"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2CB8BED9-B73B-413B-BF11-29452FC4295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B68701BE-F012-43CB-8948-0B876BE490D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C498AF94-5C98-4FBF-9A2D-A494717620F1}"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686B198D-262C-46A3-9576-554A5462D7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FF3FFC8B-A84E-4FDF-8468-2A44CAA6699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45E1DCB9-6449-4F1A-B22B-5050D7F5E415}"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8EBB7F4-E3CB-425E-9772-EF92338D984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2D725A5-CF73-4123-95D0-B8BAB204714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9F89FDE-3213-4620-8813-853985B1272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A2AA615-3944-4287-A432-3C460BCB639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B0F83FE-1800-4041-B008-DEDAEEDDAB6F}"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8C678415-0B71-432E-B981-840847A08938}"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E79D3902-8523-4938-8820-7EF6BEDB52A0}"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52513D0B-013D-4A9C-B2E3-061F0E2A5579}"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9AAB0897-C373-4B5E-9C41-6105F6E85D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7E85C425-ADA9-4DFC-ACCE-3A3B4F03EAD1}"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1D347B5-CFF2-4773-82AE-2A8951E7F03F}"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798277A3-532C-4735-BB78-723137FD7162}"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CDF1011-F589-423E-9C0F-E0A2D8DEE7F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588DDB1-E58E-4192-A92A-D3B8AA28EFA1}"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B6AD3CD-4A6D-462F-BD87-6DA02C2E5C8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4E9EAD3-A228-4623-8BC5-7CDA7E935D75}"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AAA3494-DF07-49EA-AE8D-2135FF554D84}"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756D1EAD-09C5-4B80-8BCA-E5C19C2091C7}"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8E63136B-240F-4603-BFBC-0EFBB0E89781}"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CAA855A6-82E4-4924-9780-7AD35D1524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F0DD6C0C-54DD-49DE-B71B-69F2A233F8E4}"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149DB8D3-2259-49AC-84DA-D0177EBAD6BE}"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00360A9-D2BB-4BA8-9090-77E61EE158AE}"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0515AFA5-1B4B-4541-836B-AFE5AD440867}"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96EFB0D-19F3-45C9-BCE7-97D2272F39D3}"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1BF282B-2595-48AC-B094-D74880799E80}"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2B61286-D3B1-499E-BF4E-091A36208DBE}"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EB1DF8A-8DCE-42E0-9902-9DF033200A48}"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EA2EC3B-945F-4511-918E-7F2AB2F3B794}"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9EA92585-6E36-4FA3-BD6A-F2027E808B11}"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D6A39C81-376D-4A55-BAF4-8CAA02BE65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0"/>
          <p:cNvSpPr>
            <a:spLocks noGrp="1" noChangeArrowheads="1"/>
          </p:cNvSpPr>
          <p:nvPr>
            <p:ph type="dt" idx="10"/>
          </p:nvPr>
        </p:nvSpPr>
        <p:spPr>
          <a:ln/>
        </p:spPr>
        <p:txBody>
          <a:bodyPr/>
          <a:lstStyle>
            <a:lvl1pPr>
              <a:defRPr/>
            </a:lvl1pPr>
          </a:lstStyle>
          <a:p>
            <a:pPr>
              <a:defRPr/>
            </a:pPr>
            <a:r>
              <a:rPr lang="en-US"/>
              <a:t>27/08/2018</a:t>
            </a:r>
          </a:p>
        </p:txBody>
      </p:sp>
      <p:sp>
        <p:nvSpPr>
          <p:cNvPr id="8" name="Rectangle 32"/>
          <p:cNvSpPr>
            <a:spLocks noGrp="1" noChangeArrowheads="1"/>
          </p:cNvSpPr>
          <p:nvPr>
            <p:ph type="sldNum" idx="11"/>
          </p:nvPr>
        </p:nvSpPr>
        <p:spPr>
          <a:ln/>
        </p:spPr>
        <p:txBody>
          <a:bodyPr/>
          <a:lstStyle>
            <a:lvl1pPr>
              <a:defRPr/>
            </a:lvl1pPr>
          </a:lstStyle>
          <a:p>
            <a:pPr>
              <a:defRPr/>
            </a:pPr>
            <a:fld id="{D9EAD6BE-698C-4B15-98C0-7CD9110EC10A}"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3EEC53DB-37EA-405B-AC24-C63E4C1CA500}"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9D3B890C-5486-484B-9AA8-40BD4F8CCAEE}"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6A770B4-7844-47AC-860F-77BF475EEB11}"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B97C958-56F3-4E2E-8505-CAE698870D4B}"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E2E9DAD-8DD4-4F8D-98C4-27C561C0D546}"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150C03B-20EF-47D9-8530-7F8CA0FACE09}"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09F1B53-D0DB-4440-8850-967EC91E9663}"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A4CC6208-5E29-4D85-A2D4-BEF2E0A42A81}"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A38C2E0-68A5-443C-B8C7-B5C6494D6463}"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B5AAB8B3-7FFC-400B-B034-F8BA24FECA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0"/>
          <p:cNvSpPr>
            <a:spLocks noGrp="1" noChangeArrowheads="1"/>
          </p:cNvSpPr>
          <p:nvPr>
            <p:ph type="dt" idx="10"/>
          </p:nvPr>
        </p:nvSpPr>
        <p:spPr>
          <a:ln/>
        </p:spPr>
        <p:txBody>
          <a:bodyPr/>
          <a:lstStyle>
            <a:lvl1pPr>
              <a:defRPr/>
            </a:lvl1pPr>
          </a:lstStyle>
          <a:p>
            <a:pPr>
              <a:defRPr/>
            </a:pPr>
            <a:r>
              <a:rPr lang="en-US"/>
              <a:t>27/08/2018</a:t>
            </a:r>
          </a:p>
        </p:txBody>
      </p:sp>
      <p:sp>
        <p:nvSpPr>
          <p:cNvPr id="4" name="Rectangle 32"/>
          <p:cNvSpPr>
            <a:spLocks noGrp="1" noChangeArrowheads="1"/>
          </p:cNvSpPr>
          <p:nvPr>
            <p:ph type="sldNum" idx="11"/>
          </p:nvPr>
        </p:nvSpPr>
        <p:spPr>
          <a:ln/>
        </p:spPr>
        <p:txBody>
          <a:bodyPr/>
          <a:lstStyle>
            <a:lvl1pPr>
              <a:defRPr/>
            </a:lvl1pPr>
          </a:lstStyle>
          <a:p>
            <a:pPr>
              <a:defRPr/>
            </a:pPr>
            <a:fld id="{6E940364-53C6-4EA1-B643-1609B70E0B6F}"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C29F39E3-6F0F-41D0-B350-FC3964060B13}"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CBDE60ED-DAAB-4A07-A037-0CCEACE04698}"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B204D094-6C94-49C0-9D97-EEAFA5A64090}"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5595D155-DE60-4C46-BC71-8DC98BBFAF2A}"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A3A7E31-DDA2-4A6B-AB50-932255BAAE77}"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2414FB32-5E46-4CF9-80B4-FFFE88BD3484}"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B459D6F-22F4-4429-93B4-EA8C74A2E3F0}"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1FFF5F8-8593-464C-A34D-613762FD3FC1}"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4D3C5B9-E03E-4FB8-BEC0-DB68F88F90F6}"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59695E7-05C6-4E18-8FED-47DC0B5ADBB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dt" idx="10"/>
          </p:nvPr>
        </p:nvSpPr>
        <p:spPr>
          <a:ln/>
        </p:spPr>
        <p:txBody>
          <a:bodyPr/>
          <a:lstStyle>
            <a:lvl1pPr>
              <a:defRPr/>
            </a:lvl1pPr>
          </a:lstStyle>
          <a:p>
            <a:pPr>
              <a:defRPr/>
            </a:pPr>
            <a:r>
              <a:rPr lang="en-US"/>
              <a:t>27/08/2018</a:t>
            </a:r>
          </a:p>
        </p:txBody>
      </p:sp>
      <p:sp>
        <p:nvSpPr>
          <p:cNvPr id="3" name="Rectangle 32"/>
          <p:cNvSpPr>
            <a:spLocks noGrp="1" noChangeArrowheads="1"/>
          </p:cNvSpPr>
          <p:nvPr>
            <p:ph type="sldNum" idx="11"/>
          </p:nvPr>
        </p:nvSpPr>
        <p:spPr>
          <a:ln/>
        </p:spPr>
        <p:txBody>
          <a:bodyPr/>
          <a:lstStyle>
            <a:lvl1pPr>
              <a:defRPr/>
            </a:lvl1pPr>
          </a:lstStyle>
          <a:p>
            <a:pPr>
              <a:defRPr/>
            </a:pPr>
            <a:fld id="{A323B29D-4E27-421C-9F71-482DE0BA4133}"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69F752BB-8BE5-449F-B83A-C369D2C4EE97}"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C2044F29-2015-40AD-A0DB-11AE9F7C81D9}"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6B1F6455-3012-4F89-8638-3EB5FA95CE90}"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BF849A63-D65E-4405-A3D7-D1B242587D55}"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7EC29B5-BD67-4D81-BCCB-C6ADE61E4238}"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A36BC7C9-280A-4828-B5B6-AF9DB9BB7652}"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5EF50B62-773C-493B-BC1F-E2B63050AF97}"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A5A260A6-CD1F-4DED-A365-042CE35DE079}"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3ED8552-CFCE-4972-B7BD-0AC146AD52C6}"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925B919-ADC2-4A8C-ADCB-98BAAEA4F4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A2D9A374-ADE6-4F4D-BB6F-003371D1A647}"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55F47849-77E9-47C4-97AA-4D7B526B1ECF}"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D0126D06-2E0C-4069-9261-A906BEB8B384}"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B2685501-F1FC-496C-9049-514B6E46FC5D}"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3F4517F1-123D-4AFD-BCFD-7624F4E3DD23}"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39D1AA4A-CC3D-4061-9ED5-1929CEC4E2C5}"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2FE41A0-F0E6-4654-ABB0-8BC6FB01520D}"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F40E707-CD6E-4B81-BB7E-2057983B63B2}"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227A3574-228B-43E7-AE3E-C2166F19A423}"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F452626-B1DC-492B-A82A-6A5C1F7AD11C}"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317C862-C440-4A9C-A1BD-F8B0C0461C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054D14B5-4974-42F1-BA75-199039AF9725}"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B9D84D0-2959-48D6-93CB-34A9C9DFB73A}"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C902A77-1CBE-4A66-A8D8-2A026C2139AA}"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5AA7582-E6CC-4802-830B-2FD81AED817B}"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B94F1B18-DB6D-44D5-ADA6-3FCB68145617}"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F8546C07-85C9-41CD-8A3A-7B959349EAD8}"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0E04C76A-D9AE-4A5A-94FF-4DC92FF4E507}"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D2C24BB-A192-4887-AD7B-30C8BA6117AD}"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0064A06F-F9DE-4DD7-AD3C-4C2CF6F9D875}"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3E8143F-C799-4BF6-BBAB-30BE51C63A93}"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C483465-7E92-4549-A43D-3B4D317A7FD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2.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228600"/>
            <a:ext cx="1979613" cy="6637338"/>
            <a:chOff x="0" y="144"/>
            <a:chExt cx="1247" cy="4181"/>
          </a:xfrm>
        </p:grpSpPr>
        <p:sp>
          <p:nvSpPr>
            <p:cNvPr id="1046"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7"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8"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9"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0"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1"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2"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3"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5"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7"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027" name="Group 14"/>
          <p:cNvGrpSpPr>
            <a:grpSpLocks/>
          </p:cNvGrpSpPr>
          <p:nvPr/>
        </p:nvGrpSpPr>
        <p:grpSpPr bwMode="auto">
          <a:xfrm>
            <a:off x="20638" y="0"/>
            <a:ext cx="1951037" cy="6851650"/>
            <a:chOff x="13" y="0"/>
            <a:chExt cx="1229" cy="4316"/>
          </a:xfrm>
        </p:grpSpPr>
        <p:sp>
          <p:nvSpPr>
            <p:cNvPr id="1034"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035"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036"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037"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038"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039"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040"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041"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042"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43"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44"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045"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02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9" name="Rectangle 28"/>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30" name="Rectangle 29"/>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54" name="Rectangle 30"/>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2" charset="0"/>
                <a:ea typeface="+mn-ea"/>
                <a:cs typeface="Arial" charset="0"/>
              </a:defRPr>
            </a:lvl1pPr>
          </a:lstStyle>
          <a:p>
            <a:pPr>
              <a:defRPr/>
            </a:pPr>
            <a:r>
              <a:rPr lang="en-US"/>
              <a:t>27/08/2018</a:t>
            </a:r>
          </a:p>
        </p:txBody>
      </p:sp>
      <p:sp>
        <p:nvSpPr>
          <p:cNvPr id="1032" name="Text Box 31"/>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56" name="Rectangle 32"/>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buSzPct val="100000"/>
              <a:defRPr>
                <a:solidFill>
                  <a:srgbClr val="000000"/>
                </a:solidFill>
                <a:cs typeface="Arial" charset="0"/>
              </a:defRPr>
            </a:lvl1pPr>
          </a:lstStyle>
          <a:p>
            <a:pPr>
              <a:defRPr/>
            </a:pPr>
            <a:fld id="{EB7574F3-4ADF-4AC4-A35D-0623014D74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1266" name="Group 1"/>
          <p:cNvGrpSpPr>
            <a:grpSpLocks/>
          </p:cNvGrpSpPr>
          <p:nvPr/>
        </p:nvGrpSpPr>
        <p:grpSpPr bwMode="auto">
          <a:xfrm>
            <a:off x="0" y="228600"/>
            <a:ext cx="1979613" cy="6637338"/>
            <a:chOff x="0" y="144"/>
            <a:chExt cx="1247" cy="4181"/>
          </a:xfrm>
        </p:grpSpPr>
        <p:sp>
          <p:nvSpPr>
            <p:cNvPr id="11287"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88"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89"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0"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1"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2"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3"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4"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6"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8"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1267" name="Group 14"/>
          <p:cNvGrpSpPr>
            <a:grpSpLocks/>
          </p:cNvGrpSpPr>
          <p:nvPr/>
        </p:nvGrpSpPr>
        <p:grpSpPr bwMode="auto">
          <a:xfrm>
            <a:off x="20638" y="0"/>
            <a:ext cx="1951037" cy="6851650"/>
            <a:chOff x="13" y="0"/>
            <a:chExt cx="1229" cy="4316"/>
          </a:xfrm>
        </p:grpSpPr>
        <p:sp>
          <p:nvSpPr>
            <p:cNvPr id="11275"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1276"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1277"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1278"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1279"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1280"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1281"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1282"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1283"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1284"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1285"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1286"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126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1269"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1270"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1271"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1295"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1273"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1297" name="Rectangle 33"/>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727FFAD5-8AA2-43E8-A857-4310009C94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2290" name="Group 1"/>
          <p:cNvGrpSpPr>
            <a:grpSpLocks/>
          </p:cNvGrpSpPr>
          <p:nvPr/>
        </p:nvGrpSpPr>
        <p:grpSpPr bwMode="auto">
          <a:xfrm>
            <a:off x="0" y="228600"/>
            <a:ext cx="1979613" cy="6637338"/>
            <a:chOff x="0" y="144"/>
            <a:chExt cx="1247" cy="4181"/>
          </a:xfrm>
        </p:grpSpPr>
        <p:sp>
          <p:nvSpPr>
            <p:cNvPr id="1231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2291" name="Group 14"/>
          <p:cNvGrpSpPr>
            <a:grpSpLocks/>
          </p:cNvGrpSpPr>
          <p:nvPr/>
        </p:nvGrpSpPr>
        <p:grpSpPr bwMode="auto">
          <a:xfrm>
            <a:off x="20638" y="0"/>
            <a:ext cx="1951037" cy="6851650"/>
            <a:chOff x="13" y="0"/>
            <a:chExt cx="1229" cy="4316"/>
          </a:xfrm>
        </p:grpSpPr>
        <p:sp>
          <p:nvSpPr>
            <p:cNvPr id="1230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230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230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230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230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230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230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230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230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231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231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231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229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2293"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2294" name="Text Box 29"/>
          <p:cNvSpPr txBox="1">
            <a:spLocks noChangeArrowheads="1"/>
          </p:cNvSpPr>
          <p:nvPr/>
        </p:nvSpPr>
        <p:spPr bwMode="auto">
          <a:xfrm>
            <a:off x="1808163" y="647700"/>
            <a:ext cx="457200" cy="585788"/>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2295" name="Text Box 30"/>
          <p:cNvSpPr txBox="1">
            <a:spLocks noChangeArrowheads="1"/>
          </p:cNvSpPr>
          <p:nvPr/>
        </p:nvSpPr>
        <p:spPr bwMode="auto">
          <a:xfrm>
            <a:off x="8169275" y="2905125"/>
            <a:ext cx="457200" cy="584200"/>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2296" name="Rectangle 31"/>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2297" name="Rectangle 32"/>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2321" name="Rectangle 33"/>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2299" name="Text Box 34"/>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2323" name="Rectangle 35"/>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62B7E46B-45A1-47CD-96D4-AB8434FD10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3314" name="Group 1"/>
          <p:cNvGrpSpPr>
            <a:grpSpLocks/>
          </p:cNvGrpSpPr>
          <p:nvPr/>
        </p:nvGrpSpPr>
        <p:grpSpPr bwMode="auto">
          <a:xfrm>
            <a:off x="0" y="228600"/>
            <a:ext cx="1979613" cy="6637338"/>
            <a:chOff x="0" y="144"/>
            <a:chExt cx="1247" cy="4181"/>
          </a:xfrm>
        </p:grpSpPr>
        <p:sp>
          <p:nvSpPr>
            <p:cNvPr id="13335"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6"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7"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8"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9"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0"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1"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2"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4"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6"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3315" name="Group 14"/>
          <p:cNvGrpSpPr>
            <a:grpSpLocks/>
          </p:cNvGrpSpPr>
          <p:nvPr/>
        </p:nvGrpSpPr>
        <p:grpSpPr bwMode="auto">
          <a:xfrm>
            <a:off x="20638" y="0"/>
            <a:ext cx="1951037" cy="6851650"/>
            <a:chOff x="13" y="0"/>
            <a:chExt cx="1229" cy="4316"/>
          </a:xfrm>
        </p:grpSpPr>
        <p:sp>
          <p:nvSpPr>
            <p:cNvPr id="13323"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3324"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3325"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3326"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3327"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3328"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3329"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3330"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3331"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3332"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3333"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3334"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3316"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3317"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3318"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3319"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3343"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3321"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3345" name="Rectangle 33"/>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E8E66F3F-7BFD-48E8-97B6-733537B456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4338" name="Group 1"/>
          <p:cNvGrpSpPr>
            <a:grpSpLocks/>
          </p:cNvGrpSpPr>
          <p:nvPr/>
        </p:nvGrpSpPr>
        <p:grpSpPr bwMode="auto">
          <a:xfrm>
            <a:off x="0" y="228600"/>
            <a:ext cx="1979613" cy="6637338"/>
            <a:chOff x="0" y="144"/>
            <a:chExt cx="1247" cy="4181"/>
          </a:xfrm>
        </p:grpSpPr>
        <p:sp>
          <p:nvSpPr>
            <p:cNvPr id="1436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7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7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4339" name="Group 14"/>
          <p:cNvGrpSpPr>
            <a:grpSpLocks/>
          </p:cNvGrpSpPr>
          <p:nvPr/>
        </p:nvGrpSpPr>
        <p:grpSpPr bwMode="auto">
          <a:xfrm>
            <a:off x="20638" y="0"/>
            <a:ext cx="1951037" cy="6851650"/>
            <a:chOff x="13" y="0"/>
            <a:chExt cx="1229" cy="4316"/>
          </a:xfrm>
        </p:grpSpPr>
        <p:sp>
          <p:nvSpPr>
            <p:cNvPr id="1434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435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435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435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435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435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435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435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435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435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435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436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434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4341"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4342" name="Text Box 29"/>
          <p:cNvSpPr txBox="1">
            <a:spLocks noChangeArrowheads="1"/>
          </p:cNvSpPr>
          <p:nvPr/>
        </p:nvSpPr>
        <p:spPr bwMode="auto">
          <a:xfrm>
            <a:off x="1808163" y="647700"/>
            <a:ext cx="457200" cy="585788"/>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4343" name="Text Box 30"/>
          <p:cNvSpPr txBox="1">
            <a:spLocks noChangeArrowheads="1"/>
          </p:cNvSpPr>
          <p:nvPr/>
        </p:nvSpPr>
        <p:spPr bwMode="auto">
          <a:xfrm>
            <a:off x="8169275" y="2905125"/>
            <a:ext cx="457200" cy="584200"/>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4344" name="Rectangle 31"/>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4345" name="Rectangle 32"/>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4369" name="Rectangle 33"/>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4347" name="Text Box 34"/>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4371" name="Rectangle 35"/>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27AA662B-1A16-4669-857A-2957FBF5A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r>
              <a:rPr lang="en-US" smtClean="0"/>
              <a:t>27/08/2018</a:t>
            </a: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EB7574F3-4ADF-4AC4-A35D-0623014D743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228600"/>
            <a:ext cx="1979613" cy="6637338"/>
            <a:chOff x="0" y="144"/>
            <a:chExt cx="1247" cy="4181"/>
          </a:xfrm>
        </p:grpSpPr>
        <p:sp>
          <p:nvSpPr>
            <p:cNvPr id="207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8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8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2051" name="Group 14"/>
          <p:cNvGrpSpPr>
            <a:grpSpLocks/>
          </p:cNvGrpSpPr>
          <p:nvPr/>
        </p:nvGrpSpPr>
        <p:grpSpPr bwMode="auto">
          <a:xfrm>
            <a:off x="20638" y="0"/>
            <a:ext cx="1951037" cy="6851650"/>
            <a:chOff x="13" y="0"/>
            <a:chExt cx="1229" cy="4316"/>
          </a:xfrm>
        </p:grpSpPr>
        <p:sp>
          <p:nvSpPr>
            <p:cNvPr id="205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206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206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206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206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206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206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206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206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206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206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207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205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2053" name="AutoShape 28"/>
          <p:cNvSpPr>
            <a:spLocks noChangeArrowheads="1"/>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105298818 h 10000"/>
              <a:gd name="T12" fmla="*/ 2147483646 w 8042"/>
              <a:gd name="T13" fmla="*/ 76236572 h 10000"/>
              <a:gd name="T14" fmla="*/ 2147483646 w 8042"/>
              <a:gd name="T15" fmla="*/ 19533436 h 10000"/>
              <a:gd name="T16" fmla="*/ 94026232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42"/>
              <a:gd name="T34" fmla="*/ 0 h 10000"/>
              <a:gd name="T35" fmla="*/ 8042 w 8042"/>
              <a:gd name="T36" fmla="*/ 10000 h 10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rgbClr val="A53010"/>
          </a:solidFill>
          <a:ln w="9525" cap="flat">
            <a:noFill/>
            <a:round/>
            <a:headEnd/>
            <a:tailEnd/>
          </a:ln>
        </p:spPr>
        <p:txBody>
          <a:bodyPr wrap="none" anchor="ctr"/>
          <a:lstStyle/>
          <a:p>
            <a:pPr>
              <a:defRPr/>
            </a:pPr>
            <a:endParaRPr lang="en-US"/>
          </a:p>
        </p:txBody>
      </p:sp>
      <p:sp>
        <p:nvSpPr>
          <p:cNvPr id="2054"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2055"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79"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2057"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2081" name="Rectangle 33"/>
          <p:cNvSpPr>
            <a:spLocks noGrp="1" noChangeArrowheads="1"/>
          </p:cNvSpPr>
          <p:nvPr>
            <p:ph type="sldNum"/>
          </p:nvPr>
        </p:nvSpPr>
        <p:spPr bwMode="auto">
          <a:xfrm>
            <a:off x="423863" y="4529138"/>
            <a:ext cx="582612"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0FBB03A7-BD77-46F6-995D-7BAD0D771D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4098" name="Group 1"/>
          <p:cNvGrpSpPr>
            <a:grpSpLocks/>
          </p:cNvGrpSpPr>
          <p:nvPr/>
        </p:nvGrpSpPr>
        <p:grpSpPr bwMode="auto">
          <a:xfrm>
            <a:off x="0" y="228600"/>
            <a:ext cx="1979613" cy="6637338"/>
            <a:chOff x="0" y="144"/>
            <a:chExt cx="1247" cy="4181"/>
          </a:xfrm>
        </p:grpSpPr>
        <p:sp>
          <p:nvSpPr>
            <p:cNvPr id="4119"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0"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1"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2"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3"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4"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5"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6"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8"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30"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4099" name="Group 14"/>
          <p:cNvGrpSpPr>
            <a:grpSpLocks/>
          </p:cNvGrpSpPr>
          <p:nvPr/>
        </p:nvGrpSpPr>
        <p:grpSpPr bwMode="auto">
          <a:xfrm>
            <a:off x="20638" y="0"/>
            <a:ext cx="1951037" cy="6851650"/>
            <a:chOff x="13" y="0"/>
            <a:chExt cx="1229" cy="4316"/>
          </a:xfrm>
        </p:grpSpPr>
        <p:sp>
          <p:nvSpPr>
            <p:cNvPr id="4107"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4108"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4109"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4110"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4111"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4112"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4113"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4114"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4115"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4116"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4117"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4118"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410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4101"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4102"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4103"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4127"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4105"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4129" name="Rectangle 33"/>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68031550-7F7C-4707-B2A3-89C6D301BA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5122" name="Group 1"/>
          <p:cNvGrpSpPr>
            <a:grpSpLocks/>
          </p:cNvGrpSpPr>
          <p:nvPr/>
        </p:nvGrpSpPr>
        <p:grpSpPr bwMode="auto">
          <a:xfrm>
            <a:off x="0" y="228600"/>
            <a:ext cx="1979613" cy="6637338"/>
            <a:chOff x="0" y="144"/>
            <a:chExt cx="1247" cy="4181"/>
          </a:xfrm>
        </p:grpSpPr>
        <p:sp>
          <p:nvSpPr>
            <p:cNvPr id="514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5123" name="Group 14"/>
          <p:cNvGrpSpPr>
            <a:grpSpLocks/>
          </p:cNvGrpSpPr>
          <p:nvPr/>
        </p:nvGrpSpPr>
        <p:grpSpPr bwMode="auto">
          <a:xfrm>
            <a:off x="20638" y="0"/>
            <a:ext cx="1951037" cy="6851650"/>
            <a:chOff x="13" y="0"/>
            <a:chExt cx="1229" cy="4316"/>
          </a:xfrm>
        </p:grpSpPr>
        <p:sp>
          <p:nvSpPr>
            <p:cNvPr id="513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513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513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513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513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513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513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513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513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514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514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514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5124"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5125"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5126"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5127"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5151"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5129"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5153"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B4AFE12E-FE35-489F-84DF-7181222170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6146" name="Group 1"/>
          <p:cNvGrpSpPr>
            <a:grpSpLocks/>
          </p:cNvGrpSpPr>
          <p:nvPr/>
        </p:nvGrpSpPr>
        <p:grpSpPr bwMode="auto">
          <a:xfrm>
            <a:off x="0" y="228600"/>
            <a:ext cx="1979613" cy="6637338"/>
            <a:chOff x="0" y="144"/>
            <a:chExt cx="1247" cy="4181"/>
          </a:xfrm>
        </p:grpSpPr>
        <p:sp>
          <p:nvSpPr>
            <p:cNvPr id="6167"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68"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69"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0"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1"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2"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3"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4"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6"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8"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6147" name="Group 14"/>
          <p:cNvGrpSpPr>
            <a:grpSpLocks/>
          </p:cNvGrpSpPr>
          <p:nvPr/>
        </p:nvGrpSpPr>
        <p:grpSpPr bwMode="auto">
          <a:xfrm>
            <a:off x="20638" y="0"/>
            <a:ext cx="1951037" cy="6851650"/>
            <a:chOff x="13" y="0"/>
            <a:chExt cx="1229" cy="4316"/>
          </a:xfrm>
        </p:grpSpPr>
        <p:sp>
          <p:nvSpPr>
            <p:cNvPr id="6155"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6156"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6157"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6158"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6159"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6160"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6161"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6162"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6163"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6164"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6165"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6166"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614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6149"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6150"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6151"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6175"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6153"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6177"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5D2D4A5F-48B6-4E87-A811-31ECB3E7BF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7170" name="Group 1"/>
          <p:cNvGrpSpPr>
            <a:grpSpLocks/>
          </p:cNvGrpSpPr>
          <p:nvPr/>
        </p:nvGrpSpPr>
        <p:grpSpPr bwMode="auto">
          <a:xfrm>
            <a:off x="0" y="228600"/>
            <a:ext cx="1979613" cy="6637338"/>
            <a:chOff x="0" y="144"/>
            <a:chExt cx="1247" cy="4181"/>
          </a:xfrm>
        </p:grpSpPr>
        <p:sp>
          <p:nvSpPr>
            <p:cNvPr id="719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20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20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7171" name="Group 14"/>
          <p:cNvGrpSpPr>
            <a:grpSpLocks/>
          </p:cNvGrpSpPr>
          <p:nvPr/>
        </p:nvGrpSpPr>
        <p:grpSpPr bwMode="auto">
          <a:xfrm>
            <a:off x="20638" y="0"/>
            <a:ext cx="1951037" cy="6851650"/>
            <a:chOff x="13" y="0"/>
            <a:chExt cx="1229" cy="4316"/>
          </a:xfrm>
        </p:grpSpPr>
        <p:sp>
          <p:nvSpPr>
            <p:cNvPr id="717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718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718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718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718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718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718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718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718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718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718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719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717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7173"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7174"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7175"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7199"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7177"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7201"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C67888CD-DAB9-4C77-8E4F-DCAB4EAD7D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8194" name="Group 1"/>
          <p:cNvGrpSpPr>
            <a:grpSpLocks/>
          </p:cNvGrpSpPr>
          <p:nvPr/>
        </p:nvGrpSpPr>
        <p:grpSpPr bwMode="auto">
          <a:xfrm>
            <a:off x="0" y="228600"/>
            <a:ext cx="1979613" cy="6637338"/>
            <a:chOff x="0" y="144"/>
            <a:chExt cx="1247" cy="4181"/>
          </a:xfrm>
        </p:grpSpPr>
        <p:sp>
          <p:nvSpPr>
            <p:cNvPr id="8215"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6"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7"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8"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9"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0"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1"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2"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4"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6"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8195" name="Group 14"/>
          <p:cNvGrpSpPr>
            <a:grpSpLocks/>
          </p:cNvGrpSpPr>
          <p:nvPr/>
        </p:nvGrpSpPr>
        <p:grpSpPr bwMode="auto">
          <a:xfrm>
            <a:off x="20638" y="0"/>
            <a:ext cx="1951037" cy="6851650"/>
            <a:chOff x="13" y="0"/>
            <a:chExt cx="1229" cy="4316"/>
          </a:xfrm>
        </p:grpSpPr>
        <p:sp>
          <p:nvSpPr>
            <p:cNvPr id="8203"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8204"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8205"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8206"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8207"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8208"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8209"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8210"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8211"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8212"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8213"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8214"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8196"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8197"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8198"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8199"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8223"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8201"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8225"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E2842596-8879-419E-BFE7-335A250F33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9218" name="Group 1"/>
          <p:cNvGrpSpPr>
            <a:grpSpLocks/>
          </p:cNvGrpSpPr>
          <p:nvPr/>
        </p:nvGrpSpPr>
        <p:grpSpPr bwMode="auto">
          <a:xfrm>
            <a:off x="0" y="228600"/>
            <a:ext cx="1979613" cy="6637338"/>
            <a:chOff x="0" y="144"/>
            <a:chExt cx="1247" cy="4181"/>
          </a:xfrm>
        </p:grpSpPr>
        <p:sp>
          <p:nvSpPr>
            <p:cNvPr id="9239"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0"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1"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2"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3"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4"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5"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6"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8"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50"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9219" name="Group 14"/>
          <p:cNvGrpSpPr>
            <a:grpSpLocks/>
          </p:cNvGrpSpPr>
          <p:nvPr/>
        </p:nvGrpSpPr>
        <p:grpSpPr bwMode="auto">
          <a:xfrm>
            <a:off x="20638" y="0"/>
            <a:ext cx="1951037" cy="6851650"/>
            <a:chOff x="13" y="0"/>
            <a:chExt cx="1229" cy="4316"/>
          </a:xfrm>
        </p:grpSpPr>
        <p:sp>
          <p:nvSpPr>
            <p:cNvPr id="9227"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9228"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9229"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9230"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9231"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9232"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9233"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9234"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9235"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9236"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9237"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9238"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922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9221"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9222"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9223"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9247"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9225"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9249"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8D5BE29F-9E90-4DEF-89E9-B7C1BA22DD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42" name="Group 1"/>
          <p:cNvGrpSpPr>
            <a:grpSpLocks/>
          </p:cNvGrpSpPr>
          <p:nvPr/>
        </p:nvGrpSpPr>
        <p:grpSpPr bwMode="auto">
          <a:xfrm>
            <a:off x="0" y="228600"/>
            <a:ext cx="1979613" cy="6637338"/>
            <a:chOff x="0" y="144"/>
            <a:chExt cx="1247" cy="4181"/>
          </a:xfrm>
        </p:grpSpPr>
        <p:sp>
          <p:nvSpPr>
            <p:cNvPr id="1026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0243" name="Group 14"/>
          <p:cNvGrpSpPr>
            <a:grpSpLocks/>
          </p:cNvGrpSpPr>
          <p:nvPr/>
        </p:nvGrpSpPr>
        <p:grpSpPr bwMode="auto">
          <a:xfrm>
            <a:off x="20638" y="0"/>
            <a:ext cx="1951037" cy="6851650"/>
            <a:chOff x="13" y="0"/>
            <a:chExt cx="1229" cy="4316"/>
          </a:xfrm>
        </p:grpSpPr>
        <p:sp>
          <p:nvSpPr>
            <p:cNvPr id="1025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025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025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025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025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025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025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025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025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26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26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026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0244"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45"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0246"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47"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71"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0249"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73" name="Rectangle 33"/>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FD513282-3A09-4CD9-9827-D1FC9E5492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5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5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50.xml"/></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50.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50.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50.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0.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0.xml"/></Relationships>
</file>

<file path=ppt/slides/_rels/slide22.xml.rels><?xml version="1.0" encoding="UTF-8" standalone="yes"?>
<Relationships xmlns="http://schemas.openxmlformats.org/package/2006/relationships"><Relationship Id="rId8" Type="http://schemas.openxmlformats.org/officeDocument/2006/relationships/hyperlink" Target="https://www.sqlite.org/download.html" TargetMode="External"/><Relationship Id="rId3" Type="http://schemas.openxmlformats.org/officeDocument/2006/relationships/hyperlink" Target="https://www.python.org/downloads/" TargetMode="External"/><Relationship Id="rId7" Type="http://schemas.openxmlformats.org/officeDocument/2006/relationships/hyperlink" Target="https://www.mysql.com/downloads/" TargetMode="External"/><Relationship Id="rId2" Type="http://schemas.openxmlformats.org/officeDocument/2006/relationships/notesSlide" Target="../notesSlides/notesSlide22.xml"/><Relationship Id="rId1" Type="http://schemas.openxmlformats.org/officeDocument/2006/relationships/slideLayout" Target="../slideLayouts/slideLayout150.xml"/><Relationship Id="rId6" Type="http://schemas.openxmlformats.org/officeDocument/2006/relationships/hyperlink" Target="https://www.djangoproject.com/download/" TargetMode="External"/><Relationship Id="rId5" Type="http://schemas.openxmlformats.org/officeDocument/2006/relationships/hyperlink" Target="https://www.postgresql.org/download/" TargetMode="External"/><Relationship Id="rId4" Type="http://schemas.openxmlformats.org/officeDocument/2006/relationships/hyperlink" Target="https://stackoverflow.com/questions/3916191/download-data-url-file"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56"/>
          <p:cNvSpPr/>
          <p:nvPr/>
        </p:nvSpPr>
        <p:spPr>
          <a:xfrm>
            <a:off x="0" y="3822700"/>
            <a:ext cx="3529012" cy="3035300"/>
          </a:xfrm>
          <a:custGeom>
            <a:avLst/>
            <a:gdLst/>
            <a:ahLst/>
            <a:cxnLst/>
            <a:rect l="l" t="t" r="r" b="b"/>
            <a:pathLst>
              <a:path w="3529329" h="3035300" extrusionOk="0">
                <a:moveTo>
                  <a:pt x="0" y="0"/>
                </a:moveTo>
                <a:lnTo>
                  <a:pt x="3529340" y="0"/>
                </a:lnTo>
                <a:lnTo>
                  <a:pt x="3529340" y="3035295"/>
                </a:lnTo>
              </a:path>
            </a:pathLst>
          </a:custGeom>
          <a:noFill/>
          <a:ln w="76300" cap="sq" cmpd="sng">
            <a:solidFill>
              <a:srgbClr val="FFFF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698" name="Google Shape;698;p56"/>
          <p:cNvSpPr/>
          <p:nvPr/>
        </p:nvSpPr>
        <p:spPr>
          <a:xfrm>
            <a:off x="6802437" y="3725862"/>
            <a:ext cx="2341562" cy="3132137"/>
          </a:xfrm>
          <a:custGeom>
            <a:avLst/>
            <a:gdLst/>
            <a:ahLst/>
            <a:cxnLst/>
            <a:rect l="l" t="t" r="r" b="b"/>
            <a:pathLst>
              <a:path w="2341879" h="3131820" extrusionOk="0">
                <a:moveTo>
                  <a:pt x="0" y="3131819"/>
                </a:moveTo>
                <a:lnTo>
                  <a:pt x="0" y="0"/>
                </a:lnTo>
                <a:lnTo>
                  <a:pt x="2341869" y="0"/>
                </a:lnTo>
              </a:path>
            </a:pathLst>
          </a:custGeom>
          <a:noFill/>
          <a:ln w="76300" cap="sq" cmpd="sng">
            <a:solidFill>
              <a:srgbClr val="FFFF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699" name="Google Shape;699;p56"/>
          <p:cNvSpPr/>
          <p:nvPr/>
        </p:nvSpPr>
        <p:spPr>
          <a:xfrm>
            <a:off x="5724525" y="3306762"/>
            <a:ext cx="3417887" cy="914400"/>
          </a:xfrm>
          <a:custGeom>
            <a:avLst/>
            <a:gdLst/>
            <a:ahLst/>
            <a:cxnLst/>
            <a:rect l="l" t="t" r="r" b="b"/>
            <a:pathLst>
              <a:path w="3418840" h="914400" extrusionOk="0">
                <a:moveTo>
                  <a:pt x="3418819" y="0"/>
                </a:moveTo>
                <a:lnTo>
                  <a:pt x="0" y="0"/>
                </a:lnTo>
                <a:lnTo>
                  <a:pt x="3418819" y="914399"/>
                </a:lnTo>
                <a:lnTo>
                  <a:pt x="341881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700" name="Google Shape;700;p56"/>
          <p:cNvSpPr txBox="1"/>
          <p:nvPr/>
        </p:nvSpPr>
        <p:spPr>
          <a:xfrm>
            <a:off x="1071538" y="428604"/>
            <a:ext cx="7129561" cy="710067"/>
          </a:xfrm>
          <a:prstGeom prst="rect">
            <a:avLst/>
          </a:prstGeom>
          <a:solidFill>
            <a:schemeClr val="bg1"/>
          </a:solid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FFFFFF"/>
              </a:buClr>
              <a:buSzPts val="2400"/>
              <a:buFont typeface="Times New Roman"/>
              <a:buNone/>
            </a:pPr>
            <a:r>
              <a:rPr lang="en-US" sz="2000" b="1" dirty="0" smtClean="0">
                <a:solidFill>
                  <a:schemeClr val="tx1"/>
                </a:solidFill>
                <a:latin typeface="Times New Roman"/>
                <a:ea typeface="Times New Roman"/>
                <a:cs typeface="Times New Roman"/>
                <a:sym typeface="Times New Roman"/>
              </a:rPr>
              <a:t>GUJARAT TECHNOLOGICAL </a:t>
            </a:r>
            <a:r>
              <a:rPr lang="en-US" sz="2000" b="1" dirty="0" smtClean="0">
                <a:solidFill>
                  <a:schemeClr val="tx1"/>
                </a:solidFill>
                <a:latin typeface="Times New Roman"/>
                <a:ea typeface="Times New Roman"/>
                <a:cs typeface="Times New Roman"/>
                <a:sym typeface="Times New Roman"/>
              </a:rPr>
              <a:t>UNIVERCITY</a:t>
            </a:r>
          </a:p>
          <a:p>
            <a:pPr marL="0" marR="0" lvl="0" indent="0" algn="ctr" rtl="0">
              <a:lnSpc>
                <a:spcPct val="100000"/>
              </a:lnSpc>
              <a:spcBef>
                <a:spcPts val="0"/>
              </a:spcBef>
              <a:spcAft>
                <a:spcPts val="0"/>
              </a:spcAft>
              <a:buClr>
                <a:srgbClr val="FFFFFF"/>
              </a:buClr>
              <a:buSzPts val="2400"/>
              <a:buFont typeface="Times New Roman"/>
              <a:buNone/>
            </a:pPr>
            <a:r>
              <a:rPr lang="en-US" sz="2000" b="1" dirty="0" err="1" smtClean="0">
                <a:solidFill>
                  <a:schemeClr val="tx1"/>
                </a:solidFill>
                <a:latin typeface="Times New Roman"/>
                <a:ea typeface="Times New Roman"/>
                <a:cs typeface="Times New Roman"/>
                <a:sym typeface="Times New Roman"/>
              </a:rPr>
              <a:t>Vishwakarma</a:t>
            </a:r>
            <a:r>
              <a:rPr lang="en-US" sz="2000" b="1" dirty="0" smtClean="0">
                <a:solidFill>
                  <a:schemeClr val="tx1"/>
                </a:solidFill>
                <a:latin typeface="Times New Roman"/>
                <a:ea typeface="Times New Roman"/>
                <a:cs typeface="Times New Roman"/>
                <a:sym typeface="Times New Roman"/>
              </a:rPr>
              <a:t> Government Engineering </a:t>
            </a:r>
            <a:r>
              <a:rPr lang="en-US" sz="2000" b="1" dirty="0" err="1" smtClean="0">
                <a:solidFill>
                  <a:schemeClr val="tx1"/>
                </a:solidFill>
                <a:latin typeface="Times New Roman"/>
                <a:ea typeface="Times New Roman"/>
                <a:cs typeface="Times New Roman"/>
                <a:sym typeface="Times New Roman"/>
              </a:rPr>
              <a:t>Collage</a:t>
            </a:r>
            <a:r>
              <a:rPr lang="en-US" sz="1200" b="1" dirty="0" err="1" smtClean="0">
                <a:solidFill>
                  <a:srgbClr val="FFFFFF"/>
                </a:solidFill>
                <a:latin typeface="Times New Roman"/>
                <a:ea typeface="Times New Roman"/>
                <a:cs typeface="Times New Roman"/>
                <a:sym typeface="Times New Roman"/>
              </a:rPr>
              <a:t>RT</a:t>
            </a:r>
            <a:endParaRPr sz="1200" b="0" i="0" u="none" dirty="0">
              <a:solidFill>
                <a:schemeClr val="dk1"/>
              </a:solidFill>
              <a:latin typeface="Times New Roman"/>
              <a:ea typeface="Times New Roman"/>
              <a:cs typeface="Times New Roman"/>
              <a:sym typeface="Times New Roman"/>
            </a:endParaRPr>
          </a:p>
        </p:txBody>
      </p:sp>
      <p:sp>
        <p:nvSpPr>
          <p:cNvPr id="701" name="Google Shape;701;p56"/>
          <p:cNvSpPr txBox="1"/>
          <p:nvPr/>
        </p:nvSpPr>
        <p:spPr>
          <a:xfrm>
            <a:off x="145167" y="3870146"/>
            <a:ext cx="9162665" cy="1571842"/>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3200"/>
              <a:buFont typeface="Times New Roman"/>
              <a:buNone/>
            </a:pPr>
            <a:r>
              <a:rPr lang="en-US" sz="3200" dirty="0">
                <a:solidFill>
                  <a:srgbClr val="000000"/>
                </a:solidFill>
                <a:latin typeface="Times New Roman"/>
                <a:ea typeface="Times New Roman"/>
                <a:cs typeface="Times New Roman"/>
                <a:sym typeface="Times New Roman"/>
              </a:rPr>
              <a:t> </a:t>
            </a:r>
            <a:r>
              <a:rPr lang="en-US" sz="3200" dirty="0" smtClean="0">
                <a:solidFill>
                  <a:srgbClr val="000000"/>
                </a:solidFill>
                <a:latin typeface="Times New Roman"/>
                <a:ea typeface="Times New Roman"/>
                <a:cs typeface="Times New Roman"/>
                <a:sym typeface="Times New Roman"/>
              </a:rPr>
              <a:t>  Name 								</a:t>
            </a:r>
            <a:r>
              <a:rPr lang="en-US" sz="3200" b="0" i="0" u="none" dirty="0" smtClean="0">
                <a:solidFill>
                  <a:srgbClr val="000000"/>
                </a:solidFill>
                <a:latin typeface="Times New Roman"/>
                <a:ea typeface="Times New Roman"/>
                <a:cs typeface="Times New Roman"/>
                <a:sym typeface="Times New Roman"/>
              </a:rPr>
              <a:t>Internal </a:t>
            </a:r>
            <a:r>
              <a:rPr lang="en-US" sz="3200" b="0" i="0" u="none" dirty="0">
                <a:solidFill>
                  <a:srgbClr val="000000"/>
                </a:solidFill>
                <a:latin typeface="Times New Roman"/>
                <a:ea typeface="Times New Roman"/>
                <a:cs typeface="Times New Roman"/>
                <a:sym typeface="Times New Roman"/>
              </a:rPr>
              <a:t>Faculty Guide</a:t>
            </a:r>
            <a:endParaRPr dirty="0"/>
          </a:p>
          <a:p>
            <a:pPr marL="0" marR="0" lvl="0" indent="0" algn="l" rtl="0">
              <a:lnSpc>
                <a:spcPct val="100000"/>
              </a:lnSpc>
              <a:spcBef>
                <a:spcPts val="0"/>
              </a:spcBef>
              <a:spcAft>
                <a:spcPts val="0"/>
              </a:spcAft>
              <a:buClr>
                <a:srgbClr val="000000"/>
              </a:buClr>
              <a:buSzPts val="3200"/>
              <a:buFont typeface="Times New Roman"/>
              <a:buNone/>
            </a:pPr>
            <a:r>
              <a:rPr lang="en-US" sz="3200" b="0" i="0" u="none" dirty="0">
                <a:solidFill>
                  <a:srgbClr val="00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endParaRPr sz="3200" b="0" i="0" u="none" dirty="0">
              <a:solidFill>
                <a:srgbClr val="000000"/>
              </a:solidFill>
              <a:latin typeface="Times New Roman"/>
              <a:ea typeface="Times New Roman"/>
              <a:cs typeface="Times New Roman"/>
              <a:sym typeface="Times New Roman"/>
            </a:endParaRPr>
          </a:p>
        </p:txBody>
      </p:sp>
      <p:sp>
        <p:nvSpPr>
          <p:cNvPr id="703" name="Google Shape;703;p56"/>
          <p:cNvSpPr txBox="1"/>
          <p:nvPr/>
        </p:nvSpPr>
        <p:spPr>
          <a:xfrm>
            <a:off x="1571604" y="2071678"/>
            <a:ext cx="59055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Times New Roman"/>
              <a:buNone/>
            </a:pPr>
            <a:r>
              <a:rPr lang="en-US" sz="4000" b="1" dirty="0" smtClean="0">
                <a:solidFill>
                  <a:schemeClr val="dk1"/>
                </a:solidFill>
                <a:latin typeface="Times New Roman"/>
                <a:cs typeface="Times New Roman"/>
                <a:sym typeface="Times New Roman"/>
              </a:rPr>
              <a:t>EXPENSE MANAGER</a:t>
            </a:r>
            <a:endParaRPr dirty="0"/>
          </a:p>
        </p:txBody>
      </p:sp>
      <p:sp>
        <p:nvSpPr>
          <p:cNvPr id="3" name="TextBox 2">
            <a:extLst>
              <a:ext uri="{FF2B5EF4-FFF2-40B4-BE49-F238E27FC236}">
                <a16:creationId xmlns="" xmlns:a16="http://schemas.microsoft.com/office/drawing/2014/main" id="{F992324D-030A-3D47-3CBD-DE7B9E359D68}"/>
              </a:ext>
            </a:extLst>
          </p:cNvPr>
          <p:cNvSpPr txBox="1"/>
          <p:nvPr/>
        </p:nvSpPr>
        <p:spPr>
          <a:xfrm>
            <a:off x="395535" y="4784546"/>
            <a:ext cx="8164329" cy="461665"/>
          </a:xfrm>
          <a:prstGeom prst="rect">
            <a:avLst/>
          </a:prstGeom>
          <a:noFill/>
        </p:spPr>
        <p:txBody>
          <a:bodyPr wrap="square" rtlCol="0">
            <a:spAutoFit/>
          </a:bodyPr>
          <a:lstStyle/>
          <a:p>
            <a:r>
              <a:rPr lang="en-US" sz="1600" dirty="0" smtClean="0">
                <a:solidFill>
                  <a:schemeClr val="tx1"/>
                </a:solidFill>
                <a:latin typeface="Times New Roman" panose="02020603050405020304" pitchFamily="18" charset="0"/>
                <a:cs typeface="Times New Roman" panose="02020603050405020304" pitchFamily="18" charset="0"/>
              </a:rPr>
              <a:t>PARGI SUNILKUMAR LALSINGBHAI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DIPAK PATEL</a:t>
            </a: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10" name="image1.jpeg"/>
          <p:cNvPicPr/>
          <p:nvPr/>
        </p:nvPicPr>
        <p:blipFill>
          <a:blip r:embed="rId3" cstate="print"/>
          <a:stretch>
            <a:fillRect/>
          </a:stretch>
        </p:blipFill>
        <p:spPr>
          <a:xfrm>
            <a:off x="0" y="0"/>
            <a:ext cx="1323975" cy="1257300"/>
          </a:xfrm>
          <a:prstGeom prst="rect">
            <a:avLst/>
          </a:prstGeom>
        </p:spPr>
      </p:pic>
      <p:pic>
        <p:nvPicPr>
          <p:cNvPr id="11" name="image2.jpeg"/>
          <p:cNvPicPr/>
          <p:nvPr/>
        </p:nvPicPr>
        <p:blipFill>
          <a:blip r:embed="rId4" cstate="print"/>
          <a:stretch>
            <a:fillRect/>
          </a:stretch>
        </p:blipFill>
        <p:spPr>
          <a:xfrm>
            <a:off x="7715272" y="0"/>
            <a:ext cx="1428728" cy="12858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24544" y="476672"/>
            <a:ext cx="7891463" cy="677863"/>
          </a:xfrm>
          <a:prstGeom prst="rect">
            <a:avLst/>
          </a:prstGeom>
          <a:noFill/>
          <a:ln w="9525">
            <a:noFill/>
            <a:round/>
            <a:headEnd/>
            <a:tailEnd/>
          </a:ln>
        </p:spPr>
        <p:txBody>
          <a:bodyPr/>
          <a:lstStyle/>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2800" b="1" dirty="0" smtClean="0">
                <a:solidFill>
                  <a:srgbClr val="262626"/>
                </a:solidFill>
                <a:latin typeface="Century Gothic" pitchFamily="34" charset="0"/>
              </a:rPr>
              <a:t>4</a:t>
            </a:r>
            <a:r>
              <a:rPr lang="en-US" sz="2800" b="1" dirty="0">
                <a:solidFill>
                  <a:srgbClr val="262626"/>
                </a:solidFill>
                <a:latin typeface="Century Gothic" pitchFamily="34" charset="0"/>
              </a:rPr>
              <a:t>) User Experience and Adoption:</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10</a:t>
            </a:fld>
            <a:endParaRPr lang="en-US">
              <a:cs typeface="Droid Sans Fallback" charset="0"/>
            </a:endParaRPr>
          </a:p>
        </p:txBody>
      </p:sp>
      <p:sp>
        <p:nvSpPr>
          <p:cNvPr id="2" name="TextBox 1">
            <a:extLst>
              <a:ext uri="{FF2B5EF4-FFF2-40B4-BE49-F238E27FC236}">
                <a16:creationId xmlns="" xmlns:a16="http://schemas.microsoft.com/office/drawing/2014/main" id="{AB844508-BCBF-ED74-5A5B-7DDCF4C1BA82}"/>
              </a:ext>
            </a:extLst>
          </p:cNvPr>
          <p:cNvSpPr txBox="1"/>
          <p:nvPr/>
        </p:nvSpPr>
        <p:spPr>
          <a:xfrm>
            <a:off x="467544" y="1271117"/>
            <a:ext cx="8208912" cy="495520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latin typeface="Times New Roman" pitchFamily="18" charset="0"/>
                <a:cs typeface="Times New Roman" pitchFamily="18" charset="0"/>
              </a:rPr>
              <a:t>Intuitive </a:t>
            </a:r>
            <a:r>
              <a:rPr lang="en-US" sz="2000" dirty="0" smtClean="0">
                <a:solidFill>
                  <a:srgbClr val="000000"/>
                </a:solidFill>
                <a:latin typeface="Times New Roman" pitchFamily="18" charset="0"/>
                <a:cs typeface="Times New Roman" pitchFamily="18" charset="0"/>
              </a:rPr>
              <a:t>Interface: A </a:t>
            </a:r>
            <a:r>
              <a:rPr lang="en-US" sz="2000" dirty="0">
                <a:solidFill>
                  <a:srgbClr val="000000"/>
                </a:solidFill>
                <a:latin typeface="Times New Roman" pitchFamily="18" charset="0"/>
                <a:cs typeface="Times New Roman" pitchFamily="18" charset="0"/>
              </a:rPr>
              <a:t>well-designed and intuitive interface is essential for a positive user experience. Users should be able to navigate the expense management system effortlessly, with clear labels, logical workflows, and intuitive </a:t>
            </a:r>
            <a:r>
              <a:rPr lang="en-US" sz="2000" dirty="0" smtClean="0">
                <a:solidFill>
                  <a:srgbClr val="000000"/>
                </a:solidFill>
                <a:latin typeface="Times New Roman" pitchFamily="18" charset="0"/>
                <a:cs typeface="Times New Roman" pitchFamily="18" charset="0"/>
              </a:rPr>
              <a:t>controls.</a:t>
            </a:r>
          </a:p>
          <a:p>
            <a:pPr marL="285750" indent="-285750">
              <a:buFont typeface="Arial" panose="020B0604020202020204" pitchFamily="34" charset="0"/>
              <a:buChar char="•"/>
            </a:pPr>
            <a:r>
              <a:rPr lang="en-US" sz="2000" dirty="0" smtClean="0">
                <a:solidFill>
                  <a:srgbClr val="000000"/>
                </a:solidFill>
                <a:latin typeface="Times New Roman" pitchFamily="18" charset="0"/>
                <a:cs typeface="Times New Roman" pitchFamily="18" charset="0"/>
              </a:rPr>
              <a:t>Simplified </a:t>
            </a:r>
            <a:r>
              <a:rPr lang="en-US" sz="2000" dirty="0">
                <a:solidFill>
                  <a:srgbClr val="000000"/>
                </a:solidFill>
                <a:latin typeface="Times New Roman" pitchFamily="18" charset="0"/>
                <a:cs typeface="Times New Roman" pitchFamily="18" charset="0"/>
              </a:rPr>
              <a:t>Data </a:t>
            </a:r>
            <a:r>
              <a:rPr lang="en-US" sz="2000" dirty="0" smtClean="0">
                <a:solidFill>
                  <a:srgbClr val="000000"/>
                </a:solidFill>
                <a:latin typeface="Times New Roman" pitchFamily="18" charset="0"/>
                <a:cs typeface="Times New Roman" pitchFamily="18" charset="0"/>
              </a:rPr>
              <a:t>Entry: Minimizing </a:t>
            </a:r>
            <a:r>
              <a:rPr lang="en-US" sz="2000" dirty="0">
                <a:solidFill>
                  <a:srgbClr val="000000"/>
                </a:solidFill>
                <a:latin typeface="Times New Roman" pitchFamily="18" charset="0"/>
                <a:cs typeface="Times New Roman" pitchFamily="18" charset="0"/>
              </a:rPr>
              <a:t>manual data entry through features like receipt scanning, autofill, and bulk import functionalities simplifies the expense tracking process and improves user satisfaction.</a:t>
            </a:r>
          </a:p>
          <a:p>
            <a:pPr marL="285750" indent="-285750">
              <a:buFont typeface="Arial" panose="020B0604020202020204" pitchFamily="34" charset="0"/>
              <a:buChar char="•"/>
            </a:pPr>
            <a:r>
              <a:rPr lang="en-US" sz="2000" dirty="0">
                <a:solidFill>
                  <a:srgbClr val="000000"/>
                </a:solidFill>
                <a:latin typeface="Times New Roman" pitchFamily="18" charset="0"/>
                <a:cs typeface="Times New Roman" pitchFamily="18" charset="0"/>
              </a:rPr>
              <a:t>Visualizations and </a:t>
            </a:r>
            <a:r>
              <a:rPr lang="en-US" sz="2000" dirty="0" smtClean="0">
                <a:solidFill>
                  <a:srgbClr val="000000"/>
                </a:solidFill>
                <a:latin typeface="Times New Roman" pitchFamily="18" charset="0"/>
                <a:cs typeface="Times New Roman" pitchFamily="18" charset="0"/>
              </a:rPr>
              <a:t>Dashboards: Visual </a:t>
            </a:r>
            <a:r>
              <a:rPr lang="en-US" sz="2000" dirty="0">
                <a:solidFill>
                  <a:srgbClr val="000000"/>
                </a:solidFill>
                <a:latin typeface="Times New Roman" pitchFamily="18" charset="0"/>
                <a:cs typeface="Times New Roman" pitchFamily="18" charset="0"/>
              </a:rPr>
              <a:t>representations of expense data through charts, graphs, and customizable dashboards enhance the user experience by providing quick insights into spending patterns and financial health</a:t>
            </a:r>
            <a:r>
              <a:rPr lang="en-US" sz="2000" dirty="0" smtClean="0">
                <a:solidFill>
                  <a:srgbClr val="000000"/>
                </a:solidFill>
                <a:latin typeface="Times New Roman" pitchFamily="18" charset="0"/>
                <a:cs typeface="Times New Roman" pitchFamily="18" charset="0"/>
              </a:rPr>
              <a:t>.</a:t>
            </a:r>
            <a:endParaRPr lang="en-US" sz="2000" dirty="0">
              <a:solidFill>
                <a:srgbClr val="000000"/>
              </a:solidFill>
              <a:latin typeface="Times New Roman" pitchFamily="18" charset="0"/>
              <a:cs typeface="Times New Roman" pitchFamily="18" charset="0"/>
            </a:endParaRPr>
          </a:p>
          <a:p>
            <a:pPr marL="285750" indent="-285750">
              <a:buFont typeface="Arial" panose="020B0604020202020204" pitchFamily="34" charset="0"/>
              <a:buChar char="•"/>
            </a:pPr>
            <a:r>
              <a:rPr lang="en-US" sz="2000" dirty="0" smtClean="0">
                <a:solidFill>
                  <a:srgbClr val="000000"/>
                </a:solidFill>
                <a:latin typeface="Times New Roman" pitchFamily="18" charset="0"/>
                <a:cs typeface="Times New Roman" pitchFamily="18" charset="0"/>
              </a:rPr>
              <a:t>Personalization: Offering </a:t>
            </a:r>
            <a:r>
              <a:rPr lang="en-US" sz="2000" dirty="0">
                <a:solidFill>
                  <a:srgbClr val="000000"/>
                </a:solidFill>
                <a:latin typeface="Times New Roman" pitchFamily="18" charset="0"/>
                <a:cs typeface="Times New Roman" pitchFamily="18" charset="0"/>
              </a:rPr>
              <a:t>customization options such as configurable expense categories, personalized settings, and tailored reports allows users to adapt the expense management system to their individual preferences and needs</a:t>
            </a:r>
            <a:r>
              <a:rPr lang="en-US" sz="2000" dirty="0" smtClean="0">
                <a:solidFill>
                  <a:srgbClr val="000000"/>
                </a:solidFill>
                <a:latin typeface="Times New Roman" pitchFamily="18" charset="0"/>
                <a:cs typeface="Times New Roman" pitchFamily="18" charset="0"/>
              </a:rPr>
              <a:t>.</a:t>
            </a:r>
            <a:endParaRPr lang="en-US" sz="1600" dirty="0">
              <a:solidFill>
                <a:srgbClr val="000000"/>
              </a:solidFill>
              <a:latin typeface="Times New Roman" pitchFamily="18" charset="0"/>
              <a:cs typeface="Times New Roman" pitchFamily="18" charset="0"/>
            </a:endParaRPr>
          </a:p>
          <a:p>
            <a:pPr marL="171450" indent="-171450">
              <a:buFont typeface="Arial" panose="020B0604020202020204" pitchFamily="34" charset="0"/>
              <a:buChar char="•"/>
            </a:pPr>
            <a:endParaRPr lang="en-US" sz="1600" dirty="0">
              <a:solidFill>
                <a:srgbClr val="0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2812138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609600" y="609600"/>
            <a:ext cx="7891463"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Object Oriented Diagrams (Use Case, Sequence, Activity, Class, Flow - whichever is applicable)</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11</a:t>
            </a:fld>
            <a:endParaRPr lang="en-US">
              <a:cs typeface="Droid Sans Fallback" charset="0"/>
            </a:endParaRPr>
          </a:p>
        </p:txBody>
      </p:sp>
      <p:pic>
        <p:nvPicPr>
          <p:cNvPr id="3" name="Picture 2">
            <a:extLst>
              <a:ext uri="{FF2B5EF4-FFF2-40B4-BE49-F238E27FC236}">
                <a16:creationId xmlns="" xmlns:a16="http://schemas.microsoft.com/office/drawing/2014/main" id="{61676ECE-4A5D-7106-9FDE-3E71FA10183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03342" y="1412776"/>
            <a:ext cx="5632954" cy="4824536"/>
          </a:xfrm>
          <a:prstGeom prst="rect">
            <a:avLst/>
          </a:prstGeom>
          <a:solidFill>
            <a:schemeClr val="accent6">
              <a:lumMod val="40000"/>
              <a:lumOff val="60000"/>
            </a:schemeClr>
          </a:solidFill>
        </p:spPr>
      </p:pic>
    </p:spTree>
    <p:extLst>
      <p:ext uri="{BB962C8B-B14F-4D97-AF65-F5344CB8AC3E}">
        <p14:creationId xmlns="" xmlns:p14="http://schemas.microsoft.com/office/powerpoint/2010/main" val="20131631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609600" y="609600"/>
            <a:ext cx="7891463"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Object Oriented Diagrams (Use Case, Sequence, Activity, Class, Flow - whichever is applicable)</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12</a:t>
            </a:fld>
            <a:endParaRPr lang="en-US">
              <a:cs typeface="Droid Sans Fallback" charset="0"/>
            </a:endParaRPr>
          </a:p>
        </p:txBody>
      </p:sp>
      <p:pic>
        <p:nvPicPr>
          <p:cNvPr id="5" name="Picture 4">
            <a:extLst>
              <a:ext uri="{FF2B5EF4-FFF2-40B4-BE49-F238E27FC236}">
                <a16:creationId xmlns="" xmlns:a16="http://schemas.microsoft.com/office/drawing/2014/main" id="{DD54DACE-2EC7-3716-264F-0C4820CA94D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55576" y="1300039"/>
            <a:ext cx="7920880" cy="4793257"/>
          </a:xfrm>
          <a:prstGeom prst="rect">
            <a:avLst/>
          </a:prstGeom>
        </p:spPr>
      </p:pic>
    </p:spTree>
    <p:extLst>
      <p:ext uri="{BB962C8B-B14F-4D97-AF65-F5344CB8AC3E}">
        <p14:creationId xmlns="" xmlns:p14="http://schemas.microsoft.com/office/powerpoint/2010/main" val="25192646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99000"/>
          </a:schemeClr>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609600" y="609600"/>
            <a:ext cx="7891463" cy="677863"/>
          </a:xfrm>
          <a:prstGeom prst="rect">
            <a:avLst/>
          </a:prstGeom>
          <a:noFill/>
          <a:ln w="9525">
            <a:noFill/>
            <a:round/>
            <a:headEnd/>
            <a:tailEnd/>
          </a:ln>
        </p:spPr>
        <p:txBody>
          <a:bodyPr/>
          <a:lstStyle/>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dirty="0">
                <a:solidFill>
                  <a:srgbClr val="262626"/>
                </a:solidFill>
                <a:latin typeface="Century Gothic" pitchFamily="34" charset="0"/>
              </a:rPr>
              <a:t>Tools &amp; Technologies used</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13</a:t>
            </a:fld>
            <a:endParaRPr lang="en-US">
              <a:cs typeface="Droid Sans Fallback" charset="0"/>
            </a:endParaRPr>
          </a:p>
        </p:txBody>
      </p:sp>
      <p:pic>
        <p:nvPicPr>
          <p:cNvPr id="17" name="Content Placeholder 4">
            <a:extLst>
              <a:ext uri="{FF2B5EF4-FFF2-40B4-BE49-F238E27FC236}">
                <a16:creationId xmlns="" xmlns:a16="http://schemas.microsoft.com/office/drawing/2014/main" id="{28AF4BAF-E910-47F7-B8C8-267C53E67B3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1520" y="1739491"/>
            <a:ext cx="2016224" cy="1559146"/>
          </a:xfrm>
          <a:prstGeom prst="rect">
            <a:avLst/>
          </a:prstGeom>
        </p:spPr>
      </p:pic>
      <p:pic>
        <p:nvPicPr>
          <p:cNvPr id="18" name="Picture 17">
            <a:extLst>
              <a:ext uri="{FF2B5EF4-FFF2-40B4-BE49-F238E27FC236}">
                <a16:creationId xmlns="" xmlns:a16="http://schemas.microsoft.com/office/drawing/2014/main" id="{E6928C45-3E85-30C5-43C1-33F2468FE7F0}"/>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22024" y="4085614"/>
            <a:ext cx="2089879" cy="1656184"/>
          </a:xfrm>
          <a:prstGeom prst="rect">
            <a:avLst/>
          </a:prstGeom>
        </p:spPr>
      </p:pic>
      <p:pic>
        <p:nvPicPr>
          <p:cNvPr id="19" name="Picture 18">
            <a:extLst>
              <a:ext uri="{FF2B5EF4-FFF2-40B4-BE49-F238E27FC236}">
                <a16:creationId xmlns="" xmlns:a16="http://schemas.microsoft.com/office/drawing/2014/main" id="{EEE9ADA9-E908-0E6A-C458-987821EDD3BE}"/>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868144" y="1727450"/>
            <a:ext cx="3038867" cy="1571187"/>
          </a:xfrm>
          <a:prstGeom prst="rect">
            <a:avLst/>
          </a:prstGeom>
        </p:spPr>
      </p:pic>
      <p:pic>
        <p:nvPicPr>
          <p:cNvPr id="20" name="Picture 19">
            <a:extLst>
              <a:ext uri="{FF2B5EF4-FFF2-40B4-BE49-F238E27FC236}">
                <a16:creationId xmlns="" xmlns:a16="http://schemas.microsoft.com/office/drawing/2014/main" id="{491B86BC-8D62-2E8B-09D8-A10FECD66097}"/>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2400236" y="1690457"/>
            <a:ext cx="3335415" cy="1645171"/>
          </a:xfrm>
          <a:prstGeom prst="rect">
            <a:avLst/>
          </a:prstGeom>
        </p:spPr>
      </p:pic>
      <p:pic>
        <p:nvPicPr>
          <p:cNvPr id="21" name="Picture 20">
            <a:extLst>
              <a:ext uri="{FF2B5EF4-FFF2-40B4-BE49-F238E27FC236}">
                <a16:creationId xmlns="" xmlns:a16="http://schemas.microsoft.com/office/drawing/2014/main" id="{B911FC66-C9A3-7481-AAFF-D191DEF57AAF}"/>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3059832" y="4037424"/>
            <a:ext cx="2232248" cy="1692512"/>
          </a:xfrm>
          <a:prstGeom prst="rect">
            <a:avLst/>
          </a:prstGeom>
        </p:spPr>
      </p:pic>
      <p:pic>
        <p:nvPicPr>
          <p:cNvPr id="22" name="Picture 21">
            <a:extLst>
              <a:ext uri="{FF2B5EF4-FFF2-40B4-BE49-F238E27FC236}">
                <a16:creationId xmlns="" xmlns:a16="http://schemas.microsoft.com/office/drawing/2014/main" id="{462B9960-A5CB-6949-70A2-E06F025B0319}"/>
              </a:ext>
            </a:extLst>
          </p:cNvPr>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868144" y="4037424"/>
            <a:ext cx="2541219" cy="1692511"/>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609600" y="609600"/>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a:solidFill>
                  <a:srgbClr val="000000"/>
                </a:solidFill>
                <a:latin typeface="Century Gothic" pitchFamily="34" charset="0"/>
                <a:cs typeface="Times New Roman" pitchFamily="18" charset="0"/>
              </a:rPr>
              <a:t>Worked carried out till date</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3600" b="1">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14</a:t>
            </a:fld>
            <a:endParaRPr lang="en-US">
              <a:cs typeface="Droid Sans Fallback" charset="0"/>
            </a:endParaRPr>
          </a:p>
        </p:txBody>
      </p:sp>
      <p:pic>
        <p:nvPicPr>
          <p:cNvPr id="3" name="Picture 2">
            <a:extLst>
              <a:ext uri="{FF2B5EF4-FFF2-40B4-BE49-F238E27FC236}">
                <a16:creationId xmlns="" xmlns:a16="http://schemas.microsoft.com/office/drawing/2014/main" id="{F34E350C-AC05-4D47-337F-B9B418CF3CB4}"/>
              </a:ext>
            </a:extLst>
          </p:cNvPr>
          <p:cNvPicPr>
            <a:picLocks noChangeAspect="1"/>
          </p:cNvPicPr>
          <p:nvPr/>
        </p:nvPicPr>
        <p:blipFill>
          <a:blip r:embed="rId3"/>
          <a:stretch>
            <a:fillRect/>
          </a:stretch>
        </p:blipFill>
        <p:spPr>
          <a:xfrm>
            <a:off x="1674703" y="1988840"/>
            <a:ext cx="5951752" cy="3346226"/>
          </a:xfrm>
          <a:prstGeom prst="rect">
            <a:avLst/>
          </a:prstGeom>
        </p:spPr>
      </p:pic>
      <p:sp>
        <p:nvSpPr>
          <p:cNvPr id="5" name="TextBox 4">
            <a:extLst>
              <a:ext uri="{FF2B5EF4-FFF2-40B4-BE49-F238E27FC236}">
                <a16:creationId xmlns="" xmlns:a16="http://schemas.microsoft.com/office/drawing/2014/main" id="{BF1396B8-B5AA-0BC1-70E8-D286EA9C12C5}"/>
              </a:ext>
            </a:extLst>
          </p:cNvPr>
          <p:cNvSpPr txBox="1"/>
          <p:nvPr/>
        </p:nvSpPr>
        <p:spPr>
          <a:xfrm>
            <a:off x="2197894" y="5343428"/>
            <a:ext cx="4572000" cy="369332"/>
          </a:xfrm>
          <a:prstGeom prst="rect">
            <a:avLst/>
          </a:prstGeom>
          <a:noFill/>
        </p:spPr>
        <p:txBody>
          <a:bodyPr wrap="square">
            <a:spAutoFit/>
          </a:bodyPr>
          <a:lstStyle/>
          <a:p>
            <a:pPr algn="ctr"/>
            <a:r>
              <a:rPr lang="en-US" b="1" dirty="0">
                <a:solidFill>
                  <a:schemeClr val="tx1"/>
                </a:solidFill>
                <a:latin typeface="Times New Roman" panose="02020603050405020304" pitchFamily="18" charset="0"/>
                <a:cs typeface="Times New Roman" panose="02020603050405020304" pitchFamily="18" charset="0"/>
              </a:rPr>
              <a:t>Home Page</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439961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609600" y="609600"/>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dirty="0">
                <a:solidFill>
                  <a:srgbClr val="000000"/>
                </a:solidFill>
                <a:latin typeface="Century Gothic" pitchFamily="34" charset="0"/>
                <a:cs typeface="Times New Roman" pitchFamily="18" charset="0"/>
              </a:rPr>
              <a:t>Worked carried out till date</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36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15</a:t>
            </a:fld>
            <a:endParaRPr lang="en-US">
              <a:cs typeface="Droid Sans Fallback" charset="0"/>
            </a:endParaRPr>
          </a:p>
        </p:txBody>
      </p:sp>
      <p:pic>
        <p:nvPicPr>
          <p:cNvPr id="3" name="Picture 2">
            <a:extLst>
              <a:ext uri="{FF2B5EF4-FFF2-40B4-BE49-F238E27FC236}">
                <a16:creationId xmlns="" xmlns:a16="http://schemas.microsoft.com/office/drawing/2014/main" id="{128820AA-6602-CCB3-523E-E2C55D5C6193}"/>
              </a:ext>
            </a:extLst>
          </p:cNvPr>
          <p:cNvPicPr>
            <a:picLocks noChangeAspect="1"/>
          </p:cNvPicPr>
          <p:nvPr/>
        </p:nvPicPr>
        <p:blipFill>
          <a:blip r:embed="rId3" cstate="print"/>
          <a:stretch>
            <a:fillRect/>
          </a:stretch>
        </p:blipFill>
        <p:spPr>
          <a:xfrm>
            <a:off x="91408" y="2482203"/>
            <a:ext cx="4264568" cy="2397648"/>
          </a:xfrm>
          <a:prstGeom prst="rect">
            <a:avLst/>
          </a:prstGeom>
        </p:spPr>
      </p:pic>
      <p:pic>
        <p:nvPicPr>
          <p:cNvPr id="5" name="Picture 4">
            <a:extLst>
              <a:ext uri="{FF2B5EF4-FFF2-40B4-BE49-F238E27FC236}">
                <a16:creationId xmlns="" xmlns:a16="http://schemas.microsoft.com/office/drawing/2014/main" id="{A53990E2-193F-3E0F-1AC7-D0F8D69DD877}"/>
              </a:ext>
            </a:extLst>
          </p:cNvPr>
          <p:cNvPicPr>
            <a:picLocks noChangeAspect="1"/>
          </p:cNvPicPr>
          <p:nvPr/>
        </p:nvPicPr>
        <p:blipFill>
          <a:blip r:embed="rId4" cstate="print"/>
          <a:stretch>
            <a:fillRect/>
          </a:stretch>
        </p:blipFill>
        <p:spPr>
          <a:xfrm>
            <a:off x="4488117" y="2405757"/>
            <a:ext cx="4536504" cy="2550538"/>
          </a:xfrm>
          <a:prstGeom prst="rect">
            <a:avLst/>
          </a:prstGeom>
        </p:spPr>
      </p:pic>
      <p:sp>
        <p:nvSpPr>
          <p:cNvPr id="7" name="TextBox 6">
            <a:extLst>
              <a:ext uri="{FF2B5EF4-FFF2-40B4-BE49-F238E27FC236}">
                <a16:creationId xmlns="" xmlns:a16="http://schemas.microsoft.com/office/drawing/2014/main" id="{32EFC5FE-F888-688D-383B-1B7CDE9849D7}"/>
              </a:ext>
            </a:extLst>
          </p:cNvPr>
          <p:cNvSpPr txBox="1"/>
          <p:nvPr/>
        </p:nvSpPr>
        <p:spPr>
          <a:xfrm>
            <a:off x="1207531" y="5786561"/>
            <a:ext cx="2160240" cy="369332"/>
          </a:xfrm>
          <a:prstGeom prst="rect">
            <a:avLst/>
          </a:prstGeom>
          <a:noFill/>
        </p:spPr>
        <p:txBody>
          <a:bodyPr wrap="square" rtlCol="0">
            <a:spAutoFit/>
          </a:bodyPr>
          <a:lstStyle/>
          <a:p>
            <a:r>
              <a:rPr lang="en-US" b="1" dirty="0" smtClean="0">
                <a:solidFill>
                  <a:schemeClr val="tx1"/>
                </a:solidFill>
                <a:latin typeface="Times New Roman" panose="02020603050405020304" pitchFamily="18" charset="0"/>
                <a:cs typeface="Times New Roman" panose="02020603050405020304" pitchFamily="18" charset="0"/>
              </a:rPr>
              <a:t>Registration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CCCCC3B6-5859-8245-9BE8-F6EE76DD86F5}"/>
              </a:ext>
            </a:extLst>
          </p:cNvPr>
          <p:cNvSpPr txBox="1"/>
          <p:nvPr/>
        </p:nvSpPr>
        <p:spPr>
          <a:xfrm>
            <a:off x="5004049" y="5786561"/>
            <a:ext cx="3960440" cy="369332"/>
          </a:xfrm>
          <a:prstGeom prst="rect">
            <a:avLst/>
          </a:prstGeom>
          <a:noFill/>
        </p:spPr>
        <p:txBody>
          <a:bodyPr wrap="square">
            <a:spAutoFit/>
          </a:bodyPr>
          <a:lstStyle/>
          <a:p>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User Dashboard</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8570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609600" y="609600"/>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dirty="0">
                <a:solidFill>
                  <a:srgbClr val="000000"/>
                </a:solidFill>
                <a:latin typeface="Century Gothic" pitchFamily="34" charset="0"/>
                <a:cs typeface="Times New Roman" pitchFamily="18" charset="0"/>
              </a:rPr>
              <a:t>Worked carried out till date</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36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16</a:t>
            </a:fld>
            <a:endParaRPr lang="en-US">
              <a:cs typeface="Droid Sans Fallback" charset="0"/>
            </a:endParaRPr>
          </a:p>
        </p:txBody>
      </p:sp>
      <p:pic>
        <p:nvPicPr>
          <p:cNvPr id="3" name="Picture 2">
            <a:extLst>
              <a:ext uri="{FF2B5EF4-FFF2-40B4-BE49-F238E27FC236}">
                <a16:creationId xmlns="" xmlns:a16="http://schemas.microsoft.com/office/drawing/2014/main" id="{5571A7BD-D742-7D8D-D093-0E183B967130}"/>
              </a:ext>
            </a:extLst>
          </p:cNvPr>
          <p:cNvPicPr>
            <a:picLocks noChangeAspect="1"/>
          </p:cNvPicPr>
          <p:nvPr/>
        </p:nvPicPr>
        <p:blipFill>
          <a:blip r:embed="rId3"/>
          <a:stretch>
            <a:fillRect/>
          </a:stretch>
        </p:blipFill>
        <p:spPr>
          <a:xfrm>
            <a:off x="28422" y="1500174"/>
            <a:ext cx="4320480" cy="3429023"/>
          </a:xfrm>
          <a:prstGeom prst="rect">
            <a:avLst/>
          </a:prstGeom>
        </p:spPr>
      </p:pic>
      <p:pic>
        <p:nvPicPr>
          <p:cNvPr id="5" name="Picture 4">
            <a:extLst>
              <a:ext uri="{FF2B5EF4-FFF2-40B4-BE49-F238E27FC236}">
                <a16:creationId xmlns="" xmlns:a16="http://schemas.microsoft.com/office/drawing/2014/main" id="{FA2E68DC-4004-4B90-E011-C0EDF25B7E9D}"/>
              </a:ext>
            </a:extLst>
          </p:cNvPr>
          <p:cNvPicPr>
            <a:picLocks noChangeAspect="1"/>
          </p:cNvPicPr>
          <p:nvPr/>
        </p:nvPicPr>
        <p:blipFill>
          <a:blip r:embed="rId4"/>
          <a:stretch>
            <a:fillRect/>
          </a:stretch>
        </p:blipFill>
        <p:spPr>
          <a:xfrm>
            <a:off x="4480802" y="1500174"/>
            <a:ext cx="4580161" cy="3367447"/>
          </a:xfrm>
          <a:prstGeom prst="rect">
            <a:avLst/>
          </a:prstGeom>
        </p:spPr>
      </p:pic>
      <p:sp>
        <p:nvSpPr>
          <p:cNvPr id="7" name="TextBox 6">
            <a:extLst>
              <a:ext uri="{FF2B5EF4-FFF2-40B4-BE49-F238E27FC236}">
                <a16:creationId xmlns="" xmlns:a16="http://schemas.microsoft.com/office/drawing/2014/main" id="{DEC06354-CB00-5DE8-5041-50EDEDF59927}"/>
              </a:ext>
            </a:extLst>
          </p:cNvPr>
          <p:cNvSpPr txBox="1"/>
          <p:nvPr/>
        </p:nvSpPr>
        <p:spPr>
          <a:xfrm>
            <a:off x="573863" y="5805264"/>
            <a:ext cx="3694570" cy="369332"/>
          </a:xfrm>
          <a:prstGeom prst="rect">
            <a:avLst/>
          </a:prstGeom>
          <a:noFill/>
        </p:spPr>
        <p:txBody>
          <a:bodyPr wrap="square">
            <a:spAutoFit/>
          </a:bodyPr>
          <a:lstStyle/>
          <a:p>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Expense Creation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CD45B2B0-3198-966C-6C5C-7587CBE4E069}"/>
              </a:ext>
            </a:extLst>
          </p:cNvPr>
          <p:cNvSpPr txBox="1"/>
          <p:nvPr/>
        </p:nvSpPr>
        <p:spPr>
          <a:xfrm>
            <a:off x="4644008" y="5825308"/>
            <a:ext cx="4576712" cy="338554"/>
          </a:xfrm>
          <a:prstGeom prst="rect">
            <a:avLst/>
          </a:prstGeom>
          <a:noFill/>
        </p:spPr>
        <p:txBody>
          <a:bodyPr wrap="square">
            <a:spAutoFit/>
          </a:bodyPr>
          <a:lstStyle/>
          <a:p>
            <a:r>
              <a:rPr lang="en-US" sz="1600" b="1" dirty="0" smtClean="0">
                <a:solidFill>
                  <a:schemeClr val="tx1"/>
                </a:solidFill>
                <a:latin typeface="Times New Roman" panose="02020603050405020304" pitchFamily="18" charset="0"/>
                <a:cs typeface="Times New Roman" panose="02020603050405020304" pitchFamily="18" charset="0"/>
              </a:rPr>
              <a:t>		 Income Management Page</a:t>
            </a:r>
            <a:endParaRPr lang="en-IN"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62898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609600" y="609600"/>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dirty="0">
                <a:solidFill>
                  <a:srgbClr val="000000"/>
                </a:solidFill>
                <a:latin typeface="Century Gothic" pitchFamily="34" charset="0"/>
                <a:cs typeface="Times New Roman" pitchFamily="18" charset="0"/>
              </a:rPr>
              <a:t>Worked carried out till date</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36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17</a:t>
            </a:fld>
            <a:endParaRPr lang="en-US">
              <a:cs typeface="Droid Sans Fallback" charset="0"/>
            </a:endParaRPr>
          </a:p>
        </p:txBody>
      </p:sp>
      <p:pic>
        <p:nvPicPr>
          <p:cNvPr id="3" name="Picture 2">
            <a:extLst>
              <a:ext uri="{FF2B5EF4-FFF2-40B4-BE49-F238E27FC236}">
                <a16:creationId xmlns="" xmlns:a16="http://schemas.microsoft.com/office/drawing/2014/main" id="{924717A3-580C-E650-FEB0-758DD5CC214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79512" y="1489487"/>
            <a:ext cx="4508069" cy="3868339"/>
          </a:xfrm>
          <a:prstGeom prst="rect">
            <a:avLst/>
          </a:prstGeom>
        </p:spPr>
      </p:pic>
      <p:pic>
        <p:nvPicPr>
          <p:cNvPr id="5" name="Picture 4">
            <a:extLst>
              <a:ext uri="{FF2B5EF4-FFF2-40B4-BE49-F238E27FC236}">
                <a16:creationId xmlns="" xmlns:a16="http://schemas.microsoft.com/office/drawing/2014/main" id="{757DD81D-298E-0915-0DB5-BFF0E53E8CF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756224" y="1500174"/>
            <a:ext cx="4110228" cy="3904568"/>
          </a:xfrm>
          <a:prstGeom prst="rect">
            <a:avLst/>
          </a:prstGeom>
        </p:spPr>
      </p:pic>
      <p:sp>
        <p:nvSpPr>
          <p:cNvPr id="7" name="TextBox 6">
            <a:extLst>
              <a:ext uri="{FF2B5EF4-FFF2-40B4-BE49-F238E27FC236}">
                <a16:creationId xmlns="" xmlns:a16="http://schemas.microsoft.com/office/drawing/2014/main" id="{B881AD18-E42C-5F9F-FBF3-45888F861F73}"/>
              </a:ext>
            </a:extLst>
          </p:cNvPr>
          <p:cNvSpPr txBox="1"/>
          <p:nvPr/>
        </p:nvSpPr>
        <p:spPr>
          <a:xfrm>
            <a:off x="179512" y="5733256"/>
            <a:ext cx="4576712" cy="369332"/>
          </a:xfrm>
          <a:prstGeom prst="rect">
            <a:avLst/>
          </a:prstGeom>
          <a:noFill/>
        </p:spPr>
        <p:txBody>
          <a:bodyPr wrap="square">
            <a:spAutoFit/>
          </a:bodyPr>
          <a:lstStyle/>
          <a:p>
            <a:pPr algn="ctr"/>
            <a:r>
              <a:rPr lang="en-US" b="1" dirty="0" smtClean="0">
                <a:solidFill>
                  <a:schemeClr val="tx1"/>
                </a:solidFill>
                <a:latin typeface="Times New Roman" panose="02020603050405020304" pitchFamily="18" charset="0"/>
                <a:cs typeface="Times New Roman" panose="02020603050405020304" pitchFamily="18" charset="0"/>
              </a:rPr>
              <a:t>Expense Receipt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5A77134B-FBCC-4027-DE64-B42F31037ADA}"/>
              </a:ext>
            </a:extLst>
          </p:cNvPr>
          <p:cNvSpPr txBox="1"/>
          <p:nvPr/>
        </p:nvSpPr>
        <p:spPr>
          <a:xfrm>
            <a:off x="4819824" y="5747598"/>
            <a:ext cx="4576712" cy="369332"/>
          </a:xfrm>
          <a:prstGeom prst="rect">
            <a:avLst/>
          </a:prstGeom>
          <a:noFill/>
        </p:spPr>
        <p:txBody>
          <a:bodyPr wrap="square">
            <a:spAutoFit/>
          </a:bodyPr>
          <a:lstStyle/>
          <a:p>
            <a:pPr algn="ctr"/>
            <a:r>
              <a:rPr lang="en-US" b="1" dirty="0" smtClean="0">
                <a:solidFill>
                  <a:schemeClr val="tx1"/>
                </a:solidFill>
                <a:latin typeface="Times New Roman" panose="02020603050405020304" pitchFamily="18" charset="0"/>
                <a:cs typeface="Times New Roman" panose="02020603050405020304" pitchFamily="18" charset="0"/>
              </a:rPr>
              <a:t>Expense Chart Page</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87018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609600" y="609600"/>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dirty="0">
                <a:solidFill>
                  <a:srgbClr val="000000"/>
                </a:solidFill>
                <a:latin typeface="Century Gothic" pitchFamily="34" charset="0"/>
                <a:cs typeface="Times New Roman" pitchFamily="18" charset="0"/>
              </a:rPr>
              <a:t>Worked carried out till date</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36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18</a:t>
            </a:fld>
            <a:endParaRPr lang="en-US">
              <a:cs typeface="Droid Sans Fallback" charset="0"/>
            </a:endParaRPr>
          </a:p>
        </p:txBody>
      </p:sp>
      <p:pic>
        <p:nvPicPr>
          <p:cNvPr id="3" name="Picture 2">
            <a:extLst>
              <a:ext uri="{FF2B5EF4-FFF2-40B4-BE49-F238E27FC236}">
                <a16:creationId xmlns="" xmlns:a16="http://schemas.microsoft.com/office/drawing/2014/main" id="{B1DAC45D-52D4-C82A-1BDC-85F653C49BC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427" y="1916832"/>
            <a:ext cx="4130525" cy="3600400"/>
          </a:xfrm>
          <a:prstGeom prst="rect">
            <a:avLst/>
          </a:prstGeom>
        </p:spPr>
      </p:pic>
      <p:pic>
        <p:nvPicPr>
          <p:cNvPr id="5" name="Picture 4">
            <a:extLst>
              <a:ext uri="{FF2B5EF4-FFF2-40B4-BE49-F238E27FC236}">
                <a16:creationId xmlns="" xmlns:a16="http://schemas.microsoft.com/office/drawing/2014/main" id="{A541B4C1-AFDD-EB08-0B1E-C24FC142909C}"/>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283968" y="1916833"/>
            <a:ext cx="4752528" cy="3600400"/>
          </a:xfrm>
          <a:prstGeom prst="rect">
            <a:avLst/>
          </a:prstGeom>
          <a:solidFill>
            <a:schemeClr val="accent6">
              <a:lumMod val="60000"/>
              <a:lumOff val="40000"/>
            </a:schemeClr>
          </a:solidFill>
        </p:spPr>
      </p:pic>
      <p:sp>
        <p:nvSpPr>
          <p:cNvPr id="7" name="TextBox 6">
            <a:extLst>
              <a:ext uri="{FF2B5EF4-FFF2-40B4-BE49-F238E27FC236}">
                <a16:creationId xmlns="" xmlns:a16="http://schemas.microsoft.com/office/drawing/2014/main" id="{BEAF1A55-1B02-8CB1-F4AC-5BAC266DE059}"/>
              </a:ext>
            </a:extLst>
          </p:cNvPr>
          <p:cNvSpPr txBox="1"/>
          <p:nvPr/>
        </p:nvSpPr>
        <p:spPr>
          <a:xfrm>
            <a:off x="609600" y="5714553"/>
            <a:ext cx="1730152" cy="369332"/>
          </a:xfrm>
          <a:prstGeom prst="rect">
            <a:avLst/>
          </a:prstGeom>
          <a:noFill/>
        </p:spPr>
        <p:txBody>
          <a:bodyPr wrap="square">
            <a:spAutoFit/>
          </a:bodyPr>
          <a:lstStyle/>
          <a:p>
            <a:r>
              <a:rPr lang="en-US" b="1" dirty="0" smtClean="0">
                <a:solidFill>
                  <a:schemeClr val="tx1"/>
                </a:solidFill>
                <a:latin typeface="Times New Roman" panose="02020603050405020304" pitchFamily="18" charset="0"/>
                <a:cs typeface="Times New Roman" panose="02020603050405020304" pitchFamily="18" charset="0"/>
              </a:rPr>
              <a:t>Expense List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4F9C1EEE-7C30-AB69-BC95-8B1C204CDEB8}"/>
              </a:ext>
            </a:extLst>
          </p:cNvPr>
          <p:cNvSpPr txBox="1"/>
          <p:nvPr/>
        </p:nvSpPr>
        <p:spPr>
          <a:xfrm>
            <a:off x="4932040" y="5714553"/>
            <a:ext cx="3816424" cy="369332"/>
          </a:xfrm>
          <a:prstGeom prst="rect">
            <a:avLst/>
          </a:prstGeom>
          <a:noFill/>
        </p:spPr>
        <p:txBody>
          <a:bodyPr wrap="square">
            <a:spAutoFit/>
          </a:bodyPr>
          <a:lstStyle/>
          <a:p>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Income List</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64076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011238" y="601663"/>
            <a:ext cx="6648450" cy="677862"/>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600" b="1" dirty="0">
                <a:solidFill>
                  <a:srgbClr val="000000"/>
                </a:solidFill>
                <a:latin typeface="Times New Roman" pitchFamily="18" charset="0"/>
                <a:cs typeface="Times New Roman" pitchFamily="18" charset="0"/>
              </a:rPr>
              <a:t>Timeline Chart(Gantt chart)</a:t>
            </a:r>
          </a:p>
        </p:txBody>
      </p:sp>
      <p:sp>
        <p:nvSpPr>
          <p:cNvPr id="27651" name="Slide Number Placeholder 3"/>
          <p:cNvSpPr>
            <a:spLocks noGrp="1"/>
          </p:cNvSpPr>
          <p:nvPr>
            <p:ph type="sldNum" sz="quarter" idx="12"/>
          </p:nvPr>
        </p:nvSpPr>
        <p:spPr>
          <a:noFill/>
          <a:ln/>
        </p:spPr>
        <p:txBody>
          <a:bodyPr/>
          <a:lstStyle/>
          <a:p>
            <a:pPr>
              <a:tabLst>
                <a:tab pos="457200" algn="l"/>
              </a:tabLst>
            </a:pPr>
            <a:fld id="{ED6BA01F-AAA7-48EE-9192-0A2159FF0698}" type="slidenum">
              <a:rPr lang="en-US" smtClean="0">
                <a:cs typeface="Droid Sans Fallback" charset="0"/>
              </a:rPr>
              <a:pPr>
                <a:tabLst>
                  <a:tab pos="457200" algn="l"/>
                </a:tabLst>
              </a:pPr>
              <a:t>19</a:t>
            </a:fld>
            <a:endParaRPr lang="en-US">
              <a:cs typeface="Droid Sans Fallback" charset="0"/>
            </a:endParaRPr>
          </a:p>
        </p:txBody>
      </p:sp>
      <p:pic>
        <p:nvPicPr>
          <p:cNvPr id="5" name="Picture 4">
            <a:extLst>
              <a:ext uri="{FF2B5EF4-FFF2-40B4-BE49-F238E27FC236}">
                <a16:creationId xmlns="" xmlns:a16="http://schemas.microsoft.com/office/drawing/2014/main" id="{DD809D94-F919-5545-D271-945F7AB3DF60}"/>
              </a:ext>
            </a:extLst>
          </p:cNvPr>
          <p:cNvPicPr>
            <a:picLocks noChangeAspect="1"/>
          </p:cNvPicPr>
          <p:nvPr/>
        </p:nvPicPr>
        <p:blipFill rotWithShape="1">
          <a:blip r:embed="rId3">
            <a:extLst>
              <a:ext uri="{28A0092B-C50C-407E-A947-70E740481C1C}">
                <a14:useLocalDpi xmlns="" xmlns:a14="http://schemas.microsoft.com/office/drawing/2010/main" val="0"/>
              </a:ext>
            </a:extLst>
          </a:blip>
          <a:srcRect b="2760"/>
          <a:stretch/>
        </p:blipFill>
        <p:spPr>
          <a:xfrm>
            <a:off x="985162" y="1844824"/>
            <a:ext cx="6669768" cy="2592288"/>
          </a:xfrm>
          <a:prstGeom prst="rect">
            <a:avLst/>
          </a:prstGeom>
          <a:solidFill>
            <a:schemeClr val="accent6">
              <a:lumMod val="40000"/>
              <a:lumOff val="60000"/>
            </a:schemeClr>
          </a:solidFill>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835696" y="0"/>
            <a:ext cx="5472608" cy="505420"/>
          </a:xfrm>
          <a:prstGeom prst="rect">
            <a:avLst/>
          </a:prstGeom>
          <a:noFill/>
          <a:ln w="9525">
            <a:noFill/>
            <a:round/>
            <a:headEnd/>
            <a:tailEnd/>
          </a:ln>
        </p:spPr>
        <p:txBody>
          <a:bodyPr/>
          <a:lstStyle/>
          <a:p>
            <a:pPr marL="1162050" eaLnBrk="1" hangingPunct="1">
              <a:buSzPct val="100000"/>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pPr>
            <a:r>
              <a:rPr lang="en-US" sz="3600" b="1" dirty="0">
                <a:solidFill>
                  <a:srgbClr val="262626"/>
                </a:solidFill>
                <a:latin typeface="Times New Roman" pitchFamily="18" charset="0"/>
                <a:cs typeface="Times New Roman" pitchFamily="18" charset="0"/>
              </a:rPr>
              <a:t>Table of Content</a:t>
            </a:r>
          </a:p>
        </p:txBody>
      </p:sp>
      <p:sp>
        <p:nvSpPr>
          <p:cNvPr id="20483" name="Text Box 2"/>
          <p:cNvSpPr txBox="1">
            <a:spLocks noChangeArrowheads="1"/>
          </p:cNvSpPr>
          <p:nvPr/>
        </p:nvSpPr>
        <p:spPr bwMode="auto">
          <a:xfrm>
            <a:off x="467544" y="620688"/>
            <a:ext cx="8358187" cy="5539978"/>
          </a:xfrm>
          <a:prstGeom prst="rect">
            <a:avLst/>
          </a:prstGeom>
          <a:noFill/>
          <a:ln w="9525">
            <a:noFill/>
            <a:round/>
            <a:headEnd/>
            <a:tailEnd/>
          </a:ln>
        </p:spPr>
        <p:txBody>
          <a:bodyPr lIns="0" tIns="0" rIns="0" bIns="0">
            <a:spAutoFit/>
          </a:bodyPr>
          <a:lstStyle/>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Abstract</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Introduction</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Literature Survey/Research</a:t>
            </a:r>
          </a:p>
          <a:p>
            <a:pPr marL="746125" indent="619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dirty="0">
                <a:solidFill>
                  <a:srgbClr val="000000"/>
                </a:solidFill>
                <a:latin typeface="Times New Roman" pitchFamily="18" charset="0"/>
                <a:cs typeface="Times New Roman" pitchFamily="18" charset="0"/>
              </a:rPr>
              <a:t>Study of Current System</a:t>
            </a:r>
          </a:p>
          <a:p>
            <a:pPr marL="746125" indent="619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dirty="0">
                <a:solidFill>
                  <a:srgbClr val="000000"/>
                </a:solidFill>
                <a:latin typeface="Times New Roman" pitchFamily="18" charset="0"/>
                <a:cs typeface="Times New Roman" pitchFamily="18" charset="0"/>
              </a:rPr>
              <a:t>Problems/Weakness/Improvement needed in Current System</a:t>
            </a:r>
          </a:p>
          <a:p>
            <a:pPr marL="746125" indent="619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dirty="0">
                <a:solidFill>
                  <a:srgbClr val="000000"/>
                </a:solidFill>
                <a:latin typeface="Times New Roman" pitchFamily="18" charset="0"/>
                <a:cs typeface="Times New Roman" pitchFamily="18" charset="0"/>
              </a:rPr>
              <a:t>Features of Proposed System</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Object Oriented Diagrams (Use Case, Sequence, Activity, Class, Flow - whichever is applicable)</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Wireframe (if applicable)</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Tools and Technologies used</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Worked carried out till date</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Timeline Chart(Gantt chart)</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Future Work &amp; Conclusion</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b="1" dirty="0">
                <a:solidFill>
                  <a:srgbClr val="000000"/>
                </a:solidFill>
                <a:latin typeface="Times New Roman" pitchFamily="18" charset="0"/>
                <a:cs typeface="Times New Roman" pitchFamily="18" charset="0"/>
              </a:rPr>
              <a:t>References</a:t>
            </a:r>
          </a:p>
        </p:txBody>
      </p:sp>
      <p:sp>
        <p:nvSpPr>
          <p:cNvPr id="20484" name="Slide Number Placeholder 6"/>
          <p:cNvSpPr>
            <a:spLocks noGrp="1"/>
          </p:cNvSpPr>
          <p:nvPr>
            <p:ph type="sldNum" sz="quarter" idx="12"/>
          </p:nvPr>
        </p:nvSpPr>
        <p:spPr>
          <a:noFill/>
          <a:ln/>
        </p:spPr>
        <p:txBody>
          <a:bodyPr/>
          <a:lstStyle/>
          <a:p>
            <a:pPr>
              <a:tabLst>
                <a:tab pos="457200" algn="l"/>
              </a:tabLst>
            </a:pPr>
            <a:fld id="{095D90A7-7AA1-4929-94EF-CB4CE8C0CB4F}" type="slidenum">
              <a:rPr lang="en-US" smtClean="0">
                <a:cs typeface="Droid Sans Fallback" charset="0"/>
              </a:rPr>
              <a:pPr>
                <a:tabLst>
                  <a:tab pos="457200" algn="l"/>
                </a:tabLst>
              </a:pPr>
              <a:t>2</a:t>
            </a:fld>
            <a:endParaRPr lang="en-US">
              <a:cs typeface="Droid Sans Fallback"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684584" y="224268"/>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r>
              <a:rPr lang="en-US" sz="3600" b="1" dirty="0">
                <a:solidFill>
                  <a:srgbClr val="000000"/>
                </a:solidFill>
                <a:latin typeface="+mn-lt"/>
                <a:cs typeface="Times New Roman" pitchFamily="18" charset="0"/>
              </a:rPr>
              <a:t>Future Work</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endParaRPr lang="en-US" sz="3600" b="1" dirty="0">
              <a:solidFill>
                <a:srgbClr val="262626"/>
              </a:solidFill>
              <a:latin typeface="+mn-lt"/>
            </a:endParaRPr>
          </a:p>
        </p:txBody>
      </p:sp>
      <p:sp>
        <p:nvSpPr>
          <p:cNvPr id="26627" name="Slide Number Placeholder 3"/>
          <p:cNvSpPr>
            <a:spLocks noGrp="1"/>
          </p:cNvSpPr>
          <p:nvPr>
            <p:ph type="sldNum" sz="quarter" idx="12"/>
          </p:nvPr>
        </p:nvSpPr>
        <p:spPr>
          <a:noFill/>
          <a:ln/>
        </p:spPr>
        <p:txBody>
          <a:bodyPr/>
          <a:lstStyle/>
          <a:p>
            <a:pPr>
              <a:tabLst>
                <a:tab pos="457200" algn="l"/>
              </a:tabLst>
            </a:pPr>
            <a:fld id="{FCB58DF7-05AE-40F0-A320-FD2689909DC1}" type="slidenum">
              <a:rPr lang="en-US" smtClean="0">
                <a:cs typeface="Droid Sans Fallback" charset="0"/>
              </a:rPr>
              <a:pPr>
                <a:tabLst>
                  <a:tab pos="457200" algn="l"/>
                </a:tabLst>
              </a:pPr>
              <a:t>20</a:t>
            </a:fld>
            <a:endParaRPr lang="en-US">
              <a:cs typeface="Droid Sans Fallback" charset="0"/>
            </a:endParaRPr>
          </a:p>
        </p:txBody>
      </p:sp>
      <p:sp>
        <p:nvSpPr>
          <p:cNvPr id="4" name="TextBox 3">
            <a:extLst>
              <a:ext uri="{FF2B5EF4-FFF2-40B4-BE49-F238E27FC236}">
                <a16:creationId xmlns="" xmlns:a16="http://schemas.microsoft.com/office/drawing/2014/main" id="{6B066944-FB32-0155-13A4-9D9B72594FF8}"/>
              </a:ext>
            </a:extLst>
          </p:cNvPr>
          <p:cNvSpPr txBox="1"/>
          <p:nvPr/>
        </p:nvSpPr>
        <p:spPr>
          <a:xfrm>
            <a:off x="200451" y="871718"/>
            <a:ext cx="8208912" cy="55880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Future work in expense </a:t>
            </a:r>
            <a:r>
              <a:rPr lang="en-US" sz="1600" dirty="0" smtClean="0">
                <a:solidFill>
                  <a:schemeClr val="tx1"/>
                </a:solidFill>
                <a:latin typeface="Times New Roman" panose="02020603050405020304" pitchFamily="18" charset="0"/>
                <a:cs typeface="Times New Roman" panose="02020603050405020304" pitchFamily="18" charset="0"/>
              </a:rPr>
              <a:t>manager websites </a:t>
            </a:r>
            <a:r>
              <a:rPr lang="en-US" sz="1600" dirty="0">
                <a:solidFill>
                  <a:schemeClr val="tx1"/>
                </a:solidFill>
                <a:latin typeface="Times New Roman" panose="02020603050405020304" pitchFamily="18" charset="0"/>
                <a:cs typeface="Times New Roman" panose="02020603050405020304" pitchFamily="18" charset="0"/>
              </a:rPr>
              <a:t>could focus on several areas to further enhance their functionality, usability, and effectiveness. Here are some potential avenues for future development</a:t>
            </a:r>
            <a:r>
              <a:rPr lang="en-US" sz="1600" dirty="0" smtClean="0">
                <a:solidFill>
                  <a:schemeClr val="tx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Integration of artificial intelligence (AI) and machine learning algorithms to automate expense categorization, receipt parsing, and anomaly detection, further reducing manual effort and improving accuracy</a:t>
            </a:r>
            <a:r>
              <a:rPr lang="en-US" sz="1600" dirty="0" smtClean="0">
                <a:solidFill>
                  <a:schemeClr val="tx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Implementing predictive analytics capabilities to forecast future expenses based on historical data, helping users anticipate upcoming costs and better plan their </a:t>
            </a:r>
            <a:r>
              <a:rPr lang="en-US" sz="1600" dirty="0" smtClean="0">
                <a:solidFill>
                  <a:schemeClr val="tx1"/>
                </a:solidFill>
                <a:latin typeface="Times New Roman" panose="02020603050405020304" pitchFamily="18" charset="0"/>
                <a:cs typeface="Times New Roman" panose="02020603050405020304" pitchFamily="18" charset="0"/>
              </a:rPr>
              <a:t>budgets.</a:t>
            </a:r>
          </a:p>
          <a:p>
            <a:pPr marL="285750" indent="-285750">
              <a:lnSpc>
                <a:spcPct val="150000"/>
              </a:lnSpc>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Exploring block chain </a:t>
            </a:r>
            <a:r>
              <a:rPr lang="en-US" sz="1600" dirty="0">
                <a:solidFill>
                  <a:schemeClr val="tx1"/>
                </a:solidFill>
                <a:latin typeface="Times New Roman" panose="02020603050405020304" pitchFamily="18" charset="0"/>
                <a:cs typeface="Times New Roman" panose="02020603050405020304" pitchFamily="18" charset="0"/>
              </a:rPr>
              <a:t>technology for secure and tamper-proof recording of transactions, enhancing transparency, and trust in expense tracking and auditing processes</a:t>
            </a:r>
            <a:r>
              <a:rPr lang="en-US" sz="1600" dirty="0" smtClean="0">
                <a:solidFill>
                  <a:schemeClr val="tx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Integrating with financial wellness platforms or personal finance management tools to provide users with holistic insights into their financial health, including savings goals, investment portfolios, and debt management</a:t>
            </a:r>
            <a:r>
              <a:rPr lang="en-US" sz="1600" dirty="0" smtClean="0">
                <a:solidFill>
                  <a:schemeClr val="tx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By focusing on these areas for future development, expense tracker websites can continue to evolve and meet the evolving needs of </a:t>
            </a:r>
            <a:r>
              <a:rPr lang="en-US" sz="1600" dirty="0" smtClean="0">
                <a:solidFill>
                  <a:schemeClr val="tx1"/>
                </a:solidFill>
                <a:latin typeface="Times New Roman" panose="02020603050405020304" pitchFamily="18" charset="0"/>
                <a:cs typeface="Times New Roman" panose="02020603050405020304" pitchFamily="18" charset="0"/>
              </a:rPr>
              <a:t>users.</a:t>
            </a: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612576" y="301187"/>
            <a:ext cx="7748588" cy="677863"/>
          </a:xfrm>
          <a:prstGeom prst="rect">
            <a:avLst/>
          </a:prstGeom>
          <a:noFill/>
          <a:ln w="9525">
            <a:noFill/>
            <a:round/>
            <a:headEnd/>
            <a:tailEnd/>
          </a:ln>
        </p:spPr>
        <p:txBody>
          <a:bodyPr/>
          <a:lstStyle/>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r>
              <a:rPr lang="en-US" sz="3600" b="1" dirty="0">
                <a:solidFill>
                  <a:srgbClr val="000000"/>
                </a:solidFill>
                <a:latin typeface="+mn-lt"/>
                <a:cs typeface="Times New Roman" pitchFamily="18" charset="0"/>
              </a:rPr>
              <a:t>Conclusion</a:t>
            </a:r>
          </a:p>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endParaRPr lang="en-US" sz="3600" b="1" dirty="0">
              <a:solidFill>
                <a:srgbClr val="000000"/>
              </a:solidFill>
              <a:latin typeface="+mn-lt"/>
              <a:cs typeface="Times New Roman" pitchFamily="18" charset="0"/>
            </a:endParaRP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endParaRPr lang="en-US" sz="3600" b="1" dirty="0">
              <a:solidFill>
                <a:srgbClr val="262626"/>
              </a:solidFill>
              <a:latin typeface="+mn-lt"/>
            </a:endParaRPr>
          </a:p>
        </p:txBody>
      </p:sp>
      <p:sp>
        <p:nvSpPr>
          <p:cNvPr id="26627" name="Slide Number Placeholder 3"/>
          <p:cNvSpPr>
            <a:spLocks noGrp="1"/>
          </p:cNvSpPr>
          <p:nvPr>
            <p:ph type="sldNum" sz="quarter" idx="12"/>
          </p:nvPr>
        </p:nvSpPr>
        <p:spPr>
          <a:noFill/>
          <a:ln/>
        </p:spPr>
        <p:txBody>
          <a:bodyPr/>
          <a:lstStyle/>
          <a:p>
            <a:pPr>
              <a:tabLst>
                <a:tab pos="457200" algn="l"/>
              </a:tabLst>
            </a:pPr>
            <a:fld id="{FCB58DF7-05AE-40F0-A320-FD2689909DC1}" type="slidenum">
              <a:rPr lang="en-US" smtClean="0">
                <a:cs typeface="Droid Sans Fallback" charset="0"/>
              </a:rPr>
              <a:pPr>
                <a:tabLst>
                  <a:tab pos="457200" algn="l"/>
                </a:tabLst>
              </a:pPr>
              <a:t>21</a:t>
            </a:fld>
            <a:endParaRPr lang="en-US">
              <a:cs typeface="Droid Sans Fallback" charset="0"/>
            </a:endParaRPr>
          </a:p>
        </p:txBody>
      </p:sp>
      <p:sp>
        <p:nvSpPr>
          <p:cNvPr id="4" name="TextBox 3">
            <a:extLst>
              <a:ext uri="{FF2B5EF4-FFF2-40B4-BE49-F238E27FC236}">
                <a16:creationId xmlns="" xmlns:a16="http://schemas.microsoft.com/office/drawing/2014/main" id="{6B066944-FB32-0155-13A4-9D9B72594FF8}"/>
              </a:ext>
            </a:extLst>
          </p:cNvPr>
          <p:cNvSpPr txBox="1"/>
          <p:nvPr/>
        </p:nvSpPr>
        <p:spPr>
          <a:xfrm>
            <a:off x="-10585" y="979050"/>
            <a:ext cx="8280920" cy="566308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After diligent development and thorough testing, we are pleased to announce the successful completion and deployment of our “</a:t>
            </a:r>
            <a:r>
              <a:rPr lang="en-US" dirty="0" smtClean="0">
                <a:solidFill>
                  <a:schemeClr val="tx1"/>
                </a:solidFill>
                <a:latin typeface="Times New Roman" panose="02020603050405020304" pitchFamily="18" charset="0"/>
                <a:cs typeface="Times New Roman" panose="02020603050405020304" pitchFamily="18" charset="0"/>
              </a:rPr>
              <a:t>Expense Tracker </a:t>
            </a:r>
            <a:r>
              <a:rPr lang="en-US" dirty="0">
                <a:solidFill>
                  <a:schemeClr val="tx1"/>
                </a:solidFill>
                <a:latin typeface="Times New Roman" panose="02020603050405020304" pitchFamily="18" charset="0"/>
                <a:cs typeface="Times New Roman" panose="02020603050405020304" pitchFamily="18" charset="0"/>
              </a:rPr>
              <a:t>Website”.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project has been meticulously crafted to meet the specified requirements, and we're proud to declare it free of any discernible bugs or errors according to our stringent testing standards. Our journey with this project, titled 'Expense </a:t>
            </a:r>
            <a:r>
              <a:rPr lang="en-US" dirty="0" smtClean="0">
                <a:solidFill>
                  <a:schemeClr val="tx1"/>
                </a:solidFill>
                <a:latin typeface="Times New Roman" panose="02020603050405020304" pitchFamily="18" charset="0"/>
                <a:cs typeface="Times New Roman" panose="02020603050405020304" pitchFamily="18" charset="0"/>
              </a:rPr>
              <a:t>Tracker ', </a:t>
            </a:r>
            <a:r>
              <a:rPr lang="en-US" dirty="0">
                <a:solidFill>
                  <a:schemeClr val="tx1"/>
                </a:solidFill>
                <a:latin typeface="Times New Roman" panose="02020603050405020304" pitchFamily="18" charset="0"/>
                <a:cs typeface="Times New Roman" panose="02020603050405020304" pitchFamily="18" charset="0"/>
              </a:rPr>
              <a:t>has been both enriching and rewarding.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As </a:t>
            </a:r>
            <a:r>
              <a:rPr lang="en-US" dirty="0">
                <a:solidFill>
                  <a:schemeClr val="tx1"/>
                </a:solidFill>
                <a:latin typeface="Times New Roman" panose="02020603050405020304" pitchFamily="18" charset="0"/>
                <a:cs typeface="Times New Roman" panose="02020603050405020304" pitchFamily="18" charset="0"/>
              </a:rPr>
              <a:t>we reflect on our accomplishments, we recognize that this is merely the beginning of a much larger endeavor. Just as every successful journey marks the start of a new path, our completion of this project opens doors to further exploration and the pursuit of new goals</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centralizing expense tracking, automating manual processes, and providing insightful analytics, these platforms empower users to gain better control over their finances, identify spending patterns, and make informed decisions to achieve their financial goals. Moreover, the user experience and adoption strategies are vital aspects that contribute to the success of expense tracker websites, ensuring that users find the platforms intuitive, valuable, and easy to adopt.</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367596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08520" y="476672"/>
            <a:ext cx="6589713" cy="762000"/>
          </a:xfrm>
          <a:prstGeom prst="rect">
            <a:avLst/>
          </a:prstGeom>
          <a:noFill/>
          <a:ln w="9525">
            <a:noFill/>
            <a:round/>
            <a:headEnd/>
            <a:tailEnd/>
          </a:ln>
        </p:spPr>
        <p:txBody>
          <a:bodyPr/>
          <a:lstStyle/>
          <a:p>
            <a:pPr marL="665163" eaLnBrk="1" hangingPunct="1">
              <a:buSzPct val="100000"/>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pPr>
            <a:r>
              <a:rPr lang="en-US" sz="3600" b="1" dirty="0">
                <a:solidFill>
                  <a:srgbClr val="262626"/>
                </a:solidFill>
                <a:latin typeface="Century Gothic" pitchFamily="34" charset="0"/>
              </a:rPr>
              <a:t>References</a:t>
            </a:r>
          </a:p>
        </p:txBody>
      </p:sp>
      <p:sp>
        <p:nvSpPr>
          <p:cNvPr id="28675" name="Slide Number Placeholder 3"/>
          <p:cNvSpPr>
            <a:spLocks noGrp="1"/>
          </p:cNvSpPr>
          <p:nvPr>
            <p:ph type="sldNum" sz="quarter" idx="12"/>
          </p:nvPr>
        </p:nvSpPr>
        <p:spPr>
          <a:noFill/>
          <a:ln/>
        </p:spPr>
        <p:txBody>
          <a:bodyPr/>
          <a:lstStyle/>
          <a:p>
            <a:pPr>
              <a:tabLst>
                <a:tab pos="457200" algn="l"/>
              </a:tabLst>
            </a:pPr>
            <a:fld id="{1570F0F6-06EA-42C7-B0D7-9236D61705E0}" type="slidenum">
              <a:rPr lang="en-US" smtClean="0">
                <a:cs typeface="Droid Sans Fallback" charset="0"/>
              </a:rPr>
              <a:pPr>
                <a:tabLst>
                  <a:tab pos="457200" algn="l"/>
                </a:tabLst>
              </a:pPr>
              <a:t>22</a:t>
            </a:fld>
            <a:endParaRPr lang="en-US">
              <a:cs typeface="Droid Sans Fallback" charset="0"/>
            </a:endParaRPr>
          </a:p>
        </p:txBody>
      </p:sp>
      <p:sp>
        <p:nvSpPr>
          <p:cNvPr id="2" name="TextBox 1">
            <a:extLst>
              <a:ext uri="{FF2B5EF4-FFF2-40B4-BE49-F238E27FC236}">
                <a16:creationId xmlns="" xmlns:a16="http://schemas.microsoft.com/office/drawing/2014/main" id="{E4EE2CC1-DE55-83CB-9B00-53C298474240}"/>
              </a:ext>
            </a:extLst>
          </p:cNvPr>
          <p:cNvSpPr txBox="1"/>
          <p:nvPr/>
        </p:nvSpPr>
        <p:spPr>
          <a:xfrm>
            <a:off x="611560" y="1398289"/>
            <a:ext cx="8280920" cy="3847207"/>
          </a:xfrm>
          <a:prstGeom prst="rect">
            <a:avLst/>
          </a:prstGeom>
          <a:noFill/>
        </p:spPr>
        <p:txBody>
          <a:bodyPr wrap="square" rtlCol="0">
            <a:spAutoFit/>
          </a:bodyPr>
          <a:lstStyle/>
          <a:p>
            <a:pPr marL="342900" indent="-342900">
              <a:buFont typeface="Wingdings" panose="05000000000000000000" pitchFamily="2" charset="2"/>
              <a:buChar char="q"/>
            </a:pPr>
            <a:r>
              <a:rPr lang="en-IN" sz="2000" dirty="0" smtClean="0">
                <a:solidFill>
                  <a:schemeClr val="tx1"/>
                </a:solidFill>
                <a:latin typeface="Times New Roman" panose="02020603050405020304" pitchFamily="18" charset="0"/>
                <a:cs typeface="Times New Roman" panose="02020603050405020304" pitchFamily="18" charset="0"/>
                <a:hlinkClick r:id="rId3"/>
              </a:rPr>
              <a:t>https</a:t>
            </a:r>
            <a:r>
              <a:rPr lang="en-IN" sz="2000" dirty="0">
                <a:solidFill>
                  <a:schemeClr val="tx1"/>
                </a:solidFill>
                <a:latin typeface="Times New Roman" panose="02020603050405020304" pitchFamily="18" charset="0"/>
                <a:cs typeface="Times New Roman" panose="02020603050405020304" pitchFamily="18" charset="0"/>
                <a:hlinkClick r:id="rId3"/>
              </a:rPr>
              <a:t>://</a:t>
            </a:r>
            <a:r>
              <a:rPr lang="en-IN" sz="2000" dirty="0" smtClean="0">
                <a:solidFill>
                  <a:schemeClr val="tx1"/>
                </a:solidFill>
                <a:latin typeface="Times New Roman" panose="02020603050405020304" pitchFamily="18" charset="0"/>
                <a:cs typeface="Times New Roman" panose="02020603050405020304" pitchFamily="18" charset="0"/>
                <a:hlinkClick r:id="rId3"/>
              </a:rPr>
              <a:t>www.python.org/downloads/</a:t>
            </a: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smtClean="0">
                <a:solidFill>
                  <a:schemeClr val="tx1"/>
                </a:solidFill>
                <a:latin typeface="Times New Roman" panose="02020603050405020304" pitchFamily="18" charset="0"/>
                <a:cs typeface="Times New Roman" panose="02020603050405020304" pitchFamily="18" charset="0"/>
                <a:hlinkClick r:id="rId4"/>
              </a:rPr>
              <a:t>https</a:t>
            </a:r>
            <a:r>
              <a:rPr lang="en-IN" sz="2000" dirty="0">
                <a:solidFill>
                  <a:schemeClr val="tx1"/>
                </a:solidFill>
                <a:latin typeface="Times New Roman" panose="02020603050405020304" pitchFamily="18" charset="0"/>
                <a:cs typeface="Times New Roman" panose="02020603050405020304" pitchFamily="18" charset="0"/>
                <a:hlinkClick r:id="rId4"/>
              </a:rPr>
              <a:t>://</a:t>
            </a:r>
            <a:r>
              <a:rPr lang="en-IN" sz="2000" dirty="0" smtClean="0">
                <a:solidFill>
                  <a:schemeClr val="tx1"/>
                </a:solidFill>
                <a:latin typeface="Times New Roman" panose="02020603050405020304" pitchFamily="18" charset="0"/>
                <a:cs typeface="Times New Roman" panose="02020603050405020304" pitchFamily="18" charset="0"/>
                <a:hlinkClick r:id="rId4"/>
              </a:rPr>
              <a:t>stackoverflow.com/questions/3916191/download-data-url-file</a:t>
            </a: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smtClean="0">
                <a:solidFill>
                  <a:schemeClr val="tx1"/>
                </a:solidFill>
                <a:latin typeface="Times New Roman" panose="02020603050405020304" pitchFamily="18" charset="0"/>
                <a:cs typeface="Times New Roman" panose="02020603050405020304" pitchFamily="18" charset="0"/>
                <a:hlinkClick r:id="rId5"/>
              </a:rPr>
              <a:t>https</a:t>
            </a:r>
            <a:r>
              <a:rPr lang="en-IN" sz="2000" dirty="0">
                <a:solidFill>
                  <a:schemeClr val="tx1"/>
                </a:solidFill>
                <a:latin typeface="Times New Roman" panose="02020603050405020304" pitchFamily="18" charset="0"/>
                <a:cs typeface="Times New Roman" panose="02020603050405020304" pitchFamily="18" charset="0"/>
                <a:hlinkClick r:id="rId5"/>
              </a:rPr>
              <a:t>://</a:t>
            </a:r>
            <a:r>
              <a:rPr lang="en-IN" sz="2000" dirty="0" smtClean="0">
                <a:solidFill>
                  <a:schemeClr val="tx1"/>
                </a:solidFill>
                <a:latin typeface="Times New Roman" panose="02020603050405020304" pitchFamily="18" charset="0"/>
                <a:cs typeface="Times New Roman" panose="02020603050405020304" pitchFamily="18" charset="0"/>
                <a:hlinkClick r:id="rId5"/>
              </a:rPr>
              <a:t>www.postgresql.org/download/</a:t>
            </a: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smtClean="0">
                <a:solidFill>
                  <a:schemeClr val="tx1"/>
                </a:solidFill>
                <a:latin typeface="Times New Roman" panose="02020603050405020304" pitchFamily="18" charset="0"/>
                <a:cs typeface="Times New Roman" panose="02020603050405020304" pitchFamily="18" charset="0"/>
                <a:hlinkClick r:id="rId6"/>
              </a:rPr>
              <a:t>https</a:t>
            </a:r>
            <a:r>
              <a:rPr lang="en-IN" sz="2000" dirty="0">
                <a:solidFill>
                  <a:schemeClr val="tx1"/>
                </a:solidFill>
                <a:latin typeface="Times New Roman" panose="02020603050405020304" pitchFamily="18" charset="0"/>
                <a:cs typeface="Times New Roman" panose="02020603050405020304" pitchFamily="18" charset="0"/>
                <a:hlinkClick r:id="rId6"/>
              </a:rPr>
              <a:t>://</a:t>
            </a:r>
            <a:r>
              <a:rPr lang="en-IN" sz="2000" dirty="0" smtClean="0">
                <a:solidFill>
                  <a:schemeClr val="tx1"/>
                </a:solidFill>
                <a:latin typeface="Times New Roman" panose="02020603050405020304" pitchFamily="18" charset="0"/>
                <a:cs typeface="Times New Roman" panose="02020603050405020304" pitchFamily="18" charset="0"/>
                <a:hlinkClick r:id="rId6"/>
              </a:rPr>
              <a:t>www.djangoproject.com/download/</a:t>
            </a: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smtClean="0">
                <a:solidFill>
                  <a:schemeClr val="tx1"/>
                </a:solidFill>
                <a:latin typeface="Times New Roman" panose="02020603050405020304" pitchFamily="18" charset="0"/>
                <a:cs typeface="Times New Roman" panose="02020603050405020304" pitchFamily="18" charset="0"/>
                <a:hlinkClick r:id="rId7"/>
              </a:rPr>
              <a:t>https</a:t>
            </a:r>
            <a:r>
              <a:rPr lang="en-IN" sz="2000" dirty="0">
                <a:solidFill>
                  <a:schemeClr val="tx1"/>
                </a:solidFill>
                <a:latin typeface="Times New Roman" panose="02020603050405020304" pitchFamily="18" charset="0"/>
                <a:cs typeface="Times New Roman" panose="02020603050405020304" pitchFamily="18" charset="0"/>
                <a:hlinkClick r:id="rId7"/>
              </a:rPr>
              <a:t>://</a:t>
            </a:r>
            <a:r>
              <a:rPr lang="en-IN" sz="2000" dirty="0" smtClean="0">
                <a:solidFill>
                  <a:schemeClr val="tx1"/>
                </a:solidFill>
                <a:latin typeface="Times New Roman" panose="02020603050405020304" pitchFamily="18" charset="0"/>
                <a:cs typeface="Times New Roman" panose="02020603050405020304" pitchFamily="18" charset="0"/>
                <a:hlinkClick r:id="rId7"/>
              </a:rPr>
              <a:t>www.mysql.com/downloads/</a:t>
            </a: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smtClean="0">
                <a:solidFill>
                  <a:schemeClr val="tx1"/>
                </a:solidFill>
                <a:latin typeface="Times New Roman" panose="02020603050405020304" pitchFamily="18" charset="0"/>
                <a:cs typeface="Times New Roman" panose="02020603050405020304" pitchFamily="18" charset="0"/>
                <a:hlinkClick r:id="rId8"/>
              </a:rPr>
              <a:t>https</a:t>
            </a:r>
            <a:r>
              <a:rPr lang="en-IN" sz="2000" dirty="0">
                <a:solidFill>
                  <a:schemeClr val="tx1"/>
                </a:solidFill>
                <a:latin typeface="Times New Roman" panose="02020603050405020304" pitchFamily="18" charset="0"/>
                <a:cs typeface="Times New Roman" panose="02020603050405020304" pitchFamily="18" charset="0"/>
                <a:hlinkClick r:id="rId8"/>
              </a:rPr>
              <a:t>://</a:t>
            </a:r>
            <a:r>
              <a:rPr lang="en-IN" sz="2000" dirty="0" smtClean="0">
                <a:solidFill>
                  <a:schemeClr val="tx1"/>
                </a:solidFill>
                <a:latin typeface="Times New Roman" panose="02020603050405020304" pitchFamily="18" charset="0"/>
                <a:cs typeface="Times New Roman" panose="02020603050405020304" pitchFamily="18" charset="0"/>
                <a:hlinkClick r:id="rId8"/>
              </a:rPr>
              <a:t>www.sqlite.org/download.html</a:t>
            </a: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4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762000" y="1500188"/>
            <a:ext cx="7620000" cy="4062412"/>
          </a:xfrm>
          <a:prstGeom prst="rect">
            <a:avLst/>
          </a:prstGeom>
          <a:noFill/>
          <a:ln w="9525">
            <a:noFill/>
            <a:round/>
            <a:headEnd/>
            <a:tailEnd/>
          </a:ln>
        </p:spPr>
        <p:txBody>
          <a:bodyPr lIns="0" tIns="0" rIns="0" bIns="0">
            <a:spAutoFit/>
          </a:bodyPr>
          <a:lstStyle/>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r>
              <a:rPr lang="en-US" sz="6600" dirty="0">
                <a:solidFill>
                  <a:srgbClr val="C00000"/>
                </a:solidFill>
                <a:latin typeface="Arial Unicode MS" pitchFamily="34" charset="-128"/>
                <a:ea typeface="Arial Unicode MS" pitchFamily="34" charset="-128"/>
                <a:cs typeface="Arial Unicode MS" pitchFamily="34" charset="-128"/>
              </a:rPr>
              <a:t>T</a:t>
            </a:r>
            <a:r>
              <a:rPr lang="en-US" sz="6600" dirty="0">
                <a:solidFill>
                  <a:srgbClr val="000000"/>
                </a:solidFill>
                <a:latin typeface="Arial Unicode MS" pitchFamily="34" charset="-128"/>
                <a:ea typeface="Arial Unicode MS" pitchFamily="34" charset="-128"/>
                <a:cs typeface="Arial Unicode MS" pitchFamily="34" charset="-128"/>
              </a:rPr>
              <a:t>han</a:t>
            </a:r>
            <a:r>
              <a:rPr lang="en-US" sz="6600" dirty="0">
                <a:solidFill>
                  <a:srgbClr val="C00000"/>
                </a:solidFill>
                <a:latin typeface="Arial Unicode MS" pitchFamily="34" charset="-128"/>
                <a:ea typeface="Arial Unicode MS" pitchFamily="34" charset="-128"/>
                <a:cs typeface="Arial Unicode MS" pitchFamily="34" charset="-128"/>
              </a:rPr>
              <a:t>k</a:t>
            </a:r>
            <a:r>
              <a:rPr lang="en-US" sz="6600" dirty="0">
                <a:solidFill>
                  <a:srgbClr val="000000"/>
                </a:solidFill>
                <a:latin typeface="Arial Unicode MS" pitchFamily="34" charset="-128"/>
                <a:ea typeface="Arial Unicode MS" pitchFamily="34" charset="-128"/>
                <a:cs typeface="Arial Unicode MS" pitchFamily="34" charset="-128"/>
              </a:rPr>
              <a:t> Y</a:t>
            </a:r>
            <a:r>
              <a:rPr lang="en-US" sz="6600" dirty="0">
                <a:solidFill>
                  <a:srgbClr val="C00000"/>
                </a:solidFill>
                <a:latin typeface="Arial Unicode MS" pitchFamily="34" charset="-128"/>
                <a:ea typeface="Arial Unicode MS" pitchFamily="34" charset="-128"/>
                <a:cs typeface="Arial Unicode MS" pitchFamily="34" charset="-128"/>
              </a:rPr>
              <a:t>o</a:t>
            </a:r>
            <a:r>
              <a:rPr lang="en-US" sz="6600" dirty="0">
                <a:solidFill>
                  <a:srgbClr val="000000"/>
                </a:solidFill>
                <a:latin typeface="Arial Unicode MS" pitchFamily="34" charset="-128"/>
                <a:ea typeface="Arial Unicode MS" pitchFamily="34" charset="-128"/>
                <a:cs typeface="Arial Unicode MS" pitchFamily="34" charset="-128"/>
              </a:rPr>
              <a:t>u..</a:t>
            </a:r>
            <a:r>
              <a:rPr lang="en-US" sz="6600" dirty="0">
                <a:solidFill>
                  <a:srgbClr val="C00000"/>
                </a:solidFill>
                <a:latin typeface="Arial Unicode MS" pitchFamily="34" charset="-128"/>
                <a:ea typeface="Arial Unicode MS" pitchFamily="34" charset="-128"/>
                <a:cs typeface="Arial Unicode MS" pitchFamily="34" charset="-128"/>
              </a:rPr>
              <a:t>!</a:t>
            </a: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endParaRPr lang="en-US" sz="6600" dirty="0">
              <a:solidFill>
                <a:srgbClr val="C00000"/>
              </a:solidFill>
              <a:latin typeface="Arial Unicode MS" pitchFamily="34" charset="-128"/>
              <a:ea typeface="Arial Unicode MS" pitchFamily="34" charset="-128"/>
              <a:cs typeface="Arial Unicode MS" pitchFamily="34" charset="-128"/>
            </a:endParaRP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endParaRPr lang="en-US" sz="6600" dirty="0">
              <a:solidFill>
                <a:srgbClr val="C00000"/>
              </a:solidFill>
              <a:latin typeface="Arial Unicode MS" pitchFamily="34" charset="-128"/>
              <a:ea typeface="Arial Unicode MS" pitchFamily="34" charset="-128"/>
              <a:cs typeface="Arial Unicode MS" pitchFamily="34" charset="-128"/>
            </a:endParaRP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endParaRPr lang="en-US" sz="6600" dirty="0">
              <a:solidFill>
                <a:srgbClr val="C00000"/>
              </a:solidFill>
              <a:latin typeface="Arial Unicode MS" pitchFamily="34" charset="-128"/>
              <a:ea typeface="Arial Unicode MS" pitchFamily="34" charset="-128"/>
              <a:cs typeface="Arial Unicode MS" pitchFamily="34" charset="-128"/>
            </a:endParaRPr>
          </a:p>
        </p:txBody>
      </p:sp>
      <p:sp>
        <p:nvSpPr>
          <p:cNvPr id="29699" name="Slide Number Placeholder 3"/>
          <p:cNvSpPr>
            <a:spLocks noGrp="1"/>
          </p:cNvSpPr>
          <p:nvPr>
            <p:ph type="sldNum" sz="quarter" idx="12"/>
          </p:nvPr>
        </p:nvSpPr>
        <p:spPr>
          <a:noFill/>
          <a:ln/>
        </p:spPr>
        <p:txBody>
          <a:bodyPr/>
          <a:lstStyle/>
          <a:p>
            <a:pPr>
              <a:tabLst>
                <a:tab pos="457200" algn="l"/>
              </a:tabLst>
            </a:pPr>
            <a:fld id="{8D3A53E5-9337-49C0-B042-27E7B5574030}" type="slidenum">
              <a:rPr lang="en-US" smtClean="0">
                <a:cs typeface="Droid Sans Fallback" charset="0"/>
              </a:rPr>
              <a:pPr>
                <a:tabLst>
                  <a:tab pos="457200" algn="l"/>
                </a:tabLst>
              </a:pPr>
              <a:t>23</a:t>
            </a:fld>
            <a:endParaRPr lang="en-US">
              <a:cs typeface="Droid Sans Fallback"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11560" y="339433"/>
            <a:ext cx="6648450" cy="677863"/>
          </a:xfrm>
          <a:prstGeom prst="rect">
            <a:avLst/>
          </a:prstGeom>
          <a:noFill/>
          <a:ln w="9525">
            <a:noFill/>
            <a:round/>
            <a:headEnd/>
            <a:tailEnd/>
          </a:ln>
        </p:spPr>
        <p:txBody>
          <a:bodyPr/>
          <a:lstStyle/>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sz="3600" b="1" dirty="0">
                <a:solidFill>
                  <a:srgbClr val="262626"/>
                </a:solidFill>
                <a:latin typeface="Century Gothic" pitchFamily="34" charset="0"/>
              </a:rPr>
              <a:t>Abstract</a:t>
            </a:r>
          </a:p>
        </p:txBody>
      </p:sp>
      <p:sp>
        <p:nvSpPr>
          <p:cNvPr id="21507" name="Slide Number Placeholder 3"/>
          <p:cNvSpPr>
            <a:spLocks noGrp="1"/>
          </p:cNvSpPr>
          <p:nvPr>
            <p:ph type="sldNum" sz="quarter" idx="12"/>
          </p:nvPr>
        </p:nvSpPr>
        <p:spPr>
          <a:noFill/>
          <a:ln/>
        </p:spPr>
        <p:txBody>
          <a:bodyPr/>
          <a:lstStyle/>
          <a:p>
            <a:pPr>
              <a:tabLst>
                <a:tab pos="457200" algn="l"/>
              </a:tabLst>
            </a:pPr>
            <a:fld id="{17961044-A556-401B-B033-8A0999EE6BB3}" type="slidenum">
              <a:rPr lang="en-US" smtClean="0">
                <a:cs typeface="Droid Sans Fallback" charset="0"/>
              </a:rPr>
              <a:pPr>
                <a:tabLst>
                  <a:tab pos="457200" algn="l"/>
                </a:tabLst>
              </a:pPr>
              <a:t>3</a:t>
            </a:fld>
            <a:endParaRPr lang="en-US">
              <a:cs typeface="Droid Sans Fallback" charset="0"/>
            </a:endParaRPr>
          </a:p>
        </p:txBody>
      </p:sp>
      <p:sp>
        <p:nvSpPr>
          <p:cNvPr id="4" name="TextBox 3">
            <a:extLst>
              <a:ext uri="{FF2B5EF4-FFF2-40B4-BE49-F238E27FC236}">
                <a16:creationId xmlns="" xmlns:a16="http://schemas.microsoft.com/office/drawing/2014/main" id="{82667591-72FA-063B-D47B-88CDA9215738}"/>
              </a:ext>
            </a:extLst>
          </p:cNvPr>
          <p:cNvSpPr txBox="1"/>
          <p:nvPr/>
        </p:nvSpPr>
        <p:spPr>
          <a:xfrm>
            <a:off x="0" y="1017296"/>
            <a:ext cx="8061226" cy="5438284"/>
          </a:xfrm>
          <a:prstGeom prst="rect">
            <a:avLst/>
          </a:prstGeom>
          <a:noFill/>
        </p:spPr>
        <p:txBody>
          <a:bodyPr wrap="square">
            <a:spAutoFit/>
          </a:bodyPr>
          <a:lstStyle/>
          <a:p>
            <a:pPr marL="742950" indent="-285750">
              <a:lnSpc>
                <a:spcPct val="107000"/>
              </a:lnSpc>
              <a:spcAft>
                <a:spcPts val="800"/>
              </a:spcAft>
              <a:buFont typeface="Arial" panose="020B0604020202020204" pitchFamily="34" charset="0"/>
              <a:buChar char="•"/>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Personal finance management is an important part of people’s lives. However, everyone does not have the knowledge or time to manage their finances in a proper manner. And, even if a person has time and knowledge, they do not bother with tracking their expenses as they find it tedious and time-consuming. Now, you don’t have to worry about managing your expenses, as you can get access to an expense </a:t>
            </a:r>
            <a:r>
              <a:rPr lang="en-US"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manager known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as expense manager that will help in the active management of your finances. </a:t>
            </a:r>
            <a:endParaRPr lang="en-US"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a:t>
            </a:r>
            <a:r>
              <a:rPr lang="en-US"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Expense manager user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can create  its profile also can use image for profile image. User can add expenses with various categories and subcategories by adding more details. He/She can also get receipts by adding expenses which occurs in a list and can be also used as receipts. In expense form which is provided user can upload its existing receipts that can be saved for future purposes.</a:t>
            </a:r>
          </a:p>
          <a:p>
            <a:pPr marL="742950" indent="-285750">
              <a:lnSpc>
                <a:spcPct val="107000"/>
              </a:lnSpc>
              <a:spcAft>
                <a:spcPts val="800"/>
              </a:spcAft>
              <a:buFont typeface="Arial" panose="020B0604020202020204" pitchFamily="34" charset="0"/>
              <a:buChar char="•"/>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 the same </a:t>
            </a:r>
            <a:r>
              <a:rPr lang="en-US"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can manage income by adding details like its currency and transaction type i.e. credit, cash etc. By this at the user will get its budget that can be used after income and expenses done from it.</a:t>
            </a:r>
          </a:p>
          <a:p>
            <a:pPr marL="742950" indent="-285750">
              <a:lnSpc>
                <a:spcPct val="107000"/>
              </a:lnSpc>
              <a:spcAft>
                <a:spcPts val="800"/>
              </a:spcAft>
              <a:buFont typeface="Arial" panose="020B0604020202020204" pitchFamily="34" charset="0"/>
              <a:buChar char="•"/>
            </a:pP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044624" y="332656"/>
            <a:ext cx="5208290" cy="584200"/>
          </a:xfrm>
          <a:prstGeom prst="rect">
            <a:avLst/>
          </a:prstGeom>
          <a:noFill/>
          <a:ln w="9525">
            <a:noFill/>
            <a:round/>
            <a:headEnd/>
            <a:tailEnd/>
          </a:ln>
        </p:spPr>
        <p:txBody>
          <a:bodyPr/>
          <a:lstStyle/>
          <a:p>
            <a:pPr marL="1630363" eaLnBrk="1" hangingPunct="1">
              <a:buSzPct val="100000"/>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pPr>
            <a:r>
              <a:rPr lang="en-US" sz="3600" b="1" dirty="0">
                <a:solidFill>
                  <a:srgbClr val="262626"/>
                </a:solidFill>
                <a:latin typeface="Century Gothic" pitchFamily="34" charset="0"/>
              </a:rPr>
              <a:t>Introduction</a:t>
            </a:r>
          </a:p>
        </p:txBody>
      </p:sp>
      <p:sp>
        <p:nvSpPr>
          <p:cNvPr id="22531" name="Slide Number Placeholder 3"/>
          <p:cNvSpPr>
            <a:spLocks noGrp="1"/>
          </p:cNvSpPr>
          <p:nvPr>
            <p:ph type="sldNum" sz="quarter" idx="12"/>
          </p:nvPr>
        </p:nvSpPr>
        <p:spPr>
          <a:noFill/>
          <a:ln/>
        </p:spPr>
        <p:txBody>
          <a:bodyPr/>
          <a:lstStyle/>
          <a:p>
            <a:pPr>
              <a:tabLst>
                <a:tab pos="457200" algn="l"/>
              </a:tabLst>
            </a:pPr>
            <a:fld id="{CF7C2CF9-5F9C-4F57-BF12-5240E3E3766D}" type="slidenum">
              <a:rPr lang="en-US" smtClean="0">
                <a:cs typeface="Droid Sans Fallback" charset="0"/>
              </a:rPr>
              <a:pPr>
                <a:tabLst>
                  <a:tab pos="457200" algn="l"/>
                </a:tabLst>
              </a:pPr>
              <a:t>4</a:t>
            </a:fld>
            <a:endParaRPr lang="en-US">
              <a:cs typeface="Droid Sans Fallback" charset="0"/>
            </a:endParaRPr>
          </a:p>
        </p:txBody>
      </p:sp>
      <p:sp>
        <p:nvSpPr>
          <p:cNvPr id="3" name="TextBox 2">
            <a:extLst>
              <a:ext uri="{FF2B5EF4-FFF2-40B4-BE49-F238E27FC236}">
                <a16:creationId xmlns="" xmlns:a16="http://schemas.microsoft.com/office/drawing/2014/main" id="{F604C3D4-67B1-1C97-FDC5-DDED3B4081AA}"/>
              </a:ext>
            </a:extLst>
          </p:cNvPr>
          <p:cNvSpPr txBox="1"/>
          <p:nvPr/>
        </p:nvSpPr>
        <p:spPr>
          <a:xfrm>
            <a:off x="683568" y="1104474"/>
            <a:ext cx="8064896"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Expense management  refers to the process of tracking, </a:t>
            </a:r>
            <a:r>
              <a:rPr lang="en-US" dirty="0" smtClean="0">
                <a:solidFill>
                  <a:schemeClr val="tx1"/>
                </a:solidFill>
                <a:latin typeface="Times New Roman" panose="02020603050405020304" pitchFamily="18" charset="0"/>
                <a:cs typeface="Times New Roman" panose="02020603050405020304" pitchFamily="18" charset="0"/>
              </a:rPr>
              <a:t>analyzing, </a:t>
            </a:r>
            <a:r>
              <a:rPr lang="en-US" dirty="0">
                <a:solidFill>
                  <a:schemeClr val="tx1"/>
                </a:solidFill>
                <a:latin typeface="Times New Roman" panose="02020603050405020304" pitchFamily="18" charset="0"/>
                <a:cs typeface="Times New Roman" panose="02020603050405020304" pitchFamily="18" charset="0"/>
              </a:rPr>
              <a:t>and ultimately controlling business spending. It encompasses a variety of tasks, from recording receipts to preparing expense reports. For small businesses and new finance managers, mastering this discipline can be the key to keeping your company's finances in check</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 Expense </a:t>
            </a:r>
            <a:r>
              <a:rPr lang="en-US" dirty="0" smtClean="0">
                <a:solidFill>
                  <a:schemeClr val="tx1"/>
                </a:solidFill>
                <a:latin typeface="Times New Roman" panose="02020603050405020304" pitchFamily="18" charset="0"/>
                <a:cs typeface="Times New Roman" panose="02020603050405020304" pitchFamily="18" charset="0"/>
              </a:rPr>
              <a:t>manager is </a:t>
            </a:r>
            <a:r>
              <a:rPr lang="en-US" dirty="0">
                <a:solidFill>
                  <a:schemeClr val="tx1"/>
                </a:solidFill>
                <a:latin typeface="Times New Roman" panose="02020603050405020304" pitchFamily="18" charset="0"/>
                <a:cs typeface="Times New Roman" panose="02020603050405020304" pitchFamily="18" charset="0"/>
              </a:rPr>
              <a:t>a web app that helps to keep an accurate record of your money inflow and outflow. Many people in India live on a fixed income, and they find that towards the end of the month they don’t have sufficient money to meet their needs. While this problem can arise due to low </a:t>
            </a:r>
            <a:r>
              <a:rPr lang="en-US" dirty="0" smtClean="0">
                <a:solidFill>
                  <a:schemeClr val="tx1"/>
                </a:solidFill>
                <a:latin typeface="Times New Roman" panose="02020603050405020304" pitchFamily="18" charset="0"/>
                <a:cs typeface="Times New Roman" panose="02020603050405020304" pitchFamily="18" charset="0"/>
              </a:rPr>
              <a:t>salary or due </a:t>
            </a:r>
            <a:r>
              <a:rPr lang="en-US" dirty="0">
                <a:solidFill>
                  <a:schemeClr val="tx1"/>
                </a:solidFill>
                <a:latin typeface="Times New Roman" panose="02020603050405020304" pitchFamily="18" charset="0"/>
                <a:cs typeface="Times New Roman" panose="02020603050405020304" pitchFamily="18" charset="0"/>
              </a:rPr>
              <a:t>to poor money management skills.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this website user can create  its profile also can use image for profile image. User can add expenses with various categories and subcategories by adding more details. He/She can also get receipts by adding expenses which occurs in a list and can be also used as receipts. In expense form which is provided user can upload its existing receipts that can be saved for future </a:t>
            </a:r>
            <a:r>
              <a:rPr lang="en-US" dirty="0" smtClean="0">
                <a:solidFill>
                  <a:schemeClr val="tx1"/>
                </a:solidFill>
                <a:latin typeface="Times New Roman" panose="02020603050405020304" pitchFamily="18" charset="0"/>
                <a:cs typeface="Times New Roman" panose="02020603050405020304" pitchFamily="18" charset="0"/>
              </a:rPr>
              <a:t>purposes.</a:t>
            </a:r>
          </a:p>
          <a:p>
            <a:pPr marL="28575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the same website user can manage income by adding details like its currency and transaction type i.e. credit, cash etc. By this at the user will get its budget that can be used after income and expenses done from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978281" y="378507"/>
            <a:ext cx="8928992" cy="584200"/>
          </a:xfrm>
          <a:prstGeom prst="rect">
            <a:avLst/>
          </a:prstGeom>
          <a:noFill/>
          <a:ln w="9525">
            <a:noFill/>
            <a:round/>
            <a:headEnd/>
            <a:tailEnd/>
          </a:ln>
        </p:spPr>
        <p:txBody>
          <a:bodyPr/>
          <a:lstStyle/>
          <a:p>
            <a:pPr marL="1630363" eaLnBrk="1" hangingPunct="1">
              <a:buSzPct val="100000"/>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pPr>
            <a:r>
              <a:rPr lang="en-US" sz="3600" b="1" dirty="0" smtClean="0">
                <a:solidFill>
                  <a:srgbClr val="262626"/>
                </a:solidFill>
                <a:latin typeface="Century Gothic" pitchFamily="34" charset="0"/>
              </a:rPr>
              <a:t>Contents in Expense Manager </a:t>
            </a:r>
            <a:endParaRPr lang="en-US" sz="3600" b="1" dirty="0">
              <a:solidFill>
                <a:srgbClr val="262626"/>
              </a:solidFill>
              <a:latin typeface="Century Gothic" pitchFamily="34" charset="0"/>
            </a:endParaRPr>
          </a:p>
        </p:txBody>
      </p:sp>
      <p:sp>
        <p:nvSpPr>
          <p:cNvPr id="22531" name="Slide Number Placeholder 3"/>
          <p:cNvSpPr>
            <a:spLocks noGrp="1"/>
          </p:cNvSpPr>
          <p:nvPr>
            <p:ph type="sldNum" sz="quarter" idx="12"/>
          </p:nvPr>
        </p:nvSpPr>
        <p:spPr>
          <a:noFill/>
          <a:ln/>
        </p:spPr>
        <p:txBody>
          <a:bodyPr/>
          <a:lstStyle/>
          <a:p>
            <a:pPr>
              <a:tabLst>
                <a:tab pos="457200" algn="l"/>
              </a:tabLst>
            </a:pPr>
            <a:fld id="{CF7C2CF9-5F9C-4F57-BF12-5240E3E3766D}" type="slidenum">
              <a:rPr lang="en-US" smtClean="0">
                <a:cs typeface="Droid Sans Fallback" charset="0"/>
              </a:rPr>
              <a:pPr>
                <a:tabLst>
                  <a:tab pos="457200" algn="l"/>
                </a:tabLst>
              </a:pPr>
              <a:t>5</a:t>
            </a:fld>
            <a:endParaRPr lang="en-US">
              <a:cs typeface="Droid Sans Fallback" charset="0"/>
            </a:endParaRPr>
          </a:p>
        </p:txBody>
      </p:sp>
      <p:sp>
        <p:nvSpPr>
          <p:cNvPr id="3" name="TextBox 2">
            <a:extLst>
              <a:ext uri="{FF2B5EF4-FFF2-40B4-BE49-F238E27FC236}">
                <a16:creationId xmlns="" xmlns:a16="http://schemas.microsoft.com/office/drawing/2014/main" id="{F604C3D4-67B1-1C97-FDC5-DDED3B4081AA}"/>
              </a:ext>
            </a:extLst>
          </p:cNvPr>
          <p:cNvSpPr txBox="1"/>
          <p:nvPr/>
        </p:nvSpPr>
        <p:spPr>
          <a:xfrm>
            <a:off x="755576" y="1297354"/>
            <a:ext cx="7339151" cy="5493812"/>
          </a:xfrm>
          <a:prstGeom prst="rect">
            <a:avLst/>
          </a:prstGeom>
          <a:noFill/>
        </p:spPr>
        <p:txBody>
          <a:bodyPr wrap="square" rtlCol="0">
            <a:spAutoFit/>
          </a:bodyPr>
          <a:lstStyle/>
          <a:p>
            <a:pPr algn="l">
              <a:lnSpc>
                <a:spcPct val="150000"/>
              </a:lnSpc>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User profile</a:t>
            </a:r>
          </a:p>
          <a:p>
            <a:pPr algn="l">
              <a:lnSpc>
                <a:spcPct val="150000"/>
              </a:lnSpc>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smtClean="0">
                <a:solidFill>
                  <a:schemeClr val="tx1"/>
                </a:solidFill>
                <a:effectLst/>
                <a:latin typeface="Times New Roman" panose="02020603050405020304" pitchFamily="18" charset="0"/>
                <a:cs typeface="Times New Roman" panose="02020603050405020304" pitchFamily="18" charset="0"/>
              </a:rPr>
              <a:t>User’s Dashboard</a:t>
            </a:r>
          </a:p>
          <a:p>
            <a:pPr algn="l">
              <a:lnSpc>
                <a:spcPct val="150000"/>
              </a:lnSpc>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 Expense Creation Page</a:t>
            </a:r>
          </a:p>
          <a:p>
            <a:pPr algn="l">
              <a:lnSpc>
                <a:spcPct val="150000"/>
              </a:lnSpc>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smtClean="0">
                <a:solidFill>
                  <a:schemeClr val="tx1"/>
                </a:solidFill>
                <a:effectLst/>
                <a:latin typeface="Times New Roman" panose="02020603050405020304" pitchFamily="18" charset="0"/>
                <a:cs typeface="Times New Roman" panose="02020603050405020304" pitchFamily="18" charset="0"/>
              </a:rPr>
              <a:t>Expense list</a:t>
            </a:r>
          </a:p>
          <a:p>
            <a:pPr algn="l">
              <a:lnSpc>
                <a:spcPct val="150000"/>
              </a:lnSpc>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 Income Managing Page</a:t>
            </a:r>
          </a:p>
          <a:p>
            <a:pPr algn="l">
              <a:lnSpc>
                <a:spcPct val="15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Income List</a:t>
            </a:r>
          </a:p>
          <a:p>
            <a:pPr algn="l">
              <a:lnSpc>
                <a:spcPct val="15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Receipt upload and download Page</a:t>
            </a:r>
          </a:p>
          <a:p>
            <a:pPr algn="l">
              <a:lnSpc>
                <a:spcPct val="15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Expense and Income Charts</a:t>
            </a:r>
          </a:p>
          <a:p>
            <a:pPr algn="l">
              <a:lnSpc>
                <a:spcPct val="150000"/>
              </a:lnSpc>
              <a:buFont typeface="+mj-lt"/>
              <a:buAutoNum type="arabicPeriod"/>
            </a:pPr>
            <a:endParaRPr lang="en-US" sz="2400" b="0" i="0" dirty="0" smtClean="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endParaRPr lang="en-IN"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503633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24544" y="548680"/>
            <a:ext cx="7891463" cy="677863"/>
          </a:xfrm>
          <a:prstGeom prst="rect">
            <a:avLst/>
          </a:prstGeom>
          <a:noFill/>
          <a:ln w="9525">
            <a:noFill/>
            <a:round/>
            <a:headEnd/>
            <a:tailEnd/>
          </a:ln>
        </p:spPr>
        <p:txBody>
          <a:bodyPr/>
          <a:lstStyle/>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2800" b="1" dirty="0">
                <a:solidFill>
                  <a:srgbClr val="262626"/>
                </a:solidFill>
                <a:latin typeface="Century Gothic" pitchFamily="34" charset="0"/>
              </a:rPr>
              <a:t>Literature Survey/Research</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6</a:t>
            </a:fld>
            <a:endParaRPr lang="en-US">
              <a:cs typeface="Droid Sans Fallback" charset="0"/>
            </a:endParaRPr>
          </a:p>
        </p:txBody>
      </p:sp>
      <p:sp>
        <p:nvSpPr>
          <p:cNvPr id="2" name="TextBox 1">
            <a:extLst>
              <a:ext uri="{FF2B5EF4-FFF2-40B4-BE49-F238E27FC236}">
                <a16:creationId xmlns="" xmlns:a16="http://schemas.microsoft.com/office/drawing/2014/main" id="{AB844508-BCBF-ED74-5A5B-7DDCF4C1BA82}"/>
              </a:ext>
            </a:extLst>
          </p:cNvPr>
          <p:cNvSpPr txBox="1"/>
          <p:nvPr/>
        </p:nvSpPr>
        <p:spPr>
          <a:xfrm>
            <a:off x="467544" y="1412776"/>
            <a:ext cx="8064896" cy="4462760"/>
          </a:xfrm>
          <a:prstGeom prst="rect">
            <a:avLst/>
          </a:prstGeom>
          <a:noFill/>
        </p:spPr>
        <p:txBody>
          <a:bodyPr wrap="square" rtlCol="0">
            <a:spAutoFit/>
          </a:bodyPr>
          <a:lstStyle/>
          <a:p>
            <a:pPr marL="457200" indent="-457200">
              <a:buAutoNum type="arabicParenR"/>
            </a:pPr>
            <a:r>
              <a:rPr lang="en-US" sz="2400" b="1" dirty="0" smtClean="0">
                <a:solidFill>
                  <a:srgbClr val="000000"/>
                </a:solidFill>
                <a:latin typeface="Times New Roman" pitchFamily="18" charset="0"/>
                <a:cs typeface="Times New Roman" pitchFamily="18" charset="0"/>
              </a:rPr>
              <a:t>Introduction of Expense Manager:- </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In </a:t>
            </a:r>
            <a:r>
              <a:rPr lang="en-US" sz="2000" dirty="0">
                <a:solidFill>
                  <a:schemeClr val="tx1"/>
                </a:solidFill>
                <a:latin typeface="Times New Roman" panose="02020603050405020304" pitchFamily="18" charset="0"/>
                <a:cs typeface="Times New Roman" panose="02020603050405020304" pitchFamily="18" charset="0"/>
              </a:rPr>
              <a:t>today's fast-paced world, effective management of personal finances is crucial for individuals and families alike. To address this need, we introduce an innovative Expense Tracker, a web-based application developed using </a:t>
            </a:r>
            <a:r>
              <a:rPr lang="en-US" sz="2000" dirty="0" smtClean="0">
                <a:solidFill>
                  <a:schemeClr val="tx1"/>
                </a:solidFill>
                <a:latin typeface="Times New Roman" panose="02020603050405020304" pitchFamily="18" charset="0"/>
                <a:cs typeface="Times New Roman" panose="02020603050405020304" pitchFamily="18" charset="0"/>
              </a:rPr>
              <a:t>Django </a:t>
            </a:r>
            <a:r>
              <a:rPr lang="en-US" sz="2000" dirty="0">
                <a:solidFill>
                  <a:schemeClr val="tx1"/>
                </a:solidFill>
                <a:latin typeface="Times New Roman" panose="02020603050405020304" pitchFamily="18" charset="0"/>
                <a:cs typeface="Times New Roman" panose="02020603050405020304" pitchFamily="18" charset="0"/>
              </a:rPr>
              <a:t>framework known for its </a:t>
            </a:r>
            <a:r>
              <a:rPr lang="en-US" sz="2000" dirty="0" smtClean="0">
                <a:solidFill>
                  <a:schemeClr val="tx1"/>
                </a:solidFill>
                <a:latin typeface="Times New Roman" panose="02020603050405020304" pitchFamily="18" charset="0"/>
                <a:cs typeface="Times New Roman" panose="02020603050405020304" pitchFamily="18" charset="0"/>
              </a:rPr>
              <a:t>simplicity and scalability.</a:t>
            </a:r>
          </a:p>
          <a:p>
            <a:pPr marL="342900" indent="-342900">
              <a:buFont typeface="Arial" panose="020B0604020202020204" pitchFamily="34" charset="0"/>
              <a:buChar char="•"/>
            </a:pP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Expense </a:t>
            </a:r>
            <a:r>
              <a:rPr lang="en-US" sz="2000" dirty="0" smtClean="0">
                <a:solidFill>
                  <a:schemeClr val="tx1"/>
                </a:solidFill>
                <a:latin typeface="Times New Roman" panose="02020603050405020304" pitchFamily="18" charset="0"/>
                <a:cs typeface="Times New Roman" panose="02020603050405020304" pitchFamily="18" charset="0"/>
              </a:rPr>
              <a:t>manager </a:t>
            </a:r>
            <a:r>
              <a:rPr lang="en-US" sz="2000" dirty="0">
                <a:solidFill>
                  <a:schemeClr val="tx1"/>
                </a:solidFill>
                <a:latin typeface="Times New Roman" panose="02020603050405020304" pitchFamily="18" charset="0"/>
                <a:cs typeface="Times New Roman" panose="02020603050405020304" pitchFamily="18" charset="0"/>
              </a:rPr>
              <a:t>is designed to provide users with a comprehensive platform for managing their expenses, tracking income, and gaining valuable insights into their financial habits.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With a user-friendly interface and robust features, our application aims to streamline the process of financial management, empowering users to make informed decisions and achieve their financial goals.</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626268" y="620688"/>
            <a:ext cx="7891463" cy="677863"/>
          </a:xfrm>
          <a:prstGeom prst="rect">
            <a:avLst/>
          </a:prstGeom>
          <a:noFill/>
          <a:ln w="9525">
            <a:noFill/>
            <a:round/>
            <a:headEnd/>
            <a:tailEnd/>
          </a:ln>
        </p:spPr>
        <p:txBody>
          <a:bodyPr/>
          <a:lstStyle/>
          <a:p>
            <a:r>
              <a:rPr lang="en-US" sz="2800" b="1" dirty="0">
                <a:solidFill>
                  <a:srgbClr val="000000"/>
                </a:solidFill>
                <a:latin typeface="Times New Roman" pitchFamily="18" charset="0"/>
                <a:cs typeface="Times New Roman" pitchFamily="18" charset="0"/>
              </a:rPr>
              <a:t>2) Key Features of </a:t>
            </a:r>
            <a:r>
              <a:rPr lang="en-US" sz="2800" b="1" dirty="0" smtClean="0">
                <a:solidFill>
                  <a:srgbClr val="000000"/>
                </a:solidFill>
                <a:latin typeface="Times New Roman" pitchFamily="18" charset="0"/>
                <a:cs typeface="Times New Roman" pitchFamily="18" charset="0"/>
              </a:rPr>
              <a:t>Expense Manager </a:t>
            </a:r>
            <a:r>
              <a:rPr lang="en-US" sz="2400" b="1" dirty="0" smtClean="0">
                <a:solidFill>
                  <a:srgbClr val="000000"/>
                </a:solidFill>
                <a:latin typeface="Times New Roman" pitchFamily="18" charset="0"/>
                <a:cs typeface="Times New Roman" pitchFamily="18" charset="0"/>
              </a:rPr>
              <a:t>:- </a:t>
            </a:r>
            <a:endParaRPr lang="en-US" sz="2400" b="1" dirty="0">
              <a:solidFill>
                <a:srgbClr val="000000"/>
              </a:solidFill>
              <a:latin typeface="Times New Roman" pitchFamily="18" charset="0"/>
              <a:cs typeface="Times New Roman" pitchFamily="18" charset="0"/>
            </a:endParaRP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7</a:t>
            </a:fld>
            <a:endParaRPr lang="en-US">
              <a:cs typeface="Droid Sans Fallback" charset="0"/>
            </a:endParaRPr>
          </a:p>
        </p:txBody>
      </p:sp>
      <p:sp>
        <p:nvSpPr>
          <p:cNvPr id="2" name="TextBox 1">
            <a:extLst>
              <a:ext uri="{FF2B5EF4-FFF2-40B4-BE49-F238E27FC236}">
                <a16:creationId xmlns="" xmlns:a16="http://schemas.microsoft.com/office/drawing/2014/main" id="{AB844508-BCBF-ED74-5A5B-7DDCF4C1BA82}"/>
              </a:ext>
            </a:extLst>
          </p:cNvPr>
          <p:cNvSpPr txBox="1"/>
          <p:nvPr/>
        </p:nvSpPr>
        <p:spPr>
          <a:xfrm>
            <a:off x="539552" y="1043731"/>
            <a:ext cx="8064896" cy="5016758"/>
          </a:xfrm>
          <a:prstGeom prst="rect">
            <a:avLst/>
          </a:prstGeom>
          <a:noFill/>
        </p:spPr>
        <p:txBody>
          <a:bodyPr wrap="square" rtlCol="0">
            <a:spAutoFit/>
          </a:bodyPr>
          <a:lstStyle/>
          <a:p>
            <a:endParaRPr lang="en-US" sz="2000" b="1" dirty="0">
              <a:solidFill>
                <a:srgbClr val="000000"/>
              </a:solidFill>
              <a:latin typeface="Times New Roman" pitchFamily="18" charset="0"/>
              <a:cs typeface="Times New Roman" pitchFamily="18" charset="0"/>
            </a:endParaRP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Expense Tracking</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By adding expenses along with their categories and sub-categories, users can access their expense details listed with the status of transactions, indicating whether they are completed by the user or pending.</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Income Management::-</a:t>
            </a:r>
            <a:r>
              <a:rPr lang="en-US" sz="2000" dirty="0" smtClean="0">
                <a:solidFill>
                  <a:schemeClr val="tx1"/>
                </a:solidFill>
                <a:latin typeface="Times New Roman" panose="02020603050405020304" pitchFamily="18" charset="0"/>
                <a:cs typeface="Times New Roman" panose="02020603050405020304" pitchFamily="18" charset="0"/>
              </a:rPr>
              <a:t> Users </a:t>
            </a:r>
            <a:r>
              <a:rPr lang="en-US" sz="2000" dirty="0">
                <a:solidFill>
                  <a:schemeClr val="tx1"/>
                </a:solidFill>
                <a:latin typeface="Times New Roman" panose="02020603050405020304" pitchFamily="18" charset="0"/>
                <a:cs typeface="Times New Roman" panose="02020603050405020304" pitchFamily="18" charset="0"/>
              </a:rPr>
              <a:t>can record their sources of income, such as salaries, </a:t>
            </a:r>
            <a:r>
              <a:rPr lang="en-US" sz="2000" dirty="0" smtClean="0">
                <a:solidFill>
                  <a:schemeClr val="tx1"/>
                </a:solidFill>
                <a:latin typeface="Times New Roman" panose="02020603050405020304" pitchFamily="18" charset="0"/>
                <a:cs typeface="Times New Roman" panose="02020603050405020304" pitchFamily="18" charset="0"/>
              </a:rPr>
              <a:t>salary obtained on which date and currency of salary.</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Income </a:t>
            </a:r>
            <a:r>
              <a:rPr lang="en-US" sz="2000" dirty="0">
                <a:solidFill>
                  <a:schemeClr val="tx1"/>
                </a:solidFill>
                <a:latin typeface="Times New Roman" panose="02020603050405020304" pitchFamily="18" charset="0"/>
                <a:cs typeface="Times New Roman" panose="02020603050405020304" pitchFamily="18" charset="0"/>
              </a:rPr>
              <a:t>management allows users to have a complete view of their financial inflows alongside their expenses.</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Budgeting Tools:- </a:t>
            </a:r>
            <a:r>
              <a:rPr lang="en-US" sz="2000" dirty="0">
                <a:solidFill>
                  <a:schemeClr val="tx1"/>
                </a:solidFill>
                <a:latin typeface="Times New Roman" panose="02020603050405020304" pitchFamily="18" charset="0"/>
                <a:cs typeface="Times New Roman" panose="02020603050405020304" pitchFamily="18" charset="0"/>
              </a:rPr>
              <a:t>Budget creation and management functionalities enable users </a:t>
            </a:r>
            <a:r>
              <a:rPr lang="en-US" sz="2000" dirty="0" smtClean="0">
                <a:solidFill>
                  <a:schemeClr val="tx1"/>
                </a:solidFill>
                <a:latin typeface="Times New Roman" panose="02020603050405020304" pitchFamily="18" charset="0"/>
                <a:cs typeface="Times New Roman" panose="02020603050405020304" pitchFamily="18" charset="0"/>
              </a:rPr>
              <a:t>to look at expense for </a:t>
            </a:r>
            <a:r>
              <a:rPr lang="en-US" sz="2000" dirty="0">
                <a:solidFill>
                  <a:schemeClr val="tx1"/>
                </a:solidFill>
                <a:latin typeface="Times New Roman" panose="02020603050405020304" pitchFamily="18" charset="0"/>
                <a:cs typeface="Times New Roman" panose="02020603050405020304" pitchFamily="18" charset="0"/>
              </a:rPr>
              <a:t>different categories and track their progress against these budgets.</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Receipt Management:- </a:t>
            </a:r>
            <a:r>
              <a:rPr lang="en-US" sz="2000" dirty="0">
                <a:solidFill>
                  <a:schemeClr val="tx1"/>
                </a:solidFill>
                <a:latin typeface="Times New Roman" panose="02020603050405020304" pitchFamily="18" charset="0"/>
                <a:cs typeface="Times New Roman" panose="02020603050405020304" pitchFamily="18" charset="0"/>
              </a:rPr>
              <a:t>Users can upload and store digital copies of receipts for their expenses.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Receipts can be attached to individual transactions for easy reference and expense verification</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789996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45840" y="620688"/>
            <a:ext cx="7891463" cy="677863"/>
          </a:xfrm>
          <a:prstGeom prst="rect">
            <a:avLst/>
          </a:prstGeom>
          <a:noFill/>
          <a:ln w="9525">
            <a:noFill/>
            <a:round/>
            <a:headEnd/>
            <a:tailEnd/>
          </a:ln>
        </p:spPr>
        <p:txBody>
          <a:bodyPr/>
          <a:lstStyle/>
          <a:p>
            <a:pPr marL="457200" indent="-457200">
              <a:buAutoNum type="arabicParenR" startAt="3"/>
            </a:pPr>
            <a:r>
              <a:rPr lang="en-US" sz="2400" b="1" dirty="0" smtClean="0">
                <a:solidFill>
                  <a:srgbClr val="000000"/>
                </a:solidFill>
                <a:latin typeface="Times New Roman" pitchFamily="18" charset="0"/>
                <a:cs typeface="Times New Roman" pitchFamily="18" charset="0"/>
              </a:rPr>
              <a:t>Benefits and Challenges </a:t>
            </a:r>
            <a:r>
              <a:rPr lang="en-US" sz="2400" b="1" dirty="0">
                <a:solidFill>
                  <a:srgbClr val="000000"/>
                </a:solidFill>
                <a:latin typeface="Times New Roman" pitchFamily="18" charset="0"/>
                <a:cs typeface="Times New Roman" pitchFamily="18" charset="0"/>
              </a:rPr>
              <a:t>of </a:t>
            </a:r>
            <a:r>
              <a:rPr lang="en-US" sz="2400" b="1" dirty="0" smtClean="0">
                <a:solidFill>
                  <a:srgbClr val="000000"/>
                </a:solidFill>
                <a:latin typeface="Times New Roman" pitchFamily="18" charset="0"/>
                <a:cs typeface="Times New Roman" pitchFamily="18" charset="0"/>
              </a:rPr>
              <a:t>using </a:t>
            </a:r>
            <a:r>
              <a:rPr lang="en-US" sz="2400" b="1" dirty="0">
                <a:solidFill>
                  <a:srgbClr val="000000"/>
                </a:solidFill>
                <a:latin typeface="Times New Roman" pitchFamily="18" charset="0"/>
                <a:cs typeface="Times New Roman" pitchFamily="18" charset="0"/>
              </a:rPr>
              <a:t>Expense </a:t>
            </a:r>
            <a:r>
              <a:rPr lang="en-US" sz="2400" b="1" dirty="0" smtClean="0">
                <a:solidFill>
                  <a:srgbClr val="000000"/>
                </a:solidFill>
                <a:latin typeface="Times New Roman" pitchFamily="18" charset="0"/>
                <a:cs typeface="Times New Roman" pitchFamily="18" charset="0"/>
              </a:rPr>
              <a:t>manager:-</a:t>
            </a:r>
            <a:endParaRPr lang="en-US" sz="2400" b="1" dirty="0">
              <a:solidFill>
                <a:srgbClr val="000000"/>
              </a:solidFill>
              <a:latin typeface="Times New Roman" pitchFamily="18" charset="0"/>
              <a:cs typeface="Times New Roman" pitchFamily="18" charset="0"/>
            </a:endParaRP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8</a:t>
            </a:fld>
            <a:endParaRPr lang="en-US">
              <a:cs typeface="Droid Sans Fallback" charset="0"/>
            </a:endParaRPr>
          </a:p>
        </p:txBody>
      </p:sp>
      <p:sp>
        <p:nvSpPr>
          <p:cNvPr id="2" name="TextBox 1">
            <a:extLst>
              <a:ext uri="{FF2B5EF4-FFF2-40B4-BE49-F238E27FC236}">
                <a16:creationId xmlns="" xmlns:a16="http://schemas.microsoft.com/office/drawing/2014/main" id="{AB844508-BCBF-ED74-5A5B-7DDCF4C1BA82}"/>
              </a:ext>
            </a:extLst>
          </p:cNvPr>
          <p:cNvSpPr txBox="1"/>
          <p:nvPr/>
        </p:nvSpPr>
        <p:spPr>
          <a:xfrm>
            <a:off x="467544" y="1298551"/>
            <a:ext cx="8064896" cy="5016758"/>
          </a:xfrm>
          <a:prstGeom prst="rect">
            <a:avLst/>
          </a:prstGeom>
          <a:noFill/>
        </p:spPr>
        <p:txBody>
          <a:bodyPr wrap="square" rtlCol="0">
            <a:spAutoFit/>
          </a:bodyPr>
          <a:lstStyle/>
          <a:p>
            <a:pPr marL="342900" indent="-342900">
              <a:buFont typeface="Wingdings" panose="05000000000000000000" pitchFamily="2" charset="2"/>
              <a:buChar char="Ø"/>
            </a:pPr>
            <a:r>
              <a:rPr lang="en-US" sz="2000" b="1" u="sng"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BENEFITS</a:t>
            </a:r>
          </a:p>
          <a:p>
            <a:pPr marL="342900" indent="-342900">
              <a:buFont typeface="Arial" panose="020B0604020202020204" pitchFamily="34" charset="0"/>
              <a:buChar char="•"/>
            </a:pPr>
            <a:r>
              <a:rPr lang="en-US" sz="2000" dirty="0" smtClean="0">
                <a:solidFill>
                  <a:srgbClr val="000000"/>
                </a:solidFill>
                <a:latin typeface="Times New Roman" pitchFamily="18" charset="0"/>
                <a:cs typeface="Times New Roman" pitchFamily="18" charset="0"/>
              </a:rPr>
              <a:t>Improved </a:t>
            </a:r>
            <a:r>
              <a:rPr lang="en-US" sz="2000" dirty="0">
                <a:solidFill>
                  <a:srgbClr val="000000"/>
                </a:solidFill>
                <a:latin typeface="Times New Roman" pitchFamily="18" charset="0"/>
                <a:cs typeface="Times New Roman" pitchFamily="18" charset="0"/>
              </a:rPr>
              <a:t>Financial </a:t>
            </a:r>
            <a:r>
              <a:rPr lang="en-US" sz="2000" dirty="0" smtClean="0">
                <a:solidFill>
                  <a:srgbClr val="000000"/>
                </a:solidFill>
                <a:latin typeface="Times New Roman" pitchFamily="18" charset="0"/>
                <a:cs typeface="Times New Roman" pitchFamily="18" charset="0"/>
              </a:rPr>
              <a:t>Visibility: Expense manager website </a:t>
            </a:r>
            <a:r>
              <a:rPr lang="en-US" sz="2000" dirty="0">
                <a:solidFill>
                  <a:srgbClr val="000000"/>
                </a:solidFill>
                <a:latin typeface="Times New Roman" pitchFamily="18" charset="0"/>
                <a:cs typeface="Times New Roman" pitchFamily="18" charset="0"/>
              </a:rPr>
              <a:t>provides users with a centralized platform to track all their expenses in one place, offering better visibility into their spending habits and financial </a:t>
            </a:r>
            <a:r>
              <a:rPr lang="en-US" sz="2000" dirty="0" smtClean="0">
                <a:solidFill>
                  <a:srgbClr val="000000"/>
                </a:solidFill>
                <a:latin typeface="Times New Roman" pitchFamily="18" charset="0"/>
                <a:cs typeface="Times New Roman" pitchFamily="18" charset="0"/>
              </a:rPr>
              <a:t>health.</a:t>
            </a:r>
          </a:p>
          <a:p>
            <a:pPr marL="342900" indent="-342900">
              <a:buFont typeface="Arial" panose="020B0604020202020204" pitchFamily="34" charset="0"/>
              <a:buChar char="•"/>
            </a:pPr>
            <a:r>
              <a:rPr lang="en-US" sz="2000" dirty="0" smtClean="0">
                <a:solidFill>
                  <a:srgbClr val="000000"/>
                </a:solidFill>
                <a:latin typeface="Times New Roman" pitchFamily="18" charset="0"/>
                <a:cs typeface="Times New Roman" pitchFamily="18" charset="0"/>
              </a:rPr>
              <a:t>Efficiency </a:t>
            </a:r>
            <a:r>
              <a:rPr lang="en-US" sz="2000" dirty="0">
                <a:solidFill>
                  <a:srgbClr val="000000"/>
                </a:solidFill>
                <a:latin typeface="Times New Roman" pitchFamily="18" charset="0"/>
                <a:cs typeface="Times New Roman" pitchFamily="18" charset="0"/>
              </a:rPr>
              <a:t>and </a:t>
            </a:r>
            <a:r>
              <a:rPr lang="en-US" sz="2000" dirty="0" smtClean="0">
                <a:solidFill>
                  <a:srgbClr val="000000"/>
                </a:solidFill>
                <a:latin typeface="Times New Roman" pitchFamily="18" charset="0"/>
                <a:cs typeface="Times New Roman" pitchFamily="18" charset="0"/>
              </a:rPr>
              <a:t>Accuracy: Automation </a:t>
            </a:r>
            <a:r>
              <a:rPr lang="en-US" sz="2000" dirty="0">
                <a:solidFill>
                  <a:srgbClr val="000000"/>
                </a:solidFill>
                <a:latin typeface="Times New Roman" pitchFamily="18" charset="0"/>
                <a:cs typeface="Times New Roman" pitchFamily="18" charset="0"/>
              </a:rPr>
              <a:t>features such as receipt scanning and integration </a:t>
            </a:r>
            <a:r>
              <a:rPr lang="en-US" sz="2000" dirty="0" smtClean="0">
                <a:solidFill>
                  <a:srgbClr val="000000"/>
                </a:solidFill>
                <a:latin typeface="Times New Roman" pitchFamily="18" charset="0"/>
                <a:cs typeface="Times New Roman" pitchFamily="18" charset="0"/>
              </a:rPr>
              <a:t>streamline </a:t>
            </a:r>
            <a:r>
              <a:rPr lang="en-US" sz="2000" dirty="0">
                <a:solidFill>
                  <a:srgbClr val="000000"/>
                </a:solidFill>
                <a:latin typeface="Times New Roman" pitchFamily="18" charset="0"/>
                <a:cs typeface="Times New Roman" pitchFamily="18" charset="0"/>
              </a:rPr>
              <a:t>the expense tracking process, reducing manual data entry errors and ensuring accuracy in financial </a:t>
            </a:r>
            <a:r>
              <a:rPr lang="en-US" sz="2000" dirty="0" smtClean="0">
                <a:solidFill>
                  <a:srgbClr val="000000"/>
                </a:solidFill>
                <a:latin typeface="Times New Roman" pitchFamily="18" charset="0"/>
                <a:cs typeface="Times New Roman" pitchFamily="18" charset="0"/>
              </a:rPr>
              <a:t>records.</a:t>
            </a:r>
          </a:p>
          <a:p>
            <a:pPr marL="342900" indent="-342900">
              <a:buFont typeface="Arial" panose="020B0604020202020204" pitchFamily="34" charset="0"/>
              <a:buChar char="•"/>
            </a:pPr>
            <a:r>
              <a:rPr lang="en-US" sz="2000" dirty="0" smtClean="0">
                <a:solidFill>
                  <a:srgbClr val="000000"/>
                </a:solidFill>
                <a:latin typeface="Times New Roman" pitchFamily="18" charset="0"/>
                <a:cs typeface="Times New Roman" pitchFamily="18" charset="0"/>
              </a:rPr>
              <a:t>Cost Savings: By </a:t>
            </a:r>
            <a:r>
              <a:rPr lang="en-US" sz="2000" dirty="0">
                <a:solidFill>
                  <a:srgbClr val="000000"/>
                </a:solidFill>
                <a:latin typeface="Times New Roman" pitchFamily="18" charset="0"/>
                <a:cs typeface="Times New Roman" pitchFamily="18" charset="0"/>
              </a:rPr>
              <a:t>identifying unnecessary expenses, optimizing budgets, and flagging potential overspending, expense management websites help users save money and allocate resources more efficiently</a:t>
            </a:r>
            <a:r>
              <a:rPr lang="en-US" sz="2000" dirty="0" smtClean="0">
                <a:solidFill>
                  <a:srgbClr val="000000"/>
                </a:solidFill>
                <a:latin typeface="Times New Roman" pitchFamily="18" charset="0"/>
                <a:cs typeface="Times New Roman" pitchFamily="18" charset="0"/>
              </a:rPr>
              <a:t>.</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Real-time Reporting and </a:t>
            </a:r>
            <a:r>
              <a:rPr lang="en-US" sz="2000" dirty="0" smtClean="0">
                <a:solidFill>
                  <a:schemeClr val="tx1"/>
                </a:solidFill>
                <a:latin typeface="Times New Roman" panose="02020603050405020304" pitchFamily="18" charset="0"/>
                <a:cs typeface="Times New Roman" panose="02020603050405020304" pitchFamily="18" charset="0"/>
              </a:rPr>
              <a:t>Analytics: Users </a:t>
            </a:r>
            <a:r>
              <a:rPr lang="en-US" sz="2000" dirty="0">
                <a:solidFill>
                  <a:schemeClr val="tx1"/>
                </a:solidFill>
                <a:latin typeface="Times New Roman" panose="02020603050405020304" pitchFamily="18" charset="0"/>
                <a:cs typeface="Times New Roman" panose="02020603050405020304" pitchFamily="18" charset="0"/>
              </a:rPr>
              <a:t>can generate real-time reports and analytics, enabling them to analyze spending patterns, identify trends, and make data-driven financial decisions.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Accessibility and </a:t>
            </a:r>
            <a:r>
              <a:rPr lang="en-US" sz="2000" dirty="0" smtClean="0">
                <a:solidFill>
                  <a:schemeClr val="tx1"/>
                </a:solidFill>
                <a:latin typeface="Times New Roman" panose="02020603050405020304" pitchFamily="18" charset="0"/>
                <a:cs typeface="Times New Roman" panose="02020603050405020304" pitchFamily="18" charset="0"/>
              </a:rPr>
              <a:t>Convenience: With this website users </a:t>
            </a:r>
            <a:r>
              <a:rPr lang="en-US" sz="2000" dirty="0">
                <a:solidFill>
                  <a:schemeClr val="tx1"/>
                </a:solidFill>
                <a:latin typeface="Times New Roman" panose="02020603050405020304" pitchFamily="18" charset="0"/>
                <a:cs typeface="Times New Roman" panose="02020603050405020304" pitchFamily="18" charset="0"/>
              </a:rPr>
              <a:t>can access their expense data anytime, anywhere, providing greater convenience and flexibility in managing finances.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53260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23528" y="418863"/>
            <a:ext cx="7891463" cy="677863"/>
          </a:xfrm>
          <a:prstGeom prst="rect">
            <a:avLst/>
          </a:prstGeom>
          <a:noFill/>
          <a:ln w="9525">
            <a:noFill/>
            <a:round/>
            <a:headEnd/>
            <a:tailEnd/>
          </a:ln>
        </p:spPr>
        <p:txBody>
          <a:bodyPr/>
          <a:lstStyle/>
          <a:p>
            <a:pPr marL="457200" indent="-457200">
              <a:buAutoNum type="arabicParenR" startAt="3"/>
            </a:pPr>
            <a:r>
              <a:rPr lang="en-US" sz="2400" b="1" dirty="0" smtClean="0">
                <a:solidFill>
                  <a:srgbClr val="000000"/>
                </a:solidFill>
                <a:latin typeface="Times New Roman" pitchFamily="18" charset="0"/>
                <a:cs typeface="Times New Roman" pitchFamily="18" charset="0"/>
              </a:rPr>
              <a:t>Benefits and Challenges </a:t>
            </a:r>
            <a:r>
              <a:rPr lang="en-US" sz="2400" b="1" dirty="0">
                <a:solidFill>
                  <a:srgbClr val="000000"/>
                </a:solidFill>
                <a:latin typeface="Times New Roman" pitchFamily="18" charset="0"/>
                <a:cs typeface="Times New Roman" pitchFamily="18" charset="0"/>
              </a:rPr>
              <a:t>of </a:t>
            </a:r>
            <a:r>
              <a:rPr lang="en-US" sz="2400" b="1" dirty="0" smtClean="0">
                <a:solidFill>
                  <a:srgbClr val="000000"/>
                </a:solidFill>
                <a:latin typeface="Times New Roman" pitchFamily="18" charset="0"/>
                <a:cs typeface="Times New Roman" pitchFamily="18" charset="0"/>
              </a:rPr>
              <a:t>using </a:t>
            </a:r>
            <a:r>
              <a:rPr lang="en-US" sz="2400" b="1" dirty="0">
                <a:solidFill>
                  <a:srgbClr val="000000"/>
                </a:solidFill>
                <a:latin typeface="Times New Roman" pitchFamily="18" charset="0"/>
                <a:cs typeface="Times New Roman" pitchFamily="18" charset="0"/>
              </a:rPr>
              <a:t>Expense </a:t>
            </a:r>
            <a:r>
              <a:rPr lang="en-US" sz="2400" b="1" dirty="0" smtClean="0">
                <a:solidFill>
                  <a:srgbClr val="000000"/>
                </a:solidFill>
                <a:latin typeface="Times New Roman" pitchFamily="18" charset="0"/>
                <a:cs typeface="Times New Roman" pitchFamily="18" charset="0"/>
              </a:rPr>
              <a:t>manager:-</a:t>
            </a:r>
            <a:endParaRPr lang="en-US" sz="2400" b="1" dirty="0">
              <a:solidFill>
                <a:srgbClr val="000000"/>
              </a:solidFill>
              <a:latin typeface="Times New Roman" pitchFamily="18" charset="0"/>
              <a:cs typeface="Times New Roman" pitchFamily="18" charset="0"/>
            </a:endParaRP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9</a:t>
            </a:fld>
            <a:endParaRPr lang="en-US">
              <a:cs typeface="Droid Sans Fallback" charset="0"/>
            </a:endParaRPr>
          </a:p>
        </p:txBody>
      </p:sp>
      <p:sp>
        <p:nvSpPr>
          <p:cNvPr id="2" name="TextBox 1">
            <a:extLst>
              <a:ext uri="{FF2B5EF4-FFF2-40B4-BE49-F238E27FC236}">
                <a16:creationId xmlns="" xmlns:a16="http://schemas.microsoft.com/office/drawing/2014/main" id="{AB844508-BCBF-ED74-5A5B-7DDCF4C1BA82}"/>
              </a:ext>
            </a:extLst>
          </p:cNvPr>
          <p:cNvSpPr txBox="1"/>
          <p:nvPr/>
        </p:nvSpPr>
        <p:spPr>
          <a:xfrm>
            <a:off x="372532" y="1096726"/>
            <a:ext cx="8064896" cy="5324535"/>
          </a:xfrm>
          <a:prstGeom prst="rect">
            <a:avLst/>
          </a:prstGeom>
          <a:noFill/>
        </p:spPr>
        <p:txBody>
          <a:bodyPr wrap="square" rtlCol="0">
            <a:spAutoFit/>
          </a:bodyPr>
          <a:lstStyle/>
          <a:p>
            <a:pPr marL="342900" indent="-342900">
              <a:buFont typeface="Wingdings" panose="05000000000000000000" pitchFamily="2" charset="2"/>
              <a:buChar char="Ø"/>
            </a:pPr>
            <a:r>
              <a:rPr lang="en-US" sz="2000" b="1" u="sng"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CHALLENGES</a:t>
            </a:r>
          </a:p>
          <a:p>
            <a:pPr marL="342900" indent="-342900">
              <a:buFont typeface="Arial" panose="020B0604020202020204" pitchFamily="34" charset="0"/>
              <a:buChar char="•"/>
            </a:pPr>
            <a:r>
              <a:rPr lang="en-US" sz="2000" dirty="0">
                <a:solidFill>
                  <a:srgbClr val="000000"/>
                </a:solidFill>
                <a:latin typeface="Times New Roman" pitchFamily="18" charset="0"/>
                <a:cs typeface="Times New Roman" pitchFamily="18" charset="0"/>
              </a:rPr>
              <a:t>Data Security </a:t>
            </a:r>
            <a:r>
              <a:rPr lang="en-US" sz="2000" dirty="0" smtClean="0">
                <a:solidFill>
                  <a:srgbClr val="000000"/>
                </a:solidFill>
                <a:latin typeface="Times New Roman" pitchFamily="18" charset="0"/>
                <a:cs typeface="Times New Roman" pitchFamily="18" charset="0"/>
              </a:rPr>
              <a:t>Concerns: Storing </a:t>
            </a:r>
            <a:r>
              <a:rPr lang="en-US" sz="2000" dirty="0">
                <a:solidFill>
                  <a:srgbClr val="000000"/>
                </a:solidFill>
                <a:latin typeface="Times New Roman" pitchFamily="18" charset="0"/>
                <a:cs typeface="Times New Roman" pitchFamily="18" charset="0"/>
              </a:rPr>
              <a:t>sensitive financial information online raises concerns about data security and privacy breaches. Expense management websites must implement robust security measures to protect user data from unauthorized access or cyber threats.</a:t>
            </a:r>
          </a:p>
          <a:p>
            <a:pPr marL="342900" indent="-342900">
              <a:buFont typeface="Arial" panose="020B0604020202020204" pitchFamily="34" charset="0"/>
              <a:buChar char="•"/>
            </a:pPr>
            <a:r>
              <a:rPr lang="en-US" sz="2000" dirty="0">
                <a:solidFill>
                  <a:srgbClr val="000000"/>
                </a:solidFill>
                <a:latin typeface="Times New Roman" pitchFamily="18" charset="0"/>
                <a:cs typeface="Times New Roman" pitchFamily="18" charset="0"/>
              </a:rPr>
              <a:t>User Adoption and </a:t>
            </a:r>
            <a:r>
              <a:rPr lang="en-US" sz="2000" dirty="0" smtClean="0">
                <a:solidFill>
                  <a:srgbClr val="000000"/>
                </a:solidFill>
                <a:latin typeface="Times New Roman" pitchFamily="18" charset="0"/>
                <a:cs typeface="Times New Roman" pitchFamily="18" charset="0"/>
              </a:rPr>
              <a:t>Training: Encouraging </a:t>
            </a:r>
            <a:r>
              <a:rPr lang="en-US" sz="2000" dirty="0">
                <a:solidFill>
                  <a:srgbClr val="000000"/>
                </a:solidFill>
                <a:latin typeface="Times New Roman" pitchFamily="18" charset="0"/>
                <a:cs typeface="Times New Roman" pitchFamily="18" charset="0"/>
              </a:rPr>
              <a:t>user adoption and providing adequate training on how to use the expense management website effectively can be challenging, especially in organizations transitioning from manual or paper-based expense tracking systems.</a:t>
            </a:r>
          </a:p>
          <a:p>
            <a:pPr marL="342900" indent="-342900">
              <a:buFont typeface="Arial" panose="020B0604020202020204" pitchFamily="34" charset="0"/>
              <a:buChar char="•"/>
            </a:pPr>
            <a:r>
              <a:rPr lang="en-US" sz="2000" dirty="0">
                <a:solidFill>
                  <a:srgbClr val="000000"/>
                </a:solidFill>
                <a:latin typeface="Times New Roman" pitchFamily="18" charset="0"/>
                <a:cs typeface="Times New Roman" pitchFamily="18" charset="0"/>
              </a:rPr>
              <a:t>Integration </a:t>
            </a:r>
            <a:r>
              <a:rPr lang="en-US" sz="2000" dirty="0" smtClean="0">
                <a:solidFill>
                  <a:srgbClr val="000000"/>
                </a:solidFill>
                <a:latin typeface="Times New Roman" pitchFamily="18" charset="0"/>
                <a:cs typeface="Times New Roman" pitchFamily="18" charset="0"/>
              </a:rPr>
              <a:t>Complexity: Integrating </a:t>
            </a:r>
            <a:r>
              <a:rPr lang="en-US" sz="2000" dirty="0">
                <a:solidFill>
                  <a:srgbClr val="000000"/>
                </a:solidFill>
                <a:latin typeface="Times New Roman" pitchFamily="18" charset="0"/>
                <a:cs typeface="Times New Roman" pitchFamily="18" charset="0"/>
              </a:rPr>
              <a:t>expense management websites with existing accounting systems or ERP software may be complex and require customized solutions, posing challenges in data synchronization and compatibility.</a:t>
            </a:r>
          </a:p>
          <a:p>
            <a:pPr marL="342900" indent="-342900">
              <a:buFont typeface="Arial" panose="020B0604020202020204" pitchFamily="34" charset="0"/>
              <a:buChar char="•"/>
            </a:pPr>
            <a:r>
              <a:rPr lang="en-US" sz="2000" dirty="0">
                <a:solidFill>
                  <a:srgbClr val="000000"/>
                </a:solidFill>
                <a:latin typeface="Times New Roman" pitchFamily="18" charset="0"/>
                <a:cs typeface="Times New Roman" pitchFamily="18" charset="0"/>
              </a:rPr>
              <a:t>Maintenance and </a:t>
            </a:r>
            <a:r>
              <a:rPr lang="en-US" sz="2000" dirty="0" smtClean="0">
                <a:solidFill>
                  <a:srgbClr val="000000"/>
                </a:solidFill>
                <a:latin typeface="Times New Roman" pitchFamily="18" charset="0"/>
                <a:cs typeface="Times New Roman" pitchFamily="18" charset="0"/>
              </a:rPr>
              <a:t>Updates: Expense </a:t>
            </a:r>
            <a:r>
              <a:rPr lang="en-US" sz="2000" dirty="0">
                <a:solidFill>
                  <a:srgbClr val="000000"/>
                </a:solidFill>
                <a:latin typeface="Times New Roman" pitchFamily="18" charset="0"/>
                <a:cs typeface="Times New Roman" pitchFamily="18" charset="0"/>
              </a:rPr>
              <a:t>management websites require regular maintenance and updates to ensure optimal performance, address software bugs, and add new features. Managing these updates without disrupting user experience can be challenging.</a:t>
            </a:r>
            <a:endParaRPr lang="en-US" sz="2000" dirty="0" smtClean="0">
              <a:solidFill>
                <a:srgbClr val="0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7916501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1662</TotalTime>
  <Words>1763</Words>
  <Application>Microsoft Office PowerPoint</Application>
  <PresentationFormat>On-screen Show (4:3)</PresentationFormat>
  <Paragraphs>140</Paragraphs>
  <Slides>23</Slides>
  <Notes>23</Notes>
  <HiddenSlides>0</HiddenSlides>
  <MMClips>0</MMClips>
  <ScaleCrop>false</ScaleCrop>
  <HeadingPairs>
    <vt:vector size="4" baseType="variant">
      <vt:variant>
        <vt:lpstr>Theme</vt:lpstr>
      </vt:variant>
      <vt:variant>
        <vt:i4>14</vt:i4>
      </vt:variant>
      <vt:variant>
        <vt:lpstr>Slide Titles</vt:lpstr>
      </vt:variant>
      <vt:variant>
        <vt:i4>23</vt:i4>
      </vt:variant>
    </vt:vector>
  </HeadingPairs>
  <TitlesOfParts>
    <vt:vector size="37" baseType="lpstr">
      <vt:lpstr>Office Theme</vt:lpstr>
      <vt:lpstr>1_Office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SUNIL</cp:lastModifiedBy>
  <cp:revision>102</cp:revision>
  <cp:lastPrinted>1601-01-01T00:00:00Z</cp:lastPrinted>
  <dcterms:created xsi:type="dcterms:W3CDTF">2018-06-23T18:32:42Z</dcterms:created>
  <dcterms:modified xsi:type="dcterms:W3CDTF">2024-04-24T13:21:17Z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2018-06-23T00:00:00Z</vt:filetime>
  </property>
  <property fmtid="{D5CDD505-2E9C-101B-9397-08002B2CF9AE}" pid="3" name="LastSaved">
    <vt:filetime>2018-06-23T00:00:00Z</vt:filetime>
  </property>
</Properties>
</file>