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52"/>
    <p:restoredTop sz="94719"/>
  </p:normalViewPr>
  <p:slideViewPr>
    <p:cSldViewPr snapToGrid="0">
      <p:cViewPr varScale="1">
        <p:scale>
          <a:sx n="152" d="100"/>
          <a:sy n="152" d="100"/>
        </p:scale>
        <p:origin x="85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10" Type="http://schemas.openxmlformats.org/officeDocument/2006/relationships/image" Target="../media/image29.svg"/><Relationship Id="rId4" Type="http://schemas.openxmlformats.org/officeDocument/2006/relationships/image" Target="../media/image23.svg"/><Relationship Id="rId9" Type="http://schemas.openxmlformats.org/officeDocument/2006/relationships/image" Target="../media/image28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10" Type="http://schemas.openxmlformats.org/officeDocument/2006/relationships/image" Target="../media/image29.svg"/><Relationship Id="rId4" Type="http://schemas.openxmlformats.org/officeDocument/2006/relationships/image" Target="../media/image23.svg"/><Relationship Id="rId9" Type="http://schemas.openxmlformats.org/officeDocument/2006/relationships/image" Target="../media/image28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5_2">
  <dgm:title val=""/>
  <dgm:desc val=""/>
  <dgm:catLst>
    <dgm:cat type="accent5" pri="15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8B44204-DE6F-4582-BCC0-1A689DFCB46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5_2" csCatId="accent5" phldr="1"/>
      <dgm:spPr/>
      <dgm:t>
        <a:bodyPr/>
        <a:lstStyle/>
        <a:p>
          <a:endParaRPr lang="en-US"/>
        </a:p>
      </dgm:t>
    </dgm:pt>
    <dgm:pt modelId="{22EE30DC-6526-41D2-A9B1-157111870DBA}">
      <dgm:prSet/>
      <dgm:spPr/>
      <dgm:t>
        <a:bodyPr/>
        <a:lstStyle/>
        <a:p>
          <a:r>
            <a:rPr lang="en-US" b="0" baseline="0"/>
            <a:t>1. How can customer segmentation improve targeted marketing?</a:t>
          </a:r>
          <a:endParaRPr lang="en-US"/>
        </a:p>
      </dgm:t>
    </dgm:pt>
    <dgm:pt modelId="{2FDD07D1-2AA4-42F0-8754-3DC0DEE1CDC2}" type="parTrans" cxnId="{A1BA3B6F-585F-41A1-ABDC-5A8AD9BDEB12}">
      <dgm:prSet/>
      <dgm:spPr/>
      <dgm:t>
        <a:bodyPr/>
        <a:lstStyle/>
        <a:p>
          <a:endParaRPr lang="en-US"/>
        </a:p>
      </dgm:t>
    </dgm:pt>
    <dgm:pt modelId="{D30DF690-7723-460D-879D-560E388A7FE0}" type="sibTrans" cxnId="{A1BA3B6F-585F-41A1-ABDC-5A8AD9BDEB12}">
      <dgm:prSet/>
      <dgm:spPr/>
      <dgm:t>
        <a:bodyPr/>
        <a:lstStyle/>
        <a:p>
          <a:endParaRPr lang="en-US"/>
        </a:p>
      </dgm:t>
    </dgm:pt>
    <dgm:pt modelId="{2FCD66A2-D288-4E79-A1AF-655BEBD4C1A5}">
      <dgm:prSet/>
      <dgm:spPr/>
      <dgm:t>
        <a:bodyPr/>
        <a:lstStyle/>
        <a:p>
          <a:r>
            <a:rPr lang="en-US" b="0" baseline="0" dirty="0"/>
            <a:t>2. How can churn (Risk of losing a customer)  prediction help small grocery stores?</a:t>
          </a:r>
          <a:endParaRPr lang="en-US" dirty="0"/>
        </a:p>
      </dgm:t>
    </dgm:pt>
    <dgm:pt modelId="{4EDF1055-9C72-4A1C-B277-8F1164A1F93B}" type="parTrans" cxnId="{DF4FAC48-11F6-4F89-A51F-02B8A7A1F1E8}">
      <dgm:prSet/>
      <dgm:spPr/>
      <dgm:t>
        <a:bodyPr/>
        <a:lstStyle/>
        <a:p>
          <a:endParaRPr lang="en-US"/>
        </a:p>
      </dgm:t>
    </dgm:pt>
    <dgm:pt modelId="{23B587F6-A0C2-4873-86A4-CC3FC64D691E}" type="sibTrans" cxnId="{DF4FAC48-11F6-4F89-A51F-02B8A7A1F1E8}">
      <dgm:prSet/>
      <dgm:spPr/>
      <dgm:t>
        <a:bodyPr/>
        <a:lstStyle/>
        <a:p>
          <a:endParaRPr lang="en-US"/>
        </a:p>
      </dgm:t>
    </dgm:pt>
    <dgm:pt modelId="{6BFFF27A-067B-48FC-8A53-D996E49223A5}">
      <dgm:prSet/>
      <dgm:spPr/>
      <dgm:t>
        <a:bodyPr/>
        <a:lstStyle/>
        <a:p>
          <a:r>
            <a:rPr lang="en-US" b="0" baseline="0" dirty="0"/>
            <a:t>3. How can RFM(Recency, Frequency, Monetary) analysis be used to segment customers?</a:t>
          </a:r>
          <a:endParaRPr lang="en-US" dirty="0"/>
        </a:p>
      </dgm:t>
    </dgm:pt>
    <dgm:pt modelId="{87515A38-9C32-4345-9DA0-E31034F6F371}" type="parTrans" cxnId="{9B49C3B4-DC5E-453C-AD38-C919D5219C5F}">
      <dgm:prSet/>
      <dgm:spPr/>
      <dgm:t>
        <a:bodyPr/>
        <a:lstStyle/>
        <a:p>
          <a:endParaRPr lang="en-US"/>
        </a:p>
      </dgm:t>
    </dgm:pt>
    <dgm:pt modelId="{FCB92BAB-8A1A-4024-A53D-78D23B8EA8FB}" type="sibTrans" cxnId="{9B49C3B4-DC5E-453C-AD38-C919D5219C5F}">
      <dgm:prSet/>
      <dgm:spPr/>
      <dgm:t>
        <a:bodyPr/>
        <a:lstStyle/>
        <a:p>
          <a:endParaRPr lang="en-US"/>
        </a:p>
      </dgm:t>
    </dgm:pt>
    <dgm:pt modelId="{D34D5AA5-743D-480E-9FB2-C3F451E081B9}">
      <dgm:prSet/>
      <dgm:spPr/>
      <dgm:t>
        <a:bodyPr/>
        <a:lstStyle/>
        <a:p>
          <a:r>
            <a:rPr lang="en-US" b="0" baseline="0" dirty="0"/>
            <a:t>4. How accurately can machine learning models predict churn?</a:t>
          </a:r>
          <a:endParaRPr lang="en-US" dirty="0"/>
        </a:p>
      </dgm:t>
    </dgm:pt>
    <dgm:pt modelId="{C881E4F9-DA04-4844-B4BE-D4C45E19DA57}" type="parTrans" cxnId="{F467DC0A-3387-4C3B-B9BB-B937A9E7B0C2}">
      <dgm:prSet/>
      <dgm:spPr/>
      <dgm:t>
        <a:bodyPr/>
        <a:lstStyle/>
        <a:p>
          <a:endParaRPr lang="en-US"/>
        </a:p>
      </dgm:t>
    </dgm:pt>
    <dgm:pt modelId="{5D4B1055-F311-4BA0-9997-4A126D1DFC08}" type="sibTrans" cxnId="{F467DC0A-3387-4C3B-B9BB-B937A9E7B0C2}">
      <dgm:prSet/>
      <dgm:spPr/>
      <dgm:t>
        <a:bodyPr/>
        <a:lstStyle/>
        <a:p>
          <a:endParaRPr lang="en-US"/>
        </a:p>
      </dgm:t>
    </dgm:pt>
    <dgm:pt modelId="{CE1D00DE-1107-4714-95EA-C9DE47AB1A35}">
      <dgm:prSet/>
      <dgm:spPr/>
      <dgm:t>
        <a:bodyPr/>
        <a:lstStyle/>
        <a:p>
          <a:r>
            <a:rPr lang="en-US" b="0" baseline="0"/>
            <a:t>5. What insights can be derived from clustering, and how can they improve marketing strategies?</a:t>
          </a:r>
          <a:endParaRPr lang="en-US"/>
        </a:p>
      </dgm:t>
    </dgm:pt>
    <dgm:pt modelId="{E0022369-0DB9-46C3-BDF7-99586D0CFE9D}" type="parTrans" cxnId="{CBF20BC8-6476-4C2D-9E32-F2E5232CA4BD}">
      <dgm:prSet/>
      <dgm:spPr/>
      <dgm:t>
        <a:bodyPr/>
        <a:lstStyle/>
        <a:p>
          <a:endParaRPr lang="en-US"/>
        </a:p>
      </dgm:t>
    </dgm:pt>
    <dgm:pt modelId="{7ADA5C7C-647E-4251-964F-85E34FAB0138}" type="sibTrans" cxnId="{CBF20BC8-6476-4C2D-9E32-F2E5232CA4BD}">
      <dgm:prSet/>
      <dgm:spPr/>
      <dgm:t>
        <a:bodyPr/>
        <a:lstStyle/>
        <a:p>
          <a:endParaRPr lang="en-US"/>
        </a:p>
      </dgm:t>
    </dgm:pt>
    <dgm:pt modelId="{31C76E84-7E36-41F4-96C9-D9C6729E86BA}" type="pres">
      <dgm:prSet presAssocID="{98B44204-DE6F-4582-BCC0-1A689DFCB46C}" presName="root" presStyleCnt="0">
        <dgm:presLayoutVars>
          <dgm:dir/>
          <dgm:resizeHandles val="exact"/>
        </dgm:presLayoutVars>
      </dgm:prSet>
      <dgm:spPr/>
    </dgm:pt>
    <dgm:pt modelId="{84531AE6-BEBB-4247-9FE5-52A0E0BDB66C}" type="pres">
      <dgm:prSet presAssocID="{22EE30DC-6526-41D2-A9B1-157111870DBA}" presName="compNode" presStyleCnt="0"/>
      <dgm:spPr/>
    </dgm:pt>
    <dgm:pt modelId="{4CC1C4BA-F9D3-4CA2-AE54-BFB3833A67A1}" type="pres">
      <dgm:prSet presAssocID="{22EE30DC-6526-41D2-A9B1-157111870DBA}" presName="bgRect" presStyleLbl="bgShp" presStyleIdx="0" presStyleCnt="5"/>
      <dgm:spPr/>
    </dgm:pt>
    <dgm:pt modelId="{35E03EE8-E064-4603-BA51-2199AC8B4760}" type="pres">
      <dgm:prSet presAssocID="{22EE30DC-6526-41D2-A9B1-157111870DBA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 Audience"/>
        </a:ext>
      </dgm:extLst>
    </dgm:pt>
    <dgm:pt modelId="{F5F3E6BC-E659-4ACC-8740-8E97AD575A8B}" type="pres">
      <dgm:prSet presAssocID="{22EE30DC-6526-41D2-A9B1-157111870DBA}" presName="spaceRect" presStyleCnt="0"/>
      <dgm:spPr/>
    </dgm:pt>
    <dgm:pt modelId="{F90823C7-D682-441D-8442-1A904794039A}" type="pres">
      <dgm:prSet presAssocID="{22EE30DC-6526-41D2-A9B1-157111870DBA}" presName="parTx" presStyleLbl="revTx" presStyleIdx="0" presStyleCnt="5">
        <dgm:presLayoutVars>
          <dgm:chMax val="0"/>
          <dgm:chPref val="0"/>
        </dgm:presLayoutVars>
      </dgm:prSet>
      <dgm:spPr/>
    </dgm:pt>
    <dgm:pt modelId="{11581BB4-6203-4354-8091-F2EBCBEA145C}" type="pres">
      <dgm:prSet presAssocID="{D30DF690-7723-460D-879D-560E388A7FE0}" presName="sibTrans" presStyleCnt="0"/>
      <dgm:spPr/>
    </dgm:pt>
    <dgm:pt modelId="{828C99E6-C4BE-4361-A06C-44E8E758AE04}" type="pres">
      <dgm:prSet presAssocID="{2FCD66A2-D288-4E79-A1AF-655BEBD4C1A5}" presName="compNode" presStyleCnt="0"/>
      <dgm:spPr/>
    </dgm:pt>
    <dgm:pt modelId="{A8ACFCC5-C1F1-434D-9DBE-6247F7CDB435}" type="pres">
      <dgm:prSet presAssocID="{2FCD66A2-D288-4E79-A1AF-655BEBD4C1A5}" presName="bgRect" presStyleLbl="bgShp" presStyleIdx="1" presStyleCnt="5"/>
      <dgm:spPr/>
    </dgm:pt>
    <dgm:pt modelId="{89C9F227-AA5D-42B5-ABF0-099A21A80018}" type="pres">
      <dgm:prSet presAssocID="{2FCD66A2-D288-4E79-A1AF-655BEBD4C1A5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opping cart"/>
        </a:ext>
      </dgm:extLst>
    </dgm:pt>
    <dgm:pt modelId="{4B3CE004-8D27-414E-831A-278A4E263475}" type="pres">
      <dgm:prSet presAssocID="{2FCD66A2-D288-4E79-A1AF-655BEBD4C1A5}" presName="spaceRect" presStyleCnt="0"/>
      <dgm:spPr/>
    </dgm:pt>
    <dgm:pt modelId="{F16C732B-D119-43B3-BD04-1D57EF1BB07A}" type="pres">
      <dgm:prSet presAssocID="{2FCD66A2-D288-4E79-A1AF-655BEBD4C1A5}" presName="parTx" presStyleLbl="revTx" presStyleIdx="1" presStyleCnt="5">
        <dgm:presLayoutVars>
          <dgm:chMax val="0"/>
          <dgm:chPref val="0"/>
        </dgm:presLayoutVars>
      </dgm:prSet>
      <dgm:spPr/>
    </dgm:pt>
    <dgm:pt modelId="{5243D17D-5925-4845-931A-40C2BC0D8A33}" type="pres">
      <dgm:prSet presAssocID="{23B587F6-A0C2-4873-86A4-CC3FC64D691E}" presName="sibTrans" presStyleCnt="0"/>
      <dgm:spPr/>
    </dgm:pt>
    <dgm:pt modelId="{92EA2C2E-6589-4BFF-86D6-67DFF5F934F4}" type="pres">
      <dgm:prSet presAssocID="{6BFFF27A-067B-48FC-8A53-D996E49223A5}" presName="compNode" presStyleCnt="0"/>
      <dgm:spPr/>
    </dgm:pt>
    <dgm:pt modelId="{20C88203-2581-42E0-9ADE-94A1CABB617F}" type="pres">
      <dgm:prSet presAssocID="{6BFFF27A-067B-48FC-8A53-D996E49223A5}" presName="bgRect" presStyleLbl="bgShp" presStyleIdx="2" presStyleCnt="5"/>
      <dgm:spPr/>
    </dgm:pt>
    <dgm:pt modelId="{151FD832-1651-4E26-8DD9-634FA5698F5B}" type="pres">
      <dgm:prSet presAssocID="{6BFFF27A-067B-48FC-8A53-D996E49223A5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heatre"/>
        </a:ext>
      </dgm:extLst>
    </dgm:pt>
    <dgm:pt modelId="{C8F56E4E-E590-4356-BC66-A143496DEBE7}" type="pres">
      <dgm:prSet presAssocID="{6BFFF27A-067B-48FC-8A53-D996E49223A5}" presName="spaceRect" presStyleCnt="0"/>
      <dgm:spPr/>
    </dgm:pt>
    <dgm:pt modelId="{742EB917-CA49-440A-A4B7-FF0D7DCD80C0}" type="pres">
      <dgm:prSet presAssocID="{6BFFF27A-067B-48FC-8A53-D996E49223A5}" presName="parTx" presStyleLbl="revTx" presStyleIdx="2" presStyleCnt="5">
        <dgm:presLayoutVars>
          <dgm:chMax val="0"/>
          <dgm:chPref val="0"/>
        </dgm:presLayoutVars>
      </dgm:prSet>
      <dgm:spPr/>
    </dgm:pt>
    <dgm:pt modelId="{9CE269D7-6577-4CAC-841D-F5D7B592EE1F}" type="pres">
      <dgm:prSet presAssocID="{FCB92BAB-8A1A-4024-A53D-78D23B8EA8FB}" presName="sibTrans" presStyleCnt="0"/>
      <dgm:spPr/>
    </dgm:pt>
    <dgm:pt modelId="{902B445E-12E0-4A72-A3E3-20618D48348E}" type="pres">
      <dgm:prSet presAssocID="{D34D5AA5-743D-480E-9FB2-C3F451E081B9}" presName="compNode" presStyleCnt="0"/>
      <dgm:spPr/>
    </dgm:pt>
    <dgm:pt modelId="{E97120B4-B110-41E1-A3D3-32EE6EE1BD0F}" type="pres">
      <dgm:prSet presAssocID="{D34D5AA5-743D-480E-9FB2-C3F451E081B9}" presName="bgRect" presStyleLbl="bgShp" presStyleIdx="3" presStyleCnt="5"/>
      <dgm:spPr/>
    </dgm:pt>
    <dgm:pt modelId="{E721F8DB-E129-43ED-AA81-AFC4D4699768}" type="pres">
      <dgm:prSet presAssocID="{D34D5AA5-743D-480E-9FB2-C3F451E081B9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3F4A7818-DAE6-4275-9505-79075B3817A1}" type="pres">
      <dgm:prSet presAssocID="{D34D5AA5-743D-480E-9FB2-C3F451E081B9}" presName="spaceRect" presStyleCnt="0"/>
      <dgm:spPr/>
    </dgm:pt>
    <dgm:pt modelId="{A534DAA3-6021-4ED8-A522-C9CF6E5D8B53}" type="pres">
      <dgm:prSet presAssocID="{D34D5AA5-743D-480E-9FB2-C3F451E081B9}" presName="parTx" presStyleLbl="revTx" presStyleIdx="3" presStyleCnt="5">
        <dgm:presLayoutVars>
          <dgm:chMax val="0"/>
          <dgm:chPref val="0"/>
        </dgm:presLayoutVars>
      </dgm:prSet>
      <dgm:spPr/>
    </dgm:pt>
    <dgm:pt modelId="{5B6AAD85-2D17-4875-B5C4-D62F027BC946}" type="pres">
      <dgm:prSet presAssocID="{5D4B1055-F311-4BA0-9997-4A126D1DFC08}" presName="sibTrans" presStyleCnt="0"/>
      <dgm:spPr/>
    </dgm:pt>
    <dgm:pt modelId="{46C98849-3DCA-435D-9D7F-F70B4F43D5D7}" type="pres">
      <dgm:prSet presAssocID="{CE1D00DE-1107-4714-95EA-C9DE47AB1A35}" presName="compNode" presStyleCnt="0"/>
      <dgm:spPr/>
    </dgm:pt>
    <dgm:pt modelId="{D4ED79AC-1236-43F8-9137-1B4D4ED14D37}" type="pres">
      <dgm:prSet presAssocID="{CE1D00DE-1107-4714-95EA-C9DE47AB1A35}" presName="bgRect" presStyleLbl="bgShp" presStyleIdx="4" presStyleCnt="5"/>
      <dgm:spPr/>
    </dgm:pt>
    <dgm:pt modelId="{17AB3CC2-6CF8-4CFD-B6B3-822B2277EE23}" type="pres">
      <dgm:prSet presAssocID="{CE1D00DE-1107-4714-95EA-C9DE47AB1A35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laying Cards"/>
        </a:ext>
      </dgm:extLst>
    </dgm:pt>
    <dgm:pt modelId="{D118DD2C-81AF-426C-8943-589F1B48B93D}" type="pres">
      <dgm:prSet presAssocID="{CE1D00DE-1107-4714-95EA-C9DE47AB1A35}" presName="spaceRect" presStyleCnt="0"/>
      <dgm:spPr/>
    </dgm:pt>
    <dgm:pt modelId="{5984CA1D-36E3-4407-8928-0BA499992F7E}" type="pres">
      <dgm:prSet presAssocID="{CE1D00DE-1107-4714-95EA-C9DE47AB1A35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F467DC0A-3387-4C3B-B9BB-B937A9E7B0C2}" srcId="{98B44204-DE6F-4582-BCC0-1A689DFCB46C}" destId="{D34D5AA5-743D-480E-9FB2-C3F451E081B9}" srcOrd="3" destOrd="0" parTransId="{C881E4F9-DA04-4844-B4BE-D4C45E19DA57}" sibTransId="{5D4B1055-F311-4BA0-9997-4A126D1DFC08}"/>
    <dgm:cxn modelId="{FF76B646-1998-4205-8364-6A0395216165}" type="presOf" srcId="{6BFFF27A-067B-48FC-8A53-D996E49223A5}" destId="{742EB917-CA49-440A-A4B7-FF0D7DCD80C0}" srcOrd="0" destOrd="0" presId="urn:microsoft.com/office/officeart/2018/2/layout/IconVerticalSolidList"/>
    <dgm:cxn modelId="{DF4FAC48-11F6-4F89-A51F-02B8A7A1F1E8}" srcId="{98B44204-DE6F-4582-BCC0-1A689DFCB46C}" destId="{2FCD66A2-D288-4E79-A1AF-655BEBD4C1A5}" srcOrd="1" destOrd="0" parTransId="{4EDF1055-9C72-4A1C-B277-8F1164A1F93B}" sibTransId="{23B587F6-A0C2-4873-86A4-CC3FC64D691E}"/>
    <dgm:cxn modelId="{AB03A865-684B-40FA-B962-7B613DA0F470}" type="presOf" srcId="{98B44204-DE6F-4582-BCC0-1A689DFCB46C}" destId="{31C76E84-7E36-41F4-96C9-D9C6729E86BA}" srcOrd="0" destOrd="0" presId="urn:microsoft.com/office/officeart/2018/2/layout/IconVerticalSolidList"/>
    <dgm:cxn modelId="{A1BA3B6F-585F-41A1-ABDC-5A8AD9BDEB12}" srcId="{98B44204-DE6F-4582-BCC0-1A689DFCB46C}" destId="{22EE30DC-6526-41D2-A9B1-157111870DBA}" srcOrd="0" destOrd="0" parTransId="{2FDD07D1-2AA4-42F0-8754-3DC0DEE1CDC2}" sibTransId="{D30DF690-7723-460D-879D-560E388A7FE0}"/>
    <dgm:cxn modelId="{4323A4B1-A026-4B64-B667-33B2752358A8}" type="presOf" srcId="{D34D5AA5-743D-480E-9FB2-C3F451E081B9}" destId="{A534DAA3-6021-4ED8-A522-C9CF6E5D8B53}" srcOrd="0" destOrd="0" presId="urn:microsoft.com/office/officeart/2018/2/layout/IconVerticalSolidList"/>
    <dgm:cxn modelId="{9B49C3B4-DC5E-453C-AD38-C919D5219C5F}" srcId="{98B44204-DE6F-4582-BCC0-1A689DFCB46C}" destId="{6BFFF27A-067B-48FC-8A53-D996E49223A5}" srcOrd="2" destOrd="0" parTransId="{87515A38-9C32-4345-9DA0-E31034F6F371}" sibTransId="{FCB92BAB-8A1A-4024-A53D-78D23B8EA8FB}"/>
    <dgm:cxn modelId="{D5E407C0-288F-4749-80EE-519124F1C804}" type="presOf" srcId="{2FCD66A2-D288-4E79-A1AF-655BEBD4C1A5}" destId="{F16C732B-D119-43B3-BD04-1D57EF1BB07A}" srcOrd="0" destOrd="0" presId="urn:microsoft.com/office/officeart/2018/2/layout/IconVerticalSolidList"/>
    <dgm:cxn modelId="{CBF20BC8-6476-4C2D-9E32-F2E5232CA4BD}" srcId="{98B44204-DE6F-4582-BCC0-1A689DFCB46C}" destId="{CE1D00DE-1107-4714-95EA-C9DE47AB1A35}" srcOrd="4" destOrd="0" parTransId="{E0022369-0DB9-46C3-BDF7-99586D0CFE9D}" sibTransId="{7ADA5C7C-647E-4251-964F-85E34FAB0138}"/>
    <dgm:cxn modelId="{259A9ED1-C1C1-4A33-92D3-378A75F16359}" type="presOf" srcId="{22EE30DC-6526-41D2-A9B1-157111870DBA}" destId="{F90823C7-D682-441D-8442-1A904794039A}" srcOrd="0" destOrd="0" presId="urn:microsoft.com/office/officeart/2018/2/layout/IconVerticalSolidList"/>
    <dgm:cxn modelId="{A3F8E2D5-967D-4B61-BD18-DEAA2F221FA3}" type="presOf" srcId="{CE1D00DE-1107-4714-95EA-C9DE47AB1A35}" destId="{5984CA1D-36E3-4407-8928-0BA499992F7E}" srcOrd="0" destOrd="0" presId="urn:microsoft.com/office/officeart/2018/2/layout/IconVerticalSolidList"/>
    <dgm:cxn modelId="{80B88EFE-E0CC-4E16-A690-C4DFC69020ED}" type="presParOf" srcId="{31C76E84-7E36-41F4-96C9-D9C6729E86BA}" destId="{84531AE6-BEBB-4247-9FE5-52A0E0BDB66C}" srcOrd="0" destOrd="0" presId="urn:microsoft.com/office/officeart/2018/2/layout/IconVerticalSolidList"/>
    <dgm:cxn modelId="{EE35000A-0FA3-4D40-BDE7-7B6598E15297}" type="presParOf" srcId="{84531AE6-BEBB-4247-9FE5-52A0E0BDB66C}" destId="{4CC1C4BA-F9D3-4CA2-AE54-BFB3833A67A1}" srcOrd="0" destOrd="0" presId="urn:microsoft.com/office/officeart/2018/2/layout/IconVerticalSolidList"/>
    <dgm:cxn modelId="{DF55C095-B0EA-4D44-8EAA-0EB3C36A325E}" type="presParOf" srcId="{84531AE6-BEBB-4247-9FE5-52A0E0BDB66C}" destId="{35E03EE8-E064-4603-BA51-2199AC8B4760}" srcOrd="1" destOrd="0" presId="urn:microsoft.com/office/officeart/2018/2/layout/IconVerticalSolidList"/>
    <dgm:cxn modelId="{BB814FE5-1820-4C18-B0CC-E56D04552059}" type="presParOf" srcId="{84531AE6-BEBB-4247-9FE5-52A0E0BDB66C}" destId="{F5F3E6BC-E659-4ACC-8740-8E97AD575A8B}" srcOrd="2" destOrd="0" presId="urn:microsoft.com/office/officeart/2018/2/layout/IconVerticalSolidList"/>
    <dgm:cxn modelId="{059FBE52-8F57-48F3-BB2E-521228ACB10D}" type="presParOf" srcId="{84531AE6-BEBB-4247-9FE5-52A0E0BDB66C}" destId="{F90823C7-D682-441D-8442-1A904794039A}" srcOrd="3" destOrd="0" presId="urn:microsoft.com/office/officeart/2018/2/layout/IconVerticalSolidList"/>
    <dgm:cxn modelId="{9F20E44F-906A-4C0D-9D15-FB7432B95D82}" type="presParOf" srcId="{31C76E84-7E36-41F4-96C9-D9C6729E86BA}" destId="{11581BB4-6203-4354-8091-F2EBCBEA145C}" srcOrd="1" destOrd="0" presId="urn:microsoft.com/office/officeart/2018/2/layout/IconVerticalSolidList"/>
    <dgm:cxn modelId="{38549B6D-B2AD-461F-B676-B95760DF481B}" type="presParOf" srcId="{31C76E84-7E36-41F4-96C9-D9C6729E86BA}" destId="{828C99E6-C4BE-4361-A06C-44E8E758AE04}" srcOrd="2" destOrd="0" presId="urn:microsoft.com/office/officeart/2018/2/layout/IconVerticalSolidList"/>
    <dgm:cxn modelId="{DC2205BE-D107-4881-84E4-2B15A96DBAB3}" type="presParOf" srcId="{828C99E6-C4BE-4361-A06C-44E8E758AE04}" destId="{A8ACFCC5-C1F1-434D-9DBE-6247F7CDB435}" srcOrd="0" destOrd="0" presId="urn:microsoft.com/office/officeart/2018/2/layout/IconVerticalSolidList"/>
    <dgm:cxn modelId="{9F8E1B8D-F8EB-4E98-B843-91D516DB8287}" type="presParOf" srcId="{828C99E6-C4BE-4361-A06C-44E8E758AE04}" destId="{89C9F227-AA5D-42B5-ABF0-099A21A80018}" srcOrd="1" destOrd="0" presId="urn:microsoft.com/office/officeart/2018/2/layout/IconVerticalSolidList"/>
    <dgm:cxn modelId="{8815A125-D85F-4A6B-ADA2-890CCD06793F}" type="presParOf" srcId="{828C99E6-C4BE-4361-A06C-44E8E758AE04}" destId="{4B3CE004-8D27-414E-831A-278A4E263475}" srcOrd="2" destOrd="0" presId="urn:microsoft.com/office/officeart/2018/2/layout/IconVerticalSolidList"/>
    <dgm:cxn modelId="{0F9F3982-5CA6-48DA-8A0D-F122C51684B7}" type="presParOf" srcId="{828C99E6-C4BE-4361-A06C-44E8E758AE04}" destId="{F16C732B-D119-43B3-BD04-1D57EF1BB07A}" srcOrd="3" destOrd="0" presId="urn:microsoft.com/office/officeart/2018/2/layout/IconVerticalSolidList"/>
    <dgm:cxn modelId="{B9C3C99B-2E2B-470B-BB7E-95CD4AD2F95F}" type="presParOf" srcId="{31C76E84-7E36-41F4-96C9-D9C6729E86BA}" destId="{5243D17D-5925-4845-931A-40C2BC0D8A33}" srcOrd="3" destOrd="0" presId="urn:microsoft.com/office/officeart/2018/2/layout/IconVerticalSolidList"/>
    <dgm:cxn modelId="{C66C7488-B93D-44D0-A0DE-C81CAF5C0FC1}" type="presParOf" srcId="{31C76E84-7E36-41F4-96C9-D9C6729E86BA}" destId="{92EA2C2E-6589-4BFF-86D6-67DFF5F934F4}" srcOrd="4" destOrd="0" presId="urn:microsoft.com/office/officeart/2018/2/layout/IconVerticalSolidList"/>
    <dgm:cxn modelId="{4396CA02-C795-44D8-93DC-AA0CAAE118B7}" type="presParOf" srcId="{92EA2C2E-6589-4BFF-86D6-67DFF5F934F4}" destId="{20C88203-2581-42E0-9ADE-94A1CABB617F}" srcOrd="0" destOrd="0" presId="urn:microsoft.com/office/officeart/2018/2/layout/IconVerticalSolidList"/>
    <dgm:cxn modelId="{9C7DC64F-F326-44D3-9010-D0CF89D1985F}" type="presParOf" srcId="{92EA2C2E-6589-4BFF-86D6-67DFF5F934F4}" destId="{151FD832-1651-4E26-8DD9-634FA5698F5B}" srcOrd="1" destOrd="0" presId="urn:microsoft.com/office/officeart/2018/2/layout/IconVerticalSolidList"/>
    <dgm:cxn modelId="{F9DCFF77-058D-4DD9-9B34-8D7EAB57AD7F}" type="presParOf" srcId="{92EA2C2E-6589-4BFF-86D6-67DFF5F934F4}" destId="{C8F56E4E-E590-4356-BC66-A143496DEBE7}" srcOrd="2" destOrd="0" presId="urn:microsoft.com/office/officeart/2018/2/layout/IconVerticalSolidList"/>
    <dgm:cxn modelId="{00D946A6-E129-412E-B527-1A702C62716D}" type="presParOf" srcId="{92EA2C2E-6589-4BFF-86D6-67DFF5F934F4}" destId="{742EB917-CA49-440A-A4B7-FF0D7DCD80C0}" srcOrd="3" destOrd="0" presId="urn:microsoft.com/office/officeart/2018/2/layout/IconVerticalSolidList"/>
    <dgm:cxn modelId="{F5555022-2005-44BC-893B-B9F085ED8F79}" type="presParOf" srcId="{31C76E84-7E36-41F4-96C9-D9C6729E86BA}" destId="{9CE269D7-6577-4CAC-841D-F5D7B592EE1F}" srcOrd="5" destOrd="0" presId="urn:microsoft.com/office/officeart/2018/2/layout/IconVerticalSolidList"/>
    <dgm:cxn modelId="{6D155756-ADFD-472F-9B95-39526D541AC2}" type="presParOf" srcId="{31C76E84-7E36-41F4-96C9-D9C6729E86BA}" destId="{902B445E-12E0-4A72-A3E3-20618D48348E}" srcOrd="6" destOrd="0" presId="urn:microsoft.com/office/officeart/2018/2/layout/IconVerticalSolidList"/>
    <dgm:cxn modelId="{E5759FBE-ABF0-45BB-A86A-8C1A76FEBFA6}" type="presParOf" srcId="{902B445E-12E0-4A72-A3E3-20618D48348E}" destId="{E97120B4-B110-41E1-A3D3-32EE6EE1BD0F}" srcOrd="0" destOrd="0" presId="urn:microsoft.com/office/officeart/2018/2/layout/IconVerticalSolidList"/>
    <dgm:cxn modelId="{4444DFA3-3FAF-483B-8C2F-89E9E2DF01AA}" type="presParOf" srcId="{902B445E-12E0-4A72-A3E3-20618D48348E}" destId="{E721F8DB-E129-43ED-AA81-AFC4D4699768}" srcOrd="1" destOrd="0" presId="urn:microsoft.com/office/officeart/2018/2/layout/IconVerticalSolidList"/>
    <dgm:cxn modelId="{09960846-E298-4FDC-AF67-1EF769ACF7EA}" type="presParOf" srcId="{902B445E-12E0-4A72-A3E3-20618D48348E}" destId="{3F4A7818-DAE6-4275-9505-79075B3817A1}" srcOrd="2" destOrd="0" presId="urn:microsoft.com/office/officeart/2018/2/layout/IconVerticalSolidList"/>
    <dgm:cxn modelId="{5DC75E17-37B7-44F1-B116-47DCB5EC49C5}" type="presParOf" srcId="{902B445E-12E0-4A72-A3E3-20618D48348E}" destId="{A534DAA3-6021-4ED8-A522-C9CF6E5D8B53}" srcOrd="3" destOrd="0" presId="urn:microsoft.com/office/officeart/2018/2/layout/IconVerticalSolidList"/>
    <dgm:cxn modelId="{DD8CCAB0-730F-4557-9318-2925AFBE8BB8}" type="presParOf" srcId="{31C76E84-7E36-41F4-96C9-D9C6729E86BA}" destId="{5B6AAD85-2D17-4875-B5C4-D62F027BC946}" srcOrd="7" destOrd="0" presId="urn:microsoft.com/office/officeart/2018/2/layout/IconVerticalSolidList"/>
    <dgm:cxn modelId="{92F29940-6258-4641-A0C4-04316B4C4521}" type="presParOf" srcId="{31C76E84-7E36-41F4-96C9-D9C6729E86BA}" destId="{46C98849-3DCA-435D-9D7F-F70B4F43D5D7}" srcOrd="8" destOrd="0" presId="urn:microsoft.com/office/officeart/2018/2/layout/IconVerticalSolidList"/>
    <dgm:cxn modelId="{34ADFE1F-C4C0-412D-93B0-C56AA1AB177A}" type="presParOf" srcId="{46C98849-3DCA-435D-9D7F-F70B4F43D5D7}" destId="{D4ED79AC-1236-43F8-9137-1B4D4ED14D37}" srcOrd="0" destOrd="0" presId="urn:microsoft.com/office/officeart/2018/2/layout/IconVerticalSolidList"/>
    <dgm:cxn modelId="{42530205-251A-42FD-8AC4-B7D1EB496F49}" type="presParOf" srcId="{46C98849-3DCA-435D-9D7F-F70B4F43D5D7}" destId="{17AB3CC2-6CF8-4CFD-B6B3-822B2277EE23}" srcOrd="1" destOrd="0" presId="urn:microsoft.com/office/officeart/2018/2/layout/IconVerticalSolidList"/>
    <dgm:cxn modelId="{48BA4DBD-E314-4FC7-82F7-A570404D690D}" type="presParOf" srcId="{46C98849-3DCA-435D-9D7F-F70B4F43D5D7}" destId="{D118DD2C-81AF-426C-8943-589F1B48B93D}" srcOrd="2" destOrd="0" presId="urn:microsoft.com/office/officeart/2018/2/layout/IconVerticalSolidList"/>
    <dgm:cxn modelId="{00C3A291-538C-4DC4-A4A7-083ACDBD07DA}" type="presParOf" srcId="{46C98849-3DCA-435D-9D7F-F70B4F43D5D7}" destId="{5984CA1D-36E3-4407-8928-0BA499992F7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9B0AE64-4195-476A-A403-161AEDD310AD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6A8752BC-A4DE-4EC4-94B3-E53269707BE9}">
      <dgm:prSet/>
      <dgm:spPr/>
      <dgm:t>
        <a:bodyPr/>
        <a:lstStyle/>
        <a:p>
          <a:pPr>
            <a:defRPr cap="all"/>
          </a:pPr>
          <a:r>
            <a:rPr lang="en-US"/>
            <a:t>• Implement RFM-based segmentation for personalized campaigns.</a:t>
          </a:r>
        </a:p>
      </dgm:t>
    </dgm:pt>
    <dgm:pt modelId="{2EE99D62-C40F-4336-8F11-9C038CC6849D}" type="parTrans" cxnId="{270CD45E-9482-4DE3-9384-3A81A66FDB07}">
      <dgm:prSet/>
      <dgm:spPr/>
      <dgm:t>
        <a:bodyPr/>
        <a:lstStyle/>
        <a:p>
          <a:endParaRPr lang="en-US"/>
        </a:p>
      </dgm:t>
    </dgm:pt>
    <dgm:pt modelId="{7171B757-078C-4C17-A581-395E63210AAB}" type="sibTrans" cxnId="{270CD45E-9482-4DE3-9384-3A81A66FDB07}">
      <dgm:prSet/>
      <dgm:spPr/>
      <dgm:t>
        <a:bodyPr/>
        <a:lstStyle/>
        <a:p>
          <a:endParaRPr lang="en-US"/>
        </a:p>
      </dgm:t>
    </dgm:pt>
    <dgm:pt modelId="{412D7BE2-8C9E-45BD-9284-C050CAE11958}">
      <dgm:prSet/>
      <dgm:spPr/>
      <dgm:t>
        <a:bodyPr/>
        <a:lstStyle/>
        <a:p>
          <a:pPr>
            <a:defRPr cap="all"/>
          </a:pPr>
          <a:r>
            <a:rPr lang="en-US"/>
            <a:t>• Focus on loyalty programs for high-value customers.</a:t>
          </a:r>
        </a:p>
      </dgm:t>
    </dgm:pt>
    <dgm:pt modelId="{559F8EEF-332F-4C88-8DCA-BC14C8FB6343}" type="parTrans" cxnId="{E12F71FF-694C-42D3-82D7-2E09EF4DF504}">
      <dgm:prSet/>
      <dgm:spPr/>
      <dgm:t>
        <a:bodyPr/>
        <a:lstStyle/>
        <a:p>
          <a:endParaRPr lang="en-US"/>
        </a:p>
      </dgm:t>
    </dgm:pt>
    <dgm:pt modelId="{4BB0E0F5-71C5-45D0-8339-3D66A401A568}" type="sibTrans" cxnId="{E12F71FF-694C-42D3-82D7-2E09EF4DF504}">
      <dgm:prSet/>
      <dgm:spPr/>
      <dgm:t>
        <a:bodyPr/>
        <a:lstStyle/>
        <a:p>
          <a:endParaRPr lang="en-US"/>
        </a:p>
      </dgm:t>
    </dgm:pt>
    <dgm:pt modelId="{8E584678-880F-4B23-9BDF-63DFB7FB4E2D}">
      <dgm:prSet/>
      <dgm:spPr/>
      <dgm:t>
        <a:bodyPr/>
        <a:lstStyle/>
        <a:p>
          <a:pPr>
            <a:defRPr cap="all"/>
          </a:pPr>
          <a:r>
            <a:rPr lang="en-US"/>
            <a:t>• Use churn prediction to guide re-engagement strategies.</a:t>
          </a:r>
        </a:p>
      </dgm:t>
    </dgm:pt>
    <dgm:pt modelId="{5E339098-B89A-4015-92EE-2EECDD1B1EAF}" type="parTrans" cxnId="{45E45A13-29D0-49F7-A6C2-50DC76BAD6F2}">
      <dgm:prSet/>
      <dgm:spPr/>
      <dgm:t>
        <a:bodyPr/>
        <a:lstStyle/>
        <a:p>
          <a:endParaRPr lang="en-US"/>
        </a:p>
      </dgm:t>
    </dgm:pt>
    <dgm:pt modelId="{00D81ACC-65F9-4DBA-8893-73CB616012CE}" type="sibTrans" cxnId="{45E45A13-29D0-49F7-A6C2-50DC76BAD6F2}">
      <dgm:prSet/>
      <dgm:spPr/>
      <dgm:t>
        <a:bodyPr/>
        <a:lstStyle/>
        <a:p>
          <a:endParaRPr lang="en-US"/>
        </a:p>
      </dgm:t>
    </dgm:pt>
    <dgm:pt modelId="{5A93708B-F59E-403A-823D-9AF666DE5D4C}">
      <dgm:prSet/>
      <dgm:spPr/>
      <dgm:t>
        <a:bodyPr/>
        <a:lstStyle/>
        <a:p>
          <a:pPr>
            <a:defRPr cap="all"/>
          </a:pPr>
          <a:r>
            <a:rPr lang="en-US"/>
            <a:t>• Integrate demographic data to refine customer insights.</a:t>
          </a:r>
        </a:p>
      </dgm:t>
    </dgm:pt>
    <dgm:pt modelId="{102168CC-E7E0-49F8-AFC7-403B1E50044A}" type="parTrans" cxnId="{0787EC2B-53A9-46D8-8B3D-5395828B4706}">
      <dgm:prSet/>
      <dgm:spPr/>
      <dgm:t>
        <a:bodyPr/>
        <a:lstStyle/>
        <a:p>
          <a:endParaRPr lang="en-US"/>
        </a:p>
      </dgm:t>
    </dgm:pt>
    <dgm:pt modelId="{4125F9AA-0DCB-4A7C-BD9F-CDCCC29398C1}" type="sibTrans" cxnId="{0787EC2B-53A9-46D8-8B3D-5395828B4706}">
      <dgm:prSet/>
      <dgm:spPr/>
      <dgm:t>
        <a:bodyPr/>
        <a:lstStyle/>
        <a:p>
          <a:endParaRPr lang="en-US"/>
        </a:p>
      </dgm:t>
    </dgm:pt>
    <dgm:pt modelId="{A3DEA716-0E8B-406F-B74A-F6C7FB8314AA}">
      <dgm:prSet/>
      <dgm:spPr/>
      <dgm:t>
        <a:bodyPr/>
        <a:lstStyle/>
        <a:p>
          <a:pPr>
            <a:defRPr cap="all"/>
          </a:pPr>
          <a:r>
            <a:rPr lang="en-US"/>
            <a:t>• Apply real-time analytics for dynamic segmentation.</a:t>
          </a:r>
        </a:p>
      </dgm:t>
    </dgm:pt>
    <dgm:pt modelId="{3C178E57-5926-4FA7-8DA4-745C9157E03C}" type="parTrans" cxnId="{5A25488E-A925-4C6B-AE02-7ED0823A3671}">
      <dgm:prSet/>
      <dgm:spPr/>
      <dgm:t>
        <a:bodyPr/>
        <a:lstStyle/>
        <a:p>
          <a:endParaRPr lang="en-US"/>
        </a:p>
      </dgm:t>
    </dgm:pt>
    <dgm:pt modelId="{29369AFD-E556-4CF2-9314-A1229FC63E10}" type="sibTrans" cxnId="{5A25488E-A925-4C6B-AE02-7ED0823A3671}">
      <dgm:prSet/>
      <dgm:spPr/>
      <dgm:t>
        <a:bodyPr/>
        <a:lstStyle/>
        <a:p>
          <a:endParaRPr lang="en-US"/>
        </a:p>
      </dgm:t>
    </dgm:pt>
    <dgm:pt modelId="{19AA2655-BA91-444F-8653-B0D2CB3CDFE0}" type="pres">
      <dgm:prSet presAssocID="{D9B0AE64-4195-476A-A403-161AEDD310AD}" presName="root" presStyleCnt="0">
        <dgm:presLayoutVars>
          <dgm:dir/>
          <dgm:resizeHandles val="exact"/>
        </dgm:presLayoutVars>
      </dgm:prSet>
      <dgm:spPr/>
    </dgm:pt>
    <dgm:pt modelId="{E317D9EF-81F1-49EE-B01A-0F86994F3EFC}" type="pres">
      <dgm:prSet presAssocID="{6A8752BC-A4DE-4EC4-94B3-E53269707BE9}" presName="compNode" presStyleCnt="0"/>
      <dgm:spPr/>
    </dgm:pt>
    <dgm:pt modelId="{63BC3342-FC57-49D6-9AA7-2B293C907FB5}" type="pres">
      <dgm:prSet presAssocID="{6A8752BC-A4DE-4EC4-94B3-E53269707BE9}" presName="iconBgRect" presStyleLbl="bgShp" presStyleIdx="0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E5198721-7AD7-4843-A864-30BEB559E63D}" type="pres">
      <dgm:prSet presAssocID="{6A8752BC-A4DE-4EC4-94B3-E53269707BE9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 Audience"/>
        </a:ext>
      </dgm:extLst>
    </dgm:pt>
    <dgm:pt modelId="{0176D269-689B-46C2-B8B4-0011540A4904}" type="pres">
      <dgm:prSet presAssocID="{6A8752BC-A4DE-4EC4-94B3-E53269707BE9}" presName="spaceRect" presStyleCnt="0"/>
      <dgm:spPr/>
    </dgm:pt>
    <dgm:pt modelId="{D6C8E7AA-BCD2-43DF-B572-C6A729801B43}" type="pres">
      <dgm:prSet presAssocID="{6A8752BC-A4DE-4EC4-94B3-E53269707BE9}" presName="textRect" presStyleLbl="revTx" presStyleIdx="0" presStyleCnt="5">
        <dgm:presLayoutVars>
          <dgm:chMax val="1"/>
          <dgm:chPref val="1"/>
        </dgm:presLayoutVars>
      </dgm:prSet>
      <dgm:spPr/>
    </dgm:pt>
    <dgm:pt modelId="{7D6D999A-FF5A-4E11-8010-3F8776FCA044}" type="pres">
      <dgm:prSet presAssocID="{7171B757-078C-4C17-A581-395E63210AAB}" presName="sibTrans" presStyleCnt="0"/>
      <dgm:spPr/>
    </dgm:pt>
    <dgm:pt modelId="{CBB794D0-BE18-4D1E-86B1-57860854CDC2}" type="pres">
      <dgm:prSet presAssocID="{412D7BE2-8C9E-45BD-9284-C050CAE11958}" presName="compNode" presStyleCnt="0"/>
      <dgm:spPr/>
    </dgm:pt>
    <dgm:pt modelId="{1C36D0A9-6DBC-4BA2-B410-71E32D7D0560}" type="pres">
      <dgm:prSet presAssocID="{412D7BE2-8C9E-45BD-9284-C050CAE11958}" presName="iconBgRect" presStyleLbl="bgShp" presStyleIdx="1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188B015E-65F1-419A-8EFE-A28900814993}" type="pres">
      <dgm:prSet presAssocID="{412D7BE2-8C9E-45BD-9284-C050CAE11958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dvertising"/>
        </a:ext>
      </dgm:extLst>
    </dgm:pt>
    <dgm:pt modelId="{D3EF49D1-4ADB-4676-8120-FB7C4D3CB72A}" type="pres">
      <dgm:prSet presAssocID="{412D7BE2-8C9E-45BD-9284-C050CAE11958}" presName="spaceRect" presStyleCnt="0"/>
      <dgm:spPr/>
    </dgm:pt>
    <dgm:pt modelId="{2B344184-11BA-43F4-9F40-A75E6CF383C3}" type="pres">
      <dgm:prSet presAssocID="{412D7BE2-8C9E-45BD-9284-C050CAE11958}" presName="textRect" presStyleLbl="revTx" presStyleIdx="1" presStyleCnt="5">
        <dgm:presLayoutVars>
          <dgm:chMax val="1"/>
          <dgm:chPref val="1"/>
        </dgm:presLayoutVars>
      </dgm:prSet>
      <dgm:spPr/>
    </dgm:pt>
    <dgm:pt modelId="{CF45E004-5064-4D5D-A900-63EE49D3DD4D}" type="pres">
      <dgm:prSet presAssocID="{4BB0E0F5-71C5-45D0-8339-3D66A401A568}" presName="sibTrans" presStyleCnt="0"/>
      <dgm:spPr/>
    </dgm:pt>
    <dgm:pt modelId="{AAD28578-DAF0-474B-ADDE-CF677F26D431}" type="pres">
      <dgm:prSet presAssocID="{8E584678-880F-4B23-9BDF-63DFB7FB4E2D}" presName="compNode" presStyleCnt="0"/>
      <dgm:spPr/>
    </dgm:pt>
    <dgm:pt modelId="{25E807B8-9FBD-4D32-A386-BC0BE247EBAF}" type="pres">
      <dgm:prSet presAssocID="{8E584678-880F-4B23-9BDF-63DFB7FB4E2D}" presName="iconBgRect" presStyleLbl="bgShp" presStyleIdx="2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8093F8C2-76EE-4F14-871E-5E0E2452CB4E}" type="pres">
      <dgm:prSet presAssocID="{8E584678-880F-4B23-9BDF-63DFB7FB4E2D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9E5DDA3E-434A-45C6-907A-DF439DFB8C38}" type="pres">
      <dgm:prSet presAssocID="{8E584678-880F-4B23-9BDF-63DFB7FB4E2D}" presName="spaceRect" presStyleCnt="0"/>
      <dgm:spPr/>
    </dgm:pt>
    <dgm:pt modelId="{7D70F0E4-8608-4B26-9394-5219D8205974}" type="pres">
      <dgm:prSet presAssocID="{8E584678-880F-4B23-9BDF-63DFB7FB4E2D}" presName="textRect" presStyleLbl="revTx" presStyleIdx="2" presStyleCnt="5">
        <dgm:presLayoutVars>
          <dgm:chMax val="1"/>
          <dgm:chPref val="1"/>
        </dgm:presLayoutVars>
      </dgm:prSet>
      <dgm:spPr/>
    </dgm:pt>
    <dgm:pt modelId="{19613941-01FB-4BC3-A36D-10ABEE3CFE70}" type="pres">
      <dgm:prSet presAssocID="{00D81ACC-65F9-4DBA-8893-73CB616012CE}" presName="sibTrans" presStyleCnt="0"/>
      <dgm:spPr/>
    </dgm:pt>
    <dgm:pt modelId="{5DB96D32-4D53-41FF-84E6-705FDFBBCE43}" type="pres">
      <dgm:prSet presAssocID="{5A93708B-F59E-403A-823D-9AF666DE5D4C}" presName="compNode" presStyleCnt="0"/>
      <dgm:spPr/>
    </dgm:pt>
    <dgm:pt modelId="{7DB85091-9A67-44F1-8BA9-B187C7C38227}" type="pres">
      <dgm:prSet presAssocID="{5A93708B-F59E-403A-823D-9AF666DE5D4C}" presName="iconBgRect" presStyleLbl="bgShp" presStyleIdx="3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1286E297-64C7-4604-82B8-292A9FB1AB8C}" type="pres">
      <dgm:prSet presAssocID="{5A93708B-F59E-403A-823D-9AF666DE5D4C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1B94CB22-9BD0-42D5-9252-3231F45A79E6}" type="pres">
      <dgm:prSet presAssocID="{5A93708B-F59E-403A-823D-9AF666DE5D4C}" presName="spaceRect" presStyleCnt="0"/>
      <dgm:spPr/>
    </dgm:pt>
    <dgm:pt modelId="{A60276FC-404B-4B58-90FD-B20DEEA5D815}" type="pres">
      <dgm:prSet presAssocID="{5A93708B-F59E-403A-823D-9AF666DE5D4C}" presName="textRect" presStyleLbl="revTx" presStyleIdx="3" presStyleCnt="5">
        <dgm:presLayoutVars>
          <dgm:chMax val="1"/>
          <dgm:chPref val="1"/>
        </dgm:presLayoutVars>
      </dgm:prSet>
      <dgm:spPr/>
    </dgm:pt>
    <dgm:pt modelId="{EDD2691C-A944-4D44-9345-FEBFF810808F}" type="pres">
      <dgm:prSet presAssocID="{4125F9AA-0DCB-4A7C-BD9F-CDCCC29398C1}" presName="sibTrans" presStyleCnt="0"/>
      <dgm:spPr/>
    </dgm:pt>
    <dgm:pt modelId="{E02CB917-039C-4002-BD34-66EA94F12C7B}" type="pres">
      <dgm:prSet presAssocID="{A3DEA716-0E8B-406F-B74A-F6C7FB8314AA}" presName="compNode" presStyleCnt="0"/>
      <dgm:spPr/>
    </dgm:pt>
    <dgm:pt modelId="{D87175B7-FD80-4041-92DD-FE4109F40ED7}" type="pres">
      <dgm:prSet presAssocID="{A3DEA716-0E8B-406F-B74A-F6C7FB8314AA}" presName="iconBgRect" presStyleLbl="bgShp" presStyleIdx="4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3A15881D-FCC9-4D59-B56C-B907C27D1AD1}" type="pres">
      <dgm:prSet presAssocID="{A3DEA716-0E8B-406F-B74A-F6C7FB8314AA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BCE130AA-6AF7-4D0E-AAF7-FA1BCB006BB6}" type="pres">
      <dgm:prSet presAssocID="{A3DEA716-0E8B-406F-B74A-F6C7FB8314AA}" presName="spaceRect" presStyleCnt="0"/>
      <dgm:spPr/>
    </dgm:pt>
    <dgm:pt modelId="{63B74557-99DA-4974-ABD5-55615730E4C1}" type="pres">
      <dgm:prSet presAssocID="{A3DEA716-0E8B-406F-B74A-F6C7FB8314AA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31C12005-DF0E-469F-BA7B-F15781D7FBB9}" type="presOf" srcId="{5A93708B-F59E-403A-823D-9AF666DE5D4C}" destId="{A60276FC-404B-4B58-90FD-B20DEEA5D815}" srcOrd="0" destOrd="0" presId="urn:microsoft.com/office/officeart/2018/5/layout/IconLeafLabelList"/>
    <dgm:cxn modelId="{45E45A13-29D0-49F7-A6C2-50DC76BAD6F2}" srcId="{D9B0AE64-4195-476A-A403-161AEDD310AD}" destId="{8E584678-880F-4B23-9BDF-63DFB7FB4E2D}" srcOrd="2" destOrd="0" parTransId="{5E339098-B89A-4015-92EE-2EECDD1B1EAF}" sibTransId="{00D81ACC-65F9-4DBA-8893-73CB616012CE}"/>
    <dgm:cxn modelId="{0787EC2B-53A9-46D8-8B3D-5395828B4706}" srcId="{D9B0AE64-4195-476A-A403-161AEDD310AD}" destId="{5A93708B-F59E-403A-823D-9AF666DE5D4C}" srcOrd="3" destOrd="0" parTransId="{102168CC-E7E0-49F8-AFC7-403B1E50044A}" sibTransId="{4125F9AA-0DCB-4A7C-BD9F-CDCCC29398C1}"/>
    <dgm:cxn modelId="{270CD45E-9482-4DE3-9384-3A81A66FDB07}" srcId="{D9B0AE64-4195-476A-A403-161AEDD310AD}" destId="{6A8752BC-A4DE-4EC4-94B3-E53269707BE9}" srcOrd="0" destOrd="0" parTransId="{2EE99D62-C40F-4336-8F11-9C038CC6849D}" sibTransId="{7171B757-078C-4C17-A581-395E63210AAB}"/>
    <dgm:cxn modelId="{66986D6F-CEDC-486B-9CA4-F6F23A5428CD}" type="presOf" srcId="{A3DEA716-0E8B-406F-B74A-F6C7FB8314AA}" destId="{63B74557-99DA-4974-ABD5-55615730E4C1}" srcOrd="0" destOrd="0" presId="urn:microsoft.com/office/officeart/2018/5/layout/IconLeafLabelList"/>
    <dgm:cxn modelId="{5A25488E-A925-4C6B-AE02-7ED0823A3671}" srcId="{D9B0AE64-4195-476A-A403-161AEDD310AD}" destId="{A3DEA716-0E8B-406F-B74A-F6C7FB8314AA}" srcOrd="4" destOrd="0" parTransId="{3C178E57-5926-4FA7-8DA4-745C9157E03C}" sibTransId="{29369AFD-E556-4CF2-9314-A1229FC63E10}"/>
    <dgm:cxn modelId="{14481F94-3E8E-46DB-BF13-3D94F11A8258}" type="presOf" srcId="{8E584678-880F-4B23-9BDF-63DFB7FB4E2D}" destId="{7D70F0E4-8608-4B26-9394-5219D8205974}" srcOrd="0" destOrd="0" presId="urn:microsoft.com/office/officeart/2018/5/layout/IconLeafLabelList"/>
    <dgm:cxn modelId="{71C92A9B-CD26-48D6-930D-7168B16AED27}" type="presOf" srcId="{412D7BE2-8C9E-45BD-9284-C050CAE11958}" destId="{2B344184-11BA-43F4-9F40-A75E6CF383C3}" srcOrd="0" destOrd="0" presId="urn:microsoft.com/office/officeart/2018/5/layout/IconLeafLabelList"/>
    <dgm:cxn modelId="{562BADA5-D37A-458A-B754-604E7B2F4EF9}" type="presOf" srcId="{D9B0AE64-4195-476A-A403-161AEDD310AD}" destId="{19AA2655-BA91-444F-8653-B0D2CB3CDFE0}" srcOrd="0" destOrd="0" presId="urn:microsoft.com/office/officeart/2018/5/layout/IconLeafLabelList"/>
    <dgm:cxn modelId="{688E15C4-34FF-4969-804F-CE2F995A9731}" type="presOf" srcId="{6A8752BC-A4DE-4EC4-94B3-E53269707BE9}" destId="{D6C8E7AA-BCD2-43DF-B572-C6A729801B43}" srcOrd="0" destOrd="0" presId="urn:microsoft.com/office/officeart/2018/5/layout/IconLeafLabelList"/>
    <dgm:cxn modelId="{E12F71FF-694C-42D3-82D7-2E09EF4DF504}" srcId="{D9B0AE64-4195-476A-A403-161AEDD310AD}" destId="{412D7BE2-8C9E-45BD-9284-C050CAE11958}" srcOrd="1" destOrd="0" parTransId="{559F8EEF-332F-4C88-8DCA-BC14C8FB6343}" sibTransId="{4BB0E0F5-71C5-45D0-8339-3D66A401A568}"/>
    <dgm:cxn modelId="{6ADFAA0D-0847-45FE-AC14-214CC54DF1B4}" type="presParOf" srcId="{19AA2655-BA91-444F-8653-B0D2CB3CDFE0}" destId="{E317D9EF-81F1-49EE-B01A-0F86994F3EFC}" srcOrd="0" destOrd="0" presId="urn:microsoft.com/office/officeart/2018/5/layout/IconLeafLabelList"/>
    <dgm:cxn modelId="{F0CF5923-B4F5-45F5-9695-8CDA72126491}" type="presParOf" srcId="{E317D9EF-81F1-49EE-B01A-0F86994F3EFC}" destId="{63BC3342-FC57-49D6-9AA7-2B293C907FB5}" srcOrd="0" destOrd="0" presId="urn:microsoft.com/office/officeart/2018/5/layout/IconLeafLabelList"/>
    <dgm:cxn modelId="{256F6F8F-3B17-45F2-BB93-78CA479B0726}" type="presParOf" srcId="{E317D9EF-81F1-49EE-B01A-0F86994F3EFC}" destId="{E5198721-7AD7-4843-A864-30BEB559E63D}" srcOrd="1" destOrd="0" presId="urn:microsoft.com/office/officeart/2018/5/layout/IconLeafLabelList"/>
    <dgm:cxn modelId="{76813844-A19F-48F1-9F89-501D3D190CEE}" type="presParOf" srcId="{E317D9EF-81F1-49EE-B01A-0F86994F3EFC}" destId="{0176D269-689B-46C2-B8B4-0011540A4904}" srcOrd="2" destOrd="0" presId="urn:microsoft.com/office/officeart/2018/5/layout/IconLeafLabelList"/>
    <dgm:cxn modelId="{15B3A1AE-11A6-49EB-B147-CA86FC08E145}" type="presParOf" srcId="{E317D9EF-81F1-49EE-B01A-0F86994F3EFC}" destId="{D6C8E7AA-BCD2-43DF-B572-C6A729801B43}" srcOrd="3" destOrd="0" presId="urn:microsoft.com/office/officeart/2018/5/layout/IconLeafLabelList"/>
    <dgm:cxn modelId="{F677D070-D572-4326-99F5-ACC3DD30F398}" type="presParOf" srcId="{19AA2655-BA91-444F-8653-B0D2CB3CDFE0}" destId="{7D6D999A-FF5A-4E11-8010-3F8776FCA044}" srcOrd="1" destOrd="0" presId="urn:microsoft.com/office/officeart/2018/5/layout/IconLeafLabelList"/>
    <dgm:cxn modelId="{9A5A62EB-7956-4718-AB4F-F847DB291FF9}" type="presParOf" srcId="{19AA2655-BA91-444F-8653-B0D2CB3CDFE0}" destId="{CBB794D0-BE18-4D1E-86B1-57860854CDC2}" srcOrd="2" destOrd="0" presId="urn:microsoft.com/office/officeart/2018/5/layout/IconLeafLabelList"/>
    <dgm:cxn modelId="{4236656C-CB2A-4811-9DE7-B94BDDE896BA}" type="presParOf" srcId="{CBB794D0-BE18-4D1E-86B1-57860854CDC2}" destId="{1C36D0A9-6DBC-4BA2-B410-71E32D7D0560}" srcOrd="0" destOrd="0" presId="urn:microsoft.com/office/officeart/2018/5/layout/IconLeafLabelList"/>
    <dgm:cxn modelId="{15BD4768-3D74-473B-909C-2B7D09AAD495}" type="presParOf" srcId="{CBB794D0-BE18-4D1E-86B1-57860854CDC2}" destId="{188B015E-65F1-419A-8EFE-A28900814993}" srcOrd="1" destOrd="0" presId="urn:microsoft.com/office/officeart/2018/5/layout/IconLeafLabelList"/>
    <dgm:cxn modelId="{346ED5B8-1566-477F-B575-AC594E5EB730}" type="presParOf" srcId="{CBB794D0-BE18-4D1E-86B1-57860854CDC2}" destId="{D3EF49D1-4ADB-4676-8120-FB7C4D3CB72A}" srcOrd="2" destOrd="0" presId="urn:microsoft.com/office/officeart/2018/5/layout/IconLeafLabelList"/>
    <dgm:cxn modelId="{9EF23204-FA90-4E36-AA2B-E270E79632EA}" type="presParOf" srcId="{CBB794D0-BE18-4D1E-86B1-57860854CDC2}" destId="{2B344184-11BA-43F4-9F40-A75E6CF383C3}" srcOrd="3" destOrd="0" presId="urn:microsoft.com/office/officeart/2018/5/layout/IconLeafLabelList"/>
    <dgm:cxn modelId="{F494EEAF-04B6-4D51-A540-050649D47C52}" type="presParOf" srcId="{19AA2655-BA91-444F-8653-B0D2CB3CDFE0}" destId="{CF45E004-5064-4D5D-A900-63EE49D3DD4D}" srcOrd="3" destOrd="0" presId="urn:microsoft.com/office/officeart/2018/5/layout/IconLeafLabelList"/>
    <dgm:cxn modelId="{F4ADAA1B-B8E9-4BC3-AD9E-A3CA309C3ED4}" type="presParOf" srcId="{19AA2655-BA91-444F-8653-B0D2CB3CDFE0}" destId="{AAD28578-DAF0-474B-ADDE-CF677F26D431}" srcOrd="4" destOrd="0" presId="urn:microsoft.com/office/officeart/2018/5/layout/IconLeafLabelList"/>
    <dgm:cxn modelId="{BEDF0579-3EC3-4150-A8D1-20FC39A5C452}" type="presParOf" srcId="{AAD28578-DAF0-474B-ADDE-CF677F26D431}" destId="{25E807B8-9FBD-4D32-A386-BC0BE247EBAF}" srcOrd="0" destOrd="0" presId="urn:microsoft.com/office/officeart/2018/5/layout/IconLeafLabelList"/>
    <dgm:cxn modelId="{04AD248C-45D6-439C-87E5-E1E20A0E8172}" type="presParOf" srcId="{AAD28578-DAF0-474B-ADDE-CF677F26D431}" destId="{8093F8C2-76EE-4F14-871E-5E0E2452CB4E}" srcOrd="1" destOrd="0" presId="urn:microsoft.com/office/officeart/2018/5/layout/IconLeafLabelList"/>
    <dgm:cxn modelId="{1F988E4C-105F-4C76-B263-1042AC8F915F}" type="presParOf" srcId="{AAD28578-DAF0-474B-ADDE-CF677F26D431}" destId="{9E5DDA3E-434A-45C6-907A-DF439DFB8C38}" srcOrd="2" destOrd="0" presId="urn:microsoft.com/office/officeart/2018/5/layout/IconLeafLabelList"/>
    <dgm:cxn modelId="{45CF1613-2078-412C-8D3E-0DBDE8CE0292}" type="presParOf" srcId="{AAD28578-DAF0-474B-ADDE-CF677F26D431}" destId="{7D70F0E4-8608-4B26-9394-5219D8205974}" srcOrd="3" destOrd="0" presId="urn:microsoft.com/office/officeart/2018/5/layout/IconLeafLabelList"/>
    <dgm:cxn modelId="{D2BF3C21-C4BE-446E-9282-7EE6D6966C64}" type="presParOf" srcId="{19AA2655-BA91-444F-8653-B0D2CB3CDFE0}" destId="{19613941-01FB-4BC3-A36D-10ABEE3CFE70}" srcOrd="5" destOrd="0" presId="urn:microsoft.com/office/officeart/2018/5/layout/IconLeafLabelList"/>
    <dgm:cxn modelId="{1647B16E-25BA-493E-85C3-E6625DDC996C}" type="presParOf" srcId="{19AA2655-BA91-444F-8653-B0D2CB3CDFE0}" destId="{5DB96D32-4D53-41FF-84E6-705FDFBBCE43}" srcOrd="6" destOrd="0" presId="urn:microsoft.com/office/officeart/2018/5/layout/IconLeafLabelList"/>
    <dgm:cxn modelId="{7C463191-C501-4355-A8FE-F28DE4FFF8A6}" type="presParOf" srcId="{5DB96D32-4D53-41FF-84E6-705FDFBBCE43}" destId="{7DB85091-9A67-44F1-8BA9-B187C7C38227}" srcOrd="0" destOrd="0" presId="urn:microsoft.com/office/officeart/2018/5/layout/IconLeafLabelList"/>
    <dgm:cxn modelId="{91787384-BB3E-4353-862E-D6176EC32DFF}" type="presParOf" srcId="{5DB96D32-4D53-41FF-84E6-705FDFBBCE43}" destId="{1286E297-64C7-4604-82B8-292A9FB1AB8C}" srcOrd="1" destOrd="0" presId="urn:microsoft.com/office/officeart/2018/5/layout/IconLeafLabelList"/>
    <dgm:cxn modelId="{1FA6EE86-7B1C-4272-89D9-8383EBCF8DCD}" type="presParOf" srcId="{5DB96D32-4D53-41FF-84E6-705FDFBBCE43}" destId="{1B94CB22-9BD0-42D5-9252-3231F45A79E6}" srcOrd="2" destOrd="0" presId="urn:microsoft.com/office/officeart/2018/5/layout/IconLeafLabelList"/>
    <dgm:cxn modelId="{04217B1F-B88D-4910-ACA9-28C74239CF50}" type="presParOf" srcId="{5DB96D32-4D53-41FF-84E6-705FDFBBCE43}" destId="{A60276FC-404B-4B58-90FD-B20DEEA5D815}" srcOrd="3" destOrd="0" presId="urn:microsoft.com/office/officeart/2018/5/layout/IconLeafLabelList"/>
    <dgm:cxn modelId="{AE5E9A1E-9ABB-4ACD-B65D-7E88A491BB59}" type="presParOf" srcId="{19AA2655-BA91-444F-8653-B0D2CB3CDFE0}" destId="{EDD2691C-A944-4D44-9345-FEBFF810808F}" srcOrd="7" destOrd="0" presId="urn:microsoft.com/office/officeart/2018/5/layout/IconLeafLabelList"/>
    <dgm:cxn modelId="{8FB6275A-6DDC-4004-B1F5-E914C02AD285}" type="presParOf" srcId="{19AA2655-BA91-444F-8653-B0D2CB3CDFE0}" destId="{E02CB917-039C-4002-BD34-66EA94F12C7B}" srcOrd="8" destOrd="0" presId="urn:microsoft.com/office/officeart/2018/5/layout/IconLeafLabelList"/>
    <dgm:cxn modelId="{F142667E-B81E-4305-ADAC-0C86ABAED148}" type="presParOf" srcId="{E02CB917-039C-4002-BD34-66EA94F12C7B}" destId="{D87175B7-FD80-4041-92DD-FE4109F40ED7}" srcOrd="0" destOrd="0" presId="urn:microsoft.com/office/officeart/2018/5/layout/IconLeafLabelList"/>
    <dgm:cxn modelId="{AF4B83E1-CD33-4AF6-B0A7-D8A184FA46E4}" type="presParOf" srcId="{E02CB917-039C-4002-BD34-66EA94F12C7B}" destId="{3A15881D-FCC9-4D59-B56C-B907C27D1AD1}" srcOrd="1" destOrd="0" presId="urn:microsoft.com/office/officeart/2018/5/layout/IconLeafLabelList"/>
    <dgm:cxn modelId="{787CC6BA-8ECF-41E9-A009-0926FF9AFE2F}" type="presParOf" srcId="{E02CB917-039C-4002-BD34-66EA94F12C7B}" destId="{BCE130AA-6AF7-4D0E-AAF7-FA1BCB006BB6}" srcOrd="2" destOrd="0" presId="urn:microsoft.com/office/officeart/2018/5/layout/IconLeafLabelList"/>
    <dgm:cxn modelId="{9EACE3EA-C63F-4AB5-AC61-78F68ADD44F6}" type="presParOf" srcId="{E02CB917-039C-4002-BD34-66EA94F12C7B}" destId="{63B74557-99DA-4974-ABD5-55615730E4C1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C1C4BA-F9D3-4CA2-AE54-BFB3833A67A1}">
      <dsp:nvSpPr>
        <dsp:cNvPr id="0" name=""/>
        <dsp:cNvSpPr/>
      </dsp:nvSpPr>
      <dsp:spPr>
        <a:xfrm>
          <a:off x="0" y="6042"/>
          <a:ext cx="5271804" cy="76773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E03EE8-E064-4603-BA51-2199AC8B4760}">
      <dsp:nvSpPr>
        <dsp:cNvPr id="0" name=""/>
        <dsp:cNvSpPr/>
      </dsp:nvSpPr>
      <dsp:spPr>
        <a:xfrm>
          <a:off x="232240" y="178783"/>
          <a:ext cx="422667" cy="42225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0823C7-D682-441D-8442-1A904794039A}">
      <dsp:nvSpPr>
        <dsp:cNvPr id="0" name=""/>
        <dsp:cNvSpPr/>
      </dsp:nvSpPr>
      <dsp:spPr>
        <a:xfrm>
          <a:off x="887148" y="6042"/>
          <a:ext cx="4370992" cy="7917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791" tIns="83791" rIns="83791" bIns="83791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 baseline="0"/>
            <a:t>1. How can customer segmentation improve targeted marketing?</a:t>
          </a:r>
          <a:endParaRPr lang="en-US" sz="1400" kern="1200"/>
        </a:p>
      </dsp:txBody>
      <dsp:txXfrm>
        <a:off x="887148" y="6042"/>
        <a:ext cx="4370992" cy="791728"/>
      </dsp:txXfrm>
    </dsp:sp>
    <dsp:sp modelId="{A8ACFCC5-C1F1-434D-9DBE-6247F7CDB435}">
      <dsp:nvSpPr>
        <dsp:cNvPr id="0" name=""/>
        <dsp:cNvSpPr/>
      </dsp:nvSpPr>
      <dsp:spPr>
        <a:xfrm>
          <a:off x="0" y="995703"/>
          <a:ext cx="5271804" cy="76773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C9F227-AA5D-42B5-ABF0-099A21A80018}">
      <dsp:nvSpPr>
        <dsp:cNvPr id="0" name=""/>
        <dsp:cNvSpPr/>
      </dsp:nvSpPr>
      <dsp:spPr>
        <a:xfrm>
          <a:off x="232240" y="1168443"/>
          <a:ext cx="422667" cy="42225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6C732B-D119-43B3-BD04-1D57EF1BB07A}">
      <dsp:nvSpPr>
        <dsp:cNvPr id="0" name=""/>
        <dsp:cNvSpPr/>
      </dsp:nvSpPr>
      <dsp:spPr>
        <a:xfrm>
          <a:off x="887148" y="995703"/>
          <a:ext cx="4370992" cy="7917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791" tIns="83791" rIns="83791" bIns="83791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 baseline="0" dirty="0"/>
            <a:t>2. How can churn (Risk of losing a customer)  prediction help small grocery stores?</a:t>
          </a:r>
          <a:endParaRPr lang="en-US" sz="1400" kern="1200" dirty="0"/>
        </a:p>
      </dsp:txBody>
      <dsp:txXfrm>
        <a:off x="887148" y="995703"/>
        <a:ext cx="4370992" cy="791728"/>
      </dsp:txXfrm>
    </dsp:sp>
    <dsp:sp modelId="{20C88203-2581-42E0-9ADE-94A1CABB617F}">
      <dsp:nvSpPr>
        <dsp:cNvPr id="0" name=""/>
        <dsp:cNvSpPr/>
      </dsp:nvSpPr>
      <dsp:spPr>
        <a:xfrm>
          <a:off x="0" y="1985363"/>
          <a:ext cx="5271804" cy="76773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1FD832-1651-4E26-8DD9-634FA5698F5B}">
      <dsp:nvSpPr>
        <dsp:cNvPr id="0" name=""/>
        <dsp:cNvSpPr/>
      </dsp:nvSpPr>
      <dsp:spPr>
        <a:xfrm>
          <a:off x="232240" y="2158104"/>
          <a:ext cx="422667" cy="42225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2EB917-CA49-440A-A4B7-FF0D7DCD80C0}">
      <dsp:nvSpPr>
        <dsp:cNvPr id="0" name=""/>
        <dsp:cNvSpPr/>
      </dsp:nvSpPr>
      <dsp:spPr>
        <a:xfrm>
          <a:off x="887148" y="1985363"/>
          <a:ext cx="4370992" cy="7917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791" tIns="83791" rIns="83791" bIns="83791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 baseline="0" dirty="0"/>
            <a:t>3. How can RFM(Recency, Frequency, Monetary) analysis be used to segment customers?</a:t>
          </a:r>
          <a:endParaRPr lang="en-US" sz="1400" kern="1200" dirty="0"/>
        </a:p>
      </dsp:txBody>
      <dsp:txXfrm>
        <a:off x="887148" y="1985363"/>
        <a:ext cx="4370992" cy="791728"/>
      </dsp:txXfrm>
    </dsp:sp>
    <dsp:sp modelId="{E97120B4-B110-41E1-A3D3-32EE6EE1BD0F}">
      <dsp:nvSpPr>
        <dsp:cNvPr id="0" name=""/>
        <dsp:cNvSpPr/>
      </dsp:nvSpPr>
      <dsp:spPr>
        <a:xfrm>
          <a:off x="0" y="2975024"/>
          <a:ext cx="5271804" cy="76773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21F8DB-E129-43ED-AA81-AFC4D4699768}">
      <dsp:nvSpPr>
        <dsp:cNvPr id="0" name=""/>
        <dsp:cNvSpPr/>
      </dsp:nvSpPr>
      <dsp:spPr>
        <a:xfrm>
          <a:off x="232240" y="3147765"/>
          <a:ext cx="422667" cy="42225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34DAA3-6021-4ED8-A522-C9CF6E5D8B53}">
      <dsp:nvSpPr>
        <dsp:cNvPr id="0" name=""/>
        <dsp:cNvSpPr/>
      </dsp:nvSpPr>
      <dsp:spPr>
        <a:xfrm>
          <a:off x="887148" y="2975024"/>
          <a:ext cx="4370992" cy="7917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791" tIns="83791" rIns="83791" bIns="83791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 baseline="0" dirty="0"/>
            <a:t>4. How accurately can machine learning models predict churn?</a:t>
          </a:r>
          <a:endParaRPr lang="en-US" sz="1400" kern="1200" dirty="0"/>
        </a:p>
      </dsp:txBody>
      <dsp:txXfrm>
        <a:off x="887148" y="2975024"/>
        <a:ext cx="4370992" cy="791728"/>
      </dsp:txXfrm>
    </dsp:sp>
    <dsp:sp modelId="{D4ED79AC-1236-43F8-9137-1B4D4ED14D37}">
      <dsp:nvSpPr>
        <dsp:cNvPr id="0" name=""/>
        <dsp:cNvSpPr/>
      </dsp:nvSpPr>
      <dsp:spPr>
        <a:xfrm>
          <a:off x="0" y="3964685"/>
          <a:ext cx="5271804" cy="76773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AB3CC2-6CF8-4CFD-B6B3-822B2277EE23}">
      <dsp:nvSpPr>
        <dsp:cNvPr id="0" name=""/>
        <dsp:cNvSpPr/>
      </dsp:nvSpPr>
      <dsp:spPr>
        <a:xfrm>
          <a:off x="232240" y="4137425"/>
          <a:ext cx="422667" cy="422255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84CA1D-36E3-4407-8928-0BA499992F7E}">
      <dsp:nvSpPr>
        <dsp:cNvPr id="0" name=""/>
        <dsp:cNvSpPr/>
      </dsp:nvSpPr>
      <dsp:spPr>
        <a:xfrm>
          <a:off x="887148" y="3964685"/>
          <a:ext cx="4370992" cy="7917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791" tIns="83791" rIns="83791" bIns="83791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 baseline="0"/>
            <a:t>5. What insights can be derived from clustering, and how can they improve marketing strategies?</a:t>
          </a:r>
          <a:endParaRPr lang="en-US" sz="1400" kern="1200"/>
        </a:p>
      </dsp:txBody>
      <dsp:txXfrm>
        <a:off x="887148" y="3964685"/>
        <a:ext cx="4370992" cy="79172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BC3342-FC57-49D6-9AA7-2B293C907FB5}">
      <dsp:nvSpPr>
        <dsp:cNvPr id="0" name=""/>
        <dsp:cNvSpPr/>
      </dsp:nvSpPr>
      <dsp:spPr>
        <a:xfrm>
          <a:off x="287455" y="722140"/>
          <a:ext cx="888908" cy="888908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198721-7AD7-4843-A864-30BEB559E63D}">
      <dsp:nvSpPr>
        <dsp:cNvPr id="0" name=""/>
        <dsp:cNvSpPr/>
      </dsp:nvSpPr>
      <dsp:spPr>
        <a:xfrm>
          <a:off x="476895" y="911580"/>
          <a:ext cx="510029" cy="51002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C8E7AA-BCD2-43DF-B572-C6A729801B43}">
      <dsp:nvSpPr>
        <dsp:cNvPr id="0" name=""/>
        <dsp:cNvSpPr/>
      </dsp:nvSpPr>
      <dsp:spPr>
        <a:xfrm>
          <a:off x="3296" y="1887921"/>
          <a:ext cx="1457226" cy="8014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• Implement RFM-based segmentation for personalized campaigns.</a:t>
          </a:r>
        </a:p>
      </dsp:txBody>
      <dsp:txXfrm>
        <a:off x="3296" y="1887921"/>
        <a:ext cx="1457226" cy="801474"/>
      </dsp:txXfrm>
    </dsp:sp>
    <dsp:sp modelId="{1C36D0A9-6DBC-4BA2-B410-71E32D7D0560}">
      <dsp:nvSpPr>
        <dsp:cNvPr id="0" name=""/>
        <dsp:cNvSpPr/>
      </dsp:nvSpPr>
      <dsp:spPr>
        <a:xfrm>
          <a:off x="1999697" y="722140"/>
          <a:ext cx="888908" cy="888908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8B015E-65F1-419A-8EFE-A28900814993}">
      <dsp:nvSpPr>
        <dsp:cNvPr id="0" name=""/>
        <dsp:cNvSpPr/>
      </dsp:nvSpPr>
      <dsp:spPr>
        <a:xfrm>
          <a:off x="2189136" y="911580"/>
          <a:ext cx="510029" cy="51002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344184-11BA-43F4-9F40-A75E6CF383C3}">
      <dsp:nvSpPr>
        <dsp:cNvPr id="0" name=""/>
        <dsp:cNvSpPr/>
      </dsp:nvSpPr>
      <dsp:spPr>
        <a:xfrm>
          <a:off x="1715538" y="1887921"/>
          <a:ext cx="1457226" cy="8014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• Focus on loyalty programs for high-value customers.</a:t>
          </a:r>
        </a:p>
      </dsp:txBody>
      <dsp:txXfrm>
        <a:off x="1715538" y="1887921"/>
        <a:ext cx="1457226" cy="801474"/>
      </dsp:txXfrm>
    </dsp:sp>
    <dsp:sp modelId="{25E807B8-9FBD-4D32-A386-BC0BE247EBAF}">
      <dsp:nvSpPr>
        <dsp:cNvPr id="0" name=""/>
        <dsp:cNvSpPr/>
      </dsp:nvSpPr>
      <dsp:spPr>
        <a:xfrm>
          <a:off x="3711938" y="722140"/>
          <a:ext cx="888908" cy="888908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93F8C2-76EE-4F14-871E-5E0E2452CB4E}">
      <dsp:nvSpPr>
        <dsp:cNvPr id="0" name=""/>
        <dsp:cNvSpPr/>
      </dsp:nvSpPr>
      <dsp:spPr>
        <a:xfrm>
          <a:off x="3901377" y="911580"/>
          <a:ext cx="510029" cy="51002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70F0E4-8608-4B26-9394-5219D8205974}">
      <dsp:nvSpPr>
        <dsp:cNvPr id="0" name=""/>
        <dsp:cNvSpPr/>
      </dsp:nvSpPr>
      <dsp:spPr>
        <a:xfrm>
          <a:off x="3427779" y="1887921"/>
          <a:ext cx="1457226" cy="8014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• Use churn prediction to guide re-engagement strategies.</a:t>
          </a:r>
        </a:p>
      </dsp:txBody>
      <dsp:txXfrm>
        <a:off x="3427779" y="1887921"/>
        <a:ext cx="1457226" cy="801474"/>
      </dsp:txXfrm>
    </dsp:sp>
    <dsp:sp modelId="{7DB85091-9A67-44F1-8BA9-B187C7C38227}">
      <dsp:nvSpPr>
        <dsp:cNvPr id="0" name=""/>
        <dsp:cNvSpPr/>
      </dsp:nvSpPr>
      <dsp:spPr>
        <a:xfrm>
          <a:off x="5424179" y="722140"/>
          <a:ext cx="888908" cy="888908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86E297-64C7-4604-82B8-292A9FB1AB8C}">
      <dsp:nvSpPr>
        <dsp:cNvPr id="0" name=""/>
        <dsp:cNvSpPr/>
      </dsp:nvSpPr>
      <dsp:spPr>
        <a:xfrm>
          <a:off x="5613619" y="911580"/>
          <a:ext cx="510029" cy="51002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0276FC-404B-4B58-90FD-B20DEEA5D815}">
      <dsp:nvSpPr>
        <dsp:cNvPr id="0" name=""/>
        <dsp:cNvSpPr/>
      </dsp:nvSpPr>
      <dsp:spPr>
        <a:xfrm>
          <a:off x="5140020" y="1887921"/>
          <a:ext cx="1457226" cy="8014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• Integrate demographic data to refine customer insights.</a:t>
          </a:r>
        </a:p>
      </dsp:txBody>
      <dsp:txXfrm>
        <a:off x="5140020" y="1887921"/>
        <a:ext cx="1457226" cy="801474"/>
      </dsp:txXfrm>
    </dsp:sp>
    <dsp:sp modelId="{D87175B7-FD80-4041-92DD-FE4109F40ED7}">
      <dsp:nvSpPr>
        <dsp:cNvPr id="0" name=""/>
        <dsp:cNvSpPr/>
      </dsp:nvSpPr>
      <dsp:spPr>
        <a:xfrm>
          <a:off x="7136420" y="722140"/>
          <a:ext cx="888908" cy="888908"/>
        </a:xfrm>
        <a:prstGeom prst="round2DiagRect">
          <a:avLst>
            <a:gd name="adj1" fmla="val 29727"/>
            <a:gd name="adj2" fmla="val 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15881D-FCC9-4D59-B56C-B907C27D1AD1}">
      <dsp:nvSpPr>
        <dsp:cNvPr id="0" name=""/>
        <dsp:cNvSpPr/>
      </dsp:nvSpPr>
      <dsp:spPr>
        <a:xfrm>
          <a:off x="7325860" y="911580"/>
          <a:ext cx="510029" cy="51002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B74557-99DA-4974-ABD5-55615730E4C1}">
      <dsp:nvSpPr>
        <dsp:cNvPr id="0" name=""/>
        <dsp:cNvSpPr/>
      </dsp:nvSpPr>
      <dsp:spPr>
        <a:xfrm>
          <a:off x="6852261" y="1887921"/>
          <a:ext cx="1457226" cy="8014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• Apply real-time analytics for dynamic segmentation.</a:t>
          </a:r>
        </a:p>
      </dsp:txBody>
      <dsp:txXfrm>
        <a:off x="6852261" y="1887921"/>
        <a:ext cx="1457226" cy="8014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B0F7D69-D93C-4C38-A23D-76E000D691CD}"/>
              </a:ext>
            </a:extLst>
          </p:cNvPr>
          <p:cNvSpPr/>
          <p:nvPr/>
        </p:nvSpPr>
        <p:spPr>
          <a:xfrm>
            <a:off x="0" y="0"/>
            <a:ext cx="3496422" cy="6858000"/>
          </a:xfrm>
          <a:custGeom>
            <a:avLst/>
            <a:gdLst>
              <a:gd name="connsiteX0" fmla="*/ 0 w 3496422"/>
              <a:gd name="connsiteY0" fmla="*/ 0 h 6858000"/>
              <a:gd name="connsiteX1" fmla="*/ 1873399 w 3496422"/>
              <a:gd name="connsiteY1" fmla="*/ 0 h 6858000"/>
              <a:gd name="connsiteX2" fmla="*/ 1895523 w 3496422"/>
              <a:gd name="connsiteY2" fmla="*/ 14997 h 6858000"/>
              <a:gd name="connsiteX3" fmla="*/ 3496422 w 3496422"/>
              <a:gd name="connsiteY3" fmla="*/ 3621656 h 6858000"/>
              <a:gd name="connsiteX4" fmla="*/ 1622072 w 3496422"/>
              <a:gd name="connsiteY4" fmla="*/ 6374814 h 6858000"/>
              <a:gd name="connsiteX5" fmla="*/ 1105424 w 3496422"/>
              <a:gd name="connsiteY5" fmla="*/ 6780599 h 6858000"/>
              <a:gd name="connsiteX6" fmla="*/ 993668 w 3496422"/>
              <a:gd name="connsiteY6" fmla="*/ 6858000 h 6858000"/>
              <a:gd name="connsiteX7" fmla="*/ 0 w 349642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4295" y="1346268"/>
            <a:ext cx="7060135" cy="3285207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5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2312" y="4631475"/>
            <a:ext cx="7052117" cy="1150200"/>
          </a:xfrm>
        </p:spPr>
        <p:txBody>
          <a:bodyPr lIns="109728" tIns="109728" rIns="109728" bIns="91440"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23E5C65-E22A-4865-9449-10140D62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4295" y="617415"/>
            <a:ext cx="7123723" cy="457200"/>
          </a:xfrm>
        </p:spPr>
        <p:txBody>
          <a:bodyPr/>
          <a:lstStyle>
            <a:lvl1pPr algn="l">
              <a:defRPr/>
            </a:lvl1pPr>
          </a:lstStyle>
          <a:p>
            <a:fld id="{12241623-A064-4BED-B073-BA4D61433402}" type="datetime1">
              <a:rPr lang="en-US" smtClean="0"/>
              <a:t>12/10/24</a:t>
            </a:fld>
            <a:endParaRPr lang="en-US" dirty="0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EF9C3DE0-E7F5-4B4D-B5AF-CDE724CE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5" y="6170490"/>
            <a:ext cx="5588349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48C1E146-840A-4217-B63E-62E5CF890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0" y="6170490"/>
            <a:ext cx="1198829" cy="457200"/>
          </a:xfrm>
        </p:spPr>
        <p:txBody>
          <a:bodyPr/>
          <a:lstStyle>
            <a:lvl1pPr algn="r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CD419D4-EA9D-42D9-BF62-B07F0B7B672B}"/>
              </a:ext>
            </a:extLst>
          </p:cNvPr>
          <p:cNvSpPr/>
          <p:nvPr/>
        </p:nvSpPr>
        <p:spPr>
          <a:xfrm>
            <a:off x="1375409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C6FEC9B-9608-4181-A9E5-A1B80E72021C}"/>
              </a:ext>
            </a:extLst>
          </p:cNvPr>
          <p:cNvSpPr/>
          <p:nvPr/>
        </p:nvSpPr>
        <p:spPr>
          <a:xfrm>
            <a:off x="1155402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B1564ED-F26F-451D-97D6-A6EC3E83FD55}"/>
              </a:ext>
            </a:extLst>
          </p:cNvPr>
          <p:cNvSpPr/>
          <p:nvPr/>
        </p:nvSpPr>
        <p:spPr>
          <a:xfrm>
            <a:off x="924161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29842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397E4A-EB6A-4FA6-AA4F-69EA0C70F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ED0C-1DA7-41F0-94CF-6218B1FEDFF1}" type="datetime1">
              <a:rPr lang="en-US" smtClean="0"/>
              <a:t>12/10/24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1A2F5D-7AC4-4F91-965A-7B6A45D6F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6E8B86-CDB8-482F-9D9F-1BFDA363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226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EECF02AB-6034-4B88-BC5A-7C17CB0EF809}" type="datetime1">
              <a:rPr lang="en-US" smtClean="0"/>
              <a:t>12/10/24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7097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923EF53-7767-4C94-BEF6-D4529279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E5F3-28EE-488F-BD53-B744C06C3DEC}" type="datetime1">
              <a:rPr lang="en-US" smtClean="0"/>
              <a:t>12/10/24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CF12700-F905-4CFA-970C-C81E05A64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A1B1EE2-BCA3-432B-A32D-B04C7F1D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687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84A89F5-6982-40AE-8108-88B93E85C8FF}"/>
              </a:ext>
            </a:extLst>
          </p:cNvPr>
          <p:cNvGrpSpPr/>
          <p:nvPr/>
        </p:nvGrpSpPr>
        <p:grpSpPr>
          <a:xfrm>
            <a:off x="3124577" y="0"/>
            <a:ext cx="4389519" cy="2916937"/>
            <a:chOff x="3124577" y="0"/>
            <a:chExt cx="4389519" cy="2916937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80BED93-E30B-4492-A268-84C33CA4F067}"/>
                </a:ext>
              </a:extLst>
            </p:cNvPr>
            <p:cNvSpPr/>
            <p:nvPr/>
          </p:nvSpPr>
          <p:spPr>
            <a:xfrm>
              <a:off x="3320637" y="0"/>
              <a:ext cx="4013331" cy="2742133"/>
            </a:xfrm>
            <a:custGeom>
              <a:avLst/>
              <a:gdLst>
                <a:gd name="connsiteX0" fmla="*/ 294151 w 4013331"/>
                <a:gd name="connsiteY0" fmla="*/ 0 h 2742133"/>
                <a:gd name="connsiteX1" fmla="*/ 3844057 w 4013331"/>
                <a:gd name="connsiteY1" fmla="*/ 0 h 2742133"/>
                <a:gd name="connsiteX2" fmla="*/ 3892490 w 4013331"/>
                <a:gd name="connsiteY2" fmla="*/ 131440 h 2742133"/>
                <a:gd name="connsiteX3" fmla="*/ 4013331 w 4013331"/>
                <a:gd name="connsiteY3" fmla="*/ 941251 h 2742133"/>
                <a:gd name="connsiteX4" fmla="*/ 3804827 w 4013331"/>
                <a:gd name="connsiteY4" fmla="*/ 1540292 h 2742133"/>
                <a:gd name="connsiteX5" fmla="*/ 3187498 w 4013331"/>
                <a:gd name="connsiteY5" fmla="*/ 2098087 h 2742133"/>
                <a:gd name="connsiteX6" fmla="*/ 3051769 w 4013331"/>
                <a:gd name="connsiteY6" fmla="*/ 2204787 h 2742133"/>
                <a:gd name="connsiteX7" fmla="*/ 1936476 w 4013331"/>
                <a:gd name="connsiteY7" fmla="*/ 2742133 h 2742133"/>
                <a:gd name="connsiteX8" fmla="*/ 467303 w 4013331"/>
                <a:gd name="connsiteY8" fmla="*/ 1868695 h 2742133"/>
                <a:gd name="connsiteX9" fmla="*/ 310732 w 4013331"/>
                <a:gd name="connsiteY9" fmla="*/ 1645244 h 2742133"/>
                <a:gd name="connsiteX10" fmla="*/ 0 w 4013331"/>
                <a:gd name="connsiteY10" fmla="*/ 941251 h 2742133"/>
                <a:gd name="connsiteX11" fmla="*/ 187749 w 4013331"/>
                <a:gd name="connsiteY11" fmla="*/ 183076 h 2742133"/>
                <a:gd name="connsiteX12" fmla="*/ 288888 w 4013331"/>
                <a:gd name="connsiteY12" fmla="*/ 7329 h 2742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13331" h="2742133">
                  <a:moveTo>
                    <a:pt x="294151" y="0"/>
                  </a:moveTo>
                  <a:lnTo>
                    <a:pt x="3844057" y="0"/>
                  </a:lnTo>
                  <a:lnTo>
                    <a:pt x="3892490" y="131440"/>
                  </a:lnTo>
                  <a:cubicBezTo>
                    <a:pt x="3971777" y="378867"/>
                    <a:pt x="4013331" y="652783"/>
                    <a:pt x="4013331" y="941251"/>
                  </a:cubicBezTo>
                  <a:cubicBezTo>
                    <a:pt x="4013331" y="1171430"/>
                    <a:pt x="3948997" y="1356167"/>
                    <a:pt x="3804827" y="1540292"/>
                  </a:cubicBezTo>
                  <a:cubicBezTo>
                    <a:pt x="3654026" y="1732895"/>
                    <a:pt x="3427436" y="1910292"/>
                    <a:pt x="3187498" y="2098087"/>
                  </a:cubicBezTo>
                  <a:cubicBezTo>
                    <a:pt x="3143231" y="2132693"/>
                    <a:pt x="3097499" y="2168522"/>
                    <a:pt x="3051769" y="2204787"/>
                  </a:cubicBezTo>
                  <a:cubicBezTo>
                    <a:pt x="2642425" y="2529345"/>
                    <a:pt x="2343664" y="2742133"/>
                    <a:pt x="1936476" y="2742133"/>
                  </a:cubicBezTo>
                  <a:cubicBezTo>
                    <a:pt x="1316045" y="2742133"/>
                    <a:pt x="876647" y="2480932"/>
                    <a:pt x="467303" y="1868695"/>
                  </a:cubicBezTo>
                  <a:cubicBezTo>
                    <a:pt x="413736" y="1788559"/>
                    <a:pt x="361372" y="1715679"/>
                    <a:pt x="310732" y="1645244"/>
                  </a:cubicBezTo>
                  <a:cubicBezTo>
                    <a:pt x="100850" y="1353195"/>
                    <a:pt x="0" y="1201315"/>
                    <a:pt x="0" y="941251"/>
                  </a:cubicBezTo>
                  <a:cubicBezTo>
                    <a:pt x="0" y="683021"/>
                    <a:pt x="63214" y="427935"/>
                    <a:pt x="187749" y="183076"/>
                  </a:cubicBezTo>
                  <a:cubicBezTo>
                    <a:pt x="218215" y="123194"/>
                    <a:pt x="251953" y="64578"/>
                    <a:pt x="288888" y="7329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65F60C1-CD8B-4326-9B24-3D197CF382A6}"/>
                </a:ext>
              </a:extLst>
            </p:cNvPr>
            <p:cNvSpPr/>
            <p:nvPr/>
          </p:nvSpPr>
          <p:spPr>
            <a:xfrm>
              <a:off x="3566319" y="0"/>
              <a:ext cx="3401415" cy="2440484"/>
            </a:xfrm>
            <a:custGeom>
              <a:avLst/>
              <a:gdLst>
                <a:gd name="connsiteX0" fmla="*/ 332917 w 3401415"/>
                <a:gd name="connsiteY0" fmla="*/ 0 h 2440484"/>
                <a:gd name="connsiteX1" fmla="*/ 3207137 w 3401415"/>
                <a:gd name="connsiteY1" fmla="*/ 0 h 2440484"/>
                <a:gd name="connsiteX2" fmla="*/ 3242654 w 3401415"/>
                <a:gd name="connsiteY2" fmla="*/ 74937 h 2440484"/>
                <a:gd name="connsiteX3" fmla="*/ 3401415 w 3401415"/>
                <a:gd name="connsiteY3" fmla="*/ 914184 h 2440484"/>
                <a:gd name="connsiteX4" fmla="*/ 3224702 w 3401415"/>
                <a:gd name="connsiteY4" fmla="*/ 1421888 h 2440484"/>
                <a:gd name="connsiteX5" fmla="*/ 2701498 w 3401415"/>
                <a:gd name="connsiteY5" fmla="*/ 1894635 h 2440484"/>
                <a:gd name="connsiteX6" fmla="*/ 2586463 w 3401415"/>
                <a:gd name="connsiteY6" fmla="*/ 1985068 h 2440484"/>
                <a:gd name="connsiteX7" fmla="*/ 1641219 w 3401415"/>
                <a:gd name="connsiteY7" fmla="*/ 2440484 h 2440484"/>
                <a:gd name="connsiteX8" fmla="*/ 396053 w 3401415"/>
                <a:gd name="connsiteY8" fmla="*/ 1700219 h 2440484"/>
                <a:gd name="connsiteX9" fmla="*/ 263354 w 3401415"/>
                <a:gd name="connsiteY9" fmla="*/ 1510839 h 2440484"/>
                <a:gd name="connsiteX10" fmla="*/ 0 w 3401415"/>
                <a:gd name="connsiteY10" fmla="*/ 914184 h 2440484"/>
                <a:gd name="connsiteX11" fmla="*/ 159122 w 3401415"/>
                <a:gd name="connsiteY11" fmla="*/ 271610 h 2440484"/>
                <a:gd name="connsiteX12" fmla="*/ 244841 w 3401415"/>
                <a:gd name="connsiteY12" fmla="*/ 122658 h 244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01415" h="2440484">
                  <a:moveTo>
                    <a:pt x="332917" y="0"/>
                  </a:moveTo>
                  <a:lnTo>
                    <a:pt x="3207137" y="0"/>
                  </a:lnTo>
                  <a:lnTo>
                    <a:pt x="3242654" y="74937"/>
                  </a:lnTo>
                  <a:cubicBezTo>
                    <a:pt x="3346386" y="322243"/>
                    <a:pt x="3401415" y="608579"/>
                    <a:pt x="3401415" y="914184"/>
                  </a:cubicBezTo>
                  <a:cubicBezTo>
                    <a:pt x="3401415" y="1109268"/>
                    <a:pt x="3346890" y="1265837"/>
                    <a:pt x="3224702" y="1421888"/>
                  </a:cubicBezTo>
                  <a:cubicBezTo>
                    <a:pt x="3096894" y="1585125"/>
                    <a:pt x="2904852" y="1735475"/>
                    <a:pt x="2701498" y="1894635"/>
                  </a:cubicBezTo>
                  <a:cubicBezTo>
                    <a:pt x="2663980" y="1923966"/>
                    <a:pt x="2625221" y="1954332"/>
                    <a:pt x="2586463" y="1985068"/>
                  </a:cubicBezTo>
                  <a:cubicBezTo>
                    <a:pt x="2239532" y="2260140"/>
                    <a:pt x="1986324" y="2440484"/>
                    <a:pt x="1641219" y="2440484"/>
                  </a:cubicBezTo>
                  <a:cubicBezTo>
                    <a:pt x="1115386" y="2440484"/>
                    <a:pt x="742984" y="2219109"/>
                    <a:pt x="396053" y="1700219"/>
                  </a:cubicBezTo>
                  <a:cubicBezTo>
                    <a:pt x="350653" y="1632303"/>
                    <a:pt x="306273" y="1570535"/>
                    <a:pt x="263354" y="1510839"/>
                  </a:cubicBezTo>
                  <a:cubicBezTo>
                    <a:pt x="85473" y="1263318"/>
                    <a:pt x="0" y="1134597"/>
                    <a:pt x="0" y="914184"/>
                  </a:cubicBezTo>
                  <a:cubicBezTo>
                    <a:pt x="0" y="695327"/>
                    <a:pt x="53576" y="479135"/>
                    <a:pt x="159122" y="271610"/>
                  </a:cubicBezTo>
                  <a:cubicBezTo>
                    <a:pt x="184943" y="220858"/>
                    <a:pt x="213538" y="171179"/>
                    <a:pt x="244841" y="122658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9511D06-104E-440E-8049-4CDCE4B87E96}"/>
                </a:ext>
              </a:extLst>
            </p:cNvPr>
            <p:cNvSpPr/>
            <p:nvPr/>
          </p:nvSpPr>
          <p:spPr>
            <a:xfrm>
              <a:off x="3232490" y="0"/>
              <a:ext cx="4164597" cy="2817185"/>
            </a:xfrm>
            <a:custGeom>
              <a:avLst/>
              <a:gdLst>
                <a:gd name="connsiteX0" fmla="*/ 237339 w 4130517"/>
                <a:gd name="connsiteY0" fmla="*/ 0 h 2806419"/>
                <a:gd name="connsiteX1" fmla="*/ 3997489 w 4130517"/>
                <a:gd name="connsiteY1" fmla="*/ 0 h 2806419"/>
                <a:gd name="connsiteX2" fmla="*/ 4006148 w 4130517"/>
                <a:gd name="connsiteY2" fmla="*/ 24333 h 2806419"/>
                <a:gd name="connsiteX3" fmla="*/ 4130517 w 4130517"/>
                <a:gd name="connsiteY3" fmla="*/ 887307 h 2806419"/>
                <a:gd name="connsiteX4" fmla="*/ 3915925 w 4130517"/>
                <a:gd name="connsiteY4" fmla="*/ 1525677 h 2806419"/>
                <a:gd name="connsiteX5" fmla="*/ 3280571 w 4130517"/>
                <a:gd name="connsiteY5" fmla="*/ 2120090 h 2806419"/>
                <a:gd name="connsiteX6" fmla="*/ 3140878 w 4130517"/>
                <a:gd name="connsiteY6" fmla="*/ 2233796 h 2806419"/>
                <a:gd name="connsiteX7" fmla="*/ 1993019 w 4130517"/>
                <a:gd name="connsiteY7" fmla="*/ 2806419 h 2806419"/>
                <a:gd name="connsiteX8" fmla="*/ 480948 w 4130517"/>
                <a:gd name="connsiteY8" fmla="*/ 1875638 h 2806419"/>
                <a:gd name="connsiteX9" fmla="*/ 319805 w 4130517"/>
                <a:gd name="connsiteY9" fmla="*/ 1637519 h 2806419"/>
                <a:gd name="connsiteX10" fmla="*/ 0 w 4130517"/>
                <a:gd name="connsiteY10" fmla="*/ 887307 h 2806419"/>
                <a:gd name="connsiteX11" fmla="*/ 193231 w 4130517"/>
                <a:gd name="connsiteY11" fmla="*/ 79360 h 280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30517" h="2806419">
                  <a:moveTo>
                    <a:pt x="237339" y="0"/>
                  </a:moveTo>
                  <a:lnTo>
                    <a:pt x="3997489" y="0"/>
                  </a:lnTo>
                  <a:lnTo>
                    <a:pt x="4006148" y="24333"/>
                  </a:lnTo>
                  <a:cubicBezTo>
                    <a:pt x="4087750" y="288004"/>
                    <a:pt x="4130517" y="579903"/>
                    <a:pt x="4130517" y="887307"/>
                  </a:cubicBezTo>
                  <a:cubicBezTo>
                    <a:pt x="4130517" y="1132599"/>
                    <a:pt x="4064304" y="1329464"/>
                    <a:pt x="3915925" y="1525677"/>
                  </a:cubicBezTo>
                  <a:cubicBezTo>
                    <a:pt x="3760721" y="1730924"/>
                    <a:pt x="3527514" y="1919967"/>
                    <a:pt x="3280571" y="2120090"/>
                  </a:cubicBezTo>
                  <a:cubicBezTo>
                    <a:pt x="3235011" y="2156968"/>
                    <a:pt x="3187944" y="2195151"/>
                    <a:pt x="3140878" y="2233796"/>
                  </a:cubicBezTo>
                  <a:cubicBezTo>
                    <a:pt x="2719582" y="2579662"/>
                    <a:pt x="2412097" y="2806419"/>
                    <a:pt x="1993019" y="2806419"/>
                  </a:cubicBezTo>
                  <a:cubicBezTo>
                    <a:pt x="1354472" y="2806419"/>
                    <a:pt x="902244" y="2528070"/>
                    <a:pt x="480948" y="1875638"/>
                  </a:cubicBezTo>
                  <a:cubicBezTo>
                    <a:pt x="425816" y="1790244"/>
                    <a:pt x="371924" y="1712578"/>
                    <a:pt x="319805" y="1637519"/>
                  </a:cubicBezTo>
                  <a:cubicBezTo>
                    <a:pt x="103795" y="1326296"/>
                    <a:pt x="0" y="1164446"/>
                    <a:pt x="0" y="887307"/>
                  </a:cubicBezTo>
                  <a:cubicBezTo>
                    <a:pt x="0" y="612125"/>
                    <a:pt x="65060" y="340293"/>
                    <a:pt x="193231" y="7936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64F6B39-7B0A-4839-9F52-1FFA2044F248}"/>
                </a:ext>
              </a:extLst>
            </p:cNvPr>
            <p:cNvSpPr/>
            <p:nvPr/>
          </p:nvSpPr>
          <p:spPr>
            <a:xfrm>
              <a:off x="3124577" y="0"/>
              <a:ext cx="4389519" cy="2916937"/>
            </a:xfrm>
            <a:custGeom>
              <a:avLst/>
              <a:gdLst>
                <a:gd name="connsiteX0" fmla="*/ 208215 w 4389519"/>
                <a:gd name="connsiteY0" fmla="*/ 0 h 2916937"/>
                <a:gd name="connsiteX1" fmla="*/ 4284014 w 4389519"/>
                <a:gd name="connsiteY1" fmla="*/ 0 h 2916937"/>
                <a:gd name="connsiteX2" fmla="*/ 4335794 w 4389519"/>
                <a:gd name="connsiteY2" fmla="*/ 207911 h 2916937"/>
                <a:gd name="connsiteX3" fmla="*/ 4376420 w 4389519"/>
                <a:gd name="connsiteY3" fmla="*/ 1078865 h 2916937"/>
                <a:gd name="connsiteX4" fmla="*/ 4090147 w 4389519"/>
                <a:gd name="connsiteY4" fmla="*/ 1734728 h 2916937"/>
                <a:gd name="connsiteX5" fmla="*/ 3362552 w 4389519"/>
                <a:gd name="connsiteY5" fmla="*/ 2305097 h 2916937"/>
                <a:gd name="connsiteX6" fmla="*/ 3204152 w 4389519"/>
                <a:gd name="connsiteY6" fmla="*/ 2412521 h 2916937"/>
                <a:gd name="connsiteX7" fmla="*/ 1936072 w 4389519"/>
                <a:gd name="connsiteY7" fmla="*/ 2912360 h 2916937"/>
                <a:gd name="connsiteX8" fmla="*/ 421690 w 4389519"/>
                <a:gd name="connsiteY8" fmla="*/ 1787063 h 2916937"/>
                <a:gd name="connsiteX9" fmla="*/ 273167 w 4389519"/>
                <a:gd name="connsiteY9" fmla="*/ 1520080 h 2916937"/>
                <a:gd name="connsiteX10" fmla="*/ 4118 w 4389519"/>
                <a:gd name="connsiteY10" fmla="*/ 696338 h 2916937"/>
                <a:gd name="connsiteX11" fmla="*/ 175984 w 4389519"/>
                <a:gd name="connsiteY11" fmla="*/ 60381 h 2916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389519" h="2916937">
                  <a:moveTo>
                    <a:pt x="208215" y="0"/>
                  </a:moveTo>
                  <a:lnTo>
                    <a:pt x="4284014" y="0"/>
                  </a:lnTo>
                  <a:lnTo>
                    <a:pt x="4335794" y="207911"/>
                  </a:lnTo>
                  <a:cubicBezTo>
                    <a:pt x="4388748" y="479686"/>
                    <a:pt x="4403109" y="773803"/>
                    <a:pt x="4376420" y="1078865"/>
                  </a:cubicBezTo>
                  <a:cubicBezTo>
                    <a:pt x="4353703" y="1338514"/>
                    <a:pt x="4265383" y="1540772"/>
                    <a:pt x="4090147" y="1734728"/>
                  </a:cubicBezTo>
                  <a:cubicBezTo>
                    <a:pt x="3906850" y="1937616"/>
                    <a:pt x="3642485" y="2116128"/>
                    <a:pt x="3362552" y="2305097"/>
                  </a:cubicBezTo>
                  <a:cubicBezTo>
                    <a:pt x="3310910" y="2339914"/>
                    <a:pt x="3257553" y="2375972"/>
                    <a:pt x="3204152" y="2412521"/>
                  </a:cubicBezTo>
                  <a:cubicBezTo>
                    <a:pt x="2726165" y="2739616"/>
                    <a:pt x="2379682" y="2951171"/>
                    <a:pt x="1936072" y="2912360"/>
                  </a:cubicBezTo>
                  <a:cubicBezTo>
                    <a:pt x="1260148" y="2853224"/>
                    <a:pt x="807225" y="2516700"/>
                    <a:pt x="421690" y="1787063"/>
                  </a:cubicBezTo>
                  <a:cubicBezTo>
                    <a:pt x="371240" y="1691563"/>
                    <a:pt x="321385" y="1604361"/>
                    <a:pt x="273167" y="1520080"/>
                  </a:cubicBezTo>
                  <a:cubicBezTo>
                    <a:pt x="73334" y="1170636"/>
                    <a:pt x="-21548" y="989700"/>
                    <a:pt x="4118" y="696338"/>
                  </a:cubicBezTo>
                  <a:cubicBezTo>
                    <a:pt x="23232" y="477870"/>
                    <a:pt x="80908" y="264786"/>
                    <a:pt x="175984" y="60381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3099122-D80B-4389-A1CF-52C635217F4B}"/>
              </a:ext>
            </a:extLst>
          </p:cNvPr>
          <p:cNvGrpSpPr/>
          <p:nvPr/>
        </p:nvGrpSpPr>
        <p:grpSpPr>
          <a:xfrm>
            <a:off x="8122942" y="0"/>
            <a:ext cx="4069058" cy="3547008"/>
            <a:chOff x="8122942" y="0"/>
            <a:chExt cx="4069058" cy="3547008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A535D59-CDAA-4AA9-84AC-A6142E857FE2}"/>
                </a:ext>
              </a:extLst>
            </p:cNvPr>
            <p:cNvSpPr/>
            <p:nvPr/>
          </p:nvSpPr>
          <p:spPr>
            <a:xfrm>
              <a:off x="8122942" y="0"/>
              <a:ext cx="4069058" cy="3547008"/>
            </a:xfrm>
            <a:custGeom>
              <a:avLst/>
              <a:gdLst>
                <a:gd name="connsiteX0" fmla="*/ 305212 w 4069058"/>
                <a:gd name="connsiteY0" fmla="*/ 0 h 3547008"/>
                <a:gd name="connsiteX1" fmla="*/ 4069058 w 4069058"/>
                <a:gd name="connsiteY1" fmla="*/ 0 h 3547008"/>
                <a:gd name="connsiteX2" fmla="*/ 4069058 w 4069058"/>
                <a:gd name="connsiteY2" fmla="*/ 2865785 h 3547008"/>
                <a:gd name="connsiteX3" fmla="*/ 3996814 w 4069058"/>
                <a:gd name="connsiteY3" fmla="*/ 2947457 h 3547008"/>
                <a:gd name="connsiteX4" fmla="*/ 2732780 w 4069058"/>
                <a:gd name="connsiteY4" fmla="*/ 3541640 h 3547008"/>
                <a:gd name="connsiteX5" fmla="*/ 1317550 w 4069058"/>
                <a:gd name="connsiteY5" fmla="*/ 3015110 h 3547008"/>
                <a:gd name="connsiteX6" fmla="*/ 1140977 w 4069058"/>
                <a:gd name="connsiteY6" fmla="*/ 2901419 h 3547008"/>
                <a:gd name="connsiteX7" fmla="*/ 330269 w 4069058"/>
                <a:gd name="connsiteY7" fmla="*/ 2297252 h 3547008"/>
                <a:gd name="connsiteX8" fmla="*/ 13299 w 4069058"/>
                <a:gd name="connsiteY8" fmla="*/ 1599966 h 3547008"/>
                <a:gd name="connsiteX9" fmla="*/ 217457 w 4069058"/>
                <a:gd name="connsiteY9" fmla="*/ 178659 h 354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9058" h="3547008">
                  <a:moveTo>
                    <a:pt x="305212" y="0"/>
                  </a:moveTo>
                  <a:lnTo>
                    <a:pt x="4069058" y="0"/>
                  </a:lnTo>
                  <a:lnTo>
                    <a:pt x="4069058" y="2865785"/>
                  </a:lnTo>
                  <a:lnTo>
                    <a:pt x="3996814" y="2947457"/>
                  </a:lnTo>
                  <a:cubicBezTo>
                    <a:pt x="3654887" y="3311545"/>
                    <a:pt x="3252443" y="3496175"/>
                    <a:pt x="2732780" y="3541640"/>
                  </a:cubicBezTo>
                  <a:cubicBezTo>
                    <a:pt x="2236701" y="3585041"/>
                    <a:pt x="1850359" y="3361306"/>
                    <a:pt x="1317550" y="3015110"/>
                  </a:cubicBezTo>
                  <a:cubicBezTo>
                    <a:pt x="1258026" y="2976425"/>
                    <a:pt x="1198546" y="2938265"/>
                    <a:pt x="1140977" y="2901419"/>
                  </a:cubicBezTo>
                  <a:cubicBezTo>
                    <a:pt x="828927" y="2701433"/>
                    <a:pt x="534230" y="2512513"/>
                    <a:pt x="330269" y="2297252"/>
                  </a:cubicBezTo>
                  <a:cubicBezTo>
                    <a:pt x="135278" y="2091465"/>
                    <a:pt x="37487" y="1876435"/>
                    <a:pt x="13299" y="1599966"/>
                  </a:cubicBezTo>
                  <a:cubicBezTo>
                    <a:pt x="-32170" y="1080250"/>
                    <a:pt x="39709" y="589889"/>
                    <a:pt x="217457" y="178659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D6948CC-6D51-4092-887C-B0664DC102C7}"/>
                </a:ext>
              </a:extLst>
            </p:cNvPr>
            <p:cNvSpPr/>
            <p:nvPr/>
          </p:nvSpPr>
          <p:spPr>
            <a:xfrm flipH="1">
              <a:off x="8319994" y="0"/>
              <a:ext cx="3872006" cy="3321595"/>
            </a:xfrm>
            <a:custGeom>
              <a:avLst/>
              <a:gdLst>
                <a:gd name="connsiteX0" fmla="*/ 3466434 w 3872006"/>
                <a:gd name="connsiteY0" fmla="*/ 0 h 3321595"/>
                <a:gd name="connsiteX1" fmla="*/ 65800 w 3872006"/>
                <a:gd name="connsiteY1" fmla="*/ 0 h 3321595"/>
                <a:gd name="connsiteX2" fmla="*/ 0 w 3872006"/>
                <a:gd name="connsiteY2" fmla="*/ 59511 h 3321595"/>
                <a:gd name="connsiteX3" fmla="*/ 0 w 3872006"/>
                <a:gd name="connsiteY3" fmla="*/ 2518435 h 3321595"/>
                <a:gd name="connsiteX4" fmla="*/ 80122 w 3872006"/>
                <a:gd name="connsiteY4" fmla="*/ 2618704 h 3321595"/>
                <a:gd name="connsiteX5" fmla="*/ 1549501 w 3872006"/>
                <a:gd name="connsiteY5" fmla="*/ 3321595 h 3321595"/>
                <a:gd name="connsiteX6" fmla="*/ 2796711 w 3872006"/>
                <a:gd name="connsiteY6" fmla="*/ 2749441 h 3321595"/>
                <a:gd name="connsiteX7" fmla="*/ 2948494 w 3872006"/>
                <a:gd name="connsiteY7" fmla="*/ 2635829 h 3321595"/>
                <a:gd name="connsiteX8" fmla="*/ 3638840 w 3872006"/>
                <a:gd name="connsiteY8" fmla="*/ 2041901 h 3321595"/>
                <a:gd name="connsiteX9" fmla="*/ 3872006 w 3872006"/>
                <a:gd name="connsiteY9" fmla="*/ 1404055 h 3321595"/>
                <a:gd name="connsiteX10" fmla="*/ 3467973 w 3872006"/>
                <a:gd name="connsiteY10" fmla="*/ 1974 h 332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72006" h="3321595">
                  <a:moveTo>
                    <a:pt x="3466434" y="0"/>
                  </a:moveTo>
                  <a:lnTo>
                    <a:pt x="65800" y="0"/>
                  </a:lnTo>
                  <a:lnTo>
                    <a:pt x="0" y="59511"/>
                  </a:lnTo>
                  <a:lnTo>
                    <a:pt x="0" y="2518435"/>
                  </a:lnTo>
                  <a:lnTo>
                    <a:pt x="80122" y="2618704"/>
                  </a:lnTo>
                  <a:cubicBezTo>
                    <a:pt x="490323" y="3108658"/>
                    <a:pt x="942414" y="3321595"/>
                    <a:pt x="1549501" y="3321595"/>
                  </a:cubicBezTo>
                  <a:cubicBezTo>
                    <a:pt x="2004852" y="3321595"/>
                    <a:pt x="2338950" y="3095023"/>
                    <a:pt x="2796711" y="2749441"/>
                  </a:cubicBezTo>
                  <a:cubicBezTo>
                    <a:pt x="2847850" y="2710827"/>
                    <a:pt x="2898991" y="2672676"/>
                    <a:pt x="2948494" y="2635829"/>
                  </a:cubicBezTo>
                  <a:cubicBezTo>
                    <a:pt x="3216812" y="2435869"/>
                    <a:pt x="3470203" y="2246981"/>
                    <a:pt x="3638840" y="2041901"/>
                  </a:cubicBezTo>
                  <a:cubicBezTo>
                    <a:pt x="3800062" y="1845849"/>
                    <a:pt x="3872006" y="1649145"/>
                    <a:pt x="3872006" y="1404055"/>
                  </a:cubicBezTo>
                  <a:cubicBezTo>
                    <a:pt x="3872006" y="866538"/>
                    <a:pt x="3729694" y="376466"/>
                    <a:pt x="3467973" y="1974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5F9FD94-99CC-42AD-8E66-CF99E8FD5A94}"/>
                </a:ext>
              </a:extLst>
            </p:cNvPr>
            <p:cNvSpPr/>
            <p:nvPr/>
          </p:nvSpPr>
          <p:spPr>
            <a:xfrm flipH="1">
              <a:off x="8729240" y="9274"/>
              <a:ext cx="3462454" cy="3010961"/>
            </a:xfrm>
            <a:custGeom>
              <a:avLst/>
              <a:gdLst>
                <a:gd name="connsiteX0" fmla="*/ 2953507 w 3462454"/>
                <a:gd name="connsiteY0" fmla="*/ 0 h 3010961"/>
                <a:gd name="connsiteX1" fmla="*/ 477652 w 3462454"/>
                <a:gd name="connsiteY1" fmla="*/ 0 h 3010961"/>
                <a:gd name="connsiteX2" fmla="*/ 327396 w 3462454"/>
                <a:gd name="connsiteY2" fmla="*/ 113681 h 3010961"/>
                <a:gd name="connsiteX3" fmla="*/ 46554 w 3462454"/>
                <a:gd name="connsiteY3" fmla="*/ 391785 h 3010961"/>
                <a:gd name="connsiteX4" fmla="*/ 0 w 3462454"/>
                <a:gd name="connsiteY4" fmla="*/ 453516 h 3010961"/>
                <a:gd name="connsiteX5" fmla="*/ 0 w 3462454"/>
                <a:gd name="connsiteY5" fmla="*/ 2083461 h 3010961"/>
                <a:gd name="connsiteX6" fmla="*/ 26382 w 3462454"/>
                <a:gd name="connsiteY6" fmla="*/ 2118637 h 3010961"/>
                <a:gd name="connsiteX7" fmla="*/ 101620 w 3462454"/>
                <a:gd name="connsiteY7" fmla="*/ 2222744 h 3010961"/>
                <a:gd name="connsiteX8" fmla="*/ 1494064 w 3462454"/>
                <a:gd name="connsiteY8" fmla="*/ 3010961 h 3010961"/>
                <a:gd name="connsiteX9" fmla="*/ 2551110 w 3462454"/>
                <a:gd name="connsiteY9" fmla="*/ 2526044 h 3010961"/>
                <a:gd name="connsiteX10" fmla="*/ 2679751 w 3462454"/>
                <a:gd name="connsiteY10" fmla="*/ 2429754 h 3010961"/>
                <a:gd name="connsiteX11" fmla="*/ 3264840 w 3462454"/>
                <a:gd name="connsiteY11" fmla="*/ 1926383 h 3010961"/>
                <a:gd name="connsiteX12" fmla="*/ 3462454 w 3462454"/>
                <a:gd name="connsiteY12" fmla="*/ 1385790 h 3010961"/>
                <a:gd name="connsiteX13" fmla="*/ 3018820 w 3462454"/>
                <a:gd name="connsiteY13" fmla="*/ 67626 h 3010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62454" h="3010961">
                  <a:moveTo>
                    <a:pt x="2953507" y="0"/>
                  </a:moveTo>
                  <a:lnTo>
                    <a:pt x="477652" y="0"/>
                  </a:lnTo>
                  <a:lnTo>
                    <a:pt x="327396" y="113681"/>
                  </a:lnTo>
                  <a:cubicBezTo>
                    <a:pt x="222344" y="200626"/>
                    <a:pt x="128536" y="293564"/>
                    <a:pt x="46554" y="391785"/>
                  </a:cubicBezTo>
                  <a:lnTo>
                    <a:pt x="0" y="453516"/>
                  </a:lnTo>
                  <a:lnTo>
                    <a:pt x="0" y="2083461"/>
                  </a:lnTo>
                  <a:lnTo>
                    <a:pt x="26382" y="2118637"/>
                  </a:lnTo>
                  <a:cubicBezTo>
                    <a:pt x="51135" y="2152065"/>
                    <a:pt x="76235" y="2186586"/>
                    <a:pt x="101620" y="2222744"/>
                  </a:cubicBezTo>
                  <a:cubicBezTo>
                    <a:pt x="489585" y="2775245"/>
                    <a:pt x="906035" y="3010961"/>
                    <a:pt x="1494064" y="3010961"/>
                  </a:cubicBezTo>
                  <a:cubicBezTo>
                    <a:pt x="1879987" y="3010961"/>
                    <a:pt x="2163144" y="2818935"/>
                    <a:pt x="2551110" y="2526044"/>
                  </a:cubicBezTo>
                  <a:cubicBezTo>
                    <a:pt x="2594452" y="2493317"/>
                    <a:pt x="2637795" y="2460984"/>
                    <a:pt x="2679751" y="2429754"/>
                  </a:cubicBezTo>
                  <a:cubicBezTo>
                    <a:pt x="2907158" y="2260282"/>
                    <a:pt x="3121914" y="2100194"/>
                    <a:pt x="3264840" y="1926383"/>
                  </a:cubicBezTo>
                  <a:cubicBezTo>
                    <a:pt x="3401480" y="1760224"/>
                    <a:pt x="3462454" y="1593511"/>
                    <a:pt x="3462454" y="1385790"/>
                  </a:cubicBezTo>
                  <a:cubicBezTo>
                    <a:pt x="3462454" y="865148"/>
                    <a:pt x="3304918" y="397028"/>
                    <a:pt x="3018820" y="67626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47D3E70-A759-410D-B5DB-855218E138C3}"/>
                </a:ext>
              </a:extLst>
            </p:cNvPr>
            <p:cNvSpPr/>
            <p:nvPr/>
          </p:nvSpPr>
          <p:spPr>
            <a:xfrm flipH="1">
              <a:off x="8243247" y="9274"/>
              <a:ext cx="3948447" cy="3411460"/>
            </a:xfrm>
            <a:custGeom>
              <a:avLst/>
              <a:gdLst>
                <a:gd name="connsiteX0" fmla="*/ 3564894 w 3904481"/>
                <a:gd name="connsiteY0" fmla="*/ 0 h 3411460"/>
                <a:gd name="connsiteX1" fmla="*/ 0 w 3904481"/>
                <a:gd name="connsiteY1" fmla="*/ 0 h 3411460"/>
                <a:gd name="connsiteX2" fmla="*/ 0 w 3904481"/>
                <a:gd name="connsiteY2" fmla="*/ 2659993 h 3411460"/>
                <a:gd name="connsiteX3" fmla="*/ 1876 w 3904481"/>
                <a:gd name="connsiteY3" fmla="*/ 2662425 h 3411460"/>
                <a:gd name="connsiteX4" fmla="*/ 1514161 w 3904481"/>
                <a:gd name="connsiteY4" fmla="*/ 3411460 h 3411460"/>
                <a:gd name="connsiteX5" fmla="*/ 2797788 w 3904481"/>
                <a:gd name="connsiteY5" fmla="*/ 2801744 h 3411460"/>
                <a:gd name="connsiteX6" fmla="*/ 2954004 w 3904481"/>
                <a:gd name="connsiteY6" fmla="*/ 2680673 h 3411460"/>
                <a:gd name="connsiteX7" fmla="*/ 3664508 w 3904481"/>
                <a:gd name="connsiteY7" fmla="*/ 2047754 h 3411460"/>
                <a:gd name="connsiteX8" fmla="*/ 3904481 w 3904481"/>
                <a:gd name="connsiteY8" fmla="*/ 1368033 h 3411460"/>
                <a:gd name="connsiteX9" fmla="*/ 3596499 w 3904481"/>
                <a:gd name="connsiteY9" fmla="*/ 52268 h 341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4481" h="3411460">
                  <a:moveTo>
                    <a:pt x="3564894" y="0"/>
                  </a:moveTo>
                  <a:lnTo>
                    <a:pt x="0" y="0"/>
                  </a:lnTo>
                  <a:lnTo>
                    <a:pt x="0" y="2659993"/>
                  </a:lnTo>
                  <a:lnTo>
                    <a:pt x="1876" y="2662425"/>
                  </a:lnTo>
                  <a:cubicBezTo>
                    <a:pt x="424055" y="3184544"/>
                    <a:pt x="889346" y="3411460"/>
                    <a:pt x="1514161" y="3411460"/>
                  </a:cubicBezTo>
                  <a:cubicBezTo>
                    <a:pt x="1982808" y="3411460"/>
                    <a:pt x="2326661" y="3170014"/>
                    <a:pt x="2797788" y="2801744"/>
                  </a:cubicBezTo>
                  <a:cubicBezTo>
                    <a:pt x="2850420" y="2760595"/>
                    <a:pt x="2903054" y="2719940"/>
                    <a:pt x="2954004" y="2680673"/>
                  </a:cubicBezTo>
                  <a:cubicBezTo>
                    <a:pt x="3230156" y="2467586"/>
                    <a:pt x="3490946" y="2266297"/>
                    <a:pt x="3664508" y="2047754"/>
                  </a:cubicBezTo>
                  <a:cubicBezTo>
                    <a:pt x="3830437" y="1838832"/>
                    <a:pt x="3904481" y="1629214"/>
                    <a:pt x="3904481" y="1368033"/>
                  </a:cubicBezTo>
                  <a:cubicBezTo>
                    <a:pt x="3904481" y="877057"/>
                    <a:pt x="3796872" y="423228"/>
                    <a:pt x="3596499" y="52268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0302A25-2D4F-4AD5-B0E9-C12184C3599E}"/>
              </a:ext>
            </a:extLst>
          </p:cNvPr>
          <p:cNvGrpSpPr/>
          <p:nvPr/>
        </p:nvGrpSpPr>
        <p:grpSpPr>
          <a:xfrm>
            <a:off x="-1" y="1355238"/>
            <a:ext cx="4381339" cy="5510713"/>
            <a:chOff x="0" y="1347287"/>
            <a:chExt cx="4259808" cy="5510713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227AF03-773A-4B1E-8FED-67198038E60D}"/>
                </a:ext>
              </a:extLst>
            </p:cNvPr>
            <p:cNvSpPr/>
            <p:nvPr/>
          </p:nvSpPr>
          <p:spPr>
            <a:xfrm>
              <a:off x="0" y="1676545"/>
              <a:ext cx="4174269" cy="5181455"/>
            </a:xfrm>
            <a:custGeom>
              <a:avLst/>
              <a:gdLst>
                <a:gd name="connsiteX0" fmla="*/ 1155130 w 4174269"/>
                <a:gd name="connsiteY0" fmla="*/ 990 h 5181455"/>
                <a:gd name="connsiteX1" fmla="*/ 2396955 w 4174269"/>
                <a:gd name="connsiteY1" fmla="*/ 367328 h 5181455"/>
                <a:gd name="connsiteX2" fmla="*/ 3827960 w 4174269"/>
                <a:gd name="connsiteY2" fmla="*/ 4749328 h 5181455"/>
                <a:gd name="connsiteX3" fmla="*/ 3561502 w 4174269"/>
                <a:gd name="connsiteY3" fmla="*/ 5090948 h 5181455"/>
                <a:gd name="connsiteX4" fmla="*/ 3452726 w 4174269"/>
                <a:gd name="connsiteY4" fmla="*/ 5181455 h 5181455"/>
                <a:gd name="connsiteX5" fmla="*/ 0 w 4174269"/>
                <a:gd name="connsiteY5" fmla="*/ 5181455 h 5181455"/>
                <a:gd name="connsiteX6" fmla="*/ 0 w 4174269"/>
                <a:gd name="connsiteY6" fmla="*/ 251605 h 5181455"/>
                <a:gd name="connsiteX7" fmla="*/ 157396 w 4174269"/>
                <a:gd name="connsiteY7" fmla="*/ 182600 h 5181455"/>
                <a:gd name="connsiteX8" fmla="*/ 1155130 w 4174269"/>
                <a:gd name="connsiteY8" fmla="*/ 990 h 518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74269" h="5181455">
                  <a:moveTo>
                    <a:pt x="1155130" y="990"/>
                  </a:moveTo>
                  <a:cubicBezTo>
                    <a:pt x="1564667" y="12730"/>
                    <a:pt x="1984593" y="129250"/>
                    <a:pt x="2396955" y="367328"/>
                  </a:cubicBezTo>
                  <a:cubicBezTo>
                    <a:pt x="3871760" y="1218807"/>
                    <a:pt x="4678347" y="3276416"/>
                    <a:pt x="3827960" y="4749328"/>
                  </a:cubicBezTo>
                  <a:cubicBezTo>
                    <a:pt x="3748235" y="4887417"/>
                    <a:pt x="3658928" y="4998272"/>
                    <a:pt x="3561502" y="5090948"/>
                  </a:cubicBezTo>
                  <a:lnTo>
                    <a:pt x="3452726" y="5181455"/>
                  </a:lnTo>
                  <a:lnTo>
                    <a:pt x="0" y="5181455"/>
                  </a:lnTo>
                  <a:lnTo>
                    <a:pt x="0" y="251605"/>
                  </a:lnTo>
                  <a:lnTo>
                    <a:pt x="157396" y="182600"/>
                  </a:lnTo>
                  <a:cubicBezTo>
                    <a:pt x="475610" y="54980"/>
                    <a:pt x="811718" y="-8854"/>
                    <a:pt x="1155130" y="99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6FE8FAD-8A4A-49E1-AFAF-A074482295A9}"/>
                </a:ext>
              </a:extLst>
            </p:cNvPr>
            <p:cNvSpPr/>
            <p:nvPr/>
          </p:nvSpPr>
          <p:spPr>
            <a:xfrm>
              <a:off x="0" y="1347287"/>
              <a:ext cx="4259808" cy="5510713"/>
            </a:xfrm>
            <a:custGeom>
              <a:avLst/>
              <a:gdLst>
                <a:gd name="connsiteX0" fmla="*/ 948905 w 4259808"/>
                <a:gd name="connsiteY0" fmla="*/ 1556 h 5510713"/>
                <a:gd name="connsiteX1" fmla="*/ 2304106 w 4259808"/>
                <a:gd name="connsiteY1" fmla="*/ 405867 h 5510713"/>
                <a:gd name="connsiteX2" fmla="*/ 3890982 w 4259808"/>
                <a:gd name="connsiteY2" fmla="*/ 5156588 h 5510713"/>
                <a:gd name="connsiteX3" fmla="*/ 3680329 w 4259808"/>
                <a:gd name="connsiteY3" fmla="*/ 5445948 h 5510713"/>
                <a:gd name="connsiteX4" fmla="*/ 3616504 w 4259808"/>
                <a:gd name="connsiteY4" fmla="*/ 5510713 h 5510713"/>
                <a:gd name="connsiteX5" fmla="*/ 0 w 4259808"/>
                <a:gd name="connsiteY5" fmla="*/ 5510713 h 5510713"/>
                <a:gd name="connsiteX6" fmla="*/ 0 w 4259808"/>
                <a:gd name="connsiteY6" fmla="*/ 144797 h 5510713"/>
                <a:gd name="connsiteX7" fmla="*/ 164164 w 4259808"/>
                <a:gd name="connsiteY7" fmla="*/ 92266 h 5510713"/>
                <a:gd name="connsiteX8" fmla="*/ 948905 w 4259808"/>
                <a:gd name="connsiteY8" fmla="*/ 1556 h 5510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59808" h="5510713">
                  <a:moveTo>
                    <a:pt x="948905" y="1556"/>
                  </a:moveTo>
                  <a:cubicBezTo>
                    <a:pt x="1395136" y="16867"/>
                    <a:pt x="1853354" y="145625"/>
                    <a:pt x="2304106" y="405867"/>
                  </a:cubicBezTo>
                  <a:cubicBezTo>
                    <a:pt x="3916211" y="1336616"/>
                    <a:pt x="4808028" y="3568218"/>
                    <a:pt x="3890982" y="5156588"/>
                  </a:cubicBezTo>
                  <a:cubicBezTo>
                    <a:pt x="3826502" y="5268272"/>
                    <a:pt x="3756052" y="5363347"/>
                    <a:pt x="3680329" y="5445948"/>
                  </a:cubicBezTo>
                  <a:lnTo>
                    <a:pt x="3616504" y="5510713"/>
                  </a:lnTo>
                  <a:lnTo>
                    <a:pt x="0" y="5510713"/>
                  </a:lnTo>
                  <a:lnTo>
                    <a:pt x="0" y="144797"/>
                  </a:lnTo>
                  <a:lnTo>
                    <a:pt x="164164" y="92266"/>
                  </a:lnTo>
                  <a:cubicBezTo>
                    <a:pt x="418657" y="23914"/>
                    <a:pt x="681631" y="-7614"/>
                    <a:pt x="948905" y="1556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A7C4DFB-FDFD-4F28-8B00-287EB75C79EB}"/>
                </a:ext>
              </a:extLst>
            </p:cNvPr>
            <p:cNvSpPr/>
            <p:nvPr/>
          </p:nvSpPr>
          <p:spPr>
            <a:xfrm>
              <a:off x="0" y="1592806"/>
              <a:ext cx="4029221" cy="5265194"/>
            </a:xfrm>
            <a:custGeom>
              <a:avLst/>
              <a:gdLst>
                <a:gd name="connsiteX0" fmla="*/ 812878 w 4029221"/>
                <a:gd name="connsiteY0" fmla="*/ 840 h 5265194"/>
                <a:gd name="connsiteX1" fmla="*/ 960980 w 4029221"/>
                <a:gd name="connsiteY1" fmla="*/ 1442 h 5265194"/>
                <a:gd name="connsiteX2" fmla="*/ 2216856 w 4029221"/>
                <a:gd name="connsiteY2" fmla="*/ 376120 h 5265194"/>
                <a:gd name="connsiteX3" fmla="*/ 3687427 w 4029221"/>
                <a:gd name="connsiteY3" fmla="*/ 4778650 h 5265194"/>
                <a:gd name="connsiteX4" fmla="*/ 3267677 w 4029221"/>
                <a:gd name="connsiteY4" fmla="*/ 5245601 h 5265194"/>
                <a:gd name="connsiteX5" fmla="*/ 3237167 w 4029221"/>
                <a:gd name="connsiteY5" fmla="*/ 5265194 h 5265194"/>
                <a:gd name="connsiteX6" fmla="*/ 0 w 4029221"/>
                <a:gd name="connsiteY6" fmla="*/ 5265194 h 5265194"/>
                <a:gd name="connsiteX7" fmla="*/ 0 w 4029221"/>
                <a:gd name="connsiteY7" fmla="*/ 162790 h 5265194"/>
                <a:gd name="connsiteX8" fmla="*/ 58408 w 4029221"/>
                <a:gd name="connsiteY8" fmla="*/ 139352 h 5265194"/>
                <a:gd name="connsiteX9" fmla="*/ 812878 w 4029221"/>
                <a:gd name="connsiteY9" fmla="*/ 840 h 5265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29221" h="5265194">
                  <a:moveTo>
                    <a:pt x="812878" y="840"/>
                  </a:moveTo>
                  <a:cubicBezTo>
                    <a:pt x="862065" y="-449"/>
                    <a:pt x="911443" y="-258"/>
                    <a:pt x="960980" y="1442"/>
                  </a:cubicBezTo>
                  <a:cubicBezTo>
                    <a:pt x="1374507" y="15631"/>
                    <a:pt x="1799140" y="134952"/>
                    <a:pt x="2216856" y="376120"/>
                  </a:cubicBezTo>
                  <a:cubicBezTo>
                    <a:pt x="3710806" y="1238652"/>
                    <a:pt x="4537261" y="3306696"/>
                    <a:pt x="3687427" y="4778650"/>
                  </a:cubicBezTo>
                  <a:cubicBezTo>
                    <a:pt x="3567917" y="4985647"/>
                    <a:pt x="3426282" y="5131074"/>
                    <a:pt x="3267677" y="5245601"/>
                  </a:cubicBezTo>
                  <a:lnTo>
                    <a:pt x="3237167" y="5265194"/>
                  </a:lnTo>
                  <a:lnTo>
                    <a:pt x="0" y="5265194"/>
                  </a:lnTo>
                  <a:lnTo>
                    <a:pt x="0" y="162790"/>
                  </a:lnTo>
                  <a:lnTo>
                    <a:pt x="58408" y="139352"/>
                  </a:lnTo>
                  <a:cubicBezTo>
                    <a:pt x="301661" y="55163"/>
                    <a:pt x="554646" y="7607"/>
                    <a:pt x="812878" y="840"/>
                  </a:cubicBezTo>
                  <a:close/>
                </a:path>
              </a:pathLst>
            </a:custGeom>
            <a:noFill/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6E867DF-0B62-429A-A554-CBE585048439}"/>
                </a:ext>
              </a:extLst>
            </p:cNvPr>
            <p:cNvSpPr/>
            <p:nvPr/>
          </p:nvSpPr>
          <p:spPr>
            <a:xfrm>
              <a:off x="0" y="2147333"/>
              <a:ext cx="3702048" cy="4710667"/>
            </a:xfrm>
            <a:custGeom>
              <a:avLst/>
              <a:gdLst>
                <a:gd name="connsiteX0" fmla="*/ 1057511 w 3702048"/>
                <a:gd name="connsiteY0" fmla="*/ 1243 h 4710667"/>
                <a:gd name="connsiteX1" fmla="*/ 2139959 w 3702048"/>
                <a:gd name="connsiteY1" fmla="*/ 324180 h 4710667"/>
                <a:gd name="connsiteX2" fmla="*/ 3407455 w 3702048"/>
                <a:gd name="connsiteY2" fmla="*/ 4118750 h 4710667"/>
                <a:gd name="connsiteX3" fmla="*/ 2754080 w 3702048"/>
                <a:gd name="connsiteY3" fmla="*/ 4690965 h 4710667"/>
                <a:gd name="connsiteX4" fmla="*/ 2711405 w 3702048"/>
                <a:gd name="connsiteY4" fmla="*/ 4710667 h 4710667"/>
                <a:gd name="connsiteX5" fmla="*/ 0 w 3702048"/>
                <a:gd name="connsiteY5" fmla="*/ 4710667 h 4710667"/>
                <a:gd name="connsiteX6" fmla="*/ 0 w 3702048"/>
                <a:gd name="connsiteY6" fmla="*/ 239601 h 4710667"/>
                <a:gd name="connsiteX7" fmla="*/ 72857 w 3702048"/>
                <a:gd name="connsiteY7" fmla="*/ 203063 h 4710667"/>
                <a:gd name="connsiteX8" fmla="*/ 1057511 w 3702048"/>
                <a:gd name="connsiteY8" fmla="*/ 1243 h 4710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02048" h="4710667">
                  <a:moveTo>
                    <a:pt x="1057511" y="1243"/>
                  </a:moveTo>
                  <a:cubicBezTo>
                    <a:pt x="1413932" y="13473"/>
                    <a:pt x="1779927" y="116316"/>
                    <a:pt x="2139959" y="324180"/>
                  </a:cubicBezTo>
                  <a:cubicBezTo>
                    <a:pt x="3427605" y="1067603"/>
                    <a:pt x="4139931" y="2850064"/>
                    <a:pt x="3407455" y="4118750"/>
                  </a:cubicBezTo>
                  <a:cubicBezTo>
                    <a:pt x="3235777" y="4416105"/>
                    <a:pt x="3011128" y="4566048"/>
                    <a:pt x="2754080" y="4690965"/>
                  </a:cubicBezTo>
                  <a:lnTo>
                    <a:pt x="2711405" y="4710667"/>
                  </a:lnTo>
                  <a:lnTo>
                    <a:pt x="0" y="4710667"/>
                  </a:lnTo>
                  <a:lnTo>
                    <a:pt x="0" y="239601"/>
                  </a:lnTo>
                  <a:lnTo>
                    <a:pt x="72857" y="203063"/>
                  </a:lnTo>
                  <a:cubicBezTo>
                    <a:pt x="383165" y="61024"/>
                    <a:pt x="715942" y="-10476"/>
                    <a:pt x="1057511" y="1243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4296" y="3420734"/>
            <a:ext cx="6665976" cy="2129674"/>
          </a:xfrm>
        </p:spPr>
        <p:txBody>
          <a:bodyPr anchor="b">
            <a:noAutofit/>
          </a:bodyPr>
          <a:lstStyle>
            <a:lvl1pPr algn="l">
              <a:lnSpc>
                <a:spcPct val="110000"/>
              </a:lnSpc>
              <a:defRPr sz="480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E197B67B-BA44-4D2A-B31D-35A89323C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6" y="6170490"/>
            <a:ext cx="5713314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1D718595-24D3-4517-A62E-C1F493407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4295" y="5550408"/>
            <a:ext cx="6665975" cy="512064"/>
          </a:xfr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C6217BB-A228-414D-92D9-E1D1EFEB8B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" y="6170491"/>
            <a:ext cx="2840083" cy="457200"/>
          </a:xfrm>
        </p:spPr>
        <p:txBody>
          <a:bodyPr/>
          <a:lstStyle>
            <a:lvl1pPr algn="l">
              <a:defRPr/>
            </a:lvl1pPr>
          </a:lstStyle>
          <a:p>
            <a:fld id="{E72EB70D-CD01-44DA-83B3-8FEB3383D307}" type="datetime1">
              <a:rPr lang="en-US" smtClean="0"/>
              <a:t>12/10/24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8811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024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3029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C1D6427-F07F-4D50-B151-455100AF7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8CFD-9357-46BE-A189-D637A67C8730}" type="datetime1">
              <a:rPr lang="en-US" smtClean="0"/>
              <a:t>12/10/24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79EFBB2-C5E0-4D57-AB1D-3AA907ECF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AE6B7E1-F60B-4D08-9052-423D6FBF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1562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1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24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30290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30290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771BF97-4D2A-43A4-8CDC-2250017E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42EE-B331-4632-BD10-A82FED6B6FC0}" type="datetime1">
              <a:rPr lang="en-US" smtClean="0"/>
              <a:t>12/10/24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020661A-DA07-4679-9226-945B5DD24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EFCE38B-E087-4988-BC3A-FE3B55E7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3BC439C-E995-4E1F-8DE9-75C32785E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40784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F30096C-3491-4EF2-ABB2-D57F3F4B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A835-D13F-49F4-8F11-5D576AC65FAD}" type="datetime1">
              <a:rPr lang="en-US" smtClean="0"/>
              <a:t>12/10/24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9DA3A85-7147-4F32-944A-B079AF514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EDDF50D-95C0-4DA2-BBC6-41774FAC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4819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BEFCA-6D6F-4F26-823F-C86CA694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1799-ACB5-4CB2-86A2-5C574F1C8706}" type="datetime1">
              <a:rPr lang="en-US" smtClean="0"/>
              <a:t>12/10/24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EE2C9-E87D-4495-9EDA-6BC0EDC2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557A9-903F-4B36-8B06-D9EADF23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638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640080"/>
            <a:ext cx="3227715" cy="2551751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160" y="640080"/>
            <a:ext cx="6949440" cy="545591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B904BE8-2080-4FFA-9239-A8929E28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ED5DD0D6-7A82-473E-879B-C6ECD6CCCFEC}" type="datetime1">
              <a:rPr lang="en-US" smtClean="0"/>
              <a:t>12/10/24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D5580C6-5CD7-4CDD-977D-0533C84F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94944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18D0320-9B66-443F-8E28-8BCF07E0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355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1C2A9DB-B176-4069-8734-5B4ED352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D4605E03-BC17-41A7-854C-DFAB672737DC}" type="datetime1">
              <a:rPr lang="en-US" smtClean="0"/>
              <a:t>12/10/24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30F9A2F-C2C4-4E1C-B4B3-07ED84F2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464410" cy="45720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9BFA0A0-2117-4A10-9DAA-080C2155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8012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2312276"/>
            <a:ext cx="8770571" cy="3651504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r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C4408324-A84C-4A45-93B6-78D079CCE772}" type="datetime1">
              <a:rPr lang="en-US" smtClean="0"/>
              <a:t>12/10/24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9" name="Straight Connector 8" title="Rule Line">
            <a:extLst>
              <a:ext uri="{FF2B5EF4-FFF2-40B4-BE49-F238E27FC236}">
                <a16:creationId xmlns:a16="http://schemas.microsoft.com/office/drawing/2014/main" id="{430127AE-B29E-4FDF-99D2-A2F1E7003F74}"/>
              </a:ext>
            </a:extLst>
          </p:cNvPr>
          <p:cNvCxnSpPr/>
          <p:nvPr/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7559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8" r:id="rId6"/>
    <p:sldLayoutId id="2147483693" r:id="rId7"/>
    <p:sldLayoutId id="2147483694" r:id="rId8"/>
    <p:sldLayoutId id="2147483695" r:id="rId9"/>
    <p:sldLayoutId id="2147483697" r:id="rId10"/>
    <p:sldLayoutId id="2147483696" r:id="rId11"/>
  </p:sldLayoutIdLst>
  <p:hf sldNum="0" hdr="0" ftr="0" dt="0"/>
  <p:txStyles>
    <p:titleStyle>
      <a:lvl1pPr algn="l" defTabSz="914400" rtl="0" eaLnBrk="1" latinLnBrk="0" hangingPunct="1">
        <a:lnSpc>
          <a:spcPct val="130000"/>
        </a:lnSpc>
        <a:spcBef>
          <a:spcPct val="0"/>
        </a:spcBef>
        <a:buNone/>
        <a:defRPr sz="32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8" name="Rectangle 1047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2E0556-D549-020B-12AC-EDB192B111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92539" y="160638"/>
            <a:ext cx="6805872" cy="3546390"/>
          </a:xfrm>
        </p:spPr>
        <p:txBody>
          <a:bodyPr anchor="b">
            <a:noAutofit/>
          </a:bodyPr>
          <a:lstStyle/>
          <a:p>
            <a:pPr algn="ctr"/>
            <a:r>
              <a:rPr lang="en-US" sz="3200" b="1" dirty="0">
                <a:effectLst/>
                <a:latin typeface="Times New Roman" panose="020F0502020204030204" pitchFamily="34" charset="0"/>
                <a:ea typeface="Times New Roman" panose="020F0502020204030204" pitchFamily="34" charset="0"/>
                <a:cs typeface="Times New Roman" panose="020F0502020204030204" pitchFamily="34" charset="0"/>
              </a:rPr>
              <a:t>FROM GROCERIES TO GROWTH: </a:t>
            </a:r>
            <a:r>
              <a:rPr lang="en-US" sz="3200" b="1" dirty="0">
                <a:solidFill>
                  <a:srgbClr val="111111"/>
                </a:solidFill>
                <a:effectLst/>
                <a:latin typeface="Times New Roman" panose="020F0502020204030204" pitchFamily="34" charset="0"/>
                <a:ea typeface="Times New Roman" panose="020F0502020204030204" pitchFamily="34" charset="0"/>
                <a:cs typeface="Times New Roman" panose="020F0502020204030204" pitchFamily="34" charset="0"/>
              </a:rPr>
              <a:t> </a:t>
            </a:r>
            <a:r>
              <a:rPr lang="en-IN" sz="3200" b="1" dirty="0">
                <a:solidFill>
                  <a:srgbClr val="111111"/>
                </a:solidFill>
                <a:effectLst/>
                <a:latin typeface="Times New Roman" panose="020F0502020204030204" pitchFamily="34" charset="0"/>
                <a:ea typeface="Times New Roman" panose="020F0502020204030204" pitchFamily="34" charset="0"/>
                <a:cs typeface="Times New Roman" panose="020F0502020204030204" pitchFamily="34" charset="0"/>
              </a:rPr>
              <a:t> </a:t>
            </a:r>
            <a:br>
              <a:rPr lang="en-IN" sz="3200" b="1" dirty="0">
                <a:solidFill>
                  <a:srgbClr val="111111"/>
                </a:solidFill>
                <a:effectLst/>
                <a:latin typeface="Times New Roman" panose="020F0502020204030204" pitchFamily="34" charset="0"/>
                <a:ea typeface="Times New Roman" panose="020F0502020204030204" pitchFamily="34" charset="0"/>
                <a:cs typeface="Times New Roman" panose="020F0502020204030204" pitchFamily="34" charset="0"/>
              </a:rPr>
            </a:br>
            <a:r>
              <a:rPr lang="en-IN" sz="3200" b="0" dirty="0">
                <a:solidFill>
                  <a:srgbClr val="111111"/>
                </a:solidFill>
                <a:effectLst/>
                <a:latin typeface="Times New Roman" panose="020F0502020204030204" pitchFamily="34" charset="0"/>
                <a:ea typeface="Times New Roman" panose="020F0502020204030204" pitchFamily="34" charset="0"/>
                <a:cs typeface="Times New Roman" panose="020F0502020204030204" pitchFamily="34" charset="0"/>
              </a:rPr>
              <a:t>A</a:t>
            </a:r>
            <a:r>
              <a:rPr lang="en-US" sz="3200" b="0" dirty="0">
                <a:solidFill>
                  <a:srgbClr val="111111"/>
                </a:solidFill>
                <a:effectLst/>
                <a:latin typeface="Times New Roman" panose="020F0502020204030204" pitchFamily="34" charset="0"/>
                <a:ea typeface="Times New Roman" panose="020F0502020204030204" pitchFamily="34" charset="0"/>
                <a:cs typeface="Times New Roman" panose="020F0502020204030204" pitchFamily="34" charset="0"/>
              </a:rPr>
              <a:t> Data-Driven Story of Loyalty, Retention, and Growth</a:t>
            </a:r>
            <a:br>
              <a:rPr lang="en-US" sz="3200" b="0" dirty="0">
                <a:effectLst/>
                <a:latin typeface=".AppleSystemUIFont"/>
                <a:ea typeface="Times New Roman" panose="020F0502020204030204" pitchFamily="34" charset="0"/>
                <a:cs typeface="Times New Roman" panose="020F0502020204030204" pitchFamily="34" charset="0"/>
              </a:rPr>
            </a:br>
            <a:endParaRPr lang="en-US" sz="3200" b="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1BC9F4-D8EF-8302-2170-085881D5DB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67074" y="3707028"/>
            <a:ext cx="6894211" cy="2990334"/>
          </a:xfrm>
        </p:spPr>
        <p:txBody>
          <a:bodyPr anchor="t">
            <a:noAutofit/>
          </a:bodyPr>
          <a:lstStyle/>
          <a:p>
            <a:pPr algn="ctr">
              <a:lnSpc>
                <a:spcPct val="200000"/>
              </a:lnSpc>
            </a:pPr>
            <a:r>
              <a:rPr lang="en-US" i="1">
                <a:solidFill>
                  <a:srgbClr val="0E0E0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A Master’s Project by </a:t>
            </a:r>
            <a:r>
              <a:rPr lang="en-US" b="1" i="1">
                <a:solidFill>
                  <a:srgbClr val="0E0E0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Manideep Racharla</a:t>
            </a:r>
            <a:endParaRPr lang="en-US" b="1" i="1">
              <a:solidFill>
                <a:srgbClr val="0E0E0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200000"/>
              </a:lnSpc>
            </a:pPr>
            <a:r>
              <a:rPr lang="en-US" b="1">
                <a:solidFill>
                  <a:srgbClr val="0E0E0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Instructor</a:t>
            </a:r>
            <a:r>
              <a:rPr lang="en-US">
                <a:solidFill>
                  <a:srgbClr val="0E0E0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i="1">
                <a:solidFill>
                  <a:srgbClr val="0E0E0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Dr. Ravindranath Arunasalam</a:t>
            </a:r>
            <a:endParaRPr lang="en-US">
              <a:solidFill>
                <a:srgbClr val="0E0E0E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200000"/>
              </a:lnSpc>
            </a:pPr>
            <a:r>
              <a:rPr lang="en-US" b="1">
                <a:solidFill>
                  <a:srgbClr val="0E0E0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03 Dec 2024</a:t>
            </a:r>
          </a:p>
          <a:p>
            <a:pPr algn="ctr"/>
            <a:endParaRPr lang="en-US" b="1" i="1">
              <a:solidFill>
                <a:srgbClr val="0E0E0E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1033" name="Freeform: Shape 1032">
            <a:extLst>
              <a:ext uri="{FF2B5EF4-FFF2-40B4-BE49-F238E27FC236}">
                <a16:creationId xmlns:a16="http://schemas.microsoft.com/office/drawing/2014/main" id="{96CB0275-66F1-4491-93B8-121D0C7176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14" y="0"/>
            <a:ext cx="5205951" cy="6858000"/>
          </a:xfrm>
          <a:custGeom>
            <a:avLst/>
            <a:gdLst>
              <a:gd name="connsiteX0" fmla="*/ 0 w 5205951"/>
              <a:gd name="connsiteY0" fmla="*/ 0 h 6858000"/>
              <a:gd name="connsiteX1" fmla="*/ 1709529 w 5205951"/>
              <a:gd name="connsiteY1" fmla="*/ 0 h 6858000"/>
              <a:gd name="connsiteX2" fmla="*/ 2489695 w 5205951"/>
              <a:gd name="connsiteY2" fmla="*/ 0 h 6858000"/>
              <a:gd name="connsiteX3" fmla="*/ 3582928 w 5205951"/>
              <a:gd name="connsiteY3" fmla="*/ 0 h 6858000"/>
              <a:gd name="connsiteX4" fmla="*/ 3605052 w 5205951"/>
              <a:gd name="connsiteY4" fmla="*/ 14997 h 6858000"/>
              <a:gd name="connsiteX5" fmla="*/ 5205951 w 5205951"/>
              <a:gd name="connsiteY5" fmla="*/ 3621656 h 6858000"/>
              <a:gd name="connsiteX6" fmla="*/ 3331601 w 5205951"/>
              <a:gd name="connsiteY6" fmla="*/ 6374814 h 6858000"/>
              <a:gd name="connsiteX7" fmla="*/ 2814953 w 5205951"/>
              <a:gd name="connsiteY7" fmla="*/ 6780599 h 6858000"/>
              <a:gd name="connsiteX8" fmla="*/ 2703197 w 5205951"/>
              <a:gd name="connsiteY8" fmla="*/ 6858000 h 6858000"/>
              <a:gd name="connsiteX9" fmla="*/ 2489695 w 5205951"/>
              <a:gd name="connsiteY9" fmla="*/ 6858000 h 6858000"/>
              <a:gd name="connsiteX10" fmla="*/ 1709529 w 5205951"/>
              <a:gd name="connsiteY10" fmla="*/ 6858000 h 6858000"/>
              <a:gd name="connsiteX11" fmla="*/ 0 w 520595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05951" h="6858000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35" name="Freeform: Shape 1034">
            <a:extLst>
              <a:ext uri="{FF2B5EF4-FFF2-40B4-BE49-F238E27FC236}">
                <a16:creationId xmlns:a16="http://schemas.microsoft.com/office/drawing/2014/main" id="{18D32C3D-8F76-4E99-BE56-0836CC38C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84938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1026" name="Picture 2" descr="A store with shelves and a cart&#10;&#10;Description automatically generated">
            <a:extLst>
              <a:ext uri="{FF2B5EF4-FFF2-40B4-BE49-F238E27FC236}">
                <a16:creationId xmlns:a16="http://schemas.microsoft.com/office/drawing/2014/main" id="{761F777B-E38A-4CD1-133E-61546DC8C7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91" r="27227"/>
          <a:stretch/>
        </p:blipFill>
        <p:spPr bwMode="auto">
          <a:xfrm>
            <a:off x="153" y="10"/>
            <a:ext cx="5033023" cy="6857990"/>
          </a:xfrm>
          <a:custGeom>
            <a:avLst/>
            <a:gdLst/>
            <a:ahLst/>
            <a:cxnLst/>
            <a:rect l="l" t="t" r="r" b="b"/>
            <a:pathLst>
              <a:path w="4710787" h="6858000">
                <a:moveTo>
                  <a:pt x="0" y="0"/>
                </a:moveTo>
                <a:lnTo>
                  <a:pt x="1214365" y="0"/>
                </a:lnTo>
                <a:lnTo>
                  <a:pt x="1994531" y="0"/>
                </a:lnTo>
                <a:lnTo>
                  <a:pt x="3087764" y="0"/>
                </a:lnTo>
                <a:lnTo>
                  <a:pt x="3109888" y="14997"/>
                </a:lnTo>
                <a:cubicBezTo>
                  <a:pt x="4137051" y="754641"/>
                  <a:pt x="4710787" y="2093192"/>
                  <a:pt x="4710787" y="3621656"/>
                </a:cubicBezTo>
                <a:cubicBezTo>
                  <a:pt x="4710787" y="4969131"/>
                  <a:pt x="3782062" y="5602839"/>
                  <a:pt x="2836437" y="6374814"/>
                </a:cubicBezTo>
                <a:cubicBezTo>
                  <a:pt x="2664234" y="6515397"/>
                  <a:pt x="2493607" y="6653108"/>
                  <a:pt x="2319789" y="6780599"/>
                </a:cubicBezTo>
                <a:lnTo>
                  <a:pt x="2208033" y="6858000"/>
                </a:lnTo>
                <a:lnTo>
                  <a:pt x="1994531" y="6858000"/>
                </a:lnTo>
                <a:lnTo>
                  <a:pt x="1214365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7" name="Freeform: Shape 1036">
            <a:extLst>
              <a:ext uri="{FF2B5EF4-FFF2-40B4-BE49-F238E27FC236}">
                <a16:creationId xmlns:a16="http://schemas.microsoft.com/office/drawing/2014/main" id="{70766076-46F5-42D5-A773-2B3BEF2B8B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25575" y="0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567851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5" name="Rectangle 64">
            <a:extLst>
              <a:ext uri="{FF2B5EF4-FFF2-40B4-BE49-F238E27FC236}">
                <a16:creationId xmlns:a16="http://schemas.microsoft.com/office/drawing/2014/main" id="{47FC6A8B-34F9-40FB-AA2D-E34168F528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6" name="Freeform: Shape 40">
            <a:extLst>
              <a:ext uri="{FF2B5EF4-FFF2-40B4-BE49-F238E27FC236}">
                <a16:creationId xmlns:a16="http://schemas.microsoft.com/office/drawing/2014/main" id="{1EC86DB4-572A-4F71-AF8A-2395B4CA7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756583" y="0"/>
            <a:ext cx="11435265" cy="6858000"/>
          </a:xfrm>
          <a:custGeom>
            <a:avLst/>
            <a:gdLst>
              <a:gd name="connsiteX0" fmla="*/ 9925983 w 11435265"/>
              <a:gd name="connsiteY0" fmla="*/ 6858000 h 6858000"/>
              <a:gd name="connsiteX1" fmla="*/ 0 w 11435265"/>
              <a:gd name="connsiteY1" fmla="*/ 6858000 h 6858000"/>
              <a:gd name="connsiteX2" fmla="*/ 0 w 11435265"/>
              <a:gd name="connsiteY2" fmla="*/ 0 h 6858000"/>
              <a:gd name="connsiteX3" fmla="*/ 996904 w 11435265"/>
              <a:gd name="connsiteY3" fmla="*/ 0 h 6858000"/>
              <a:gd name="connsiteX4" fmla="*/ 2426875 w 11435265"/>
              <a:gd name="connsiteY4" fmla="*/ 0 h 6858000"/>
              <a:gd name="connsiteX5" fmla="*/ 4014127 w 11435265"/>
              <a:gd name="connsiteY5" fmla="*/ 0 h 6858000"/>
              <a:gd name="connsiteX6" fmla="*/ 4359595 w 11435265"/>
              <a:gd name="connsiteY6" fmla="*/ 0 h 6858000"/>
              <a:gd name="connsiteX7" fmla="*/ 4647960 w 11435265"/>
              <a:gd name="connsiteY7" fmla="*/ 0 h 6858000"/>
              <a:gd name="connsiteX8" fmla="*/ 4691093 w 11435265"/>
              <a:gd name="connsiteY8" fmla="*/ 0 h 6858000"/>
              <a:gd name="connsiteX9" fmla="*/ 5558544 w 11435265"/>
              <a:gd name="connsiteY9" fmla="*/ 0 h 6858000"/>
              <a:gd name="connsiteX10" fmla="*/ 5570664 w 11435265"/>
              <a:gd name="connsiteY10" fmla="*/ 0 h 6858000"/>
              <a:gd name="connsiteX11" fmla="*/ 5695183 w 11435265"/>
              <a:gd name="connsiteY11" fmla="*/ 0 h 6858000"/>
              <a:gd name="connsiteX12" fmla="*/ 7177357 w 11435265"/>
              <a:gd name="connsiteY12" fmla="*/ 0 h 6858000"/>
              <a:gd name="connsiteX13" fmla="*/ 9824163 w 11435265"/>
              <a:gd name="connsiteY13" fmla="*/ 0 h 6858000"/>
              <a:gd name="connsiteX14" fmla="*/ 9846125 w 11435265"/>
              <a:gd name="connsiteY14" fmla="*/ 16892 h 6858000"/>
              <a:gd name="connsiteX15" fmla="*/ 11435265 w 11435265"/>
              <a:gd name="connsiteY15" fmla="*/ 4079318 h 6858000"/>
              <a:gd name="connsiteX16" fmla="*/ 10261404 w 11435265"/>
              <a:gd name="connsiteY16" fmla="*/ 654244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435265" h="6858000">
                <a:moveTo>
                  <a:pt x="9925983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996904" y="0"/>
                </a:lnTo>
                <a:lnTo>
                  <a:pt x="2426875" y="0"/>
                </a:lnTo>
                <a:lnTo>
                  <a:pt x="4014127" y="0"/>
                </a:lnTo>
                <a:lnTo>
                  <a:pt x="4359595" y="0"/>
                </a:lnTo>
                <a:lnTo>
                  <a:pt x="4647960" y="0"/>
                </a:lnTo>
                <a:lnTo>
                  <a:pt x="4691093" y="0"/>
                </a:lnTo>
                <a:lnTo>
                  <a:pt x="5558544" y="0"/>
                </a:lnTo>
                <a:lnTo>
                  <a:pt x="5570664" y="0"/>
                </a:lnTo>
                <a:lnTo>
                  <a:pt x="5695183" y="0"/>
                </a:lnTo>
                <a:lnTo>
                  <a:pt x="7177357" y="0"/>
                </a:lnTo>
                <a:lnTo>
                  <a:pt x="9824163" y="0"/>
                </a:lnTo>
                <a:lnTo>
                  <a:pt x="9846125" y="16892"/>
                </a:lnTo>
                <a:cubicBezTo>
                  <a:pt x="10865743" y="850004"/>
                  <a:pt x="11435265" y="2357705"/>
                  <a:pt x="11435265" y="4079318"/>
                </a:cubicBezTo>
                <a:cubicBezTo>
                  <a:pt x="11435265" y="5217633"/>
                  <a:pt x="10916694" y="5903717"/>
                  <a:pt x="10261404" y="6542447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7" name="Freeform: Shape 42">
            <a:extLst>
              <a:ext uri="{FF2B5EF4-FFF2-40B4-BE49-F238E27FC236}">
                <a16:creationId xmlns:a16="http://schemas.microsoft.com/office/drawing/2014/main" id="{71BA53A4-C4B7-4189-9FC1-6350B1AB5D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341199" y="0"/>
            <a:ext cx="1518348" cy="6858000"/>
          </a:xfrm>
          <a:custGeom>
            <a:avLst/>
            <a:gdLst>
              <a:gd name="connsiteX0" fmla="*/ 19178 w 1518348"/>
              <a:gd name="connsiteY0" fmla="*/ 6858000 h 6858000"/>
              <a:gd name="connsiteX1" fmla="*/ 0 w 1518348"/>
              <a:gd name="connsiteY1" fmla="*/ 6858000 h 6858000"/>
              <a:gd name="connsiteX2" fmla="*/ 241394 w 1518348"/>
              <a:gd name="connsiteY2" fmla="*/ 6638611 h 6858000"/>
              <a:gd name="connsiteX3" fmla="*/ 1493356 w 1518348"/>
              <a:gd name="connsiteY3" fmla="*/ 4142424 h 6858000"/>
              <a:gd name="connsiteX4" fmla="*/ 282053 w 1518348"/>
              <a:gd name="connsiteY4" fmla="*/ 26474 h 6858000"/>
              <a:gd name="connsiteX5" fmla="*/ 256233 w 1518348"/>
              <a:gd name="connsiteY5" fmla="*/ 0 h 6858000"/>
              <a:gd name="connsiteX6" fmla="*/ 273463 w 1518348"/>
              <a:gd name="connsiteY6" fmla="*/ 0 h 6858000"/>
              <a:gd name="connsiteX7" fmla="*/ 300199 w 1518348"/>
              <a:gd name="connsiteY7" fmla="*/ 27414 h 6858000"/>
              <a:gd name="connsiteX8" fmla="*/ 1511501 w 1518348"/>
              <a:gd name="connsiteY8" fmla="*/ 4143362 h 6858000"/>
              <a:gd name="connsiteX9" fmla="*/ 259539 w 1518348"/>
              <a:gd name="connsiteY9" fmla="*/ 663954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18348" h="6858000">
                <a:moveTo>
                  <a:pt x="19178" y="6858000"/>
                </a:moveTo>
                <a:lnTo>
                  <a:pt x="0" y="6858000"/>
                </a:lnTo>
                <a:lnTo>
                  <a:pt x="241394" y="6638611"/>
                </a:lnTo>
                <a:cubicBezTo>
                  <a:pt x="909582" y="6009084"/>
                  <a:pt x="1445892" y="5323498"/>
                  <a:pt x="1493356" y="4142424"/>
                </a:cubicBezTo>
                <a:cubicBezTo>
                  <a:pt x="1560655" y="2467784"/>
                  <a:pt x="1130049" y="962858"/>
                  <a:pt x="282053" y="26474"/>
                </a:cubicBezTo>
                <a:lnTo>
                  <a:pt x="256233" y="0"/>
                </a:lnTo>
                <a:lnTo>
                  <a:pt x="273463" y="0"/>
                </a:lnTo>
                <a:lnTo>
                  <a:pt x="300199" y="27414"/>
                </a:lnTo>
                <a:cubicBezTo>
                  <a:pt x="1148195" y="963796"/>
                  <a:pt x="1578800" y="2468723"/>
                  <a:pt x="1511501" y="4143362"/>
                </a:cubicBezTo>
                <a:cubicBezTo>
                  <a:pt x="1464037" y="5324436"/>
                  <a:pt x="927728" y="6010023"/>
                  <a:pt x="259539" y="663954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8" name="Freeform: Shape 44">
            <a:extLst>
              <a:ext uri="{FF2B5EF4-FFF2-40B4-BE49-F238E27FC236}">
                <a16:creationId xmlns:a16="http://schemas.microsoft.com/office/drawing/2014/main" id="{5558AD6E-B070-4640-AA07-87E208983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552928" y="0"/>
            <a:ext cx="1644534" cy="6858000"/>
          </a:xfrm>
          <a:custGeom>
            <a:avLst/>
            <a:gdLst>
              <a:gd name="connsiteX0" fmla="*/ 135252 w 1644534"/>
              <a:gd name="connsiteY0" fmla="*/ 6858000 h 6858000"/>
              <a:gd name="connsiteX1" fmla="*/ 101819 w 1644534"/>
              <a:gd name="connsiteY1" fmla="*/ 6858000 h 6858000"/>
              <a:gd name="connsiteX2" fmla="*/ 437240 w 1644534"/>
              <a:gd name="connsiteY2" fmla="*/ 6542447 h 6858000"/>
              <a:gd name="connsiteX3" fmla="*/ 1611101 w 1644534"/>
              <a:gd name="connsiteY3" fmla="*/ 4079318 h 6858000"/>
              <a:gd name="connsiteX4" fmla="*/ 21961 w 1644534"/>
              <a:gd name="connsiteY4" fmla="*/ 16892 h 6858000"/>
              <a:gd name="connsiteX5" fmla="*/ 0 w 1644534"/>
              <a:gd name="connsiteY5" fmla="*/ 0 h 6858000"/>
              <a:gd name="connsiteX6" fmla="*/ 33433 w 1644534"/>
              <a:gd name="connsiteY6" fmla="*/ 0 h 6858000"/>
              <a:gd name="connsiteX7" fmla="*/ 55394 w 1644534"/>
              <a:gd name="connsiteY7" fmla="*/ 16892 h 6858000"/>
              <a:gd name="connsiteX8" fmla="*/ 1644534 w 1644534"/>
              <a:gd name="connsiteY8" fmla="*/ 4079318 h 6858000"/>
              <a:gd name="connsiteX9" fmla="*/ 470673 w 1644534"/>
              <a:gd name="connsiteY9" fmla="*/ 654244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44534" h="6858000">
                <a:moveTo>
                  <a:pt x="135252" y="6858000"/>
                </a:moveTo>
                <a:lnTo>
                  <a:pt x="101819" y="6858000"/>
                </a:lnTo>
                <a:lnTo>
                  <a:pt x="437240" y="6542447"/>
                </a:lnTo>
                <a:cubicBezTo>
                  <a:pt x="1092531" y="5903717"/>
                  <a:pt x="1611101" y="5217633"/>
                  <a:pt x="1611101" y="4079318"/>
                </a:cubicBezTo>
                <a:cubicBezTo>
                  <a:pt x="1611101" y="2357705"/>
                  <a:pt x="1041580" y="850004"/>
                  <a:pt x="21961" y="16892"/>
                </a:cubicBezTo>
                <a:lnTo>
                  <a:pt x="0" y="0"/>
                </a:lnTo>
                <a:lnTo>
                  <a:pt x="33433" y="0"/>
                </a:lnTo>
                <a:lnTo>
                  <a:pt x="55394" y="16892"/>
                </a:lnTo>
                <a:cubicBezTo>
                  <a:pt x="1075012" y="850004"/>
                  <a:pt x="1644534" y="2357705"/>
                  <a:pt x="1644534" y="4079318"/>
                </a:cubicBezTo>
                <a:cubicBezTo>
                  <a:pt x="1644534" y="5217633"/>
                  <a:pt x="1125963" y="5903717"/>
                  <a:pt x="470673" y="654244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9" name="Freeform: Shape 46">
            <a:extLst>
              <a:ext uri="{FF2B5EF4-FFF2-40B4-BE49-F238E27FC236}">
                <a16:creationId xmlns:a16="http://schemas.microsoft.com/office/drawing/2014/main" id="{36ACFB69-D148-449E-AC5A-C55AA20A7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988858" y="0"/>
            <a:ext cx="1461546" cy="6858000"/>
          </a:xfrm>
          <a:custGeom>
            <a:avLst/>
            <a:gdLst>
              <a:gd name="connsiteX0" fmla="*/ 107940 w 1461546"/>
              <a:gd name="connsiteY0" fmla="*/ 6858000 h 6858000"/>
              <a:gd name="connsiteX1" fmla="*/ 91317 w 1461546"/>
              <a:gd name="connsiteY1" fmla="*/ 6858000 h 6858000"/>
              <a:gd name="connsiteX2" fmla="*/ 392141 w 1461546"/>
              <a:gd name="connsiteY2" fmla="*/ 6542447 h 6858000"/>
              <a:gd name="connsiteX3" fmla="*/ 1444924 w 1461546"/>
              <a:gd name="connsiteY3" fmla="*/ 4079318 h 6858000"/>
              <a:gd name="connsiteX4" fmla="*/ 19696 w 1461546"/>
              <a:gd name="connsiteY4" fmla="*/ 16892 h 6858000"/>
              <a:gd name="connsiteX5" fmla="*/ 0 w 1461546"/>
              <a:gd name="connsiteY5" fmla="*/ 0 h 6858000"/>
              <a:gd name="connsiteX6" fmla="*/ 16622 w 1461546"/>
              <a:gd name="connsiteY6" fmla="*/ 0 h 6858000"/>
              <a:gd name="connsiteX7" fmla="*/ 36319 w 1461546"/>
              <a:gd name="connsiteY7" fmla="*/ 16892 h 6858000"/>
              <a:gd name="connsiteX8" fmla="*/ 1461546 w 1461546"/>
              <a:gd name="connsiteY8" fmla="*/ 4079318 h 6858000"/>
              <a:gd name="connsiteX9" fmla="*/ 408763 w 1461546"/>
              <a:gd name="connsiteY9" fmla="*/ 654244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61546" h="6858000">
                <a:moveTo>
                  <a:pt x="107940" y="6858000"/>
                </a:moveTo>
                <a:lnTo>
                  <a:pt x="91317" y="6858000"/>
                </a:lnTo>
                <a:lnTo>
                  <a:pt x="392141" y="6542447"/>
                </a:lnTo>
                <a:cubicBezTo>
                  <a:pt x="979841" y="5903717"/>
                  <a:pt x="1444924" y="5217633"/>
                  <a:pt x="1444924" y="4079318"/>
                </a:cubicBezTo>
                <a:cubicBezTo>
                  <a:pt x="1444924" y="2357705"/>
                  <a:pt x="934146" y="850004"/>
                  <a:pt x="19696" y="16892"/>
                </a:cubicBezTo>
                <a:lnTo>
                  <a:pt x="0" y="0"/>
                </a:lnTo>
                <a:lnTo>
                  <a:pt x="16622" y="0"/>
                </a:lnTo>
                <a:lnTo>
                  <a:pt x="36319" y="16892"/>
                </a:lnTo>
                <a:cubicBezTo>
                  <a:pt x="950768" y="850004"/>
                  <a:pt x="1461546" y="2357705"/>
                  <a:pt x="1461546" y="4079318"/>
                </a:cubicBezTo>
                <a:cubicBezTo>
                  <a:pt x="1461546" y="5217633"/>
                  <a:pt x="996464" y="5903717"/>
                  <a:pt x="408763" y="654244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E9D152-ECC6-EB34-DAE1-61F2A2079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7440" y="442220"/>
            <a:ext cx="8397987" cy="1345269"/>
          </a:xfrm>
        </p:spPr>
        <p:txBody>
          <a:bodyPr anchor="b">
            <a:normAutofit/>
          </a:bodyPr>
          <a:lstStyle/>
          <a:p>
            <a:r>
              <a:rPr lang="en-US" b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Recommendations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0" name="Content Placeholder 2">
            <a:extLst>
              <a:ext uri="{FF2B5EF4-FFF2-40B4-BE49-F238E27FC236}">
                <a16:creationId xmlns:a16="http://schemas.microsoft.com/office/drawing/2014/main" id="{7F69A733-4106-21B9-6FD5-E451E943845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2548053"/>
              </p:ext>
            </p:extLst>
          </p:nvPr>
        </p:nvGraphicFramePr>
        <p:xfrm>
          <a:off x="2377439" y="2312988"/>
          <a:ext cx="8312785" cy="34115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599835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01" name="Rectangle 3100">
            <a:extLst>
              <a:ext uri="{FF2B5EF4-FFF2-40B4-BE49-F238E27FC236}">
                <a16:creationId xmlns:a16="http://schemas.microsoft.com/office/drawing/2014/main" id="{49BB7E9A-6937-4BF0-9F51-A20F197B55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103" name="Freeform: Shape 3102">
            <a:extLst>
              <a:ext uri="{FF2B5EF4-FFF2-40B4-BE49-F238E27FC236}">
                <a16:creationId xmlns:a16="http://schemas.microsoft.com/office/drawing/2014/main" id="{E0939753-89D7-48A8-8441-B9FF25CE8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04167" y="0"/>
            <a:ext cx="5687681" cy="5708856"/>
          </a:xfrm>
          <a:custGeom>
            <a:avLst/>
            <a:gdLst>
              <a:gd name="connsiteX0" fmla="*/ 2787282 w 5687681"/>
              <a:gd name="connsiteY0" fmla="*/ 0 h 5708856"/>
              <a:gd name="connsiteX1" fmla="*/ 3988996 w 5687681"/>
              <a:gd name="connsiteY1" fmla="*/ 0 h 5708856"/>
              <a:gd name="connsiteX2" fmla="*/ 4236253 w 5687681"/>
              <a:gd name="connsiteY2" fmla="*/ 68070 h 5708856"/>
              <a:gd name="connsiteX3" fmla="*/ 4483543 w 5687681"/>
              <a:gd name="connsiteY3" fmla="*/ 168573 h 5708856"/>
              <a:gd name="connsiteX4" fmla="*/ 5265611 w 5687681"/>
              <a:gd name="connsiteY4" fmla="*/ 790441 h 5708856"/>
              <a:gd name="connsiteX5" fmla="*/ 5682608 w 5687681"/>
              <a:gd name="connsiteY5" fmla="*/ 1499885 h 5708856"/>
              <a:gd name="connsiteX6" fmla="*/ 5687681 w 5687681"/>
              <a:gd name="connsiteY6" fmla="*/ 1513862 h 5708856"/>
              <a:gd name="connsiteX7" fmla="*/ 5687681 w 5687681"/>
              <a:gd name="connsiteY7" fmla="*/ 3841322 h 5708856"/>
              <a:gd name="connsiteX8" fmla="*/ 5651147 w 5687681"/>
              <a:gd name="connsiteY8" fmla="*/ 3896489 h 5708856"/>
              <a:gd name="connsiteX9" fmla="*/ 4734255 w 5687681"/>
              <a:gd name="connsiteY9" fmla="*/ 4737639 h 5708856"/>
              <a:gd name="connsiteX10" fmla="*/ 4532663 w 5687681"/>
              <a:gd name="connsiteY10" fmla="*/ 4898543 h 5708856"/>
              <a:gd name="connsiteX11" fmla="*/ 2876165 w 5687681"/>
              <a:gd name="connsiteY11" fmla="*/ 5708856 h 5708856"/>
              <a:gd name="connsiteX12" fmla="*/ 694066 w 5687681"/>
              <a:gd name="connsiteY12" fmla="*/ 4391717 h 5708856"/>
              <a:gd name="connsiteX13" fmla="*/ 461517 w 5687681"/>
              <a:gd name="connsiteY13" fmla="*/ 4054756 h 5708856"/>
              <a:gd name="connsiteX14" fmla="*/ 0 w 5687681"/>
              <a:gd name="connsiteY14" fmla="*/ 2993139 h 5708856"/>
              <a:gd name="connsiteX15" fmla="*/ 278855 w 5687681"/>
              <a:gd name="connsiteY15" fmla="*/ 1849819 h 5708856"/>
              <a:gd name="connsiteX16" fmla="*/ 1047879 w 5687681"/>
              <a:gd name="connsiteY16" fmla="*/ 867400 h 5708856"/>
              <a:gd name="connsiteX17" fmla="*/ 2159714 w 5687681"/>
              <a:gd name="connsiteY17" fmla="*/ 186098 h 5708856"/>
              <a:gd name="connsiteX18" fmla="*/ 2785137 w 5687681"/>
              <a:gd name="connsiteY18" fmla="*/ 372 h 570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687681" h="5708856">
                <a:moveTo>
                  <a:pt x="2787282" y="0"/>
                </a:moveTo>
                <a:lnTo>
                  <a:pt x="3988996" y="0"/>
                </a:lnTo>
                <a:lnTo>
                  <a:pt x="4236253" y="68070"/>
                </a:lnTo>
                <a:cubicBezTo>
                  <a:pt x="4321147" y="96843"/>
                  <a:pt x="4403628" y="130356"/>
                  <a:pt x="4483543" y="168573"/>
                </a:cubicBezTo>
                <a:cubicBezTo>
                  <a:pt x="4783119" y="311949"/>
                  <a:pt x="5046239" y="521215"/>
                  <a:pt x="5265611" y="790441"/>
                </a:cubicBezTo>
                <a:cubicBezTo>
                  <a:pt x="5433740" y="996857"/>
                  <a:pt x="5573537" y="1235870"/>
                  <a:pt x="5682608" y="1499885"/>
                </a:cubicBezTo>
                <a:lnTo>
                  <a:pt x="5687681" y="1513862"/>
                </a:lnTo>
                <a:lnTo>
                  <a:pt x="5687681" y="3841322"/>
                </a:lnTo>
                <a:lnTo>
                  <a:pt x="5651147" y="3896489"/>
                </a:lnTo>
                <a:cubicBezTo>
                  <a:pt x="5427171" y="4186934"/>
                  <a:pt x="5090625" y="4454446"/>
                  <a:pt x="4734255" y="4737639"/>
                </a:cubicBezTo>
                <a:cubicBezTo>
                  <a:pt x="4668506" y="4789825"/>
                  <a:pt x="4600584" y="4843856"/>
                  <a:pt x="4532663" y="4898543"/>
                </a:cubicBezTo>
                <a:cubicBezTo>
                  <a:pt x="3924681" y="5387974"/>
                  <a:pt x="3480945" y="5708856"/>
                  <a:pt x="2876165" y="5708856"/>
                </a:cubicBezTo>
                <a:cubicBezTo>
                  <a:pt x="1954665" y="5708856"/>
                  <a:pt x="1302047" y="5314966"/>
                  <a:pt x="694066" y="4391717"/>
                </a:cubicBezTo>
                <a:cubicBezTo>
                  <a:pt x="614503" y="4270875"/>
                  <a:pt x="536731" y="4160972"/>
                  <a:pt x="461517" y="4054756"/>
                </a:cubicBezTo>
                <a:cubicBezTo>
                  <a:pt x="149788" y="3614348"/>
                  <a:pt x="0" y="3385316"/>
                  <a:pt x="0" y="2993139"/>
                </a:cubicBezTo>
                <a:cubicBezTo>
                  <a:pt x="0" y="2603731"/>
                  <a:pt x="93889" y="2219065"/>
                  <a:pt x="278855" y="1849819"/>
                </a:cubicBezTo>
                <a:cubicBezTo>
                  <a:pt x="459854" y="1488610"/>
                  <a:pt x="718625" y="1157977"/>
                  <a:pt x="1047879" y="867400"/>
                </a:cubicBezTo>
                <a:cubicBezTo>
                  <a:pt x="1371504" y="581701"/>
                  <a:pt x="1755887" y="346080"/>
                  <a:pt x="2159714" y="186098"/>
                </a:cubicBezTo>
                <a:cubicBezTo>
                  <a:pt x="2367064" y="103803"/>
                  <a:pt x="2576044" y="41801"/>
                  <a:pt x="2785137" y="372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105" name="Freeform: Shape 3104">
            <a:extLst>
              <a:ext uri="{FF2B5EF4-FFF2-40B4-BE49-F238E27FC236}">
                <a16:creationId xmlns:a16="http://schemas.microsoft.com/office/drawing/2014/main" id="{9F5CCFC5-858F-4B45-9B10-D49DD0280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5450" y="0"/>
            <a:ext cx="5866550" cy="5788550"/>
          </a:xfrm>
          <a:custGeom>
            <a:avLst/>
            <a:gdLst>
              <a:gd name="connsiteX0" fmla="*/ 2331396 w 5798121"/>
              <a:gd name="connsiteY0" fmla="*/ 0 h 5788550"/>
              <a:gd name="connsiteX1" fmla="*/ 4658651 w 5798121"/>
              <a:gd name="connsiteY1" fmla="*/ 0 h 5788550"/>
              <a:gd name="connsiteX2" fmla="*/ 4682835 w 5798121"/>
              <a:gd name="connsiteY2" fmla="*/ 9816 h 5788550"/>
              <a:gd name="connsiteX3" fmla="*/ 5499667 w 5798121"/>
              <a:gd name="connsiteY3" fmla="*/ 658449 h 5788550"/>
              <a:gd name="connsiteX4" fmla="*/ 5665313 w 5798121"/>
              <a:gd name="connsiteY4" fmla="*/ 884789 h 5788550"/>
              <a:gd name="connsiteX5" fmla="*/ 5798121 w 5798121"/>
              <a:gd name="connsiteY5" fmla="*/ 1110681 h 5788550"/>
              <a:gd name="connsiteX6" fmla="*/ 5798121 w 5798121"/>
              <a:gd name="connsiteY6" fmla="*/ 4016954 h 5788550"/>
              <a:gd name="connsiteX7" fmla="*/ 5706359 w 5798121"/>
              <a:gd name="connsiteY7" fmla="*/ 4121532 h 5788550"/>
              <a:gd name="connsiteX8" fmla="*/ 4944692 w 5798121"/>
              <a:gd name="connsiteY8" fmla="*/ 4775532 h 5788550"/>
              <a:gd name="connsiteX9" fmla="*/ 4734137 w 5798121"/>
              <a:gd name="connsiteY9" fmla="*/ 4943362 h 5788550"/>
              <a:gd name="connsiteX10" fmla="*/ 3004009 w 5798121"/>
              <a:gd name="connsiteY10" fmla="*/ 5788550 h 5788550"/>
              <a:gd name="connsiteX11" fmla="*/ 724917 w 5798121"/>
              <a:gd name="connsiteY11" fmla="*/ 4414722 h 5788550"/>
              <a:gd name="connsiteX12" fmla="*/ 482031 w 5798121"/>
              <a:gd name="connsiteY12" fmla="*/ 4063258 h 5788550"/>
              <a:gd name="connsiteX13" fmla="*/ 0 w 5798121"/>
              <a:gd name="connsiteY13" fmla="*/ 2955950 h 5788550"/>
              <a:gd name="connsiteX14" fmla="*/ 291250 w 5798121"/>
              <a:gd name="connsiteY14" fmla="*/ 1763422 h 5788550"/>
              <a:gd name="connsiteX15" fmla="*/ 1094457 w 5798121"/>
              <a:gd name="connsiteY15" fmla="*/ 738720 h 5788550"/>
              <a:gd name="connsiteX16" fmla="*/ 2255713 w 5798121"/>
              <a:gd name="connsiteY16" fmla="*/ 28095 h 5788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798121" h="5788550">
                <a:moveTo>
                  <a:pt x="2331396" y="0"/>
                </a:moveTo>
                <a:lnTo>
                  <a:pt x="4658651" y="0"/>
                </a:lnTo>
                <a:lnTo>
                  <a:pt x="4682835" y="9816"/>
                </a:lnTo>
                <a:cubicBezTo>
                  <a:pt x="4995727" y="159362"/>
                  <a:pt x="5270543" y="377635"/>
                  <a:pt x="5499667" y="658449"/>
                </a:cubicBezTo>
                <a:cubicBezTo>
                  <a:pt x="5558201" y="730215"/>
                  <a:pt x="5613447" y="805760"/>
                  <a:pt x="5665313" y="884789"/>
                </a:cubicBezTo>
                <a:lnTo>
                  <a:pt x="5798121" y="1110681"/>
                </a:lnTo>
                <a:lnTo>
                  <a:pt x="5798121" y="4016954"/>
                </a:lnTo>
                <a:lnTo>
                  <a:pt x="5706359" y="4121532"/>
                </a:lnTo>
                <a:cubicBezTo>
                  <a:pt x="5491360" y="4341659"/>
                  <a:pt x="5223849" y="4553996"/>
                  <a:pt x="4944692" y="4775532"/>
                </a:cubicBezTo>
                <a:cubicBezTo>
                  <a:pt x="4876021" y="4829964"/>
                  <a:pt x="4805079" y="4886320"/>
                  <a:pt x="4734137" y="4943362"/>
                </a:cubicBezTo>
                <a:cubicBezTo>
                  <a:pt x="4099133" y="5453857"/>
                  <a:pt x="3635672" y="5788550"/>
                  <a:pt x="3004009" y="5788550"/>
                </a:cubicBezTo>
                <a:cubicBezTo>
                  <a:pt x="2041550" y="5788550"/>
                  <a:pt x="1359922" y="5377707"/>
                  <a:pt x="724917" y="4414722"/>
                </a:cubicBezTo>
                <a:cubicBezTo>
                  <a:pt x="641818" y="4288679"/>
                  <a:pt x="560588" y="4174046"/>
                  <a:pt x="482031" y="4063258"/>
                </a:cubicBezTo>
                <a:cubicBezTo>
                  <a:pt x="156446" y="3603895"/>
                  <a:pt x="0" y="3365006"/>
                  <a:pt x="0" y="2955950"/>
                </a:cubicBezTo>
                <a:cubicBezTo>
                  <a:pt x="0" y="2549782"/>
                  <a:pt x="98062" y="2148559"/>
                  <a:pt x="291250" y="1763422"/>
                </a:cubicBezTo>
                <a:cubicBezTo>
                  <a:pt x="480295" y="1386666"/>
                  <a:pt x="750568" y="1041802"/>
                  <a:pt x="1094457" y="738720"/>
                </a:cubicBezTo>
                <a:cubicBezTo>
                  <a:pt x="1432467" y="440725"/>
                  <a:pt x="1833935" y="194963"/>
                  <a:pt x="2255713" y="28095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37B596-5B5C-C84F-24B9-82F93366D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2913"/>
            <a:ext cx="5411050" cy="984358"/>
          </a:xfrm>
        </p:spPr>
        <p:txBody>
          <a:bodyPr anchor="b">
            <a:normAutofit/>
          </a:bodyPr>
          <a:lstStyle/>
          <a:p>
            <a:r>
              <a:rPr lang="en-US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Limitations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6E096B-C047-430D-63C5-0EB43C0E66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427271"/>
            <a:ext cx="5768332" cy="4804192"/>
          </a:xfrm>
        </p:spPr>
        <p:txBody>
          <a:bodyPr anchor="t">
            <a:noAutofit/>
          </a:bodyPr>
          <a:lstStyle/>
          <a:p>
            <a:pPr>
              <a:lnSpc>
                <a:spcPct val="130000"/>
              </a:lnSpc>
            </a:pPr>
            <a:r>
              <a:rPr lang="en-US" sz="24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Data Constraints</a:t>
            </a:r>
            <a:r>
              <a:rPr lang="en-US" sz="2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>
              <a:lnSpc>
                <a:spcPct val="130000"/>
              </a:lnSpc>
            </a:pPr>
            <a:r>
              <a:rPr lang="en-US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• Transactional data only; demographic or behavioral data was not included.</a:t>
            </a:r>
          </a:p>
          <a:p>
            <a:pPr>
              <a:lnSpc>
                <a:spcPct val="130000"/>
              </a:lnSpc>
            </a:pPr>
            <a:r>
              <a:rPr lang="en-US" sz="24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Scalability</a:t>
            </a:r>
            <a:r>
              <a:rPr lang="en-US" sz="2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>
              <a:lnSpc>
                <a:spcPct val="130000"/>
              </a:lnSpc>
            </a:pPr>
            <a:r>
              <a:rPr lang="en-US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• Findings are specific to a single grocery store context.</a:t>
            </a:r>
          </a:p>
          <a:p>
            <a:pPr>
              <a:lnSpc>
                <a:spcPct val="130000"/>
              </a:lnSpc>
            </a:pPr>
            <a:r>
              <a:rPr lang="en-US" sz="24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Generalizability</a:t>
            </a:r>
            <a:r>
              <a:rPr lang="en-US" sz="2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>
              <a:lnSpc>
                <a:spcPct val="130000"/>
              </a:lnSpc>
            </a:pPr>
            <a:r>
              <a:rPr lang="en-US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• Results may vary for other geographic locations or larger datasets.</a:t>
            </a:r>
          </a:p>
          <a:p>
            <a:pPr>
              <a:lnSpc>
                <a:spcPct val="130000"/>
              </a:lnSpc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07" name="Freeform: Shape 3106">
            <a:extLst>
              <a:ext uri="{FF2B5EF4-FFF2-40B4-BE49-F238E27FC236}">
                <a16:creationId xmlns:a16="http://schemas.microsoft.com/office/drawing/2014/main" id="{2348ECDC-D455-4B71-90F6-2ECC12B798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23734" y="0"/>
            <a:ext cx="5568114" cy="5577748"/>
          </a:xfrm>
          <a:custGeom>
            <a:avLst/>
            <a:gdLst>
              <a:gd name="connsiteX0" fmla="*/ 2959946 w 5568114"/>
              <a:gd name="connsiteY0" fmla="*/ 0 h 5577748"/>
              <a:gd name="connsiteX1" fmla="*/ 3614224 w 5568114"/>
              <a:gd name="connsiteY1" fmla="*/ 0 h 5577748"/>
              <a:gd name="connsiteX2" fmla="*/ 3844432 w 5568114"/>
              <a:gd name="connsiteY2" fmla="*/ 36392 h 5577748"/>
              <a:gd name="connsiteX3" fmla="*/ 4336826 w 5568114"/>
              <a:gd name="connsiteY3" fmla="*/ 203778 h 5577748"/>
              <a:gd name="connsiteX4" fmla="*/ 5093304 w 5568114"/>
              <a:gd name="connsiteY4" fmla="*/ 806978 h 5577748"/>
              <a:gd name="connsiteX5" fmla="*/ 5496656 w 5568114"/>
              <a:gd name="connsiteY5" fmla="*/ 1495125 h 5577748"/>
              <a:gd name="connsiteX6" fmla="*/ 5568114 w 5568114"/>
              <a:gd name="connsiteY6" fmla="*/ 1692569 h 5577748"/>
              <a:gd name="connsiteX7" fmla="*/ 5568114 w 5568114"/>
              <a:gd name="connsiteY7" fmla="*/ 3665503 h 5577748"/>
              <a:gd name="connsiteX8" fmla="*/ 5466225 w 5568114"/>
              <a:gd name="connsiteY8" fmla="*/ 3819786 h 5577748"/>
              <a:gd name="connsiteX9" fmla="*/ 4579336 w 5568114"/>
              <a:gd name="connsiteY9" fmla="*/ 4635686 h 5577748"/>
              <a:gd name="connsiteX10" fmla="*/ 4384340 w 5568114"/>
              <a:gd name="connsiteY10" fmla="*/ 4791760 h 5577748"/>
              <a:gd name="connsiteX11" fmla="*/ 2782048 w 5568114"/>
              <a:gd name="connsiteY11" fmla="*/ 5577748 h 5577748"/>
              <a:gd name="connsiteX12" fmla="*/ 671354 w 5568114"/>
              <a:gd name="connsiteY12" fmla="*/ 4300148 h 5577748"/>
              <a:gd name="connsiteX13" fmla="*/ 446415 w 5568114"/>
              <a:gd name="connsiteY13" fmla="*/ 3973302 h 5577748"/>
              <a:gd name="connsiteX14" fmla="*/ 0 w 5568114"/>
              <a:gd name="connsiteY14" fmla="*/ 2943554 h 5577748"/>
              <a:gd name="connsiteX15" fmla="*/ 269730 w 5568114"/>
              <a:gd name="connsiteY15" fmla="*/ 1834555 h 5577748"/>
              <a:gd name="connsiteX16" fmla="*/ 1013589 w 5568114"/>
              <a:gd name="connsiteY16" fmla="*/ 881627 h 5577748"/>
              <a:gd name="connsiteX17" fmla="*/ 2089042 w 5568114"/>
              <a:gd name="connsiteY17" fmla="*/ 220777 h 5577748"/>
              <a:gd name="connsiteX18" fmla="*/ 2845684 w 5568114"/>
              <a:gd name="connsiteY18" fmla="*/ 14234 h 5577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568114" h="5577748">
                <a:moveTo>
                  <a:pt x="2959946" y="0"/>
                </a:moveTo>
                <a:lnTo>
                  <a:pt x="3614224" y="0"/>
                </a:lnTo>
                <a:lnTo>
                  <a:pt x="3844432" y="36392"/>
                </a:lnTo>
                <a:cubicBezTo>
                  <a:pt x="4017699" y="73748"/>
                  <a:pt x="4182227" y="129639"/>
                  <a:pt x="4336826" y="203778"/>
                </a:cubicBezTo>
                <a:cubicBezTo>
                  <a:pt x="4626600" y="342850"/>
                  <a:pt x="4881111" y="545834"/>
                  <a:pt x="5093304" y="806978"/>
                </a:cubicBezTo>
                <a:cubicBezTo>
                  <a:pt x="5255931" y="1007198"/>
                  <a:pt x="5391154" y="1239036"/>
                  <a:pt x="5496656" y="1495125"/>
                </a:cubicBezTo>
                <a:lnTo>
                  <a:pt x="5568114" y="1692569"/>
                </a:lnTo>
                <a:lnTo>
                  <a:pt x="5568114" y="3665503"/>
                </a:lnTo>
                <a:lnTo>
                  <a:pt x="5466225" y="3819786"/>
                </a:lnTo>
                <a:cubicBezTo>
                  <a:pt x="5249576" y="4101511"/>
                  <a:pt x="4924044" y="4360994"/>
                  <a:pt x="4579336" y="4635686"/>
                </a:cubicBezTo>
                <a:cubicBezTo>
                  <a:pt x="4515738" y="4686305"/>
                  <a:pt x="4450038" y="4738713"/>
                  <a:pt x="4384340" y="4791760"/>
                </a:cubicBezTo>
                <a:cubicBezTo>
                  <a:pt x="3796254" y="5266498"/>
                  <a:pt x="3367038" y="5577748"/>
                  <a:pt x="2782048" y="5577748"/>
                </a:cubicBezTo>
                <a:cubicBezTo>
                  <a:pt x="1890703" y="5577748"/>
                  <a:pt x="1259439" y="5195682"/>
                  <a:pt x="671354" y="4300148"/>
                </a:cubicBezTo>
                <a:cubicBezTo>
                  <a:pt x="594395" y="4182934"/>
                  <a:pt x="519167" y="4076330"/>
                  <a:pt x="446415" y="3973302"/>
                </a:cubicBezTo>
                <a:cubicBezTo>
                  <a:pt x="144886" y="3546115"/>
                  <a:pt x="0" y="3323958"/>
                  <a:pt x="0" y="2943554"/>
                </a:cubicBezTo>
                <a:cubicBezTo>
                  <a:pt x="0" y="2565835"/>
                  <a:pt x="90816" y="2192716"/>
                  <a:pt x="269730" y="1834555"/>
                </a:cubicBezTo>
                <a:cubicBezTo>
                  <a:pt x="444806" y="1484188"/>
                  <a:pt x="695109" y="1163480"/>
                  <a:pt x="1013589" y="881627"/>
                </a:cubicBezTo>
                <a:cubicBezTo>
                  <a:pt x="1326624" y="604505"/>
                  <a:pt x="1698428" y="375956"/>
                  <a:pt x="2089042" y="220777"/>
                </a:cubicBezTo>
                <a:cubicBezTo>
                  <a:pt x="2339747" y="120996"/>
                  <a:pt x="2592918" y="51971"/>
                  <a:pt x="2845684" y="14234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3074" name="Picture 2" descr="Kids preaching “shop local” without understanding economic of scale.. [OC]  : r/comics">
            <a:extLst>
              <a:ext uri="{FF2B5EF4-FFF2-40B4-BE49-F238E27FC236}">
                <a16:creationId xmlns:a16="http://schemas.microsoft.com/office/drawing/2014/main" id="{8E42686F-B4F2-ABEA-5539-875828BB24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01"/>
          <a:stretch/>
        </p:blipFill>
        <p:spPr bwMode="auto">
          <a:xfrm>
            <a:off x="6682884" y="0"/>
            <a:ext cx="5687681" cy="5522682"/>
          </a:xfrm>
          <a:custGeom>
            <a:avLst/>
            <a:gdLst/>
            <a:ahLst/>
            <a:cxnLst/>
            <a:rect l="l" t="t" r="r" b="b"/>
            <a:pathLst>
              <a:path w="5044104" h="4896924">
                <a:moveTo>
                  <a:pt x="2886613" y="0"/>
                </a:moveTo>
                <a:cubicBezTo>
                  <a:pt x="3218269" y="0"/>
                  <a:pt x="3523512" y="65865"/>
                  <a:pt x="3794011" y="195584"/>
                </a:cubicBezTo>
                <a:cubicBezTo>
                  <a:pt x="4047516" y="317247"/>
                  <a:pt x="4270172" y="494825"/>
                  <a:pt x="4455804" y="723284"/>
                </a:cubicBezTo>
                <a:cubicBezTo>
                  <a:pt x="4835198" y="1190375"/>
                  <a:pt x="5044104" y="1854168"/>
                  <a:pt x="5044104" y="2592438"/>
                </a:cubicBezTo>
                <a:cubicBezTo>
                  <a:pt x="5044104" y="2886985"/>
                  <a:pt x="4963247" y="3123382"/>
                  <a:pt x="4782050" y="3358996"/>
                </a:cubicBezTo>
                <a:cubicBezTo>
                  <a:pt x="4592516" y="3605460"/>
                  <a:pt x="4307730" y="3832465"/>
                  <a:pt x="4006167" y="4072775"/>
                </a:cubicBezTo>
                <a:cubicBezTo>
                  <a:pt x="3950530" y="4117058"/>
                  <a:pt x="3893052" y="4162907"/>
                  <a:pt x="3835576" y="4209314"/>
                </a:cubicBezTo>
                <a:cubicBezTo>
                  <a:pt x="3321099" y="4624632"/>
                  <a:pt x="2945605" y="4896924"/>
                  <a:pt x="2433835" y="4896924"/>
                </a:cubicBezTo>
                <a:cubicBezTo>
                  <a:pt x="1654054" y="4896924"/>
                  <a:pt x="1101803" y="4562680"/>
                  <a:pt x="587325" y="3779234"/>
                </a:cubicBezTo>
                <a:cubicBezTo>
                  <a:pt x="519999" y="3676690"/>
                  <a:pt x="454187" y="3583430"/>
                  <a:pt x="390540" y="3493298"/>
                </a:cubicBezTo>
                <a:cubicBezTo>
                  <a:pt x="126752" y="3119579"/>
                  <a:pt x="0" y="2925228"/>
                  <a:pt x="0" y="2592438"/>
                </a:cubicBezTo>
                <a:cubicBezTo>
                  <a:pt x="0" y="2261996"/>
                  <a:pt x="79450" y="1935577"/>
                  <a:pt x="235969" y="1622244"/>
                </a:cubicBezTo>
                <a:cubicBezTo>
                  <a:pt x="389133" y="1315731"/>
                  <a:pt x="608107" y="1035165"/>
                  <a:pt x="886724" y="788590"/>
                </a:cubicBezTo>
                <a:cubicBezTo>
                  <a:pt x="1160578" y="546153"/>
                  <a:pt x="1485846" y="346211"/>
                  <a:pt x="1827568" y="210454"/>
                </a:cubicBezTo>
                <a:cubicBezTo>
                  <a:pt x="2178491" y="70787"/>
                  <a:pt x="2534934" y="0"/>
                  <a:pt x="2886613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77328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3" name="Rectangle 4102">
            <a:extLst>
              <a:ext uri="{FF2B5EF4-FFF2-40B4-BE49-F238E27FC236}">
                <a16:creationId xmlns:a16="http://schemas.microsoft.com/office/drawing/2014/main" id="{593B4D24-F4A8-4141-A20A-E0575D1996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4098" name="Picture 2" descr="Futuristic Grocery Store Stock Illustrations – 449 Futuristic Grocery Store  Stock Illustrations, Vectors &amp; Clipart - Dreamstime">
            <a:extLst>
              <a:ext uri="{FF2B5EF4-FFF2-40B4-BE49-F238E27FC236}">
                <a16:creationId xmlns:a16="http://schemas.microsoft.com/office/drawing/2014/main" id="{90BB0D85-07C7-171B-C165-B5159526ED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90"/>
          <a:stretch/>
        </p:blipFill>
        <p:spPr bwMode="auto">
          <a:xfrm>
            <a:off x="1524" y="10"/>
            <a:ext cx="1218895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05" name="Freeform: Shape 4104">
            <a:extLst>
              <a:ext uri="{FF2B5EF4-FFF2-40B4-BE49-F238E27FC236}">
                <a16:creationId xmlns:a16="http://schemas.microsoft.com/office/drawing/2014/main" id="{55A741C2-AB82-4BF5-9324-5D0B56A3D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167675" y="-3167677"/>
            <a:ext cx="5856341" cy="12191695"/>
          </a:xfrm>
          <a:custGeom>
            <a:avLst/>
            <a:gdLst>
              <a:gd name="connsiteX0" fmla="*/ 0 w 5856341"/>
              <a:gd name="connsiteY0" fmla="*/ 12191695 h 12191695"/>
              <a:gd name="connsiteX1" fmla="*/ 0 w 5856341"/>
              <a:gd name="connsiteY1" fmla="*/ 0 h 12191695"/>
              <a:gd name="connsiteX2" fmla="*/ 243849 w 5856341"/>
              <a:gd name="connsiteY2" fmla="*/ 0 h 12191695"/>
              <a:gd name="connsiteX3" fmla="*/ 505121 w 5856341"/>
              <a:gd name="connsiteY3" fmla="*/ 0 h 12191695"/>
              <a:gd name="connsiteX4" fmla="*/ 723207 w 5856341"/>
              <a:gd name="connsiteY4" fmla="*/ 0 h 12191695"/>
              <a:gd name="connsiteX5" fmla="*/ 755828 w 5856341"/>
              <a:gd name="connsiteY5" fmla="*/ 0 h 12191695"/>
              <a:gd name="connsiteX6" fmla="*/ 1411868 w 5856341"/>
              <a:gd name="connsiteY6" fmla="*/ 0 h 12191695"/>
              <a:gd name="connsiteX7" fmla="*/ 1421034 w 5856341"/>
              <a:gd name="connsiteY7" fmla="*/ 0 h 12191695"/>
              <a:gd name="connsiteX8" fmla="*/ 1515206 w 5856341"/>
              <a:gd name="connsiteY8" fmla="*/ 0 h 12191695"/>
              <a:gd name="connsiteX9" fmla="*/ 2636151 w 5856341"/>
              <a:gd name="connsiteY9" fmla="*/ 0 h 12191695"/>
              <a:gd name="connsiteX10" fmla="*/ 4637890 w 5856341"/>
              <a:gd name="connsiteY10" fmla="*/ 0 h 12191695"/>
              <a:gd name="connsiteX11" fmla="*/ 4654499 w 5856341"/>
              <a:gd name="connsiteY11" fmla="*/ 26661 h 12191695"/>
              <a:gd name="connsiteX12" fmla="*/ 5856341 w 5856341"/>
              <a:gd name="connsiteY12" fmla="*/ 6438338 h 12191695"/>
              <a:gd name="connsiteX13" fmla="*/ 4449211 w 5856341"/>
              <a:gd name="connsiteY13" fmla="*/ 11332719 h 12191695"/>
              <a:gd name="connsiteX14" fmla="*/ 4061349 w 5856341"/>
              <a:gd name="connsiteY14" fmla="*/ 12054097 h 12191695"/>
              <a:gd name="connsiteX15" fmla="*/ 3977450 w 5856341"/>
              <a:gd name="connsiteY15" fmla="*/ 12191695 h 12191695"/>
              <a:gd name="connsiteX16" fmla="*/ 2636151 w 5856341"/>
              <a:gd name="connsiteY16" fmla="*/ 12191695 h 12191695"/>
              <a:gd name="connsiteX17" fmla="*/ 1421034 w 5856341"/>
              <a:gd name="connsiteY17" fmla="*/ 12191695 h 12191695"/>
              <a:gd name="connsiteX18" fmla="*/ 1411868 w 5856341"/>
              <a:gd name="connsiteY18" fmla="*/ 12191695 h 12191695"/>
              <a:gd name="connsiteX19" fmla="*/ 1283685 w 5856341"/>
              <a:gd name="connsiteY19" fmla="*/ 12191695 h 12191695"/>
              <a:gd name="connsiteX20" fmla="*/ 755828 w 5856341"/>
              <a:gd name="connsiteY20" fmla="*/ 12191695 h 12191695"/>
              <a:gd name="connsiteX21" fmla="*/ 723207 w 5856341"/>
              <a:gd name="connsiteY21" fmla="*/ 12191695 h 12191695"/>
              <a:gd name="connsiteX22" fmla="*/ 505121 w 5856341"/>
              <a:gd name="connsiteY22" fmla="*/ 12191695 h 12191695"/>
              <a:gd name="connsiteX23" fmla="*/ 243849 w 5856341"/>
              <a:gd name="connsiteY23" fmla="*/ 12191695 h 12191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856341" h="12191695">
                <a:moveTo>
                  <a:pt x="0" y="12191695"/>
                </a:moveTo>
                <a:lnTo>
                  <a:pt x="0" y="0"/>
                </a:lnTo>
                <a:lnTo>
                  <a:pt x="243849" y="0"/>
                </a:lnTo>
                <a:lnTo>
                  <a:pt x="505121" y="0"/>
                </a:lnTo>
                <a:lnTo>
                  <a:pt x="723207" y="0"/>
                </a:lnTo>
                <a:lnTo>
                  <a:pt x="755828" y="0"/>
                </a:lnTo>
                <a:lnTo>
                  <a:pt x="1411868" y="0"/>
                </a:lnTo>
                <a:lnTo>
                  <a:pt x="1421034" y="0"/>
                </a:lnTo>
                <a:lnTo>
                  <a:pt x="1515206" y="0"/>
                </a:lnTo>
                <a:lnTo>
                  <a:pt x="2636151" y="0"/>
                </a:lnTo>
                <a:lnTo>
                  <a:pt x="4637890" y="0"/>
                </a:lnTo>
                <a:lnTo>
                  <a:pt x="4654499" y="26661"/>
                </a:lnTo>
                <a:cubicBezTo>
                  <a:pt x="5425621" y="1341551"/>
                  <a:pt x="5856341" y="3721137"/>
                  <a:pt x="5856341" y="6438338"/>
                </a:cubicBezTo>
                <a:cubicBezTo>
                  <a:pt x="5856341" y="8833790"/>
                  <a:pt x="5159120" y="9960353"/>
                  <a:pt x="4449211" y="11332719"/>
                </a:cubicBezTo>
                <a:cubicBezTo>
                  <a:pt x="4319934" y="11582638"/>
                  <a:pt x="4191839" y="11827452"/>
                  <a:pt x="4061349" y="12054097"/>
                </a:cubicBezTo>
                <a:lnTo>
                  <a:pt x="3977450" y="12191695"/>
                </a:lnTo>
                <a:lnTo>
                  <a:pt x="2636151" y="12191695"/>
                </a:lnTo>
                <a:lnTo>
                  <a:pt x="1421034" y="12191695"/>
                </a:lnTo>
                <a:lnTo>
                  <a:pt x="1411868" y="12191695"/>
                </a:lnTo>
                <a:lnTo>
                  <a:pt x="1283685" y="12191695"/>
                </a:lnTo>
                <a:lnTo>
                  <a:pt x="755828" y="12191695"/>
                </a:lnTo>
                <a:lnTo>
                  <a:pt x="723207" y="12191695"/>
                </a:lnTo>
                <a:lnTo>
                  <a:pt x="505121" y="12191695"/>
                </a:lnTo>
                <a:lnTo>
                  <a:pt x="243849" y="12191695"/>
                </a:lnTo>
                <a:close/>
              </a:path>
            </a:pathLst>
          </a:cu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4DECB0-61BE-347A-0FDC-3D7AFA9A9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0875" y="442913"/>
            <a:ext cx="8391967" cy="761505"/>
          </a:xfrm>
        </p:spPr>
        <p:txBody>
          <a:bodyPr anchor="b">
            <a:noAutofit/>
          </a:bodyPr>
          <a:lstStyle/>
          <a:p>
            <a:r>
              <a:rPr lang="en-US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Future Work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07" name="Freeform: Shape 4106">
            <a:extLst>
              <a:ext uri="{FF2B5EF4-FFF2-40B4-BE49-F238E27FC236}">
                <a16:creationId xmlns:a16="http://schemas.microsoft.com/office/drawing/2014/main" id="{DCD46807-BF17-4E5D-90A8-A062604C00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146277" y="-874927"/>
            <a:ext cx="1899138" cy="12191695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109" name="Freeform: Shape 4108">
            <a:extLst>
              <a:ext uri="{FF2B5EF4-FFF2-40B4-BE49-F238E27FC236}">
                <a16:creationId xmlns:a16="http://schemas.microsoft.com/office/drawing/2014/main" id="{823926DB-76C8-474A-B5FB-F43C59E33F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143758" y="-1037574"/>
            <a:ext cx="1904176" cy="12191695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5D020E-180D-9A3B-85F7-CE4CAF8459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875" y="1369584"/>
            <a:ext cx="9309100" cy="3941009"/>
          </a:xfrm>
        </p:spPr>
        <p:txBody>
          <a:bodyPr>
            <a:noAutofit/>
          </a:bodyPr>
          <a:lstStyle/>
          <a:p>
            <a:pPr>
              <a:lnSpc>
                <a:spcPct val="130000"/>
              </a:lnSpc>
            </a:pPr>
            <a:r>
              <a:rPr lang="en-US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Integration of Real-Time Analytics</a:t>
            </a:r>
            <a:r>
              <a:rPr lang="en-US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>
              <a:lnSpc>
                <a:spcPct val="130000"/>
              </a:lnSpc>
            </a:pPr>
            <a:r>
              <a:rPr lang="en-US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• Update RFM metrics dynamically for responsive marketing.</a:t>
            </a:r>
          </a:p>
          <a:p>
            <a:pPr>
              <a:lnSpc>
                <a:spcPct val="130000"/>
              </a:lnSpc>
            </a:pPr>
            <a:r>
              <a:rPr lang="en-US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Scaling</a:t>
            </a:r>
            <a:r>
              <a:rPr lang="en-US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>
              <a:lnSpc>
                <a:spcPct val="130000"/>
              </a:lnSpc>
            </a:pPr>
            <a:r>
              <a:rPr lang="en-US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• Test on larger datasets and multi-store environments.</a:t>
            </a:r>
          </a:p>
          <a:p>
            <a:pPr>
              <a:lnSpc>
                <a:spcPct val="130000"/>
              </a:lnSpc>
            </a:pPr>
            <a:r>
              <a:rPr lang="en-US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Incorporating Additional Data</a:t>
            </a:r>
            <a:r>
              <a:rPr lang="en-US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>
              <a:lnSpc>
                <a:spcPct val="130000"/>
              </a:lnSpc>
            </a:pPr>
            <a:r>
              <a:rPr lang="en-US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• Demographics, purchase preferences, and seasonal trends.</a:t>
            </a:r>
          </a:p>
          <a:p>
            <a:pPr>
              <a:lnSpc>
                <a:spcPct val="130000"/>
              </a:lnSpc>
            </a:pPr>
            <a:r>
              <a:rPr lang="en-US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Recommendation Systems</a:t>
            </a:r>
            <a:r>
              <a:rPr lang="en-US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>
              <a:lnSpc>
                <a:spcPct val="130000"/>
              </a:lnSpc>
            </a:pPr>
            <a:r>
              <a:rPr lang="en-US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• Build personalized product recommendations for customers.</a:t>
            </a:r>
          </a:p>
          <a:p>
            <a:pPr>
              <a:lnSpc>
                <a:spcPct val="130000"/>
              </a:lnSpc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11562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00" name="Rectangle 5199">
            <a:extLst>
              <a:ext uri="{FF2B5EF4-FFF2-40B4-BE49-F238E27FC236}">
                <a16:creationId xmlns:a16="http://schemas.microsoft.com/office/drawing/2014/main" id="{49BB7E9A-6937-4BF0-9F51-A20F197B55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201" name="Freeform: Shape 5193">
            <a:extLst>
              <a:ext uri="{FF2B5EF4-FFF2-40B4-BE49-F238E27FC236}">
                <a16:creationId xmlns:a16="http://schemas.microsoft.com/office/drawing/2014/main" id="{E0939753-89D7-48A8-8441-B9FF25CE8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04167" y="0"/>
            <a:ext cx="5687681" cy="5708856"/>
          </a:xfrm>
          <a:custGeom>
            <a:avLst/>
            <a:gdLst>
              <a:gd name="connsiteX0" fmla="*/ 2787282 w 5687681"/>
              <a:gd name="connsiteY0" fmla="*/ 0 h 5708856"/>
              <a:gd name="connsiteX1" fmla="*/ 3988996 w 5687681"/>
              <a:gd name="connsiteY1" fmla="*/ 0 h 5708856"/>
              <a:gd name="connsiteX2" fmla="*/ 4236253 w 5687681"/>
              <a:gd name="connsiteY2" fmla="*/ 68070 h 5708856"/>
              <a:gd name="connsiteX3" fmla="*/ 4483543 w 5687681"/>
              <a:gd name="connsiteY3" fmla="*/ 168573 h 5708856"/>
              <a:gd name="connsiteX4" fmla="*/ 5265611 w 5687681"/>
              <a:gd name="connsiteY4" fmla="*/ 790441 h 5708856"/>
              <a:gd name="connsiteX5" fmla="*/ 5682608 w 5687681"/>
              <a:gd name="connsiteY5" fmla="*/ 1499885 h 5708856"/>
              <a:gd name="connsiteX6" fmla="*/ 5687681 w 5687681"/>
              <a:gd name="connsiteY6" fmla="*/ 1513862 h 5708856"/>
              <a:gd name="connsiteX7" fmla="*/ 5687681 w 5687681"/>
              <a:gd name="connsiteY7" fmla="*/ 3841322 h 5708856"/>
              <a:gd name="connsiteX8" fmla="*/ 5651147 w 5687681"/>
              <a:gd name="connsiteY8" fmla="*/ 3896489 h 5708856"/>
              <a:gd name="connsiteX9" fmla="*/ 4734255 w 5687681"/>
              <a:gd name="connsiteY9" fmla="*/ 4737639 h 5708856"/>
              <a:gd name="connsiteX10" fmla="*/ 4532663 w 5687681"/>
              <a:gd name="connsiteY10" fmla="*/ 4898543 h 5708856"/>
              <a:gd name="connsiteX11" fmla="*/ 2876165 w 5687681"/>
              <a:gd name="connsiteY11" fmla="*/ 5708856 h 5708856"/>
              <a:gd name="connsiteX12" fmla="*/ 694066 w 5687681"/>
              <a:gd name="connsiteY12" fmla="*/ 4391717 h 5708856"/>
              <a:gd name="connsiteX13" fmla="*/ 461517 w 5687681"/>
              <a:gd name="connsiteY13" fmla="*/ 4054756 h 5708856"/>
              <a:gd name="connsiteX14" fmla="*/ 0 w 5687681"/>
              <a:gd name="connsiteY14" fmla="*/ 2993139 h 5708856"/>
              <a:gd name="connsiteX15" fmla="*/ 278855 w 5687681"/>
              <a:gd name="connsiteY15" fmla="*/ 1849819 h 5708856"/>
              <a:gd name="connsiteX16" fmla="*/ 1047879 w 5687681"/>
              <a:gd name="connsiteY16" fmla="*/ 867400 h 5708856"/>
              <a:gd name="connsiteX17" fmla="*/ 2159714 w 5687681"/>
              <a:gd name="connsiteY17" fmla="*/ 186098 h 5708856"/>
              <a:gd name="connsiteX18" fmla="*/ 2785137 w 5687681"/>
              <a:gd name="connsiteY18" fmla="*/ 372 h 570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687681" h="5708856">
                <a:moveTo>
                  <a:pt x="2787282" y="0"/>
                </a:moveTo>
                <a:lnTo>
                  <a:pt x="3988996" y="0"/>
                </a:lnTo>
                <a:lnTo>
                  <a:pt x="4236253" y="68070"/>
                </a:lnTo>
                <a:cubicBezTo>
                  <a:pt x="4321147" y="96843"/>
                  <a:pt x="4403628" y="130356"/>
                  <a:pt x="4483543" y="168573"/>
                </a:cubicBezTo>
                <a:cubicBezTo>
                  <a:pt x="4783119" y="311949"/>
                  <a:pt x="5046239" y="521215"/>
                  <a:pt x="5265611" y="790441"/>
                </a:cubicBezTo>
                <a:cubicBezTo>
                  <a:pt x="5433740" y="996857"/>
                  <a:pt x="5573537" y="1235870"/>
                  <a:pt x="5682608" y="1499885"/>
                </a:cubicBezTo>
                <a:lnTo>
                  <a:pt x="5687681" y="1513862"/>
                </a:lnTo>
                <a:lnTo>
                  <a:pt x="5687681" y="3841322"/>
                </a:lnTo>
                <a:lnTo>
                  <a:pt x="5651147" y="3896489"/>
                </a:lnTo>
                <a:cubicBezTo>
                  <a:pt x="5427171" y="4186934"/>
                  <a:pt x="5090625" y="4454446"/>
                  <a:pt x="4734255" y="4737639"/>
                </a:cubicBezTo>
                <a:cubicBezTo>
                  <a:pt x="4668506" y="4789825"/>
                  <a:pt x="4600584" y="4843856"/>
                  <a:pt x="4532663" y="4898543"/>
                </a:cubicBezTo>
                <a:cubicBezTo>
                  <a:pt x="3924681" y="5387974"/>
                  <a:pt x="3480945" y="5708856"/>
                  <a:pt x="2876165" y="5708856"/>
                </a:cubicBezTo>
                <a:cubicBezTo>
                  <a:pt x="1954665" y="5708856"/>
                  <a:pt x="1302047" y="5314966"/>
                  <a:pt x="694066" y="4391717"/>
                </a:cubicBezTo>
                <a:cubicBezTo>
                  <a:pt x="614503" y="4270875"/>
                  <a:pt x="536731" y="4160972"/>
                  <a:pt x="461517" y="4054756"/>
                </a:cubicBezTo>
                <a:cubicBezTo>
                  <a:pt x="149788" y="3614348"/>
                  <a:pt x="0" y="3385316"/>
                  <a:pt x="0" y="2993139"/>
                </a:cubicBezTo>
                <a:cubicBezTo>
                  <a:pt x="0" y="2603731"/>
                  <a:pt x="93889" y="2219065"/>
                  <a:pt x="278855" y="1849819"/>
                </a:cubicBezTo>
                <a:cubicBezTo>
                  <a:pt x="459854" y="1488610"/>
                  <a:pt x="718625" y="1157977"/>
                  <a:pt x="1047879" y="867400"/>
                </a:cubicBezTo>
                <a:cubicBezTo>
                  <a:pt x="1371504" y="581701"/>
                  <a:pt x="1755887" y="346080"/>
                  <a:pt x="2159714" y="186098"/>
                </a:cubicBezTo>
                <a:cubicBezTo>
                  <a:pt x="2367064" y="103803"/>
                  <a:pt x="2576044" y="41801"/>
                  <a:pt x="2785137" y="372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202" name="Freeform: Shape 5195">
            <a:extLst>
              <a:ext uri="{FF2B5EF4-FFF2-40B4-BE49-F238E27FC236}">
                <a16:creationId xmlns:a16="http://schemas.microsoft.com/office/drawing/2014/main" id="{9F5CCFC5-858F-4B45-9B10-D49DD0280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5450" y="0"/>
            <a:ext cx="5866550" cy="5788550"/>
          </a:xfrm>
          <a:custGeom>
            <a:avLst/>
            <a:gdLst>
              <a:gd name="connsiteX0" fmla="*/ 2331396 w 5798121"/>
              <a:gd name="connsiteY0" fmla="*/ 0 h 5788550"/>
              <a:gd name="connsiteX1" fmla="*/ 4658651 w 5798121"/>
              <a:gd name="connsiteY1" fmla="*/ 0 h 5788550"/>
              <a:gd name="connsiteX2" fmla="*/ 4682835 w 5798121"/>
              <a:gd name="connsiteY2" fmla="*/ 9816 h 5788550"/>
              <a:gd name="connsiteX3" fmla="*/ 5499667 w 5798121"/>
              <a:gd name="connsiteY3" fmla="*/ 658449 h 5788550"/>
              <a:gd name="connsiteX4" fmla="*/ 5665313 w 5798121"/>
              <a:gd name="connsiteY4" fmla="*/ 884789 h 5788550"/>
              <a:gd name="connsiteX5" fmla="*/ 5798121 w 5798121"/>
              <a:gd name="connsiteY5" fmla="*/ 1110681 h 5788550"/>
              <a:gd name="connsiteX6" fmla="*/ 5798121 w 5798121"/>
              <a:gd name="connsiteY6" fmla="*/ 4016954 h 5788550"/>
              <a:gd name="connsiteX7" fmla="*/ 5706359 w 5798121"/>
              <a:gd name="connsiteY7" fmla="*/ 4121532 h 5788550"/>
              <a:gd name="connsiteX8" fmla="*/ 4944692 w 5798121"/>
              <a:gd name="connsiteY8" fmla="*/ 4775532 h 5788550"/>
              <a:gd name="connsiteX9" fmla="*/ 4734137 w 5798121"/>
              <a:gd name="connsiteY9" fmla="*/ 4943362 h 5788550"/>
              <a:gd name="connsiteX10" fmla="*/ 3004009 w 5798121"/>
              <a:gd name="connsiteY10" fmla="*/ 5788550 h 5788550"/>
              <a:gd name="connsiteX11" fmla="*/ 724917 w 5798121"/>
              <a:gd name="connsiteY11" fmla="*/ 4414722 h 5788550"/>
              <a:gd name="connsiteX12" fmla="*/ 482031 w 5798121"/>
              <a:gd name="connsiteY12" fmla="*/ 4063258 h 5788550"/>
              <a:gd name="connsiteX13" fmla="*/ 0 w 5798121"/>
              <a:gd name="connsiteY13" fmla="*/ 2955950 h 5788550"/>
              <a:gd name="connsiteX14" fmla="*/ 291250 w 5798121"/>
              <a:gd name="connsiteY14" fmla="*/ 1763422 h 5788550"/>
              <a:gd name="connsiteX15" fmla="*/ 1094457 w 5798121"/>
              <a:gd name="connsiteY15" fmla="*/ 738720 h 5788550"/>
              <a:gd name="connsiteX16" fmla="*/ 2255713 w 5798121"/>
              <a:gd name="connsiteY16" fmla="*/ 28095 h 5788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798121" h="5788550">
                <a:moveTo>
                  <a:pt x="2331396" y="0"/>
                </a:moveTo>
                <a:lnTo>
                  <a:pt x="4658651" y="0"/>
                </a:lnTo>
                <a:lnTo>
                  <a:pt x="4682835" y="9816"/>
                </a:lnTo>
                <a:cubicBezTo>
                  <a:pt x="4995727" y="159362"/>
                  <a:pt x="5270543" y="377635"/>
                  <a:pt x="5499667" y="658449"/>
                </a:cubicBezTo>
                <a:cubicBezTo>
                  <a:pt x="5558201" y="730215"/>
                  <a:pt x="5613447" y="805760"/>
                  <a:pt x="5665313" y="884789"/>
                </a:cubicBezTo>
                <a:lnTo>
                  <a:pt x="5798121" y="1110681"/>
                </a:lnTo>
                <a:lnTo>
                  <a:pt x="5798121" y="4016954"/>
                </a:lnTo>
                <a:lnTo>
                  <a:pt x="5706359" y="4121532"/>
                </a:lnTo>
                <a:cubicBezTo>
                  <a:pt x="5491360" y="4341659"/>
                  <a:pt x="5223849" y="4553996"/>
                  <a:pt x="4944692" y="4775532"/>
                </a:cubicBezTo>
                <a:cubicBezTo>
                  <a:pt x="4876021" y="4829964"/>
                  <a:pt x="4805079" y="4886320"/>
                  <a:pt x="4734137" y="4943362"/>
                </a:cubicBezTo>
                <a:cubicBezTo>
                  <a:pt x="4099133" y="5453857"/>
                  <a:pt x="3635672" y="5788550"/>
                  <a:pt x="3004009" y="5788550"/>
                </a:cubicBezTo>
                <a:cubicBezTo>
                  <a:pt x="2041550" y="5788550"/>
                  <a:pt x="1359922" y="5377707"/>
                  <a:pt x="724917" y="4414722"/>
                </a:cubicBezTo>
                <a:cubicBezTo>
                  <a:pt x="641818" y="4288679"/>
                  <a:pt x="560588" y="4174046"/>
                  <a:pt x="482031" y="4063258"/>
                </a:cubicBezTo>
                <a:cubicBezTo>
                  <a:pt x="156446" y="3603895"/>
                  <a:pt x="0" y="3365006"/>
                  <a:pt x="0" y="2955950"/>
                </a:cubicBezTo>
                <a:cubicBezTo>
                  <a:pt x="0" y="2549782"/>
                  <a:pt x="98062" y="2148559"/>
                  <a:pt x="291250" y="1763422"/>
                </a:cubicBezTo>
                <a:cubicBezTo>
                  <a:pt x="480295" y="1386666"/>
                  <a:pt x="750568" y="1041802"/>
                  <a:pt x="1094457" y="738720"/>
                </a:cubicBezTo>
                <a:cubicBezTo>
                  <a:pt x="1432467" y="440725"/>
                  <a:pt x="1833935" y="194963"/>
                  <a:pt x="2255713" y="28095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8C19E1-E9D7-D72A-DFFB-8BED859A5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2912"/>
            <a:ext cx="5411050" cy="800101"/>
          </a:xfrm>
        </p:spPr>
        <p:txBody>
          <a:bodyPr anchor="b">
            <a:normAutofit/>
          </a:bodyPr>
          <a:lstStyle/>
          <a:p>
            <a:r>
              <a:rPr lang="en-US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Acknowledgments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4C767C-004E-6ADB-206C-8694293FAF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685925"/>
            <a:ext cx="5247874" cy="4278313"/>
          </a:xfrm>
        </p:spPr>
        <p:txBody>
          <a:bodyPr anchor="t">
            <a:normAutofit/>
          </a:bodyPr>
          <a:lstStyle/>
          <a:p>
            <a:pPr>
              <a:lnSpc>
                <a:spcPct val="130000"/>
              </a:lnSpc>
            </a:pPr>
            <a:r>
              <a:rPr lang="en-US" dirty="0">
                <a:effectLst/>
                <a:latin typeface=".AppleSystemUIFont"/>
              </a:rPr>
              <a:t>• I am Grateful to </a:t>
            </a:r>
            <a:r>
              <a:rPr lang="en-US" b="1" dirty="0">
                <a:effectLst/>
                <a:latin typeface=".AppleSystemUIFont"/>
              </a:rPr>
              <a:t>Dr. Ravindranath Arunasalam</a:t>
            </a:r>
            <a:r>
              <a:rPr lang="en-US" dirty="0">
                <a:effectLst/>
                <a:latin typeface=".AppleSystemUIFont"/>
              </a:rPr>
              <a:t> for his invaluable guidance and support.</a:t>
            </a:r>
          </a:p>
          <a:p>
            <a:pPr>
              <a:lnSpc>
                <a:spcPct val="130000"/>
              </a:lnSpc>
            </a:pPr>
            <a:r>
              <a:rPr lang="en-US" dirty="0">
                <a:effectLst/>
                <a:latin typeface=".AppleSystemUIFont"/>
              </a:rPr>
              <a:t>• Thankful to my peers and colleagues at Saint Louis University for their constructive feedback.</a:t>
            </a:r>
          </a:p>
          <a:p>
            <a:pPr>
              <a:lnSpc>
                <a:spcPct val="130000"/>
              </a:lnSpc>
            </a:pPr>
            <a:r>
              <a:rPr lang="en-US" dirty="0">
                <a:effectLst/>
                <a:latin typeface=".AppleSystemUIFont"/>
              </a:rPr>
              <a:t>• Special thanks to my parents for their hard work and dedication in running our family grocery store, which inspired this research.</a:t>
            </a:r>
          </a:p>
          <a:p>
            <a:pPr>
              <a:lnSpc>
                <a:spcPct val="130000"/>
              </a:lnSpc>
            </a:pPr>
            <a:endParaRPr lang="en-US" dirty="0"/>
          </a:p>
        </p:txBody>
      </p:sp>
      <p:sp>
        <p:nvSpPr>
          <p:cNvPr id="5203" name="Freeform: Shape 5197">
            <a:extLst>
              <a:ext uri="{FF2B5EF4-FFF2-40B4-BE49-F238E27FC236}">
                <a16:creationId xmlns:a16="http://schemas.microsoft.com/office/drawing/2014/main" id="{2348ECDC-D455-4B71-90F6-2ECC12B798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23734" y="0"/>
            <a:ext cx="5568114" cy="5577748"/>
          </a:xfrm>
          <a:custGeom>
            <a:avLst/>
            <a:gdLst>
              <a:gd name="connsiteX0" fmla="*/ 2959946 w 5568114"/>
              <a:gd name="connsiteY0" fmla="*/ 0 h 5577748"/>
              <a:gd name="connsiteX1" fmla="*/ 3614224 w 5568114"/>
              <a:gd name="connsiteY1" fmla="*/ 0 h 5577748"/>
              <a:gd name="connsiteX2" fmla="*/ 3844432 w 5568114"/>
              <a:gd name="connsiteY2" fmla="*/ 36392 h 5577748"/>
              <a:gd name="connsiteX3" fmla="*/ 4336826 w 5568114"/>
              <a:gd name="connsiteY3" fmla="*/ 203778 h 5577748"/>
              <a:gd name="connsiteX4" fmla="*/ 5093304 w 5568114"/>
              <a:gd name="connsiteY4" fmla="*/ 806978 h 5577748"/>
              <a:gd name="connsiteX5" fmla="*/ 5496656 w 5568114"/>
              <a:gd name="connsiteY5" fmla="*/ 1495125 h 5577748"/>
              <a:gd name="connsiteX6" fmla="*/ 5568114 w 5568114"/>
              <a:gd name="connsiteY6" fmla="*/ 1692569 h 5577748"/>
              <a:gd name="connsiteX7" fmla="*/ 5568114 w 5568114"/>
              <a:gd name="connsiteY7" fmla="*/ 3665503 h 5577748"/>
              <a:gd name="connsiteX8" fmla="*/ 5466225 w 5568114"/>
              <a:gd name="connsiteY8" fmla="*/ 3819786 h 5577748"/>
              <a:gd name="connsiteX9" fmla="*/ 4579336 w 5568114"/>
              <a:gd name="connsiteY9" fmla="*/ 4635686 h 5577748"/>
              <a:gd name="connsiteX10" fmla="*/ 4384340 w 5568114"/>
              <a:gd name="connsiteY10" fmla="*/ 4791760 h 5577748"/>
              <a:gd name="connsiteX11" fmla="*/ 2782048 w 5568114"/>
              <a:gd name="connsiteY11" fmla="*/ 5577748 h 5577748"/>
              <a:gd name="connsiteX12" fmla="*/ 671354 w 5568114"/>
              <a:gd name="connsiteY12" fmla="*/ 4300148 h 5577748"/>
              <a:gd name="connsiteX13" fmla="*/ 446415 w 5568114"/>
              <a:gd name="connsiteY13" fmla="*/ 3973302 h 5577748"/>
              <a:gd name="connsiteX14" fmla="*/ 0 w 5568114"/>
              <a:gd name="connsiteY14" fmla="*/ 2943554 h 5577748"/>
              <a:gd name="connsiteX15" fmla="*/ 269730 w 5568114"/>
              <a:gd name="connsiteY15" fmla="*/ 1834555 h 5577748"/>
              <a:gd name="connsiteX16" fmla="*/ 1013589 w 5568114"/>
              <a:gd name="connsiteY16" fmla="*/ 881627 h 5577748"/>
              <a:gd name="connsiteX17" fmla="*/ 2089042 w 5568114"/>
              <a:gd name="connsiteY17" fmla="*/ 220777 h 5577748"/>
              <a:gd name="connsiteX18" fmla="*/ 2845684 w 5568114"/>
              <a:gd name="connsiteY18" fmla="*/ 14234 h 5577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568114" h="5577748">
                <a:moveTo>
                  <a:pt x="2959946" y="0"/>
                </a:moveTo>
                <a:lnTo>
                  <a:pt x="3614224" y="0"/>
                </a:lnTo>
                <a:lnTo>
                  <a:pt x="3844432" y="36392"/>
                </a:lnTo>
                <a:cubicBezTo>
                  <a:pt x="4017699" y="73748"/>
                  <a:pt x="4182227" y="129639"/>
                  <a:pt x="4336826" y="203778"/>
                </a:cubicBezTo>
                <a:cubicBezTo>
                  <a:pt x="4626600" y="342850"/>
                  <a:pt x="4881111" y="545834"/>
                  <a:pt x="5093304" y="806978"/>
                </a:cubicBezTo>
                <a:cubicBezTo>
                  <a:pt x="5255931" y="1007198"/>
                  <a:pt x="5391154" y="1239036"/>
                  <a:pt x="5496656" y="1495125"/>
                </a:cubicBezTo>
                <a:lnTo>
                  <a:pt x="5568114" y="1692569"/>
                </a:lnTo>
                <a:lnTo>
                  <a:pt x="5568114" y="3665503"/>
                </a:lnTo>
                <a:lnTo>
                  <a:pt x="5466225" y="3819786"/>
                </a:lnTo>
                <a:cubicBezTo>
                  <a:pt x="5249576" y="4101511"/>
                  <a:pt x="4924044" y="4360994"/>
                  <a:pt x="4579336" y="4635686"/>
                </a:cubicBezTo>
                <a:cubicBezTo>
                  <a:pt x="4515738" y="4686305"/>
                  <a:pt x="4450038" y="4738713"/>
                  <a:pt x="4384340" y="4791760"/>
                </a:cubicBezTo>
                <a:cubicBezTo>
                  <a:pt x="3796254" y="5266498"/>
                  <a:pt x="3367038" y="5577748"/>
                  <a:pt x="2782048" y="5577748"/>
                </a:cubicBezTo>
                <a:cubicBezTo>
                  <a:pt x="1890703" y="5577748"/>
                  <a:pt x="1259439" y="5195682"/>
                  <a:pt x="671354" y="4300148"/>
                </a:cubicBezTo>
                <a:cubicBezTo>
                  <a:pt x="594395" y="4182934"/>
                  <a:pt x="519167" y="4076330"/>
                  <a:pt x="446415" y="3973302"/>
                </a:cubicBezTo>
                <a:cubicBezTo>
                  <a:pt x="144886" y="3546115"/>
                  <a:pt x="0" y="3323958"/>
                  <a:pt x="0" y="2943554"/>
                </a:cubicBezTo>
                <a:cubicBezTo>
                  <a:pt x="0" y="2565835"/>
                  <a:pt x="90816" y="2192716"/>
                  <a:pt x="269730" y="1834555"/>
                </a:cubicBezTo>
                <a:cubicBezTo>
                  <a:pt x="444806" y="1484188"/>
                  <a:pt x="695109" y="1163480"/>
                  <a:pt x="1013589" y="881627"/>
                </a:cubicBezTo>
                <a:cubicBezTo>
                  <a:pt x="1326624" y="604505"/>
                  <a:pt x="1698428" y="375956"/>
                  <a:pt x="2089042" y="220777"/>
                </a:cubicBezTo>
                <a:cubicBezTo>
                  <a:pt x="2339747" y="120996"/>
                  <a:pt x="2592918" y="51971"/>
                  <a:pt x="2845684" y="14234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5122" name="Picture 2" descr="Customer Segmentation PPT">
            <a:extLst>
              <a:ext uri="{FF2B5EF4-FFF2-40B4-BE49-F238E27FC236}">
                <a16:creationId xmlns:a16="http://schemas.microsoft.com/office/drawing/2014/main" id="{87FB4255-D3C9-8BA6-EFE1-E53111095E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11" r="30357" b="-1"/>
          <a:stretch/>
        </p:blipFill>
        <p:spPr bwMode="auto">
          <a:xfrm>
            <a:off x="6877878" y="294199"/>
            <a:ext cx="5150794" cy="5001370"/>
          </a:xfrm>
          <a:custGeom>
            <a:avLst/>
            <a:gdLst/>
            <a:ahLst/>
            <a:cxnLst/>
            <a:rect l="l" t="t" r="r" b="b"/>
            <a:pathLst>
              <a:path w="5044104" h="4896924">
                <a:moveTo>
                  <a:pt x="2886613" y="0"/>
                </a:moveTo>
                <a:cubicBezTo>
                  <a:pt x="3218269" y="0"/>
                  <a:pt x="3523512" y="65865"/>
                  <a:pt x="3794011" y="195584"/>
                </a:cubicBezTo>
                <a:cubicBezTo>
                  <a:pt x="4047516" y="317247"/>
                  <a:pt x="4270172" y="494825"/>
                  <a:pt x="4455804" y="723284"/>
                </a:cubicBezTo>
                <a:cubicBezTo>
                  <a:pt x="4835198" y="1190375"/>
                  <a:pt x="5044104" y="1854168"/>
                  <a:pt x="5044104" y="2592438"/>
                </a:cubicBezTo>
                <a:cubicBezTo>
                  <a:pt x="5044104" y="2886985"/>
                  <a:pt x="4963247" y="3123382"/>
                  <a:pt x="4782050" y="3358996"/>
                </a:cubicBezTo>
                <a:cubicBezTo>
                  <a:pt x="4592516" y="3605460"/>
                  <a:pt x="4307730" y="3832465"/>
                  <a:pt x="4006167" y="4072775"/>
                </a:cubicBezTo>
                <a:cubicBezTo>
                  <a:pt x="3950530" y="4117058"/>
                  <a:pt x="3893052" y="4162907"/>
                  <a:pt x="3835576" y="4209314"/>
                </a:cubicBezTo>
                <a:cubicBezTo>
                  <a:pt x="3321099" y="4624632"/>
                  <a:pt x="2945605" y="4896924"/>
                  <a:pt x="2433835" y="4896924"/>
                </a:cubicBezTo>
                <a:cubicBezTo>
                  <a:pt x="1654054" y="4896924"/>
                  <a:pt x="1101803" y="4562680"/>
                  <a:pt x="587325" y="3779234"/>
                </a:cubicBezTo>
                <a:cubicBezTo>
                  <a:pt x="519999" y="3676690"/>
                  <a:pt x="454187" y="3583430"/>
                  <a:pt x="390540" y="3493298"/>
                </a:cubicBezTo>
                <a:cubicBezTo>
                  <a:pt x="126752" y="3119579"/>
                  <a:pt x="0" y="2925228"/>
                  <a:pt x="0" y="2592438"/>
                </a:cubicBezTo>
                <a:cubicBezTo>
                  <a:pt x="0" y="2261996"/>
                  <a:pt x="79450" y="1935577"/>
                  <a:pt x="235969" y="1622244"/>
                </a:cubicBezTo>
                <a:cubicBezTo>
                  <a:pt x="389133" y="1315731"/>
                  <a:pt x="608107" y="1035165"/>
                  <a:pt x="886724" y="788590"/>
                </a:cubicBezTo>
                <a:cubicBezTo>
                  <a:pt x="1160578" y="546153"/>
                  <a:pt x="1485846" y="346211"/>
                  <a:pt x="1827568" y="210454"/>
                </a:cubicBezTo>
                <a:cubicBezTo>
                  <a:pt x="2178491" y="70787"/>
                  <a:pt x="2534934" y="0"/>
                  <a:pt x="2886613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06377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58" name="Rectangle 6157">
            <a:extLst>
              <a:ext uri="{FF2B5EF4-FFF2-40B4-BE49-F238E27FC236}">
                <a16:creationId xmlns:a16="http://schemas.microsoft.com/office/drawing/2014/main" id="{8950AD4C-6AF3-49F8-94E1-DBCAFB394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0134C7E-6FA2-FFCC-1196-1F6184CDAA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r="4258"/>
          <a:stretch/>
        </p:blipFill>
        <p:spPr>
          <a:xfrm>
            <a:off x="-1" y="10"/>
            <a:ext cx="1219200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456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71" name="Rectangle 2070">
            <a:extLst>
              <a:ext uri="{FF2B5EF4-FFF2-40B4-BE49-F238E27FC236}">
                <a16:creationId xmlns:a16="http://schemas.microsoft.com/office/drawing/2014/main" id="{8181FC64-B306-4821-98E2-780662EFC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BE49A8-9522-ECE9-3BD3-DB6CCD2C6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338" y="442913"/>
            <a:ext cx="5849984" cy="685799"/>
          </a:xfrm>
        </p:spPr>
        <p:txBody>
          <a:bodyPr anchor="b">
            <a:noAutofit/>
          </a:bodyPr>
          <a:lstStyle/>
          <a:p>
            <a:r>
              <a:rPr lang="en-US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Introduction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1875EA-B2C6-3533-53DC-15E9612FEC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213" y="1419226"/>
            <a:ext cx="6020272" cy="4995861"/>
          </a:xfrm>
        </p:spPr>
        <p:txBody>
          <a:bodyPr>
            <a:noAutofit/>
          </a:bodyPr>
          <a:lstStyle/>
          <a:p>
            <a:pPr>
              <a:lnSpc>
                <a:spcPct val="130000"/>
              </a:lnSpc>
            </a:pPr>
            <a:r>
              <a:rPr lang="en-US" sz="24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Context</a:t>
            </a:r>
            <a:r>
              <a:rPr lang="en-US" sz="2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>
              <a:lnSpc>
                <a:spcPct val="130000"/>
              </a:lnSpc>
            </a:pPr>
            <a:r>
              <a:rPr lang="en-US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• Small grocery stores face competition from supermarkets and online platforms.</a:t>
            </a:r>
          </a:p>
          <a:p>
            <a:pPr>
              <a:lnSpc>
                <a:spcPct val="130000"/>
              </a:lnSpc>
            </a:pPr>
            <a:r>
              <a:rPr lang="en-US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• Customer retention and personalized marketing are crucial for survival.</a:t>
            </a:r>
          </a:p>
          <a:p>
            <a:pPr>
              <a:lnSpc>
                <a:spcPct val="130000"/>
              </a:lnSpc>
            </a:pPr>
            <a:endParaRPr lang="en-US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30000"/>
              </a:lnSpc>
            </a:pPr>
            <a:r>
              <a:rPr lang="en-US" sz="24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Motivation</a:t>
            </a:r>
            <a:r>
              <a:rPr lang="en-US" sz="2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>
              <a:lnSpc>
                <a:spcPct val="130000"/>
              </a:lnSpc>
            </a:pPr>
            <a:r>
              <a:rPr lang="en-US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• Growing up in a family running a small grocery store, I saw the challenges firsthand.</a:t>
            </a:r>
          </a:p>
          <a:p>
            <a:pPr>
              <a:lnSpc>
                <a:spcPct val="130000"/>
              </a:lnSpc>
            </a:pPr>
            <a:r>
              <a:rPr lang="en-US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• This inspired me to explore affordable, data-driven solutions for customer engagement.</a:t>
            </a:r>
          </a:p>
          <a:p>
            <a:pPr>
              <a:lnSpc>
                <a:spcPct val="130000"/>
              </a:lnSpc>
            </a:pPr>
            <a:endParaRPr lang="en-US" dirty="0"/>
          </a:p>
        </p:txBody>
      </p:sp>
      <p:sp>
        <p:nvSpPr>
          <p:cNvPr id="2073" name="Freeform: Shape 2072">
            <a:extLst>
              <a:ext uri="{FF2B5EF4-FFF2-40B4-BE49-F238E27FC236}">
                <a16:creationId xmlns:a16="http://schemas.microsoft.com/office/drawing/2014/main" id="{5871FC61-DD4E-47D4-81FD-8A7E7D12B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986049" y="0"/>
            <a:ext cx="5205951" cy="6858000"/>
          </a:xfrm>
          <a:custGeom>
            <a:avLst/>
            <a:gdLst>
              <a:gd name="connsiteX0" fmla="*/ 0 w 5205951"/>
              <a:gd name="connsiteY0" fmla="*/ 0 h 6858000"/>
              <a:gd name="connsiteX1" fmla="*/ 1709529 w 5205951"/>
              <a:gd name="connsiteY1" fmla="*/ 0 h 6858000"/>
              <a:gd name="connsiteX2" fmla="*/ 2489695 w 5205951"/>
              <a:gd name="connsiteY2" fmla="*/ 0 h 6858000"/>
              <a:gd name="connsiteX3" fmla="*/ 3582928 w 5205951"/>
              <a:gd name="connsiteY3" fmla="*/ 0 h 6858000"/>
              <a:gd name="connsiteX4" fmla="*/ 3605052 w 5205951"/>
              <a:gd name="connsiteY4" fmla="*/ 14997 h 6858000"/>
              <a:gd name="connsiteX5" fmla="*/ 5205951 w 5205951"/>
              <a:gd name="connsiteY5" fmla="*/ 3621656 h 6858000"/>
              <a:gd name="connsiteX6" fmla="*/ 3331601 w 5205951"/>
              <a:gd name="connsiteY6" fmla="*/ 6374814 h 6858000"/>
              <a:gd name="connsiteX7" fmla="*/ 2814953 w 5205951"/>
              <a:gd name="connsiteY7" fmla="*/ 6780599 h 6858000"/>
              <a:gd name="connsiteX8" fmla="*/ 2703197 w 5205951"/>
              <a:gd name="connsiteY8" fmla="*/ 6858000 h 6858000"/>
              <a:gd name="connsiteX9" fmla="*/ 2489695 w 5205951"/>
              <a:gd name="connsiteY9" fmla="*/ 6858000 h 6858000"/>
              <a:gd name="connsiteX10" fmla="*/ 1709529 w 5205951"/>
              <a:gd name="connsiteY10" fmla="*/ 6858000 h 6858000"/>
              <a:gd name="connsiteX11" fmla="*/ 0 w 520595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05951" h="6858000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75" name="Freeform: Shape 2074">
            <a:extLst>
              <a:ext uri="{FF2B5EF4-FFF2-40B4-BE49-F238E27FC236}">
                <a16:creationId xmlns:a16="http://schemas.microsoft.com/office/drawing/2014/main" id="{829A1E2C-5AC8-40FC-99E9-832069D397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77485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077" name="Freeform: Shape 2076">
            <a:extLst>
              <a:ext uri="{FF2B5EF4-FFF2-40B4-BE49-F238E27FC236}">
                <a16:creationId xmlns:a16="http://schemas.microsoft.com/office/drawing/2014/main" id="{55C54A75-E44A-4147-B9D0-FF46CFD31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54925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2050" name="Picture 2" descr="Supermarket Cartoon Stock Illustrations – 31,805 Supermarket Cartoon Stock  Illustrations, Vectors &amp; Clipart - Dreamstime">
            <a:extLst>
              <a:ext uri="{FF2B5EF4-FFF2-40B4-BE49-F238E27FC236}">
                <a16:creationId xmlns:a16="http://schemas.microsoft.com/office/drawing/2014/main" id="{6233535A-A4C5-7151-2A37-C71EA5A909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49" r="32591" b="-1"/>
          <a:stretch/>
        </p:blipFill>
        <p:spPr bwMode="auto">
          <a:xfrm>
            <a:off x="7203882" y="10"/>
            <a:ext cx="4988118" cy="6857990"/>
          </a:xfrm>
          <a:custGeom>
            <a:avLst/>
            <a:gdLst/>
            <a:ahLst/>
            <a:cxnLst/>
            <a:rect l="l" t="t" r="r" b="b"/>
            <a:pathLst>
              <a:path w="4901771" h="6858000">
                <a:moveTo>
                  <a:pt x="1623023" y="0"/>
                </a:moveTo>
                <a:lnTo>
                  <a:pt x="2716256" y="0"/>
                </a:lnTo>
                <a:lnTo>
                  <a:pt x="3496422" y="0"/>
                </a:lnTo>
                <a:lnTo>
                  <a:pt x="4544484" y="0"/>
                </a:lnTo>
                <a:lnTo>
                  <a:pt x="4710787" y="0"/>
                </a:lnTo>
                <a:lnTo>
                  <a:pt x="4901771" y="0"/>
                </a:lnTo>
                <a:lnTo>
                  <a:pt x="4901771" y="6858000"/>
                </a:lnTo>
                <a:lnTo>
                  <a:pt x="4710787" y="6858000"/>
                </a:lnTo>
                <a:lnTo>
                  <a:pt x="4544484" y="6858000"/>
                </a:lnTo>
                <a:lnTo>
                  <a:pt x="3496422" y="6858000"/>
                </a:lnTo>
                <a:lnTo>
                  <a:pt x="2716256" y="6858000"/>
                </a:lnTo>
                <a:lnTo>
                  <a:pt x="2502754" y="6858000"/>
                </a:lnTo>
                <a:lnTo>
                  <a:pt x="2390998" y="6780599"/>
                </a:lnTo>
                <a:cubicBezTo>
                  <a:pt x="2217180" y="6653108"/>
                  <a:pt x="2046553" y="6515397"/>
                  <a:pt x="1874350" y="6374814"/>
                </a:cubicBezTo>
                <a:cubicBezTo>
                  <a:pt x="928725" y="5602839"/>
                  <a:pt x="0" y="4969131"/>
                  <a:pt x="0" y="3621656"/>
                </a:cubicBezTo>
                <a:cubicBezTo>
                  <a:pt x="0" y="2093192"/>
                  <a:pt x="573736" y="754641"/>
                  <a:pt x="1600899" y="14997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1271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8181FC64-B306-4821-98E2-780662EFC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518505-9313-3F29-54B8-713BC9CFB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518" y="442914"/>
            <a:ext cx="5271804" cy="647656"/>
          </a:xfrm>
        </p:spPr>
        <p:txBody>
          <a:bodyPr anchor="b">
            <a:noAutofit/>
          </a:bodyPr>
          <a:lstStyle/>
          <a:p>
            <a:r>
              <a:rPr lang="en-US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Research Questions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81" name="Freeform: Shape 3080">
            <a:extLst>
              <a:ext uri="{FF2B5EF4-FFF2-40B4-BE49-F238E27FC236}">
                <a16:creationId xmlns:a16="http://schemas.microsoft.com/office/drawing/2014/main" id="{5871FC61-DD4E-47D4-81FD-8A7E7D12B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986049" y="0"/>
            <a:ext cx="5205951" cy="6858000"/>
          </a:xfrm>
          <a:custGeom>
            <a:avLst/>
            <a:gdLst>
              <a:gd name="connsiteX0" fmla="*/ 0 w 5205951"/>
              <a:gd name="connsiteY0" fmla="*/ 0 h 6858000"/>
              <a:gd name="connsiteX1" fmla="*/ 1709529 w 5205951"/>
              <a:gd name="connsiteY1" fmla="*/ 0 h 6858000"/>
              <a:gd name="connsiteX2" fmla="*/ 2489695 w 5205951"/>
              <a:gd name="connsiteY2" fmla="*/ 0 h 6858000"/>
              <a:gd name="connsiteX3" fmla="*/ 3582928 w 5205951"/>
              <a:gd name="connsiteY3" fmla="*/ 0 h 6858000"/>
              <a:gd name="connsiteX4" fmla="*/ 3605052 w 5205951"/>
              <a:gd name="connsiteY4" fmla="*/ 14997 h 6858000"/>
              <a:gd name="connsiteX5" fmla="*/ 5205951 w 5205951"/>
              <a:gd name="connsiteY5" fmla="*/ 3621656 h 6858000"/>
              <a:gd name="connsiteX6" fmla="*/ 3331601 w 5205951"/>
              <a:gd name="connsiteY6" fmla="*/ 6374814 h 6858000"/>
              <a:gd name="connsiteX7" fmla="*/ 2814953 w 5205951"/>
              <a:gd name="connsiteY7" fmla="*/ 6780599 h 6858000"/>
              <a:gd name="connsiteX8" fmla="*/ 2703197 w 5205951"/>
              <a:gd name="connsiteY8" fmla="*/ 6858000 h 6858000"/>
              <a:gd name="connsiteX9" fmla="*/ 2489695 w 5205951"/>
              <a:gd name="connsiteY9" fmla="*/ 6858000 h 6858000"/>
              <a:gd name="connsiteX10" fmla="*/ 1709529 w 5205951"/>
              <a:gd name="connsiteY10" fmla="*/ 6858000 h 6858000"/>
              <a:gd name="connsiteX11" fmla="*/ 0 w 520595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05951" h="6858000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083" name="Freeform: Shape 3082">
            <a:extLst>
              <a:ext uri="{FF2B5EF4-FFF2-40B4-BE49-F238E27FC236}">
                <a16:creationId xmlns:a16="http://schemas.microsoft.com/office/drawing/2014/main" id="{829A1E2C-5AC8-40FC-99E9-832069D397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77485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085" name="Freeform: Shape 3084">
            <a:extLst>
              <a:ext uri="{FF2B5EF4-FFF2-40B4-BE49-F238E27FC236}">
                <a16:creationId xmlns:a16="http://schemas.microsoft.com/office/drawing/2014/main" id="{55C54A75-E44A-4147-B9D0-FF46CFD31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54925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3074" name="Picture 2" descr="Cartoon illustration of a small grocery store">
            <a:extLst>
              <a:ext uri="{FF2B5EF4-FFF2-40B4-BE49-F238E27FC236}">
                <a16:creationId xmlns:a16="http://schemas.microsoft.com/office/drawing/2014/main" id="{05F28A65-CFC3-6D6C-99CC-7D694C6493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42" r="15623"/>
          <a:stretch/>
        </p:blipFill>
        <p:spPr bwMode="auto">
          <a:xfrm>
            <a:off x="7203882" y="10"/>
            <a:ext cx="4988118" cy="6857990"/>
          </a:xfrm>
          <a:custGeom>
            <a:avLst/>
            <a:gdLst/>
            <a:ahLst/>
            <a:cxnLst/>
            <a:rect l="l" t="t" r="r" b="b"/>
            <a:pathLst>
              <a:path w="4901771" h="6858000">
                <a:moveTo>
                  <a:pt x="1623023" y="0"/>
                </a:moveTo>
                <a:lnTo>
                  <a:pt x="2716256" y="0"/>
                </a:lnTo>
                <a:lnTo>
                  <a:pt x="3496422" y="0"/>
                </a:lnTo>
                <a:lnTo>
                  <a:pt x="4544484" y="0"/>
                </a:lnTo>
                <a:lnTo>
                  <a:pt x="4710787" y="0"/>
                </a:lnTo>
                <a:lnTo>
                  <a:pt x="4901771" y="0"/>
                </a:lnTo>
                <a:lnTo>
                  <a:pt x="4901771" y="6858000"/>
                </a:lnTo>
                <a:lnTo>
                  <a:pt x="4710787" y="6858000"/>
                </a:lnTo>
                <a:lnTo>
                  <a:pt x="4544484" y="6858000"/>
                </a:lnTo>
                <a:lnTo>
                  <a:pt x="3496422" y="6858000"/>
                </a:lnTo>
                <a:lnTo>
                  <a:pt x="2716256" y="6858000"/>
                </a:lnTo>
                <a:lnTo>
                  <a:pt x="2502754" y="6858000"/>
                </a:lnTo>
                <a:lnTo>
                  <a:pt x="2390998" y="6780599"/>
                </a:lnTo>
                <a:cubicBezTo>
                  <a:pt x="2217180" y="6653108"/>
                  <a:pt x="2046553" y="6515397"/>
                  <a:pt x="1874350" y="6374814"/>
                </a:cubicBezTo>
                <a:cubicBezTo>
                  <a:pt x="928725" y="5602839"/>
                  <a:pt x="0" y="4969131"/>
                  <a:pt x="0" y="3621656"/>
                </a:cubicBezTo>
                <a:cubicBezTo>
                  <a:pt x="0" y="2093192"/>
                  <a:pt x="573736" y="754641"/>
                  <a:pt x="1600899" y="14997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A9C0EE3-0758-00F7-8800-72F70A78FBE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532964"/>
              </p:ext>
            </p:extLst>
          </p:nvPr>
        </p:nvGraphicFramePr>
        <p:xfrm>
          <a:off x="992519" y="1652631"/>
          <a:ext cx="5271804" cy="47624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76797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11" name="Rectangle 4110">
            <a:extLst>
              <a:ext uri="{FF2B5EF4-FFF2-40B4-BE49-F238E27FC236}">
                <a16:creationId xmlns:a16="http://schemas.microsoft.com/office/drawing/2014/main" id="{8181FC64-B306-4821-98E2-780662EFC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4098" name="Picture 2" descr="Grocery Store of the Future Animation | Publicis Sapient">
            <a:extLst>
              <a:ext uri="{FF2B5EF4-FFF2-40B4-BE49-F238E27FC236}">
                <a16:creationId xmlns:a16="http://schemas.microsoft.com/office/drawing/2014/main" id="{590FC580-842D-C47D-A396-BC6864755F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865" r="1" b="1"/>
          <a:stretch/>
        </p:blipFill>
        <p:spPr bwMode="auto">
          <a:xfrm>
            <a:off x="20" y="10"/>
            <a:ext cx="9226716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12" name="Freeform: Shape 4104">
            <a:extLst>
              <a:ext uri="{FF2B5EF4-FFF2-40B4-BE49-F238E27FC236}">
                <a16:creationId xmlns:a16="http://schemas.microsoft.com/office/drawing/2014/main" id="{5871FC61-DD4E-47D4-81FD-8A7E7D12B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986049" y="0"/>
            <a:ext cx="5205951" cy="6858000"/>
          </a:xfrm>
          <a:custGeom>
            <a:avLst/>
            <a:gdLst>
              <a:gd name="connsiteX0" fmla="*/ 0 w 5205951"/>
              <a:gd name="connsiteY0" fmla="*/ 0 h 6858000"/>
              <a:gd name="connsiteX1" fmla="*/ 1709529 w 5205951"/>
              <a:gd name="connsiteY1" fmla="*/ 0 h 6858000"/>
              <a:gd name="connsiteX2" fmla="*/ 2489695 w 5205951"/>
              <a:gd name="connsiteY2" fmla="*/ 0 h 6858000"/>
              <a:gd name="connsiteX3" fmla="*/ 3582928 w 5205951"/>
              <a:gd name="connsiteY3" fmla="*/ 0 h 6858000"/>
              <a:gd name="connsiteX4" fmla="*/ 3605052 w 5205951"/>
              <a:gd name="connsiteY4" fmla="*/ 14997 h 6858000"/>
              <a:gd name="connsiteX5" fmla="*/ 5205951 w 5205951"/>
              <a:gd name="connsiteY5" fmla="*/ 3621656 h 6858000"/>
              <a:gd name="connsiteX6" fmla="*/ 3331601 w 5205951"/>
              <a:gd name="connsiteY6" fmla="*/ 6374814 h 6858000"/>
              <a:gd name="connsiteX7" fmla="*/ 2814953 w 5205951"/>
              <a:gd name="connsiteY7" fmla="*/ 6780599 h 6858000"/>
              <a:gd name="connsiteX8" fmla="*/ 2703197 w 5205951"/>
              <a:gd name="connsiteY8" fmla="*/ 6858000 h 6858000"/>
              <a:gd name="connsiteX9" fmla="*/ 2489695 w 5205951"/>
              <a:gd name="connsiteY9" fmla="*/ 6858000 h 6858000"/>
              <a:gd name="connsiteX10" fmla="*/ 1709529 w 5205951"/>
              <a:gd name="connsiteY10" fmla="*/ 6858000 h 6858000"/>
              <a:gd name="connsiteX11" fmla="*/ 0 w 520595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05951" h="6858000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 useBgFill="1">
        <p:nvSpPr>
          <p:cNvPr id="4113" name="Freeform: Shape 4106">
            <a:extLst>
              <a:ext uri="{FF2B5EF4-FFF2-40B4-BE49-F238E27FC236}">
                <a16:creationId xmlns:a16="http://schemas.microsoft.com/office/drawing/2014/main" id="{8B598134-D292-43E6-9C55-117198046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11834" y="0"/>
            <a:ext cx="4980168" cy="6858000"/>
          </a:xfrm>
          <a:custGeom>
            <a:avLst/>
            <a:gdLst>
              <a:gd name="connsiteX0" fmla="*/ 1623023 w 4901771"/>
              <a:gd name="connsiteY0" fmla="*/ 0 h 6858000"/>
              <a:gd name="connsiteX1" fmla="*/ 2716256 w 4901771"/>
              <a:gd name="connsiteY1" fmla="*/ 0 h 6858000"/>
              <a:gd name="connsiteX2" fmla="*/ 3496422 w 4901771"/>
              <a:gd name="connsiteY2" fmla="*/ 0 h 6858000"/>
              <a:gd name="connsiteX3" fmla="*/ 4544484 w 4901771"/>
              <a:gd name="connsiteY3" fmla="*/ 0 h 6858000"/>
              <a:gd name="connsiteX4" fmla="*/ 4710787 w 4901771"/>
              <a:gd name="connsiteY4" fmla="*/ 0 h 6858000"/>
              <a:gd name="connsiteX5" fmla="*/ 4901771 w 4901771"/>
              <a:gd name="connsiteY5" fmla="*/ 0 h 6858000"/>
              <a:gd name="connsiteX6" fmla="*/ 4901771 w 4901771"/>
              <a:gd name="connsiteY6" fmla="*/ 6858000 h 6858000"/>
              <a:gd name="connsiteX7" fmla="*/ 4710787 w 4901771"/>
              <a:gd name="connsiteY7" fmla="*/ 6858000 h 6858000"/>
              <a:gd name="connsiteX8" fmla="*/ 4544484 w 4901771"/>
              <a:gd name="connsiteY8" fmla="*/ 6858000 h 6858000"/>
              <a:gd name="connsiteX9" fmla="*/ 3496422 w 4901771"/>
              <a:gd name="connsiteY9" fmla="*/ 6858000 h 6858000"/>
              <a:gd name="connsiteX10" fmla="*/ 2716256 w 4901771"/>
              <a:gd name="connsiteY10" fmla="*/ 6858000 h 6858000"/>
              <a:gd name="connsiteX11" fmla="*/ 2502754 w 4901771"/>
              <a:gd name="connsiteY11" fmla="*/ 6858000 h 6858000"/>
              <a:gd name="connsiteX12" fmla="*/ 2390998 w 4901771"/>
              <a:gd name="connsiteY12" fmla="*/ 6780599 h 6858000"/>
              <a:gd name="connsiteX13" fmla="*/ 1874350 w 4901771"/>
              <a:gd name="connsiteY13" fmla="*/ 6374814 h 6858000"/>
              <a:gd name="connsiteX14" fmla="*/ 0 w 4901771"/>
              <a:gd name="connsiteY14" fmla="*/ 3621656 h 6858000"/>
              <a:gd name="connsiteX15" fmla="*/ 1600899 w 4901771"/>
              <a:gd name="connsiteY15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901771" h="6858000">
                <a:moveTo>
                  <a:pt x="1623023" y="0"/>
                </a:moveTo>
                <a:lnTo>
                  <a:pt x="2716256" y="0"/>
                </a:lnTo>
                <a:lnTo>
                  <a:pt x="3496422" y="0"/>
                </a:lnTo>
                <a:lnTo>
                  <a:pt x="4544484" y="0"/>
                </a:lnTo>
                <a:lnTo>
                  <a:pt x="4710787" y="0"/>
                </a:lnTo>
                <a:lnTo>
                  <a:pt x="4901771" y="0"/>
                </a:lnTo>
                <a:lnTo>
                  <a:pt x="4901771" y="6858000"/>
                </a:lnTo>
                <a:lnTo>
                  <a:pt x="4710787" y="6858000"/>
                </a:lnTo>
                <a:lnTo>
                  <a:pt x="4544484" y="6858000"/>
                </a:lnTo>
                <a:lnTo>
                  <a:pt x="3496422" y="6858000"/>
                </a:lnTo>
                <a:lnTo>
                  <a:pt x="2716256" y="6858000"/>
                </a:lnTo>
                <a:lnTo>
                  <a:pt x="2502754" y="6858000"/>
                </a:lnTo>
                <a:lnTo>
                  <a:pt x="2390998" y="6780599"/>
                </a:lnTo>
                <a:cubicBezTo>
                  <a:pt x="2217180" y="6653108"/>
                  <a:pt x="2046553" y="6515397"/>
                  <a:pt x="1874350" y="6374814"/>
                </a:cubicBezTo>
                <a:cubicBezTo>
                  <a:pt x="928725" y="5602839"/>
                  <a:pt x="0" y="4969131"/>
                  <a:pt x="0" y="3621656"/>
                </a:cubicBezTo>
                <a:cubicBezTo>
                  <a:pt x="0" y="2093192"/>
                  <a:pt x="573736" y="754641"/>
                  <a:pt x="1600899" y="1499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114" name="Freeform: Shape 4108">
            <a:extLst>
              <a:ext uri="{FF2B5EF4-FFF2-40B4-BE49-F238E27FC236}">
                <a16:creationId xmlns:a16="http://schemas.microsoft.com/office/drawing/2014/main" id="{829A1E2C-5AC8-40FC-99E9-832069D397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97013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4D0072-D8BB-9E94-A14C-BFD1F0541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0" y="605482"/>
            <a:ext cx="3689406" cy="803188"/>
          </a:xfrm>
        </p:spPr>
        <p:txBody>
          <a:bodyPr anchor="b">
            <a:normAutofit/>
          </a:bodyPr>
          <a:lstStyle/>
          <a:p>
            <a:r>
              <a:rPr lang="en-US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Keywords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59D2D-7C0D-8CA4-3E12-368590ADD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91060" y="1532238"/>
            <a:ext cx="3689406" cy="3454100"/>
          </a:xfrm>
        </p:spPr>
        <p:txBody>
          <a:bodyPr>
            <a:noAutofit/>
          </a:bodyPr>
          <a:lstStyle/>
          <a:p>
            <a:pPr>
              <a:lnSpc>
                <a:spcPct val="130000"/>
              </a:lnSpc>
            </a:pPr>
            <a:r>
              <a:rPr lang="en-US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• Customer Segmentation</a:t>
            </a:r>
          </a:p>
          <a:p>
            <a:pPr>
              <a:lnSpc>
                <a:spcPct val="130000"/>
              </a:lnSpc>
            </a:pPr>
            <a:r>
              <a:rPr lang="en-US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• Targeted Marketing</a:t>
            </a:r>
          </a:p>
          <a:p>
            <a:pPr>
              <a:lnSpc>
                <a:spcPct val="130000"/>
              </a:lnSpc>
            </a:pPr>
            <a:r>
              <a:rPr lang="en-US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• Churn Prediction</a:t>
            </a:r>
          </a:p>
          <a:p>
            <a:pPr>
              <a:lnSpc>
                <a:spcPct val="130000"/>
              </a:lnSpc>
            </a:pPr>
            <a:r>
              <a:rPr lang="en-US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• RFM (Recency, Frequency, Monetary) Analysis</a:t>
            </a:r>
          </a:p>
          <a:p>
            <a:pPr>
              <a:lnSpc>
                <a:spcPct val="130000"/>
              </a:lnSpc>
            </a:pPr>
            <a:r>
              <a:rPr lang="en-US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• K-Means Clustering</a:t>
            </a:r>
          </a:p>
          <a:p>
            <a:pPr>
              <a:lnSpc>
                <a:spcPct val="130000"/>
              </a:lnSpc>
            </a:pPr>
            <a:r>
              <a:rPr lang="en-US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• Machine Learning</a:t>
            </a:r>
          </a:p>
          <a:p>
            <a:pPr>
              <a:lnSpc>
                <a:spcPct val="130000"/>
              </a:lnSpc>
            </a:pPr>
            <a:r>
              <a:rPr lang="en-US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• Small Grocery Stores</a:t>
            </a:r>
          </a:p>
          <a:p>
            <a:pPr>
              <a:lnSpc>
                <a:spcPct val="130000"/>
              </a:lnSpc>
            </a:pPr>
            <a:r>
              <a:rPr lang="en-US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• Home Delivery</a:t>
            </a:r>
          </a:p>
          <a:p>
            <a:pPr>
              <a:lnSpc>
                <a:spcPct val="13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6015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53" name="Rectangle 5152">
            <a:extLst>
              <a:ext uri="{FF2B5EF4-FFF2-40B4-BE49-F238E27FC236}">
                <a16:creationId xmlns:a16="http://schemas.microsoft.com/office/drawing/2014/main" id="{8181FC64-B306-4821-98E2-780662EFC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D19251-7741-E27C-B67F-81DD72DA7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702" y="117447"/>
            <a:ext cx="5893620" cy="515922"/>
          </a:xfrm>
        </p:spPr>
        <p:txBody>
          <a:bodyPr anchor="b">
            <a:noAutofit/>
          </a:bodyPr>
          <a:lstStyle/>
          <a:p>
            <a:r>
              <a:rPr lang="en-US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Methodology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C994AF-4FCB-4465-6677-D6F6646C6D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0701" y="633370"/>
            <a:ext cx="7120667" cy="6224630"/>
          </a:xfrm>
        </p:spPr>
        <p:txBody>
          <a:bodyPr>
            <a:noAutofit/>
          </a:bodyPr>
          <a:lstStyle/>
          <a:p>
            <a:pPr>
              <a:lnSpc>
                <a:spcPct val="130000"/>
              </a:lnSpc>
            </a:pPr>
            <a:r>
              <a:rPr lang="en-US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Data Used</a:t>
            </a:r>
            <a:r>
              <a:rPr lang="en-US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>
              <a:lnSpc>
                <a:spcPct val="130000"/>
              </a:lnSpc>
            </a:pPr>
            <a:r>
              <a:rPr lang="en-US" sz="1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• 541,909 transactional entries (</a:t>
            </a:r>
            <a:r>
              <a:rPr lang="en-US" sz="16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CustomerID</a:t>
            </a:r>
            <a:r>
              <a:rPr lang="en-US" sz="1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6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InvoiceDate</a:t>
            </a:r>
            <a:r>
              <a:rPr lang="en-US" sz="1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6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Stockcode,Quantity</a:t>
            </a:r>
            <a:r>
              <a:rPr lang="en-US" sz="1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6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UnitPrice</a:t>
            </a:r>
            <a:r>
              <a:rPr lang="en-US" sz="1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etc.).</a:t>
            </a:r>
          </a:p>
          <a:p>
            <a:pPr>
              <a:lnSpc>
                <a:spcPct val="130000"/>
              </a:lnSpc>
            </a:pPr>
            <a:r>
              <a:rPr lang="en-US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Techniques</a:t>
            </a:r>
            <a:r>
              <a:rPr lang="en-US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>
              <a:lnSpc>
                <a:spcPct val="130000"/>
              </a:lnSpc>
            </a:pPr>
            <a:r>
              <a:rPr lang="en-US" sz="1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• </a:t>
            </a:r>
            <a:r>
              <a:rPr lang="en-US" sz="16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RFM Analysis</a:t>
            </a:r>
            <a:r>
              <a:rPr lang="en-US" sz="1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To quantify customer behavior.</a:t>
            </a:r>
          </a:p>
          <a:p>
            <a:pPr>
              <a:lnSpc>
                <a:spcPct val="130000"/>
              </a:lnSpc>
            </a:pPr>
            <a:r>
              <a:rPr lang="en-US" sz="1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• </a:t>
            </a:r>
            <a:r>
              <a:rPr lang="en-US" sz="16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K-Means Clustering</a:t>
            </a:r>
            <a:r>
              <a:rPr lang="en-US" sz="1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To group customers into distinct segments.</a:t>
            </a:r>
          </a:p>
          <a:p>
            <a:pPr>
              <a:lnSpc>
                <a:spcPct val="130000"/>
              </a:lnSpc>
            </a:pPr>
            <a:r>
              <a:rPr lang="en-US" sz="1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• </a:t>
            </a:r>
            <a:r>
              <a:rPr lang="en-US" sz="16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Churn Prediction Models</a:t>
            </a:r>
            <a:r>
              <a:rPr lang="en-US" sz="1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Logistic Regression, Random Forest, and Gradient Boosting.</a:t>
            </a:r>
          </a:p>
          <a:p>
            <a:pPr>
              <a:lnSpc>
                <a:spcPct val="130000"/>
              </a:lnSpc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Churn =0- Minimal risk of losing the customer.</a:t>
            </a:r>
          </a:p>
          <a:p>
            <a:pPr>
              <a:lnSpc>
                <a:spcPct val="130000"/>
              </a:lnSpc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Churn =1- Potential risk of losing the customer.</a:t>
            </a:r>
            <a:endParaRPr lang="en-US" sz="16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30000"/>
              </a:lnSpc>
            </a:pPr>
            <a:r>
              <a:rPr lang="en-US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Steps</a:t>
            </a:r>
            <a:r>
              <a:rPr lang="en-US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>
              <a:lnSpc>
                <a:spcPct val="130000"/>
              </a:lnSpc>
            </a:pPr>
            <a:r>
              <a:rPr lang="en-US" sz="1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• Data cleaning and preparation.</a:t>
            </a:r>
          </a:p>
          <a:p>
            <a:pPr>
              <a:lnSpc>
                <a:spcPct val="130000"/>
              </a:lnSpc>
            </a:pPr>
            <a:r>
              <a:rPr lang="en-US" sz="1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• RFM score computation.</a:t>
            </a:r>
          </a:p>
          <a:p>
            <a:pPr>
              <a:lnSpc>
                <a:spcPct val="130000"/>
              </a:lnSpc>
            </a:pPr>
            <a:r>
              <a:rPr lang="en-US" sz="1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• Clustering and churn modeling.</a:t>
            </a:r>
          </a:p>
          <a:p>
            <a:pPr>
              <a:lnSpc>
                <a:spcPct val="130000"/>
              </a:lnSpc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55" name="Freeform: Shape 5154">
            <a:extLst>
              <a:ext uri="{FF2B5EF4-FFF2-40B4-BE49-F238E27FC236}">
                <a16:creationId xmlns:a16="http://schemas.microsoft.com/office/drawing/2014/main" id="{5871FC61-DD4E-47D4-81FD-8A7E7D12B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986049" y="0"/>
            <a:ext cx="5205951" cy="6858000"/>
          </a:xfrm>
          <a:custGeom>
            <a:avLst/>
            <a:gdLst>
              <a:gd name="connsiteX0" fmla="*/ 0 w 5205951"/>
              <a:gd name="connsiteY0" fmla="*/ 0 h 6858000"/>
              <a:gd name="connsiteX1" fmla="*/ 1709529 w 5205951"/>
              <a:gd name="connsiteY1" fmla="*/ 0 h 6858000"/>
              <a:gd name="connsiteX2" fmla="*/ 2489695 w 5205951"/>
              <a:gd name="connsiteY2" fmla="*/ 0 h 6858000"/>
              <a:gd name="connsiteX3" fmla="*/ 3582928 w 5205951"/>
              <a:gd name="connsiteY3" fmla="*/ 0 h 6858000"/>
              <a:gd name="connsiteX4" fmla="*/ 3605052 w 5205951"/>
              <a:gd name="connsiteY4" fmla="*/ 14997 h 6858000"/>
              <a:gd name="connsiteX5" fmla="*/ 5205951 w 5205951"/>
              <a:gd name="connsiteY5" fmla="*/ 3621656 h 6858000"/>
              <a:gd name="connsiteX6" fmla="*/ 3331601 w 5205951"/>
              <a:gd name="connsiteY6" fmla="*/ 6374814 h 6858000"/>
              <a:gd name="connsiteX7" fmla="*/ 2814953 w 5205951"/>
              <a:gd name="connsiteY7" fmla="*/ 6780599 h 6858000"/>
              <a:gd name="connsiteX8" fmla="*/ 2703197 w 5205951"/>
              <a:gd name="connsiteY8" fmla="*/ 6858000 h 6858000"/>
              <a:gd name="connsiteX9" fmla="*/ 2489695 w 5205951"/>
              <a:gd name="connsiteY9" fmla="*/ 6858000 h 6858000"/>
              <a:gd name="connsiteX10" fmla="*/ 1709529 w 5205951"/>
              <a:gd name="connsiteY10" fmla="*/ 6858000 h 6858000"/>
              <a:gd name="connsiteX11" fmla="*/ 0 w 520595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05951" h="6858000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157" name="Freeform: Shape 5156">
            <a:extLst>
              <a:ext uri="{FF2B5EF4-FFF2-40B4-BE49-F238E27FC236}">
                <a16:creationId xmlns:a16="http://schemas.microsoft.com/office/drawing/2014/main" id="{829A1E2C-5AC8-40FC-99E9-832069D397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77485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159" name="Freeform: Shape 5158">
            <a:extLst>
              <a:ext uri="{FF2B5EF4-FFF2-40B4-BE49-F238E27FC236}">
                <a16:creationId xmlns:a16="http://schemas.microsoft.com/office/drawing/2014/main" id="{55C54A75-E44A-4147-B9D0-FF46CFD31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54925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5122" name="Picture 2" descr="Wireless paying at grocery line cartoon animation. Checkout line terminal  4K video motion graphic. NFC phone customer cashier supermarket diverse 2D  linear animated characters on interior background">
            <a:extLst>
              <a:ext uri="{FF2B5EF4-FFF2-40B4-BE49-F238E27FC236}">
                <a16:creationId xmlns:a16="http://schemas.microsoft.com/office/drawing/2014/main" id="{EA38EC1B-3E96-D0CA-FA97-690AD9070B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40" r="29047"/>
          <a:stretch/>
        </p:blipFill>
        <p:spPr bwMode="auto">
          <a:xfrm>
            <a:off x="7203882" y="251680"/>
            <a:ext cx="4988118" cy="6857990"/>
          </a:xfrm>
          <a:custGeom>
            <a:avLst/>
            <a:gdLst/>
            <a:ahLst/>
            <a:cxnLst/>
            <a:rect l="l" t="t" r="r" b="b"/>
            <a:pathLst>
              <a:path w="4901771" h="6858000">
                <a:moveTo>
                  <a:pt x="1623023" y="0"/>
                </a:moveTo>
                <a:lnTo>
                  <a:pt x="2716256" y="0"/>
                </a:lnTo>
                <a:lnTo>
                  <a:pt x="3496422" y="0"/>
                </a:lnTo>
                <a:lnTo>
                  <a:pt x="4544484" y="0"/>
                </a:lnTo>
                <a:lnTo>
                  <a:pt x="4710787" y="0"/>
                </a:lnTo>
                <a:lnTo>
                  <a:pt x="4901771" y="0"/>
                </a:lnTo>
                <a:lnTo>
                  <a:pt x="4901771" y="6858000"/>
                </a:lnTo>
                <a:lnTo>
                  <a:pt x="4710787" y="6858000"/>
                </a:lnTo>
                <a:lnTo>
                  <a:pt x="4544484" y="6858000"/>
                </a:lnTo>
                <a:lnTo>
                  <a:pt x="3496422" y="6858000"/>
                </a:lnTo>
                <a:lnTo>
                  <a:pt x="2716256" y="6858000"/>
                </a:lnTo>
                <a:lnTo>
                  <a:pt x="2502754" y="6858000"/>
                </a:lnTo>
                <a:lnTo>
                  <a:pt x="2390998" y="6780599"/>
                </a:lnTo>
                <a:cubicBezTo>
                  <a:pt x="2217180" y="6653108"/>
                  <a:pt x="2046553" y="6515397"/>
                  <a:pt x="1874350" y="6374814"/>
                </a:cubicBezTo>
                <a:cubicBezTo>
                  <a:pt x="928725" y="5602839"/>
                  <a:pt x="0" y="4969131"/>
                  <a:pt x="0" y="3621656"/>
                </a:cubicBezTo>
                <a:cubicBezTo>
                  <a:pt x="0" y="2093192"/>
                  <a:pt x="573736" y="754641"/>
                  <a:pt x="1600899" y="14997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75611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51" name="Rectangle 6150">
            <a:extLst>
              <a:ext uri="{FF2B5EF4-FFF2-40B4-BE49-F238E27FC236}">
                <a16:creationId xmlns:a16="http://schemas.microsoft.com/office/drawing/2014/main" id="{3D5FBB81-B61B-416A-8F5D-A8DDF62530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6146" name="Picture 2" descr="Grocery store shopping customer in supermarket vector image">
            <a:extLst>
              <a:ext uri="{FF2B5EF4-FFF2-40B4-BE49-F238E27FC236}">
                <a16:creationId xmlns:a16="http://schemas.microsoft.com/office/drawing/2014/main" id="{C83D0FA8-5112-93A9-7C5A-02B2EEE4EA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96" r="25062" b="-1"/>
          <a:stretch/>
        </p:blipFill>
        <p:spPr bwMode="auto">
          <a:xfrm>
            <a:off x="4691118" y="8390"/>
            <a:ext cx="7500882" cy="6857999"/>
          </a:xfrm>
          <a:custGeom>
            <a:avLst/>
            <a:gdLst/>
            <a:ahLst/>
            <a:cxnLst/>
            <a:rect l="l" t="t" r="r" b="b"/>
            <a:pathLst>
              <a:path w="7500882" h="6857999">
                <a:moveTo>
                  <a:pt x="898230" y="0"/>
                </a:moveTo>
                <a:lnTo>
                  <a:pt x="7500882" y="0"/>
                </a:lnTo>
                <a:lnTo>
                  <a:pt x="7500882" y="6857999"/>
                </a:lnTo>
                <a:lnTo>
                  <a:pt x="0" y="6857999"/>
                </a:lnTo>
                <a:lnTo>
                  <a:pt x="114106" y="6780598"/>
                </a:lnTo>
                <a:cubicBezTo>
                  <a:pt x="291579" y="6653107"/>
                  <a:pt x="465794" y="6515396"/>
                  <a:pt x="641619" y="6374813"/>
                </a:cubicBezTo>
                <a:cubicBezTo>
                  <a:pt x="1607125" y="5602838"/>
                  <a:pt x="2555378" y="4969130"/>
                  <a:pt x="2555378" y="3621655"/>
                </a:cubicBezTo>
                <a:cubicBezTo>
                  <a:pt x="2555378" y="2093191"/>
                  <a:pt x="1969579" y="754640"/>
                  <a:pt x="920818" y="14996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53" name="Freeform: Shape 6152">
            <a:extLst>
              <a:ext uri="{FF2B5EF4-FFF2-40B4-BE49-F238E27FC236}">
                <a16:creationId xmlns:a16="http://schemas.microsoft.com/office/drawing/2014/main" id="{40C0D7D4-D83D-4C58-87D1-955F0A917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476051" cy="6858000"/>
          </a:xfrm>
          <a:custGeom>
            <a:avLst/>
            <a:gdLst>
              <a:gd name="connsiteX0" fmla="*/ 0 w 7476051"/>
              <a:gd name="connsiteY0" fmla="*/ 0 h 6858000"/>
              <a:gd name="connsiteX1" fmla="*/ 5853028 w 7476051"/>
              <a:gd name="connsiteY1" fmla="*/ 0 h 6858000"/>
              <a:gd name="connsiteX2" fmla="*/ 5875152 w 7476051"/>
              <a:gd name="connsiteY2" fmla="*/ 14997 h 6858000"/>
              <a:gd name="connsiteX3" fmla="*/ 7476051 w 7476051"/>
              <a:gd name="connsiteY3" fmla="*/ 3621656 h 6858000"/>
              <a:gd name="connsiteX4" fmla="*/ 5601702 w 7476051"/>
              <a:gd name="connsiteY4" fmla="*/ 6374814 h 6858000"/>
              <a:gd name="connsiteX5" fmla="*/ 5085053 w 7476051"/>
              <a:gd name="connsiteY5" fmla="*/ 6780599 h 6858000"/>
              <a:gd name="connsiteX6" fmla="*/ 4973297 w 7476051"/>
              <a:gd name="connsiteY6" fmla="*/ 6858000 h 6858000"/>
              <a:gd name="connsiteX7" fmla="*/ 0 w 7476051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76051" h="6858000">
                <a:moveTo>
                  <a:pt x="0" y="0"/>
                </a:moveTo>
                <a:lnTo>
                  <a:pt x="5853028" y="0"/>
                </a:lnTo>
                <a:lnTo>
                  <a:pt x="5875152" y="14997"/>
                </a:lnTo>
                <a:cubicBezTo>
                  <a:pt x="6902315" y="754641"/>
                  <a:pt x="7476051" y="2093192"/>
                  <a:pt x="7476051" y="3621656"/>
                </a:cubicBezTo>
                <a:cubicBezTo>
                  <a:pt x="7476051" y="4969131"/>
                  <a:pt x="6547326" y="5602839"/>
                  <a:pt x="5601702" y="6374814"/>
                </a:cubicBezTo>
                <a:cubicBezTo>
                  <a:pt x="5429499" y="6515397"/>
                  <a:pt x="5258871" y="6653108"/>
                  <a:pt x="5085053" y="6780599"/>
                </a:cubicBezTo>
                <a:lnTo>
                  <a:pt x="4973297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 useBgFill="1">
        <p:nvSpPr>
          <p:cNvPr id="6155" name="Freeform: Shape 6154">
            <a:extLst>
              <a:ext uri="{FF2B5EF4-FFF2-40B4-BE49-F238E27FC236}">
                <a16:creationId xmlns:a16="http://schemas.microsoft.com/office/drawing/2014/main" id="{0BA56A81-C9DD-4EBA-9E13-32FFB51CF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53" y="0"/>
            <a:ext cx="7307402" cy="6858000"/>
          </a:xfrm>
          <a:custGeom>
            <a:avLst/>
            <a:gdLst>
              <a:gd name="connsiteX0" fmla="*/ 0 w 7097265"/>
              <a:gd name="connsiteY0" fmla="*/ 0 h 6858000"/>
              <a:gd name="connsiteX1" fmla="*/ 5474242 w 7097265"/>
              <a:gd name="connsiteY1" fmla="*/ 0 h 6858000"/>
              <a:gd name="connsiteX2" fmla="*/ 5496366 w 7097265"/>
              <a:gd name="connsiteY2" fmla="*/ 14997 h 6858000"/>
              <a:gd name="connsiteX3" fmla="*/ 7097265 w 7097265"/>
              <a:gd name="connsiteY3" fmla="*/ 3621656 h 6858000"/>
              <a:gd name="connsiteX4" fmla="*/ 5222916 w 7097265"/>
              <a:gd name="connsiteY4" fmla="*/ 6374814 h 6858000"/>
              <a:gd name="connsiteX5" fmla="*/ 4706267 w 7097265"/>
              <a:gd name="connsiteY5" fmla="*/ 6780599 h 6858000"/>
              <a:gd name="connsiteX6" fmla="*/ 4594511 w 7097265"/>
              <a:gd name="connsiteY6" fmla="*/ 6858000 h 6858000"/>
              <a:gd name="connsiteX7" fmla="*/ 0 w 7097265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097265" h="6858000">
                <a:moveTo>
                  <a:pt x="0" y="0"/>
                </a:moveTo>
                <a:lnTo>
                  <a:pt x="5474242" y="0"/>
                </a:lnTo>
                <a:lnTo>
                  <a:pt x="5496366" y="14997"/>
                </a:lnTo>
                <a:cubicBezTo>
                  <a:pt x="6523529" y="754641"/>
                  <a:pt x="7097265" y="2093192"/>
                  <a:pt x="7097265" y="3621656"/>
                </a:cubicBezTo>
                <a:cubicBezTo>
                  <a:pt x="7097265" y="4969131"/>
                  <a:pt x="6168540" y="5602839"/>
                  <a:pt x="5222916" y="6374814"/>
                </a:cubicBezTo>
                <a:cubicBezTo>
                  <a:pt x="5050713" y="6515397"/>
                  <a:pt x="4880085" y="6653108"/>
                  <a:pt x="4706267" y="6780599"/>
                </a:cubicBezTo>
                <a:lnTo>
                  <a:pt x="4594511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157" name="Freeform: Shape 6156">
            <a:extLst>
              <a:ext uri="{FF2B5EF4-FFF2-40B4-BE49-F238E27FC236}">
                <a16:creationId xmlns:a16="http://schemas.microsoft.com/office/drawing/2014/main" id="{15F9A324-404E-4C5D-AFF0-C5D0D8418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9034" y="-1"/>
            <a:ext cx="2535264" cy="6858001"/>
          </a:xfrm>
          <a:custGeom>
            <a:avLst/>
            <a:gdLst>
              <a:gd name="connsiteX0" fmla="*/ 1218585 w 2535264"/>
              <a:gd name="connsiteY0" fmla="*/ 0 h 6858001"/>
              <a:gd name="connsiteX1" fmla="*/ 1236561 w 2535264"/>
              <a:gd name="connsiteY1" fmla="*/ 0 h 6858001"/>
              <a:gd name="connsiteX2" fmla="*/ 1264452 w 2535264"/>
              <a:gd name="connsiteY2" fmla="*/ 24550 h 6858001"/>
              <a:gd name="connsiteX3" fmla="*/ 2528121 w 2535264"/>
              <a:gd name="connsiteY3" fmla="*/ 3710502 h 6858001"/>
              <a:gd name="connsiteX4" fmla="*/ 492890 w 2535264"/>
              <a:gd name="connsiteY4" fmla="*/ 6507511 h 6858001"/>
              <a:gd name="connsiteX5" fmla="*/ 221418 w 2535264"/>
              <a:gd name="connsiteY5" fmla="*/ 6713387 h 6858001"/>
              <a:gd name="connsiteX6" fmla="*/ 20100 w 2535264"/>
              <a:gd name="connsiteY6" fmla="*/ 6858001 h 6858001"/>
              <a:gd name="connsiteX7" fmla="*/ 0 w 2535264"/>
              <a:gd name="connsiteY7" fmla="*/ 6858001 h 6858001"/>
              <a:gd name="connsiteX8" fmla="*/ 202488 w 2535264"/>
              <a:gd name="connsiteY8" fmla="*/ 6712547 h 6858001"/>
              <a:gd name="connsiteX9" fmla="*/ 473961 w 2535264"/>
              <a:gd name="connsiteY9" fmla="*/ 6506670 h 6858001"/>
              <a:gd name="connsiteX10" fmla="*/ 2509192 w 2535264"/>
              <a:gd name="connsiteY10" fmla="*/ 3709662 h 6858001"/>
              <a:gd name="connsiteX11" fmla="*/ 1245521 w 2535264"/>
              <a:gd name="connsiteY11" fmla="*/ 23708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5264" h="6858001">
                <a:moveTo>
                  <a:pt x="1218585" y="0"/>
                </a:moveTo>
                <a:lnTo>
                  <a:pt x="1236561" y="0"/>
                </a:lnTo>
                <a:lnTo>
                  <a:pt x="1264452" y="24550"/>
                </a:lnTo>
                <a:cubicBezTo>
                  <a:pt x="2149109" y="863108"/>
                  <a:pt x="2598329" y="2210814"/>
                  <a:pt x="2528121" y="3710502"/>
                </a:cubicBezTo>
                <a:cubicBezTo>
                  <a:pt x="2462100" y="5120751"/>
                  <a:pt x="1489450" y="5742158"/>
                  <a:pt x="492890" y="6507511"/>
                </a:cubicBezTo>
                <a:cubicBezTo>
                  <a:pt x="402151" y="6577199"/>
                  <a:pt x="311847" y="6646154"/>
                  <a:pt x="221418" y="6713387"/>
                </a:cubicBezTo>
                <a:lnTo>
                  <a:pt x="20100" y="6858001"/>
                </a:lnTo>
                <a:lnTo>
                  <a:pt x="0" y="6858001"/>
                </a:lnTo>
                <a:lnTo>
                  <a:pt x="202488" y="6712547"/>
                </a:lnTo>
                <a:cubicBezTo>
                  <a:pt x="292917" y="6645314"/>
                  <a:pt x="383222" y="6576359"/>
                  <a:pt x="473961" y="6506670"/>
                </a:cubicBezTo>
                <a:cubicBezTo>
                  <a:pt x="1470520" y="5741317"/>
                  <a:pt x="2443170" y="5119911"/>
                  <a:pt x="2509192" y="3709662"/>
                </a:cubicBezTo>
                <a:cubicBezTo>
                  <a:pt x="2579400" y="2209973"/>
                  <a:pt x="2130178" y="862268"/>
                  <a:pt x="1245521" y="2370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DBAD59-05C5-18BD-0ACF-A6C782E3E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332" y="442913"/>
            <a:ext cx="5151315" cy="600075"/>
          </a:xfrm>
        </p:spPr>
        <p:txBody>
          <a:bodyPr anchor="b">
            <a:normAutofit fontScale="90000"/>
          </a:bodyPr>
          <a:lstStyle/>
          <a:p>
            <a:r>
              <a:rPr lang="en-US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Results &amp; Analysis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DC5FAE-0F05-AED4-3473-CEC430F252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332" y="1200150"/>
            <a:ext cx="6408118" cy="4764088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en-US" sz="24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RFM Insights</a:t>
            </a:r>
            <a:r>
              <a:rPr lang="en-US" sz="2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>
              <a:lnSpc>
                <a:spcPct val="130000"/>
              </a:lnSpc>
            </a:pPr>
            <a:r>
              <a:rPr lang="en-US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• Loyal customers had low Recency and high Frequency/Monetary values.</a:t>
            </a:r>
          </a:p>
          <a:p>
            <a:pPr>
              <a:lnSpc>
                <a:spcPct val="130000"/>
              </a:lnSpc>
            </a:pPr>
            <a:r>
              <a:rPr lang="en-US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• Disengaged customers had high Recency, requiring re-engagement.</a:t>
            </a:r>
          </a:p>
          <a:p>
            <a:pPr>
              <a:lnSpc>
                <a:spcPct val="130000"/>
              </a:lnSpc>
            </a:pPr>
            <a:r>
              <a:rPr lang="en-US" sz="24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Clustering</a:t>
            </a:r>
            <a:r>
              <a:rPr lang="en-US" sz="2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>
              <a:lnSpc>
                <a:spcPct val="130000"/>
              </a:lnSpc>
            </a:pPr>
            <a:r>
              <a:rPr lang="en-US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• Four clusters identified (0-Loyal, 1- Moderate,</a:t>
            </a:r>
          </a:p>
          <a:p>
            <a:pPr>
              <a:lnSpc>
                <a:spcPct val="130000"/>
              </a:lnSpc>
            </a:pPr>
            <a:r>
              <a:rPr lang="en-US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2-Occasional, and 3-At-Risk customers).</a:t>
            </a:r>
          </a:p>
          <a:p>
            <a:pPr>
              <a:lnSpc>
                <a:spcPct val="130000"/>
              </a:lnSpc>
            </a:pPr>
            <a:r>
              <a:rPr lang="en-US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• </a:t>
            </a:r>
            <a:r>
              <a:rPr lang="en-US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Silhouette Score</a:t>
            </a:r>
            <a:r>
              <a:rPr lang="en-US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0.601.</a:t>
            </a:r>
          </a:p>
          <a:p>
            <a:pPr>
              <a:lnSpc>
                <a:spcPct val="130000"/>
              </a:lnSpc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60977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E1AAF8-589B-1A05-2428-CF21101C33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240" y="457200"/>
            <a:ext cx="8770571" cy="5506580"/>
          </a:xfrm>
        </p:spPr>
        <p:txBody>
          <a:bodyPr/>
          <a:lstStyle/>
          <a:p>
            <a:r>
              <a:rPr lang="en-US" sz="2400" b="1" dirty="0">
                <a:solidFill>
                  <a:srgbClr val="0E0E0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Churn Prediction</a:t>
            </a:r>
            <a:r>
              <a:rPr lang="en-US" sz="2400" dirty="0">
                <a:solidFill>
                  <a:srgbClr val="0E0E0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dirty="0">
                <a:solidFill>
                  <a:srgbClr val="0E0E0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• All models achieved </a:t>
            </a:r>
            <a:r>
              <a:rPr lang="en-US" b="1" dirty="0">
                <a:solidFill>
                  <a:srgbClr val="0E0E0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100% accuracy</a:t>
            </a:r>
            <a:r>
              <a:rPr lang="en-US" dirty="0">
                <a:solidFill>
                  <a:srgbClr val="0E0E0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dirty="0">
                <a:solidFill>
                  <a:srgbClr val="0E0E0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• Recency was the most critical feature for predicting churn.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FB082EE-6977-BBF8-6C3A-01BFA5A73E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8952816"/>
              </p:ext>
            </p:extLst>
          </p:nvPr>
        </p:nvGraphicFramePr>
        <p:xfrm>
          <a:off x="1920241" y="2902467"/>
          <a:ext cx="8523920" cy="334117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04565">
                  <a:extLst>
                    <a:ext uri="{9D8B030D-6E8A-4147-A177-3AD203B41FA5}">
                      <a16:colId xmlns:a16="http://schemas.microsoft.com/office/drawing/2014/main" val="2715613474"/>
                    </a:ext>
                  </a:extLst>
                </a:gridCol>
                <a:gridCol w="1704565">
                  <a:extLst>
                    <a:ext uri="{9D8B030D-6E8A-4147-A177-3AD203B41FA5}">
                      <a16:colId xmlns:a16="http://schemas.microsoft.com/office/drawing/2014/main" val="2407752367"/>
                    </a:ext>
                  </a:extLst>
                </a:gridCol>
                <a:gridCol w="1704565">
                  <a:extLst>
                    <a:ext uri="{9D8B030D-6E8A-4147-A177-3AD203B41FA5}">
                      <a16:colId xmlns:a16="http://schemas.microsoft.com/office/drawing/2014/main" val="4006678154"/>
                    </a:ext>
                  </a:extLst>
                </a:gridCol>
                <a:gridCol w="1704565">
                  <a:extLst>
                    <a:ext uri="{9D8B030D-6E8A-4147-A177-3AD203B41FA5}">
                      <a16:colId xmlns:a16="http://schemas.microsoft.com/office/drawing/2014/main" val="4083737112"/>
                    </a:ext>
                  </a:extLst>
                </a:gridCol>
                <a:gridCol w="1705660">
                  <a:extLst>
                    <a:ext uri="{9D8B030D-6E8A-4147-A177-3AD203B41FA5}">
                      <a16:colId xmlns:a16="http://schemas.microsoft.com/office/drawing/2014/main" val="371684845"/>
                    </a:ext>
                  </a:extLst>
                </a:gridCol>
              </a:tblGrid>
              <a:tr h="100235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CustomerID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Recency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Frequency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Monetary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Churn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84044414"/>
                  </a:ext>
                </a:extLst>
              </a:tr>
              <a:tr h="46776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12347.0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182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4310.00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0</a:t>
                      </a:r>
                      <a:endParaRPr lang="en-US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04013607"/>
                  </a:ext>
                </a:extLst>
              </a:tr>
              <a:tr h="46776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12348.0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74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27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1595.64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0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85544040"/>
                  </a:ext>
                </a:extLst>
              </a:tr>
              <a:tr h="46776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12349.0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18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72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1457.55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0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73805692"/>
                  </a:ext>
                </a:extLst>
              </a:tr>
              <a:tr h="46776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12350.0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309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17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334.40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1</a:t>
                      </a:r>
                      <a:endParaRPr lang="en-US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83485844"/>
                  </a:ext>
                </a:extLst>
              </a:tr>
              <a:tr h="46776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12352.0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35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89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1545.41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0</a:t>
                      </a:r>
                      <a:endParaRPr lang="en-US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666147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23644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3EF99-DAA2-135A-4265-EE58EFCEC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0446" y="442220"/>
            <a:ext cx="8890366" cy="610403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rgbClr val="0E0E0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Visuals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2F0AE1-DF5B-20E7-D90D-893A740D87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86272" y="1354682"/>
            <a:ext cx="9431384" cy="4609098"/>
          </a:xfrm>
        </p:spPr>
        <p:txBody>
          <a:bodyPr/>
          <a:lstStyle/>
          <a:p>
            <a:pPr marL="342900" indent="-342900">
              <a:buAutoNum type="alphaLcParenBoth"/>
            </a:pPr>
            <a:r>
              <a:rPr lang="en-US" b="1" dirty="0">
                <a:solidFill>
                  <a:srgbClr val="0E0E0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Elbow Method graph for determining the number of clusters.</a:t>
            </a:r>
          </a:p>
          <a:p>
            <a:endParaRPr lang="en-US" b="1" dirty="0">
              <a:solidFill>
                <a:srgbClr val="0E0E0E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solidFill>
                  <a:srgbClr val="0E0E0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(b) </a:t>
            </a:r>
            <a:r>
              <a:rPr lang="en-US" b="1" dirty="0">
                <a:solidFill>
                  <a:srgbClr val="0E0E0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Feature Importance chart (Random Forest model).</a:t>
            </a:r>
          </a:p>
          <a:p>
            <a:endParaRPr lang="en-US" b="1" dirty="0">
              <a:solidFill>
                <a:srgbClr val="0E0E0E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pic>
        <p:nvPicPr>
          <p:cNvPr id="5" name="Picture 4" descr="A graph of a number of clusters&#10;&#10;Description automatically generated">
            <a:extLst>
              <a:ext uri="{FF2B5EF4-FFF2-40B4-BE49-F238E27FC236}">
                <a16:creationId xmlns:a16="http://schemas.microsoft.com/office/drawing/2014/main" id="{EB18E19C-219D-D1AA-475F-9D45F0946B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446" y="2983090"/>
            <a:ext cx="4295554" cy="298069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68543A6-3B77-5626-E7E0-1782A0B102CD}"/>
              </a:ext>
            </a:extLst>
          </p:cNvPr>
          <p:cNvSpPr txBox="1"/>
          <p:nvPr/>
        </p:nvSpPr>
        <p:spPr>
          <a:xfrm>
            <a:off x="2806995" y="6177516"/>
            <a:ext cx="52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(a)</a:t>
            </a:r>
          </a:p>
        </p:txBody>
      </p:sp>
      <p:pic>
        <p:nvPicPr>
          <p:cNvPr id="10" name="Picture 9" descr="A graph with blue rectangular bars&#10;&#10;Description automatically generated with medium confidence">
            <a:extLst>
              <a:ext uri="{FF2B5EF4-FFF2-40B4-BE49-F238E27FC236}">
                <a16:creationId xmlns:a16="http://schemas.microsoft.com/office/drawing/2014/main" id="{7D6D15BE-FC12-A5EE-E7E6-54872FDE56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4319" y="2983090"/>
            <a:ext cx="4306493" cy="29863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B9C6BFE-0B7D-9531-2A03-D84E218B4D84}"/>
              </a:ext>
            </a:extLst>
          </p:cNvPr>
          <p:cNvSpPr txBox="1"/>
          <p:nvPr/>
        </p:nvSpPr>
        <p:spPr>
          <a:xfrm>
            <a:off x="7921256" y="6177516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(b)</a:t>
            </a:r>
          </a:p>
        </p:txBody>
      </p:sp>
    </p:spTree>
    <p:extLst>
      <p:ext uri="{BB962C8B-B14F-4D97-AF65-F5344CB8AC3E}">
        <p14:creationId xmlns:p14="http://schemas.microsoft.com/office/powerpoint/2010/main" val="17419382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77" name="Rectangle 2076">
            <a:extLst>
              <a:ext uri="{FF2B5EF4-FFF2-40B4-BE49-F238E27FC236}">
                <a16:creationId xmlns:a16="http://schemas.microsoft.com/office/drawing/2014/main" id="{10CE40DC-5723-449B-A365-A61D8C262E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2050" name="Picture 2" descr="Grocery Store | Super Market | Animated Explainer Video - YouTube">
            <a:extLst>
              <a:ext uri="{FF2B5EF4-FFF2-40B4-BE49-F238E27FC236}">
                <a16:creationId xmlns:a16="http://schemas.microsoft.com/office/drawing/2014/main" id="{156B4A71-A98D-14FF-1B72-E9E9F5CB5C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93" r="-1" b="23788"/>
          <a:stretch/>
        </p:blipFill>
        <p:spPr bwMode="auto">
          <a:xfrm>
            <a:off x="1524" y="10"/>
            <a:ext cx="1218895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78" name="Freeform: Shape 2056">
            <a:extLst>
              <a:ext uri="{FF2B5EF4-FFF2-40B4-BE49-F238E27FC236}">
                <a16:creationId xmlns:a16="http://schemas.microsoft.com/office/drawing/2014/main" id="{28207E96-6DFF-4119-B2EA-3299067D2F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2598" y="0"/>
            <a:ext cx="10189600" cy="6858000"/>
          </a:xfrm>
          <a:custGeom>
            <a:avLst/>
            <a:gdLst>
              <a:gd name="connsiteX0" fmla="*/ 8513625 w 10189600"/>
              <a:gd name="connsiteY0" fmla="*/ 0 h 6858000"/>
              <a:gd name="connsiteX1" fmla="*/ 1434689 w 10189600"/>
              <a:gd name="connsiteY1" fmla="*/ 0 h 6858000"/>
              <a:gd name="connsiteX2" fmla="*/ 1271976 w 10189600"/>
              <a:gd name="connsiteY2" fmla="*/ 160651 h 6858000"/>
              <a:gd name="connsiteX3" fmla="*/ 0 w 10189600"/>
              <a:gd name="connsiteY3" fmla="*/ 3879329 h 6858000"/>
              <a:gd name="connsiteX4" fmla="*/ 1565101 w 10189600"/>
              <a:gd name="connsiteY4" fmla="*/ 6659296 h 6858000"/>
              <a:gd name="connsiteX5" fmla="*/ 1789426 w 10189600"/>
              <a:gd name="connsiteY5" fmla="*/ 6858000 h 6858000"/>
              <a:gd name="connsiteX6" fmla="*/ 8868328 w 10189600"/>
              <a:gd name="connsiteY6" fmla="*/ 6858000 h 6858000"/>
              <a:gd name="connsiteX7" fmla="*/ 8925683 w 10189600"/>
              <a:gd name="connsiteY7" fmla="*/ 6804604 h 6858000"/>
              <a:gd name="connsiteX8" fmla="*/ 10189600 w 10189600"/>
              <a:gd name="connsiteY8" fmla="*/ 4217082 h 6858000"/>
              <a:gd name="connsiteX9" fmla="*/ 8536469 w 10189600"/>
              <a:gd name="connsiteY9" fmla="*/ 1746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189600" h="6858000">
                <a:moveTo>
                  <a:pt x="8513625" y="0"/>
                </a:moveTo>
                <a:lnTo>
                  <a:pt x="1434689" y="0"/>
                </a:lnTo>
                <a:lnTo>
                  <a:pt x="1271976" y="160651"/>
                </a:lnTo>
                <a:cubicBezTo>
                  <a:pt x="451613" y="1030749"/>
                  <a:pt x="0" y="2373165"/>
                  <a:pt x="0" y="3879329"/>
                </a:cubicBezTo>
                <a:cubicBezTo>
                  <a:pt x="0" y="5207145"/>
                  <a:pt x="731040" y="5919527"/>
                  <a:pt x="1565101" y="6659296"/>
                </a:cubicBezTo>
                <a:lnTo>
                  <a:pt x="1789426" y="6858000"/>
                </a:lnTo>
                <a:lnTo>
                  <a:pt x="8868328" y="6858000"/>
                </a:lnTo>
                <a:lnTo>
                  <a:pt x="8925683" y="6804604"/>
                </a:lnTo>
                <a:cubicBezTo>
                  <a:pt x="9627437" y="6132444"/>
                  <a:pt x="10189600" y="5418356"/>
                  <a:pt x="10189600" y="4217082"/>
                </a:cubicBezTo>
                <a:cubicBezTo>
                  <a:pt x="10189600" y="2437327"/>
                  <a:pt x="9597144" y="878708"/>
                  <a:pt x="8536469" y="17461"/>
                </a:cubicBezTo>
                <a:close/>
              </a:path>
            </a:pathLst>
          </a:cu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79" name="Freeform: Shape 2058">
            <a:extLst>
              <a:ext uri="{FF2B5EF4-FFF2-40B4-BE49-F238E27FC236}">
                <a16:creationId xmlns:a16="http://schemas.microsoft.com/office/drawing/2014/main" id="{9E223C86-12C5-4A60-A21A-D7FC75EFC6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57813" y="0"/>
            <a:ext cx="1323453" cy="6858000"/>
          </a:xfrm>
          <a:custGeom>
            <a:avLst/>
            <a:gdLst>
              <a:gd name="connsiteX0" fmla="*/ 28443 w 1323453"/>
              <a:gd name="connsiteY0" fmla="*/ 0 h 6858000"/>
              <a:gd name="connsiteX1" fmla="*/ 10519 w 1323453"/>
              <a:gd name="connsiteY1" fmla="*/ 0 h 6858000"/>
              <a:gd name="connsiteX2" fmla="*/ 37377 w 1323453"/>
              <a:gd name="connsiteY2" fmla="*/ 27367 h 6858000"/>
              <a:gd name="connsiteX3" fmla="*/ 1297455 w 1323453"/>
              <a:gd name="connsiteY3" fmla="*/ 4282319 h 6858000"/>
              <a:gd name="connsiteX4" fmla="*/ 248584 w 1323453"/>
              <a:gd name="connsiteY4" fmla="*/ 6615157 h 6858000"/>
              <a:gd name="connsiteX5" fmla="*/ 0 w 1323453"/>
              <a:gd name="connsiteY5" fmla="*/ 6858000 h 6858000"/>
              <a:gd name="connsiteX6" fmla="*/ 19869 w 1323453"/>
              <a:gd name="connsiteY6" fmla="*/ 6858000 h 6858000"/>
              <a:gd name="connsiteX7" fmla="*/ 267461 w 1323453"/>
              <a:gd name="connsiteY7" fmla="*/ 6616128 h 6858000"/>
              <a:gd name="connsiteX8" fmla="*/ 1316330 w 1323453"/>
              <a:gd name="connsiteY8" fmla="*/ 4283289 h 6858000"/>
              <a:gd name="connsiteX9" fmla="*/ 56253 w 1323453"/>
              <a:gd name="connsiteY9" fmla="*/ 2833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323453" h="6858000">
                <a:moveTo>
                  <a:pt x="28443" y="0"/>
                </a:moveTo>
                <a:lnTo>
                  <a:pt x="10519" y="0"/>
                </a:lnTo>
                <a:lnTo>
                  <a:pt x="37377" y="27367"/>
                </a:lnTo>
                <a:cubicBezTo>
                  <a:pt x="919519" y="995374"/>
                  <a:pt x="1367465" y="2551123"/>
                  <a:pt x="1297455" y="4282319"/>
                </a:cubicBezTo>
                <a:cubicBezTo>
                  <a:pt x="1254252" y="5350659"/>
                  <a:pt x="821705" y="6026831"/>
                  <a:pt x="248584" y="6615157"/>
                </a:cubicBezTo>
                <a:lnTo>
                  <a:pt x="0" y="6858000"/>
                </a:lnTo>
                <a:lnTo>
                  <a:pt x="19869" y="6858000"/>
                </a:lnTo>
                <a:lnTo>
                  <a:pt x="267461" y="6616128"/>
                </a:lnTo>
                <a:cubicBezTo>
                  <a:pt x="840581" y="6027802"/>
                  <a:pt x="1273128" y="5351630"/>
                  <a:pt x="1316330" y="4283289"/>
                </a:cubicBezTo>
                <a:cubicBezTo>
                  <a:pt x="1386340" y="2552094"/>
                  <a:pt x="938396" y="996343"/>
                  <a:pt x="56253" y="2833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080" name="Freeform: Shape 2060">
            <a:extLst>
              <a:ext uri="{FF2B5EF4-FFF2-40B4-BE49-F238E27FC236}">
                <a16:creationId xmlns:a16="http://schemas.microsoft.com/office/drawing/2014/main" id="{FA573AF0-3C0B-4895-A7A6-F41B032115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45" y="0"/>
            <a:ext cx="1561993" cy="6858000"/>
          </a:xfrm>
          <a:custGeom>
            <a:avLst/>
            <a:gdLst>
              <a:gd name="connsiteX0" fmla="*/ 1544228 w 1561993"/>
              <a:gd name="connsiteY0" fmla="*/ 0 h 6858000"/>
              <a:gd name="connsiteX1" fmla="*/ 1561993 w 1561993"/>
              <a:gd name="connsiteY1" fmla="*/ 0 h 6858000"/>
              <a:gd name="connsiteX2" fmla="*/ 1540943 w 1561993"/>
              <a:gd name="connsiteY2" fmla="*/ 17040 h 6858000"/>
              <a:gd name="connsiteX3" fmla="*/ 17765 w 1561993"/>
              <a:gd name="connsiteY3" fmla="*/ 4115040 h 6858000"/>
              <a:gd name="connsiteX4" fmla="*/ 1142901 w 1561993"/>
              <a:gd name="connsiteY4" fmla="*/ 6599739 h 6858000"/>
              <a:gd name="connsiteX5" fmla="*/ 1403744 w 1561993"/>
              <a:gd name="connsiteY5" fmla="*/ 6858000 h 6858000"/>
              <a:gd name="connsiteX6" fmla="*/ 1385980 w 1561993"/>
              <a:gd name="connsiteY6" fmla="*/ 6858000 h 6858000"/>
              <a:gd name="connsiteX7" fmla="*/ 1125137 w 1561993"/>
              <a:gd name="connsiteY7" fmla="*/ 6599739 h 6858000"/>
              <a:gd name="connsiteX8" fmla="*/ 0 w 1561993"/>
              <a:gd name="connsiteY8" fmla="*/ 4115040 h 6858000"/>
              <a:gd name="connsiteX9" fmla="*/ 1523178 w 1561993"/>
              <a:gd name="connsiteY9" fmla="*/ 1704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61993" h="6858000">
                <a:moveTo>
                  <a:pt x="1544228" y="0"/>
                </a:moveTo>
                <a:lnTo>
                  <a:pt x="1561993" y="0"/>
                </a:lnTo>
                <a:lnTo>
                  <a:pt x="1540943" y="17040"/>
                </a:lnTo>
                <a:cubicBezTo>
                  <a:pt x="563647" y="857447"/>
                  <a:pt x="17765" y="2378351"/>
                  <a:pt x="17765" y="4115040"/>
                </a:cubicBezTo>
                <a:cubicBezTo>
                  <a:pt x="17765" y="5263323"/>
                  <a:pt x="514810" y="5955416"/>
                  <a:pt x="1142901" y="6599739"/>
                </a:cubicBezTo>
                <a:lnTo>
                  <a:pt x="1403744" y="6858000"/>
                </a:lnTo>
                <a:lnTo>
                  <a:pt x="1385980" y="6858000"/>
                </a:lnTo>
                <a:lnTo>
                  <a:pt x="1125137" y="6599739"/>
                </a:lnTo>
                <a:cubicBezTo>
                  <a:pt x="497046" y="5955416"/>
                  <a:pt x="0" y="5263323"/>
                  <a:pt x="0" y="4115040"/>
                </a:cubicBezTo>
                <a:cubicBezTo>
                  <a:pt x="0" y="2378351"/>
                  <a:pt x="545882" y="857447"/>
                  <a:pt x="1523178" y="1704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81" name="Freeform: Shape 2062">
            <a:extLst>
              <a:ext uri="{FF2B5EF4-FFF2-40B4-BE49-F238E27FC236}">
                <a16:creationId xmlns:a16="http://schemas.microsoft.com/office/drawing/2014/main" id="{62442AC3-A9B0-4865-8A8A-1504FFC6E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34283" y="0"/>
            <a:ext cx="1904278" cy="6858000"/>
          </a:xfrm>
          <a:custGeom>
            <a:avLst/>
            <a:gdLst>
              <a:gd name="connsiteX0" fmla="*/ 624262 w 1775065"/>
              <a:gd name="connsiteY0" fmla="*/ 0 h 6858000"/>
              <a:gd name="connsiteX1" fmla="*/ 642233 w 1775065"/>
              <a:gd name="connsiteY1" fmla="*/ 0 h 6858000"/>
              <a:gd name="connsiteX2" fmla="*/ 673003 w 1775065"/>
              <a:gd name="connsiteY2" fmla="*/ 35111 h 6858000"/>
              <a:gd name="connsiteX3" fmla="*/ 1767974 w 1775065"/>
              <a:gd name="connsiteY3" fmla="*/ 3968278 h 6858000"/>
              <a:gd name="connsiteX4" fmla="*/ 115603 w 1775065"/>
              <a:gd name="connsiteY4" fmla="*/ 6776131 h 6858000"/>
              <a:gd name="connsiteX5" fmla="*/ 19890 w 1775065"/>
              <a:gd name="connsiteY5" fmla="*/ 6858000 h 6858000"/>
              <a:gd name="connsiteX6" fmla="*/ 0 w 1775065"/>
              <a:gd name="connsiteY6" fmla="*/ 6858000 h 6858000"/>
              <a:gd name="connsiteX7" fmla="*/ 96809 w 1775065"/>
              <a:gd name="connsiteY7" fmla="*/ 6775193 h 6858000"/>
              <a:gd name="connsiteX8" fmla="*/ 1749182 w 1775065"/>
              <a:gd name="connsiteY8" fmla="*/ 3967340 h 6858000"/>
              <a:gd name="connsiteX9" fmla="*/ 654209 w 1775065"/>
              <a:gd name="connsiteY9" fmla="*/ 3417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75065" h="6858000">
                <a:moveTo>
                  <a:pt x="624262" y="0"/>
                </a:moveTo>
                <a:lnTo>
                  <a:pt x="642233" y="0"/>
                </a:lnTo>
                <a:lnTo>
                  <a:pt x="673003" y="35111"/>
                </a:lnTo>
                <a:cubicBezTo>
                  <a:pt x="1445427" y="977982"/>
                  <a:pt x="1833320" y="2398562"/>
                  <a:pt x="1767974" y="3968278"/>
                </a:cubicBezTo>
                <a:cubicBezTo>
                  <a:pt x="1710622" y="5345972"/>
                  <a:pt x="964135" y="6049363"/>
                  <a:pt x="115603" y="6776131"/>
                </a:cubicBezTo>
                <a:lnTo>
                  <a:pt x="19890" y="6858000"/>
                </a:lnTo>
                <a:lnTo>
                  <a:pt x="0" y="6858000"/>
                </a:lnTo>
                <a:lnTo>
                  <a:pt x="96809" y="6775193"/>
                </a:lnTo>
                <a:cubicBezTo>
                  <a:pt x="945341" y="6048424"/>
                  <a:pt x="1691828" y="5345034"/>
                  <a:pt x="1749182" y="3967340"/>
                </a:cubicBezTo>
                <a:cubicBezTo>
                  <a:pt x="1814528" y="2397623"/>
                  <a:pt x="1426634" y="977044"/>
                  <a:pt x="654209" y="3417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082" name="Freeform: Shape 2064">
            <a:extLst>
              <a:ext uri="{FF2B5EF4-FFF2-40B4-BE49-F238E27FC236}">
                <a16:creationId xmlns:a16="http://schemas.microsoft.com/office/drawing/2014/main" id="{68451DCE-129E-43B6-BA50-3C8339E46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89577" y="0"/>
            <a:ext cx="1825312" cy="6858000"/>
          </a:xfrm>
          <a:custGeom>
            <a:avLst/>
            <a:gdLst>
              <a:gd name="connsiteX0" fmla="*/ 516683 w 1825312"/>
              <a:gd name="connsiteY0" fmla="*/ 0 h 6858000"/>
              <a:gd name="connsiteX1" fmla="*/ 541088 w 1825312"/>
              <a:gd name="connsiteY1" fmla="*/ 0 h 6858000"/>
              <a:gd name="connsiteX2" fmla="*/ 626170 w 1825312"/>
              <a:gd name="connsiteY2" fmla="*/ 99144 h 6858000"/>
              <a:gd name="connsiteX3" fmla="*/ 1825312 w 1825312"/>
              <a:gd name="connsiteY3" fmla="*/ 3859833 h 6858000"/>
              <a:gd name="connsiteX4" fmla="*/ 279633 w 1825312"/>
              <a:gd name="connsiteY4" fmla="*/ 6651338 h 6858000"/>
              <a:gd name="connsiteX5" fmla="*/ 24403 w 1825312"/>
              <a:gd name="connsiteY5" fmla="*/ 6858000 h 6858000"/>
              <a:gd name="connsiteX6" fmla="*/ 0 w 1825312"/>
              <a:gd name="connsiteY6" fmla="*/ 6858000 h 6858000"/>
              <a:gd name="connsiteX7" fmla="*/ 255230 w 1825312"/>
              <a:gd name="connsiteY7" fmla="*/ 6651338 h 6858000"/>
              <a:gd name="connsiteX8" fmla="*/ 1800907 w 1825312"/>
              <a:gd name="connsiteY8" fmla="*/ 3859833 h 6858000"/>
              <a:gd name="connsiteX9" fmla="*/ 601765 w 1825312"/>
              <a:gd name="connsiteY9" fmla="*/ 9914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25312" h="6858000">
                <a:moveTo>
                  <a:pt x="516683" y="0"/>
                </a:moveTo>
                <a:lnTo>
                  <a:pt x="541088" y="0"/>
                </a:lnTo>
                <a:lnTo>
                  <a:pt x="626170" y="99144"/>
                </a:lnTo>
                <a:cubicBezTo>
                  <a:pt x="1403484" y="1069501"/>
                  <a:pt x="1825312" y="2396484"/>
                  <a:pt x="1825312" y="3859833"/>
                </a:cubicBezTo>
                <a:cubicBezTo>
                  <a:pt x="1825312" y="5149904"/>
                  <a:pt x="1142485" y="5927455"/>
                  <a:pt x="279633" y="6651338"/>
                </a:cubicBezTo>
                <a:lnTo>
                  <a:pt x="24403" y="6858000"/>
                </a:lnTo>
                <a:lnTo>
                  <a:pt x="0" y="6858000"/>
                </a:lnTo>
                <a:lnTo>
                  <a:pt x="255230" y="6651338"/>
                </a:lnTo>
                <a:cubicBezTo>
                  <a:pt x="1118082" y="5927455"/>
                  <a:pt x="1800907" y="5149904"/>
                  <a:pt x="1800907" y="3859833"/>
                </a:cubicBezTo>
                <a:cubicBezTo>
                  <a:pt x="1800907" y="2396484"/>
                  <a:pt x="1379079" y="1069501"/>
                  <a:pt x="601765" y="9914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C4ED6D-5920-AD87-5300-EB4A199A6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5932" y="671512"/>
            <a:ext cx="7340048" cy="1100137"/>
          </a:xfrm>
        </p:spPr>
        <p:txBody>
          <a:bodyPr anchor="b">
            <a:normAutofit/>
          </a:bodyPr>
          <a:lstStyle/>
          <a:p>
            <a:r>
              <a:rPr lang="en-US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Impacts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C270D2-55E1-564E-8AC5-58B6F9AFAA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45932" y="2000250"/>
            <a:ext cx="7340048" cy="3963987"/>
          </a:xfrm>
        </p:spPr>
        <p:txBody>
          <a:bodyPr>
            <a:normAutofit lnSpcReduction="10000"/>
          </a:bodyPr>
          <a:lstStyle/>
          <a:p>
            <a:pPr>
              <a:lnSpc>
                <a:spcPct val="130000"/>
              </a:lnSpc>
            </a:pPr>
            <a:r>
              <a:rPr lang="en-US" sz="24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Actionable Segmentation</a:t>
            </a:r>
            <a:r>
              <a:rPr lang="en-US" sz="2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>
              <a:lnSpc>
                <a:spcPct val="130000"/>
              </a:lnSpc>
            </a:pPr>
            <a:r>
              <a:rPr lang="en-US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• Targeted strategies for loyalty programs (Cluster 0).</a:t>
            </a:r>
          </a:p>
          <a:p>
            <a:pPr>
              <a:lnSpc>
                <a:spcPct val="130000"/>
              </a:lnSpc>
            </a:pPr>
            <a:r>
              <a:rPr lang="en-US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• Re-engagement campaigns for at-risk customers (Cluster 3).</a:t>
            </a:r>
          </a:p>
          <a:p>
            <a:pPr>
              <a:lnSpc>
                <a:spcPct val="130000"/>
              </a:lnSpc>
            </a:pPr>
            <a:r>
              <a:rPr lang="en-US" sz="24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Churn Prediction</a:t>
            </a:r>
            <a:r>
              <a:rPr lang="en-US" sz="2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>
              <a:lnSpc>
                <a:spcPct val="130000"/>
              </a:lnSpc>
            </a:pPr>
            <a:r>
              <a:rPr lang="en-US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• Enabled early identification of disengaged customers.</a:t>
            </a:r>
          </a:p>
          <a:p>
            <a:pPr>
              <a:lnSpc>
                <a:spcPct val="130000"/>
              </a:lnSpc>
            </a:pPr>
            <a:r>
              <a:rPr lang="en-US" sz="24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Marketing Optimization</a:t>
            </a:r>
            <a:r>
              <a:rPr lang="en-US" sz="2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>
              <a:lnSpc>
                <a:spcPct val="130000"/>
              </a:lnSpc>
            </a:pPr>
            <a:r>
              <a:rPr lang="en-US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• Enhanced efficiency in resource allocation.</a:t>
            </a:r>
          </a:p>
          <a:p>
            <a:pPr>
              <a:lnSpc>
                <a:spcPct val="130000"/>
              </a:lnSpc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8401725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LinesVTI">
  <a:themeElements>
    <a:clrScheme name="SketchLines">
      <a:dk1>
        <a:sysClr val="windowText" lastClr="000000"/>
      </a:dk1>
      <a:lt1>
        <a:sysClr val="window" lastClr="FFFFFF"/>
      </a:lt1>
      <a:dk2>
        <a:srgbClr val="564E4E"/>
      </a:dk2>
      <a:lt2>
        <a:srgbClr val="EEEBE2"/>
      </a:lt2>
      <a:accent1>
        <a:srgbClr val="E54837"/>
      </a:accent1>
      <a:accent2>
        <a:srgbClr val="947F53"/>
      </a:accent2>
      <a:accent3>
        <a:srgbClr val="BE8D64"/>
      </a:accent3>
      <a:accent4>
        <a:srgbClr val="E0C171"/>
      </a:accent4>
      <a:accent5>
        <a:srgbClr val="968572"/>
      </a:accent5>
      <a:accent6>
        <a:srgbClr val="855D5D"/>
      </a:accent6>
      <a:hlink>
        <a:srgbClr val="CC9900"/>
      </a:hlink>
      <a:folHlink>
        <a:srgbClr val="96A9A9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LinesVTI" id="{8C0B0F05-C8D0-4078-9615-83E590287484}" vid="{43A7BC57-C1E3-4EE6-BDBC-5422DD574AF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116</TotalTime>
  <Words>674</Words>
  <Application>Microsoft Office PowerPoint</Application>
  <PresentationFormat>Widescreen</PresentationFormat>
  <Paragraphs>121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SketchLinesVTI</vt:lpstr>
      <vt:lpstr>FROM GROCERIES TO GROWTH:    A Data-Driven Story of Loyalty, Retention, and Growth </vt:lpstr>
      <vt:lpstr> Introduction</vt:lpstr>
      <vt:lpstr>Research Questions</vt:lpstr>
      <vt:lpstr>Keywords</vt:lpstr>
      <vt:lpstr>Methodology</vt:lpstr>
      <vt:lpstr>Results &amp; Analysis</vt:lpstr>
      <vt:lpstr>PowerPoint Presentation</vt:lpstr>
      <vt:lpstr>Visuals</vt:lpstr>
      <vt:lpstr>Impacts</vt:lpstr>
      <vt:lpstr>Recommendations</vt:lpstr>
      <vt:lpstr>Limitations</vt:lpstr>
      <vt:lpstr>Future Work</vt:lpstr>
      <vt:lpstr>Acknowledgments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FROM GROCERIES TO GROWTH:    A Data-Driven Story of Loyalty, Retention, and Growth </dc:title>
  <dc:creator>Manideep Racharla</dc:creator>
  <cp:lastModifiedBy>Manideep Racharla</cp:lastModifiedBy>
  <cp:revision>2</cp:revision>
  <dcterms:created xsi:type="dcterms:W3CDTF">2024-11-30T13:43:46Z</dcterms:created>
  <dcterms:modified xsi:type="dcterms:W3CDTF">2024-12-10T13:15:46Z</dcterms:modified>
</cp:coreProperties>
</file>