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8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70" r:id="rId15"/>
    <p:sldId id="278" r:id="rId16"/>
    <p:sldId id="269" r:id="rId17"/>
    <p:sldId id="271" r:id="rId18"/>
    <p:sldId id="272" r:id="rId19"/>
    <p:sldId id="273" r:id="rId20"/>
    <p:sldId id="274" r:id="rId21"/>
    <p:sldId id="275" r:id="rId22"/>
    <p:sldId id="277" r:id="rId23"/>
    <p:sldId id="281" r:id="rId24"/>
    <p:sldId id="280" r:id="rId25"/>
    <p:sldId id="282" r:id="rId26"/>
    <p:sldId id="283" r:id="rId27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3"/>
    <p:restoredTop sz="89747"/>
  </p:normalViewPr>
  <p:slideViewPr>
    <p:cSldViewPr snapToGrid="0" snapToObjects="1">
      <p:cViewPr varScale="1">
        <p:scale>
          <a:sx n="110" d="100"/>
          <a:sy n="110" d="100"/>
        </p:scale>
        <p:origin x="65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4FECA-E941-CF45-BCDD-79C1BF2C22EA}" type="datetimeFigureOut">
              <a:rPr lang="en-TR" smtClean="0"/>
              <a:t>19.12.2021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6CB88-4F63-3146-A23B-E649A9D7005C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34615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CB88-4F63-3146-A23B-E649A9D7005C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35356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dirty="0"/>
            </a:b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CB88-4F63-3146-A23B-E649A9D7005C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21895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CB88-4F63-3146-A23B-E649A9D7005C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451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CB88-4F63-3146-A23B-E649A9D7005C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2758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CB88-4F63-3146-A23B-E649A9D7005C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9686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CB88-4F63-3146-A23B-E649A9D7005C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062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CB88-4F63-3146-A23B-E649A9D7005C}" type="slidenum">
              <a:rPr lang="en-TR" smtClean="0"/>
              <a:t>11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79949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6CB88-4F63-3146-A23B-E649A9D7005C}" type="slidenum">
              <a:rPr lang="en-TR" smtClean="0"/>
              <a:t>13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78588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12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6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5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5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1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2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7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36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005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tif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2" Type="http://schemas.openxmlformats.org/officeDocument/2006/relationships/image" Target="../media/image2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01EB4-7E8F-4E0C-984B-434234D657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60000"/>
          </a:blip>
          <a:srcRect l="16628" r="13212" b="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7322AC-211F-7446-9731-068A2C4A1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cs typeface="Times New Roman" panose="02020603050405020304" pitchFamily="18" charset="0"/>
              </a:rPr>
              <a:t>ANALYSIS OF NEURONAL INTERACTIONS USING INFORMATION- THEORETICAL MODELS</a:t>
            </a:r>
            <a:endParaRPr lang="en-TR" sz="4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E205D-D0E9-4C43-A528-072EFD34F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4927" y="5151666"/>
            <a:ext cx="8962697" cy="1010049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TR" sz="2000" dirty="0">
                <a:latin typeface="+mj-lt"/>
                <a:cs typeface="Times New Roman" panose="02020603050405020304" pitchFamily="18" charset="0"/>
              </a:rPr>
              <a:t>Onur Doğan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in collaboration with  Deniz </a:t>
            </a:r>
            <a:r>
              <a:rPr lang="en-US" sz="2000" dirty="0" err="1">
                <a:latin typeface="+mj-lt"/>
                <a:cs typeface="Times New Roman" panose="02020603050405020304" pitchFamily="18" charset="0"/>
              </a:rPr>
              <a:t>Gencaga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and </a:t>
            </a:r>
            <a:r>
              <a:rPr lang="tr-TR" sz="2000" dirty="0">
                <a:latin typeface="+mj-lt"/>
                <a:cs typeface="Times New Roman" panose="02020603050405020304" pitchFamily="18" charset="0"/>
              </a:rPr>
              <a:t>Sevgi Şengül Ayan</a:t>
            </a:r>
            <a:endParaRPr lang="en-TR" sz="20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TR" sz="2000" dirty="0">
                <a:latin typeface="+mj-lt"/>
                <a:cs typeface="Times New Roman" panose="02020603050405020304" pitchFamily="18" charset="0"/>
              </a:rPr>
              <a:t>Antalya Bilim University, Department Of Computer Engineering</a:t>
            </a:r>
          </a:p>
          <a:p>
            <a:pPr>
              <a:lnSpc>
                <a:spcPct val="90000"/>
              </a:lnSpc>
            </a:pPr>
            <a:r>
              <a:rPr lang="en-TR" sz="2000" dirty="0">
                <a:latin typeface="+mj-lt"/>
                <a:cs typeface="Times New Roman" panose="02020603050405020304" pitchFamily="18" charset="0"/>
              </a:rPr>
              <a:t>ICFAS21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8">
            <a:extLst>
              <a:ext uri="{FF2B5EF4-FFF2-40B4-BE49-F238E27FC236}">
                <a16:creationId xmlns:a16="http://schemas.microsoft.com/office/drawing/2014/main" id="{5CF87300-D661-DE43-9ED4-17CE33AB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497" y="5286937"/>
            <a:ext cx="2113005" cy="134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16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B6C04-558B-4589-9DAF-564B19C7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956E1E-EF3B-4652-9F6E-487E31C70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E82C484-59D9-6C4B-9DDE-EE8F47205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934" y="352372"/>
            <a:ext cx="7488132" cy="2372477"/>
          </a:xfr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4AF9CC-5349-4154-96CC-A2BD0D63F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8ECA0F-3556-F24B-ACB7-14E3208DEEFA}"/>
              </a:ext>
            </a:extLst>
          </p:cNvPr>
          <p:cNvSpPr txBox="1"/>
          <p:nvPr/>
        </p:nvSpPr>
        <p:spPr>
          <a:xfrm>
            <a:off x="2351934" y="3429000"/>
            <a:ext cx="7326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Systems with varied distribution , the entropy is lower </a:t>
            </a:r>
          </a:p>
          <a:p>
            <a:r>
              <a:rPr lang="en-US" dirty="0"/>
              <a:t>Systems with uniform distributions, the entropy is higher </a:t>
            </a:r>
          </a:p>
          <a:p>
            <a:endParaRPr lang="en-US" dirty="0"/>
          </a:p>
          <a:p>
            <a:endParaRPr lang="en-T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55ADF-9FB3-4242-81FF-4312BAAE4696}"/>
              </a:ext>
            </a:extLst>
          </p:cNvPr>
          <p:cNvSpPr txBox="1"/>
          <p:nvPr/>
        </p:nvSpPr>
        <p:spPr>
          <a:xfrm>
            <a:off x="1233837" y="6330434"/>
            <a:ext cx="976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Timme</a:t>
            </a:r>
            <a:r>
              <a:rPr lang="en-US" sz="1200" dirty="0"/>
              <a:t>, Nicholas &amp; </a:t>
            </a:r>
            <a:r>
              <a:rPr lang="en-US" sz="1200" dirty="0" err="1"/>
              <a:t>Lapish</a:t>
            </a:r>
            <a:r>
              <a:rPr lang="en-US" sz="1200" dirty="0"/>
              <a:t>, Christopher. (2018). A Tutorial for Information Theory in Neuroscience. </a:t>
            </a:r>
            <a:r>
              <a:rPr lang="en-US" sz="1200" dirty="0" err="1"/>
              <a:t>eneuro</a:t>
            </a:r>
            <a:r>
              <a:rPr lang="en-US" sz="1200" dirty="0"/>
              <a:t>. 5. ENEURO.0052-18.2018. 10.1523/ENEURO.0052-18.2018. </a:t>
            </a:r>
            <a:endParaRPr lang="en-TR" sz="1200" dirty="0"/>
          </a:p>
        </p:txBody>
      </p:sp>
    </p:spTree>
    <p:extLst>
      <p:ext uri="{BB962C8B-B14F-4D97-AF65-F5344CB8AC3E}">
        <p14:creationId xmlns:p14="http://schemas.microsoft.com/office/powerpoint/2010/main" val="1582929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EF568-5D69-334B-B1BA-11E4D1F4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49" y="781870"/>
            <a:ext cx="9851475" cy="773286"/>
          </a:xfrm>
        </p:spPr>
        <p:txBody>
          <a:bodyPr>
            <a:normAutofit/>
          </a:bodyPr>
          <a:lstStyle/>
          <a:p>
            <a:r>
              <a:rPr lang="en-TR" sz="3200" dirty="0"/>
              <a:t>MUTUAL INFORMATION (MI)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331BB-37E5-7148-B7DE-5AB0875FA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849" y="2429514"/>
            <a:ext cx="6972301" cy="3524486"/>
          </a:xfrm>
        </p:spPr>
        <p:txBody>
          <a:bodyPr>
            <a:normAutofit/>
          </a:bodyPr>
          <a:lstStyle/>
          <a:p>
            <a:r>
              <a:rPr lang="en-TR" dirty="0"/>
              <a:t>Conditional Entropy </a:t>
            </a:r>
            <a:r>
              <a:rPr lang="en-US" dirty="0"/>
              <a:t>which quantifies the uncertainty in a variable given the state of another variable. </a:t>
            </a:r>
            <a:endParaRPr lang="en-TR" dirty="0"/>
          </a:p>
          <a:p>
            <a:endParaRPr lang="en-TR" dirty="0"/>
          </a:p>
          <a:p>
            <a:r>
              <a:rPr lang="en-TR" dirty="0"/>
              <a:t>MI (I(X;Y)):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>
            <a:extLst>
              <a:ext uri="{FF2B5EF4-FFF2-40B4-BE49-F238E27FC236}">
                <a16:creationId xmlns:a16="http://schemas.microsoft.com/office/drawing/2014/main" id="{14E5558B-0420-6244-9442-98A3F8B50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248" y="3523367"/>
            <a:ext cx="3532504" cy="264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366D22-40CC-0C44-98E1-09D596039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000" y="2266981"/>
            <a:ext cx="3937000" cy="723900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DF3B8-3730-F449-91E8-70DBED6354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559" y="3763270"/>
            <a:ext cx="4348366" cy="5977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3BD8CE-C351-7641-BE24-DFA218C47EE9}"/>
              </a:ext>
            </a:extLst>
          </p:cNvPr>
          <p:cNvSpPr txBox="1"/>
          <p:nvPr/>
        </p:nvSpPr>
        <p:spPr>
          <a:xfrm>
            <a:off x="193999" y="5583852"/>
            <a:ext cx="617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We can quantity reduction in uncertainty so we can quantity information</a:t>
            </a:r>
          </a:p>
        </p:txBody>
      </p:sp>
    </p:spTree>
    <p:extLst>
      <p:ext uri="{BB962C8B-B14F-4D97-AF65-F5344CB8AC3E}">
        <p14:creationId xmlns:p14="http://schemas.microsoft.com/office/powerpoint/2010/main" val="79562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2C1892C0-2D0F-43AD-8262-C52412CA7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02534" cy="6858000"/>
          </a:xfrm>
          <a:custGeom>
            <a:avLst/>
            <a:gdLst>
              <a:gd name="connsiteX0" fmla="*/ 0 w 9102534"/>
              <a:gd name="connsiteY0" fmla="*/ 0 h 6858000"/>
              <a:gd name="connsiteX1" fmla="*/ 9102534 w 9102534"/>
              <a:gd name="connsiteY1" fmla="*/ 0 h 6858000"/>
              <a:gd name="connsiteX2" fmla="*/ 9102532 w 9102534"/>
              <a:gd name="connsiteY2" fmla="*/ 2 h 6858000"/>
              <a:gd name="connsiteX3" fmla="*/ 9102531 w 9102534"/>
              <a:gd name="connsiteY3" fmla="*/ 4 h 6858000"/>
              <a:gd name="connsiteX4" fmla="*/ 3091942 w 9102534"/>
              <a:gd name="connsiteY4" fmla="*/ 6858000 h 6858000"/>
              <a:gd name="connsiteX5" fmla="*/ 0 w 9102534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F8C57-6128-AE46-AAD4-3A35F0D7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78660"/>
            <a:ext cx="8887265" cy="822069"/>
          </a:xfrm>
        </p:spPr>
        <p:txBody>
          <a:bodyPr anchor="t">
            <a:normAutofit/>
          </a:bodyPr>
          <a:lstStyle/>
          <a:p>
            <a:r>
              <a:rPr lang="en-TR" sz="3200" dirty="0"/>
              <a:t>TRANSFER ENTROPY(TE)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6CEF71-BBA1-4B45-A57E-8A0C73600AD7}"/>
              </a:ext>
            </a:extLst>
          </p:cNvPr>
          <p:cNvSpPr txBox="1"/>
          <p:nvPr/>
        </p:nvSpPr>
        <p:spPr>
          <a:xfrm>
            <a:off x="960120" y="1660084"/>
            <a:ext cx="10034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identify the direction of information flow from one variable to another, we use Transfer Entropy which is capable of detecting the direction.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Information Flow: </a:t>
            </a:r>
            <a:r>
              <a:rPr lang="en-US" dirty="0"/>
              <a:t>Information we learn from the past state of one variable  about the current state of the other</a:t>
            </a:r>
          </a:p>
          <a:p>
            <a:r>
              <a:rPr lang="en-US" dirty="0"/>
              <a:t>The TE in two directions are calculated from data by using the following equations</a:t>
            </a:r>
            <a:endParaRPr lang="en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ikdörtgen 4">
                <a:extLst>
                  <a:ext uri="{FF2B5EF4-FFF2-40B4-BE49-F238E27FC236}">
                    <a16:creationId xmlns:a16="http://schemas.microsoft.com/office/drawing/2014/main" id="{459A8C5B-7513-9443-AFAB-A66445A10D83}"/>
                  </a:ext>
                </a:extLst>
              </p:cNvPr>
              <p:cNvSpPr/>
              <p:nvPr/>
            </p:nvSpPr>
            <p:spPr>
              <a:xfrm>
                <a:off x="159393" y="3223046"/>
                <a:ext cx="9889112" cy="21947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14300" algn="just">
                  <a:lnSpc>
                    <a:spcPct val="115000"/>
                  </a:lnSpc>
                  <a:tabLst>
                    <a:tab pos="2520315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pc="-15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b="1" i="1" spc="-15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𝑻𝑬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1" i="1" spc="-1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400" b="1" i="1" spc="-1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tr-TR" sz="1400" b="1" i="1" spc="-1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1" i="1" spc="-1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400" b="1" i="1" spc="-1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tr-TR" sz="1400" b="1" i="1" spc="-15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tr-TR" sz="1400" i="1" spc="-15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tr-TR" sz="1400" i="1" spc="-15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i="1" spc="-15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tr-TR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tr-TR" sz="1400" i="1" spc="-15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tr-TR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tr-TR" sz="1400" i="1" spc="-15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i="1" spc="-15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b>
                          </m:sSub>
                          <m:r>
                            <a:rPr lang="tr-TR" sz="1400" i="1" spc="-15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tr-TR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tr-TR" sz="1400" i="1" spc="-15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tr-TR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sub>
                        <m:sup/>
                        <m:e>
                          <m:r>
                            <a:rPr lang="tr-TR" sz="1400" i="1" spc="-15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tr-TR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d>
                                    <m:d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tr-TR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tr-TR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b="1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400" b="1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tr-TR" sz="1400" b="1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sub>
                                  <m:d>
                                    <m:d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tr-TR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b="1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400" b="1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tr-TR" sz="1400" b="1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sub>
                                  <m:d>
                                    <m:d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sz="1400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r-TR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1400" b="1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400" b="1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tr-TR" sz="1400" b="1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1400" b="1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400" b="1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tr-TR" sz="1400" b="1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tr-TR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1400" b="1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400" b="1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tr-TR" sz="1400" b="1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nary>
                      <m:r>
                        <a:rPr lang="tr-TR" sz="1400" i="1" spc="-15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spc="-15" dirty="0">
                  <a:latin typeface="Times New Roman" panose="02020603050405020304" pitchFamily="18" charset="0"/>
                  <a:ea typeface="-윤명조120"/>
                  <a:cs typeface="Batang"/>
                </a:endParaRPr>
              </a:p>
              <a:p>
                <a:pPr indent="125095" algn="just">
                  <a:lnSpc>
                    <a:spcPct val="115000"/>
                  </a:lnSpc>
                  <a:tabLst>
                    <a:tab pos="2520315" algn="r"/>
                  </a:tabLst>
                </a:pPr>
                <a:endParaRPr lang="en-US" sz="1600" spc="-15" dirty="0">
                  <a:latin typeface="Times New Roman" panose="02020603050405020304" pitchFamily="18" charset="0"/>
                  <a:ea typeface="-윤명조120"/>
                  <a:cs typeface="Batang"/>
                </a:endParaRPr>
              </a:p>
              <a:p>
                <a:pPr indent="125095" algn="just">
                  <a:lnSpc>
                    <a:spcPct val="115000"/>
                  </a:lnSpc>
                  <a:tabLst>
                    <a:tab pos="2520315" algn="r"/>
                  </a:tabLst>
                </a:pPr>
                <a:r>
                  <a:rPr lang="en-US" sz="1600" spc="-15" dirty="0">
                    <a:latin typeface="Cambria Math" panose="02040503050406030204" pitchFamily="18" charset="0"/>
                    <a:ea typeface="Malgun Gothic" panose="020B0503020000020004" pitchFamily="34" charset="-127"/>
                    <a:cs typeface="Cambria Math" panose="02040503050406030204" pitchFamily="18" charset="0"/>
                  </a:rPr>
                  <a:t> </a:t>
                </a:r>
                <a:endParaRPr lang="en-US" sz="1600" spc="-15" dirty="0">
                  <a:latin typeface="Times New Roman" panose="02020603050405020304" pitchFamily="18" charset="0"/>
                  <a:ea typeface="-윤명조120"/>
                  <a:cs typeface="Batang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𝑻𝑬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tr-TR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tr-TR" sz="12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tr-TR" sz="1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2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tr-TR" sz="12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tr-T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2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tr-TR" sz="12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tr-TR" sz="1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b>
                          </m:sSub>
                          <m:r>
                            <a:rPr lang="tr-T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2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tr-TR" sz="12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tr-T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2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tr-TR" sz="12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sub>
                        <m:sup/>
                        <m:e>
                          <m:r>
                            <a:rPr lang="tr-T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2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tr-TR" sz="12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b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2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tr-TR" sz="12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tr-T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2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tr-TR" sz="12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sub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2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2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tr-T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2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tr-TR" sz="12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sub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2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2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sz="12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r-T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200" b="1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tr-TR" sz="1200" b="1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200" b="1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tr-TR" sz="1200" b="1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tr-T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200" b="1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tr-TR" sz="1200" b="1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den>
                          </m:f>
                          <m:r>
                            <a:rPr lang="tr-T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Dikdörtgen 4">
                <a:extLst>
                  <a:ext uri="{FF2B5EF4-FFF2-40B4-BE49-F238E27FC236}">
                    <a16:creationId xmlns:a16="http://schemas.microsoft.com/office/drawing/2014/main" id="{459A8C5B-7513-9443-AFAB-A66445A10D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93" y="3223046"/>
                <a:ext cx="9889112" cy="2194703"/>
              </a:xfrm>
              <a:prstGeom prst="rect">
                <a:avLst/>
              </a:prstGeom>
              <a:blipFill>
                <a:blip r:embed="rId2"/>
                <a:stretch>
                  <a:fillRect t="-22989" b="-34483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659F6B1-297A-0848-83C5-9D0307D246E3}"/>
              </a:ext>
            </a:extLst>
          </p:cNvPr>
          <p:cNvSpPr txBox="1"/>
          <p:nvPr/>
        </p:nvSpPr>
        <p:spPr>
          <a:xfrm>
            <a:off x="1233837" y="6330434"/>
            <a:ext cx="976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Gencaga</a:t>
            </a:r>
            <a:r>
              <a:rPr lang="en-US" sz="1200" dirty="0"/>
              <a:t>, Deniz &amp; </a:t>
            </a:r>
            <a:r>
              <a:rPr lang="en-US" sz="1200" dirty="0" err="1"/>
              <a:t>Sengul</a:t>
            </a:r>
            <a:r>
              <a:rPr lang="en-US" sz="1200" dirty="0"/>
              <a:t> </a:t>
            </a:r>
            <a:r>
              <a:rPr lang="en-US" sz="1200" dirty="0" err="1"/>
              <a:t>Ayan</a:t>
            </a:r>
            <a:r>
              <a:rPr lang="en-US" sz="1200" dirty="0"/>
              <a:t>, </a:t>
            </a:r>
            <a:r>
              <a:rPr lang="en-US" sz="1200" dirty="0" err="1"/>
              <a:t>Sevgi</a:t>
            </a:r>
            <a:r>
              <a:rPr lang="en-US" sz="1200" dirty="0"/>
              <a:t> &amp; </a:t>
            </a:r>
            <a:r>
              <a:rPr lang="en-US" sz="1200" dirty="0" err="1"/>
              <a:t>Farnoudkia</a:t>
            </a:r>
            <a:r>
              <a:rPr lang="en-US" sz="1200" dirty="0"/>
              <a:t>, Hajar &amp; </a:t>
            </a:r>
            <a:r>
              <a:rPr lang="en-US" sz="1200" dirty="0" err="1"/>
              <a:t>Okuyucu</a:t>
            </a:r>
            <a:r>
              <a:rPr lang="en-US" sz="1200" dirty="0"/>
              <a:t>, Serdar. (2020). Statistical Approaches for the Analysis of Dependency Among Neurons Under Noise. Entropy. 22. 387. 10.3390/e22040387. </a:t>
            </a:r>
          </a:p>
        </p:txBody>
      </p:sp>
    </p:spTree>
    <p:extLst>
      <p:ext uri="{BB962C8B-B14F-4D97-AF65-F5344CB8AC3E}">
        <p14:creationId xmlns:p14="http://schemas.microsoft.com/office/powerpoint/2010/main" val="846743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C1892C0-2D0F-43AD-8262-C52412CA7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02534" cy="6858000"/>
          </a:xfrm>
          <a:custGeom>
            <a:avLst/>
            <a:gdLst>
              <a:gd name="connsiteX0" fmla="*/ 0 w 9102534"/>
              <a:gd name="connsiteY0" fmla="*/ 0 h 6858000"/>
              <a:gd name="connsiteX1" fmla="*/ 9102534 w 9102534"/>
              <a:gd name="connsiteY1" fmla="*/ 0 h 6858000"/>
              <a:gd name="connsiteX2" fmla="*/ 9102532 w 9102534"/>
              <a:gd name="connsiteY2" fmla="*/ 2 h 6858000"/>
              <a:gd name="connsiteX3" fmla="*/ 9102531 w 9102534"/>
              <a:gd name="connsiteY3" fmla="*/ 4 h 6858000"/>
              <a:gd name="connsiteX4" fmla="*/ 3091942 w 9102534"/>
              <a:gd name="connsiteY4" fmla="*/ 6858000 h 6858000"/>
              <a:gd name="connsiteX5" fmla="*/ 0 w 9102534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02534" h="6858000">
                <a:moveTo>
                  <a:pt x="0" y="0"/>
                </a:moveTo>
                <a:lnTo>
                  <a:pt x="9102534" y="0"/>
                </a:lnTo>
                <a:lnTo>
                  <a:pt x="9102532" y="2"/>
                </a:lnTo>
                <a:cubicBezTo>
                  <a:pt x="9102532" y="3"/>
                  <a:pt x="9102531" y="3"/>
                  <a:pt x="9102531" y="4"/>
                </a:cubicBezTo>
                <a:lnTo>
                  <a:pt x="30919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Dikdörtgen 1">
                <a:extLst>
                  <a:ext uri="{FF2B5EF4-FFF2-40B4-BE49-F238E27FC236}">
                    <a16:creationId xmlns:a16="http://schemas.microsoft.com/office/drawing/2014/main" id="{D86149C0-A736-EF42-881A-B3C61CA8B7D9}"/>
                  </a:ext>
                </a:extLst>
              </p:cNvPr>
              <p:cNvSpPr/>
              <p:nvPr/>
            </p:nvSpPr>
            <p:spPr>
              <a:xfrm>
                <a:off x="906418" y="240959"/>
                <a:ext cx="9875015" cy="19115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14300" algn="just">
                  <a:lnSpc>
                    <a:spcPct val="115000"/>
                  </a:lnSpc>
                  <a:tabLst>
                    <a:tab pos="2520315" algn="r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pc="-15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400" i="1" spc="-15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𝑇𝐸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tr-TR" sz="1400" i="1" spc="-15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tr-TR" sz="1400" i="1" spc="-15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400" i="1" spc="-15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tr-TR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tr-TR" sz="1400" i="1" spc="-15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tr-TR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tr-TR" sz="1400" i="1" spc="-15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i="1" spc="-15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b>
                          </m:sSub>
                          <m:r>
                            <a:rPr lang="tr-TR" sz="1400" i="1" spc="-15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tr-TR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tr-TR" sz="1400" i="1" spc="-15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tr-TR" sz="1400" b="1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sub>
                        <m:sup/>
                        <m:e>
                          <m:r>
                            <a:rPr lang="tr-TR" sz="1400" i="1" spc="-15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tr-TR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b>
                                  <m:d>
                                    <m:d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tr-TR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tr-TR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b="1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400" b="1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tr-TR" sz="1400" b="1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sub>
                                  <m:d>
                                    <m:d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tr-TR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400" b="1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400" b="1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tr-TR" sz="1400" b="1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sub>
                                  <m:d>
                                    <m:d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sz="1400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r-TR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1400" b="1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400" b="1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tr-TR" sz="1400" b="1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1400" b="1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400" b="1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tr-TR" sz="1400" b="1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tr-TR" sz="1400" i="1" spc="-15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tr-TR" sz="1400" i="1" spc="-15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sz="1400" i="1" spc="-15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1400" b="1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400" b="1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tr-TR" sz="1400" b="1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400" i="1" spc="-1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den>
                          </m:f>
                        </m:e>
                      </m:nary>
                      <m:r>
                        <a:rPr lang="tr-TR" sz="1400" i="1" spc="-15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1600" spc="-15" dirty="0">
                  <a:latin typeface="Times New Roman" panose="02020603050405020304" pitchFamily="18" charset="0"/>
                  <a:ea typeface="-윤명조120"/>
                  <a:cs typeface="Batang"/>
                </a:endParaRPr>
              </a:p>
              <a:p>
                <a:pPr indent="125095" algn="just">
                  <a:lnSpc>
                    <a:spcPct val="115000"/>
                  </a:lnSpc>
                  <a:tabLst>
                    <a:tab pos="2520315" algn="r"/>
                  </a:tabLst>
                </a:pPr>
                <a:endParaRPr lang="en-US" sz="1600" spc="-15" dirty="0">
                  <a:latin typeface="Times New Roman" panose="02020603050405020304" pitchFamily="18" charset="0"/>
                  <a:ea typeface="-윤명조120"/>
                  <a:cs typeface="Batang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𝑇𝐸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tr-TR" sz="1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tr-TR" sz="1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b>
                          </m:sSub>
                        </m:e>
                        <m:e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2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tr-TR" sz="12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tr-T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2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tr-TR" sz="12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tr-TR" sz="12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b>
                          </m:sSub>
                          <m:r>
                            <a:rPr lang="tr-T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2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tr-TR" sz="12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  <m:r>
                            <a:rPr lang="tr-T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12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tr-TR" sz="1200" b="1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  <m:sub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  <m:sup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sub>
                        <m:sup/>
                        <m:e>
                          <m:r>
                            <a:rPr lang="tr-T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2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tr-TR" sz="12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b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2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tr-TR" sz="12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tr-T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2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tr-TR" sz="12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  <m:sub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2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2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tr-T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12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sz="12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tr-TR" sz="1200" b="1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e>
                                <m:sub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2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sz="12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tr-TR" sz="12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tr-T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200" b="1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tr-TR" sz="1200" b="1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200" b="1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tr-TR" sz="1200" b="1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tr-TR" sz="1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b>
                                  </m:sSub>
                                  <m:r>
                                    <a:rPr lang="tr-TR" sz="12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12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tr-TR" sz="1200" b="1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tr-TR" sz="1200" b="1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12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den>
                          </m:f>
                          <m:r>
                            <a:rPr lang="tr-TR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Dikdörtgen 1">
                <a:extLst>
                  <a:ext uri="{FF2B5EF4-FFF2-40B4-BE49-F238E27FC236}">
                    <a16:creationId xmlns:a16="http://schemas.microsoft.com/office/drawing/2014/main" id="{D86149C0-A736-EF42-881A-B3C61CA8B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18" y="240959"/>
                <a:ext cx="9875015" cy="1911549"/>
              </a:xfrm>
              <a:prstGeom prst="rect">
                <a:avLst/>
              </a:prstGeom>
              <a:blipFill>
                <a:blip r:embed="rId3"/>
                <a:stretch>
                  <a:fillRect t="-27152" b="-39735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2">
                <a:extLst>
                  <a:ext uri="{FF2B5EF4-FFF2-40B4-BE49-F238E27FC236}">
                    <a16:creationId xmlns:a16="http://schemas.microsoft.com/office/drawing/2014/main" id="{16891AEE-EEF9-104B-AB2C-F30ED84E4C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2812" y="3429000"/>
                <a:ext cx="10646376" cy="91871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 anchor="ctr">
                <a:spAutoFit/>
              </a:bodyPr>
              <a:lstStyle>
                <a:lvl1pPr algn="l" defTabSz="9144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4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tr-TR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tr-TR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𝟏</m:t>
                              </m:r>
                            </m:sub>
                          </m:sSub>
                        </m:e>
                        <m:sub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tr-TR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+1</m:t>
                              </m:r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tr-TR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tr-T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tr-TR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1(</m:t>
                              </m:r>
                              <m:r>
                                <a:rPr lang="tr-TR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tr-TR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−1)</m:t>
                              </m:r>
                            </m:sub>
                          </m:sSub>
                          <m:r>
                            <a:rPr lang="tr-T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tr-TR" sz="1800" dirty="0">
                  <a:solidFill>
                    <a:schemeClr val="tx2"/>
                  </a:solidFill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tr-TR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tr-TR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  <m:sub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tr-TR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tr-TR" sz="1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tr-T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tr-TR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2(</m:t>
                              </m:r>
                              <m:r>
                                <a:rPr lang="tr-TR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tr-TR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sub>
                          </m:sSub>
                          <m:r>
                            <a:rPr lang="tr-TR" sz="18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tr-TR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tr-TR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tr-TR" sz="18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Dikdörtgen 2">
                <a:extLst>
                  <a:ext uri="{FF2B5EF4-FFF2-40B4-BE49-F238E27FC236}">
                    <a16:creationId xmlns:a16="http://schemas.microsoft.com/office/drawing/2014/main" id="{16891AEE-EEF9-104B-AB2C-F30ED84E4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12" y="3429000"/>
                <a:ext cx="10646376" cy="918713"/>
              </a:xfrm>
              <a:prstGeom prst="rect">
                <a:avLst/>
              </a:prstGeom>
              <a:blipFill>
                <a:blip r:embed="rId4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FA7DE6F-6A81-FE4D-8ADA-0E76839B47C8}"/>
              </a:ext>
            </a:extLst>
          </p:cNvPr>
          <p:cNvSpPr txBox="1"/>
          <p:nvPr/>
        </p:nvSpPr>
        <p:spPr>
          <a:xfrm>
            <a:off x="1233837" y="6330434"/>
            <a:ext cx="9760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Gencaga</a:t>
            </a:r>
            <a:r>
              <a:rPr lang="en-US" sz="1200" dirty="0"/>
              <a:t>, Deniz &amp; </a:t>
            </a:r>
            <a:r>
              <a:rPr lang="en-US" sz="1200" dirty="0" err="1"/>
              <a:t>Sengul</a:t>
            </a:r>
            <a:r>
              <a:rPr lang="en-US" sz="1200" dirty="0"/>
              <a:t> </a:t>
            </a:r>
            <a:r>
              <a:rPr lang="en-US" sz="1200" dirty="0" err="1"/>
              <a:t>Ayan</a:t>
            </a:r>
            <a:r>
              <a:rPr lang="en-US" sz="1200" dirty="0"/>
              <a:t>, </a:t>
            </a:r>
            <a:r>
              <a:rPr lang="en-US" sz="1200" dirty="0" err="1"/>
              <a:t>Sevgi</a:t>
            </a:r>
            <a:r>
              <a:rPr lang="en-US" sz="1200" dirty="0"/>
              <a:t> &amp; </a:t>
            </a:r>
            <a:r>
              <a:rPr lang="en-US" sz="1200" dirty="0" err="1"/>
              <a:t>Farnoudkia</a:t>
            </a:r>
            <a:r>
              <a:rPr lang="en-US" sz="1200" dirty="0"/>
              <a:t>, Hajar &amp; </a:t>
            </a:r>
            <a:r>
              <a:rPr lang="en-US" sz="1200" dirty="0" err="1"/>
              <a:t>Okuyucu</a:t>
            </a:r>
            <a:r>
              <a:rPr lang="en-US" sz="1200" dirty="0"/>
              <a:t>, Serdar. (2020). Statistical Approaches for the Analysis of Dependency Among Neurons Under Noise. Entropy. 22. 387. 10.3390/e22040387. 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09833873-40F5-C440-A371-1BC082E35F8D}"/>
              </a:ext>
            </a:extLst>
          </p:cNvPr>
          <p:cNvCxnSpPr/>
          <p:nvPr/>
        </p:nvCxnSpPr>
        <p:spPr>
          <a:xfrm rot="10800000" flipV="1">
            <a:off x="9684327" y="374073"/>
            <a:ext cx="706582" cy="20781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785A7EA-CB74-5041-BA7A-82FC507FBDDD}"/>
              </a:ext>
            </a:extLst>
          </p:cNvPr>
          <p:cNvCxnSpPr>
            <a:cxnSpLocks/>
          </p:cNvCxnSpPr>
          <p:nvPr/>
        </p:nvCxnSpPr>
        <p:spPr>
          <a:xfrm rot="10800000">
            <a:off x="9655662" y="971881"/>
            <a:ext cx="706580" cy="22485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86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685C-3114-3044-98C4-B9FE8877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sz="3200" dirty="0"/>
              <a:t>NetTE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9E9C-585A-614B-A3B2-F2E9CEA1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TR" dirty="0"/>
              <a:t> </a:t>
            </a:r>
          </a:p>
          <a:p>
            <a:endParaRPr lang="en-US" dirty="0"/>
          </a:p>
          <a:p>
            <a:endParaRPr lang="en-US" sz="1800" dirty="0"/>
          </a:p>
          <a:p>
            <a:r>
              <a:rPr lang="en-US" sz="1800" dirty="0"/>
              <a:t>The </a:t>
            </a:r>
            <a:r>
              <a:rPr lang="en-US" sz="1800" dirty="0" err="1"/>
              <a:t>NetTE</a:t>
            </a:r>
            <a:r>
              <a:rPr lang="en-US" sz="1800" dirty="0"/>
              <a:t> allows us to compare the relative values of information flow in both directions giving a sense of main interaction direction between the two variables X and Y. </a:t>
            </a:r>
          </a:p>
          <a:p>
            <a:pPr marL="0" indent="0">
              <a:buNone/>
            </a:pPr>
            <a:endParaRPr lang="en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C7277-F669-1F47-9949-E186A715A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42103"/>
            <a:ext cx="57404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Dikdörtgen 1">
                <a:extLst>
                  <a:ext uri="{FF2B5EF4-FFF2-40B4-BE49-F238E27FC236}">
                    <a16:creationId xmlns:a16="http://schemas.microsoft.com/office/drawing/2014/main" id="{6265BF5A-6D97-3142-966E-7E251C3013A1}"/>
                  </a:ext>
                </a:extLst>
              </p:cNvPr>
              <p:cNvSpPr/>
              <p:nvPr/>
            </p:nvSpPr>
            <p:spPr>
              <a:xfrm>
                <a:off x="1143000" y="572530"/>
                <a:ext cx="8991600" cy="976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12395" algn="just">
                  <a:lnSpc>
                    <a:spcPct val="115000"/>
                  </a:lnSpc>
                  <a:tabLst>
                    <a:tab pos="2520315" algn="r"/>
                  </a:tabLst>
                </a:pPr>
                <a:r>
                  <a:rPr lang="tr-TR" sz="2000" i="1" spc="-15" dirty="0" err="1">
                    <a:latin typeface="Cambria Math" panose="02040503050406030204" pitchFamily="18" charset="0"/>
                    <a:ea typeface="-윤명조120"/>
                    <a:cs typeface="Batang" panose="02030600000101010101"/>
                  </a:rPr>
                  <a:t>Estimation</a:t>
                </a:r>
                <a:r>
                  <a:rPr lang="tr-TR" sz="2000" i="1" spc="-15" dirty="0">
                    <a:latin typeface="Cambria Math" panose="02040503050406030204" pitchFamily="18" charset="0"/>
                    <a:ea typeface="-윤명조120"/>
                    <a:cs typeface="Batang" panose="02030600000101010101"/>
                  </a:rPr>
                  <a:t> Of TE </a:t>
                </a:r>
                <a:r>
                  <a:rPr lang="tr-TR" sz="2000" i="1" spc="-15" dirty="0" err="1">
                    <a:latin typeface="Cambria Math" panose="02040503050406030204" pitchFamily="18" charset="0"/>
                    <a:ea typeface="-윤명조120"/>
                    <a:cs typeface="Batang" panose="02030600000101010101"/>
                  </a:rPr>
                  <a:t>From</a:t>
                </a:r>
                <a:r>
                  <a:rPr lang="tr-TR" sz="2000" i="1" spc="-15" dirty="0">
                    <a:latin typeface="Cambria Math" panose="02040503050406030204" pitchFamily="18" charset="0"/>
                    <a:ea typeface="-윤명조120"/>
                    <a:cs typeface="Batang" panose="02030600000101010101"/>
                  </a:rPr>
                  <a:t> Data</a:t>
                </a:r>
              </a:p>
              <a:p>
                <a:pPr indent="112395" algn="just">
                  <a:lnSpc>
                    <a:spcPct val="115000"/>
                  </a:lnSpc>
                  <a:tabLst>
                    <a:tab pos="2520315" algn="r"/>
                  </a:tabLst>
                </a:pPr>
                <a14:m>
                  <m:oMath xmlns:m="http://schemas.openxmlformats.org/officeDocument/2006/math">
                    <m:r>
                      <a:rPr lang="tr-TR" sz="2000" i="1" spc="-15">
                        <a:latin typeface="Cambria Math" panose="02040503050406030204" pitchFamily="18" charset="0"/>
                        <a:ea typeface="-윤명조120"/>
                        <a:cs typeface="Batang" panose="02030600000101010101"/>
                      </a:rPr>
                      <m:t>𝐻</m:t>
                    </m:r>
                    <m:d>
                      <m:dPr>
                        <m:ctrlPr>
                          <a:rPr lang="en-US" sz="2000" i="1" spc="-15">
                            <a:latin typeface="Cambria Math" panose="02040503050406030204" pitchFamily="18" charset="0"/>
                            <a:ea typeface="-윤명조120"/>
                            <a:cs typeface="Batang" panose="02030600000101010101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</m:ctrlPr>
                              </m:sSubPr>
                              <m:e>
                                <m:r>
                                  <a:rPr lang="tr-TR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tr-TR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(</m:t>
                            </m:r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𝑖</m:t>
                            </m:r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)</m:t>
                            </m:r>
                          </m:sub>
                        </m:sSub>
                        <m:r>
                          <a:rPr lang="tr-TR" sz="2000" i="1" spc="-15">
                            <a:latin typeface="Cambria Math" panose="02040503050406030204" pitchFamily="18" charset="0"/>
                            <a:ea typeface="-윤명조120"/>
                            <a:cs typeface="Batang" panose="02030600000101010101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</m:ctrlPr>
                              </m:sSubPr>
                              <m:e>
                                <m:r>
                                  <a:rPr lang="tr-TR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tr-TR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  <m:t>2</m:t>
                                </m:r>
                              </m:sub>
                            </m:sSub>
                          </m:e>
                          <m:sub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(</m:t>
                            </m:r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𝑖</m:t>
                            </m:r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)</m:t>
                            </m:r>
                          </m:sub>
                        </m:sSub>
                      </m:e>
                    </m:d>
                    <m:r>
                      <a:rPr lang="tr-TR" sz="2000" i="1" spc="-15">
                        <a:latin typeface="Cambria Math" panose="02040503050406030204" pitchFamily="18" charset="0"/>
                        <a:ea typeface="-윤명조120"/>
                        <a:cs typeface="Batang" panose="02030600000101010101"/>
                      </a:rPr>
                      <m:t>,</m:t>
                    </m:r>
                    <m:r>
                      <a:rPr lang="tr-TR" sz="2000" i="1" spc="-15">
                        <a:latin typeface="Cambria Math" panose="02040503050406030204" pitchFamily="18" charset="0"/>
                        <a:ea typeface="-윤명조120"/>
                        <a:cs typeface="Batang" panose="02030600000101010101"/>
                      </a:rPr>
                      <m:t>𝐻</m:t>
                    </m:r>
                    <m:d>
                      <m:dPr>
                        <m:ctrlPr>
                          <a:rPr lang="en-US" sz="2000" i="1" spc="-15">
                            <a:latin typeface="Cambria Math" panose="02040503050406030204" pitchFamily="18" charset="0"/>
                            <a:ea typeface="-윤명조120"/>
                            <a:cs typeface="Batang" panose="02030600000101010101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</m:ctrlPr>
                              </m:sSubPr>
                              <m:e>
                                <m:r>
                                  <a:rPr lang="tr-TR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tr-TR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(</m:t>
                            </m:r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𝑖</m:t>
                            </m:r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+1)</m:t>
                            </m:r>
                          </m:sub>
                        </m:sSub>
                        <m:r>
                          <a:rPr lang="tr-TR" sz="2000" i="1" spc="-15">
                            <a:latin typeface="Cambria Math" panose="02040503050406030204" pitchFamily="18" charset="0"/>
                            <a:ea typeface="-윤명조120"/>
                            <a:cs typeface="Batang" panose="02030600000101010101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</m:ctrlPr>
                              </m:sSubPr>
                              <m:e>
                                <m:r>
                                  <a:rPr lang="tr-TR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tr-TR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(</m:t>
                            </m:r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𝑖</m:t>
                            </m:r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)</m:t>
                            </m:r>
                          </m:sub>
                        </m:sSub>
                        <m:r>
                          <a:rPr lang="tr-TR" sz="2000" i="1" spc="-15">
                            <a:latin typeface="Cambria Math" panose="02040503050406030204" pitchFamily="18" charset="0"/>
                            <a:ea typeface="-윤명조120"/>
                            <a:cs typeface="Batang" panose="02030600000101010101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</m:ctrlPr>
                              </m:sSubPr>
                              <m:e>
                                <m:r>
                                  <a:rPr lang="tr-TR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tr-TR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  <m:t>2</m:t>
                                </m:r>
                              </m:sub>
                            </m:sSub>
                          </m:e>
                          <m:sub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(</m:t>
                            </m:r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𝑖</m:t>
                            </m:r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)</m:t>
                            </m:r>
                          </m:sub>
                        </m:sSub>
                      </m:e>
                    </m:d>
                    <m:r>
                      <a:rPr lang="tr-TR" sz="2000" i="1" spc="-15">
                        <a:latin typeface="Cambria Math" panose="02040503050406030204" pitchFamily="18" charset="0"/>
                        <a:ea typeface="-윤명조120"/>
                        <a:cs typeface="Batang" panose="02030600000101010101"/>
                      </a:rPr>
                      <m:t>,</m:t>
                    </m:r>
                    <m:r>
                      <a:rPr lang="tr-TR" sz="2000" i="1" spc="-15">
                        <a:latin typeface="Cambria Math" panose="02040503050406030204" pitchFamily="18" charset="0"/>
                        <a:ea typeface="-윤명조120"/>
                        <a:cs typeface="Batang" panose="02030600000101010101"/>
                      </a:rPr>
                      <m:t>𝐻</m:t>
                    </m:r>
                    <m:d>
                      <m:dPr>
                        <m:ctrlPr>
                          <a:rPr lang="en-US" sz="2000" i="1" spc="-15">
                            <a:latin typeface="Cambria Math" panose="02040503050406030204" pitchFamily="18" charset="0"/>
                            <a:ea typeface="-윤명조120"/>
                            <a:cs typeface="Batang" panose="02030600000101010101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</m:ctrlPr>
                              </m:sSubPr>
                              <m:e>
                                <m:r>
                                  <a:rPr lang="tr-TR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tr-TR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(</m:t>
                            </m:r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𝑖</m:t>
                            </m:r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+1)</m:t>
                            </m:r>
                          </m:sub>
                        </m:sSub>
                        <m:r>
                          <a:rPr lang="tr-TR" sz="2000" i="1" spc="-15">
                            <a:latin typeface="Cambria Math" panose="02040503050406030204" pitchFamily="18" charset="0"/>
                            <a:ea typeface="-윤명조120"/>
                            <a:cs typeface="Batang" panose="02030600000101010101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</m:ctrlPr>
                              </m:sSubPr>
                              <m:e>
                                <m:r>
                                  <a:rPr lang="tr-TR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tr-TR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(</m:t>
                            </m:r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𝑖</m:t>
                            </m:r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)</m:t>
                            </m:r>
                          </m:sub>
                        </m:sSub>
                      </m:e>
                    </m:d>
                    <m:r>
                      <a:rPr lang="tr-TR" sz="2000" i="1" spc="-15">
                        <a:latin typeface="Cambria Math" panose="02040503050406030204" pitchFamily="18" charset="0"/>
                        <a:ea typeface="-윤명조120"/>
                        <a:cs typeface="Batang" panose="02030600000101010101"/>
                      </a:rPr>
                      <m:t>,</m:t>
                    </m:r>
                    <m:r>
                      <a:rPr lang="en-US" sz="2000" i="1" spc="-15">
                        <a:latin typeface="Cambria Math" panose="02040503050406030204" pitchFamily="18" charset="0"/>
                        <a:ea typeface="-윤명조120"/>
                        <a:cs typeface="Batang" panose="02030600000101010101"/>
                      </a:rPr>
                      <m:t> </m:t>
                    </m:r>
                    <m:r>
                      <a:rPr lang="tr-TR" sz="2000" i="1" spc="-15">
                        <a:latin typeface="Cambria Math" panose="02040503050406030204" pitchFamily="18" charset="0"/>
                        <a:ea typeface="-윤명조120"/>
                        <a:cs typeface="Batang" panose="02030600000101010101"/>
                      </a:rPr>
                      <m:t>𝐻</m:t>
                    </m:r>
                    <m:d>
                      <m:dPr>
                        <m:ctrlPr>
                          <a:rPr lang="en-US" sz="2000" i="1" spc="-15">
                            <a:latin typeface="Cambria Math" panose="02040503050406030204" pitchFamily="18" charset="0"/>
                            <a:ea typeface="-윤명조120"/>
                            <a:cs typeface="Batang" panose="02030600000101010101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</m:ctrlPr>
                              </m:sSubPr>
                              <m:e>
                                <m:r>
                                  <a:rPr lang="tr-TR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tr-TR" sz="2000" i="1" spc="-15">
                                    <a:latin typeface="Cambria Math" panose="02040503050406030204" pitchFamily="18" charset="0"/>
                                    <a:ea typeface="-윤명조120"/>
                                    <a:cs typeface="Batang" panose="02030600000101010101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(</m:t>
                            </m:r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𝑖</m:t>
                            </m:r>
                            <m:r>
                              <a:rPr lang="tr-TR" sz="2000" i="1" spc="-15">
                                <a:latin typeface="Cambria Math" panose="02040503050406030204" pitchFamily="18" charset="0"/>
                                <a:ea typeface="-윤명조120"/>
                                <a:cs typeface="Batang" panose="02030600000101010101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sz="2000" spc="-15" dirty="0">
                    <a:latin typeface="Times New Roman" panose="02020603050405020304" pitchFamily="18" charset="0"/>
                    <a:ea typeface="-윤명조120"/>
                    <a:cs typeface="Batang" panose="02030600000101010101"/>
                  </a:rPr>
                  <a:t>. </a:t>
                </a:r>
                <a:endParaRPr lang="en-US" sz="2000" spc="-15" dirty="0">
                  <a:latin typeface="Times New Roman" panose="02020603050405020304" pitchFamily="18" charset="0"/>
                  <a:ea typeface="-윤명조120"/>
                  <a:cs typeface="Batang" panose="02030600000101010101"/>
                </a:endParaRPr>
              </a:p>
            </p:txBody>
          </p:sp>
        </mc:Choice>
        <mc:Fallback xmlns="">
          <p:sp>
            <p:nvSpPr>
              <p:cNvPr id="4" name="Dikdörtgen 1">
                <a:extLst>
                  <a:ext uri="{FF2B5EF4-FFF2-40B4-BE49-F238E27FC236}">
                    <a16:creationId xmlns:a16="http://schemas.microsoft.com/office/drawing/2014/main" id="{6265BF5A-6D97-3142-966E-7E251C301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72530"/>
                <a:ext cx="8991600" cy="976036"/>
              </a:xfrm>
              <a:prstGeom prst="rect">
                <a:avLst/>
              </a:prstGeom>
              <a:blipFill>
                <a:blip r:embed="rId2"/>
                <a:stretch>
                  <a:fillRect t="-1299" b="-3896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33B6B89-CCBA-E744-9EDE-A6BCE715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77" y="1745674"/>
            <a:ext cx="5004123" cy="4372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Dikdörtgen 3">
                <a:extLst>
                  <a:ext uri="{FF2B5EF4-FFF2-40B4-BE49-F238E27FC236}">
                    <a16:creationId xmlns:a16="http://schemas.microsoft.com/office/drawing/2014/main" id="{273C36B8-C19D-6E47-AE54-35947B73DE58}"/>
                  </a:ext>
                </a:extLst>
              </p:cNvPr>
              <p:cNvSpPr/>
              <p:nvPr/>
            </p:nvSpPr>
            <p:spPr>
              <a:xfrm>
                <a:off x="6615115" y="5733138"/>
                <a:ext cx="3793580" cy="385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112395" algn="just">
                  <a:lnSpc>
                    <a:spcPct val="115000"/>
                  </a:lnSpc>
                  <a:tabLst>
                    <a:tab pos="2520315" algn="r"/>
                  </a:tabLst>
                </a:pPr>
                <a:r>
                  <a:rPr lang="tr-TR" spc="-15" dirty="0">
                    <a:latin typeface="Times New Roman" panose="02020603050405020304" pitchFamily="18" charset="0"/>
                    <a:ea typeface="-윤명조120"/>
                    <a:cs typeface="Batang" panose="02030600000101010101"/>
                  </a:rPr>
                  <a:t>Finally, TE </a:t>
                </a:r>
                <a:r>
                  <a:rPr lang="tr-TR" spc="-15" dirty="0" err="1">
                    <a:latin typeface="Times New Roman" panose="02020603050405020304" pitchFamily="18" charset="0"/>
                    <a:ea typeface="-윤명조120"/>
                    <a:cs typeface="Batang" panose="02030600000101010101"/>
                  </a:rPr>
                  <a:t>from</a:t>
                </a:r>
                <a:r>
                  <a:rPr lang="tr-TR" spc="-15" dirty="0">
                    <a:latin typeface="Times New Roman" panose="02020603050405020304" pitchFamily="18" charset="0"/>
                    <a:ea typeface="-윤명조120"/>
                    <a:cs typeface="Batang" panose="0203060000010101010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15">
                            <a:latin typeface="Cambria Math" panose="02040503050406030204" pitchFamily="18" charset="0"/>
                            <a:ea typeface="-윤명조120"/>
                            <a:cs typeface="Batang" panose="02030600000101010101"/>
                          </a:rPr>
                        </m:ctrlPr>
                      </m:sSubPr>
                      <m:e>
                        <m:r>
                          <a:rPr lang="tr-TR" i="1" spc="-15">
                            <a:latin typeface="Cambria Math" panose="02040503050406030204" pitchFamily="18" charset="0"/>
                            <a:ea typeface="-윤명조120"/>
                            <a:cs typeface="Batang" panose="02030600000101010101"/>
                          </a:rPr>
                          <m:t>𝑉</m:t>
                        </m:r>
                      </m:e>
                      <m:sub>
                        <m:r>
                          <a:rPr lang="tr-TR" i="1" spc="-15">
                            <a:latin typeface="Cambria Math" panose="02040503050406030204" pitchFamily="18" charset="0"/>
                            <a:ea typeface="-윤명조120"/>
                            <a:cs typeface="Batang" panose="02030600000101010101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pc="-15">
                            <a:latin typeface="Cambria Math" panose="02040503050406030204" pitchFamily="18" charset="0"/>
                            <a:ea typeface="-윤명조120"/>
                            <a:cs typeface="Batang" panose="02030600000101010101"/>
                          </a:rPr>
                        </m:ctrlPr>
                      </m:sSubPr>
                      <m:e>
                        <m:r>
                          <a:rPr lang="en-US" i="1" spc="-15">
                            <a:latin typeface="Cambria Math" panose="02040503050406030204" pitchFamily="18" charset="0"/>
                            <a:ea typeface="-윤명조120"/>
                            <a:cs typeface="Batang" panose="02030600000101010101"/>
                          </a:rPr>
                          <m:t> </m:t>
                        </m:r>
                        <m:r>
                          <a:rPr lang="tr-TR" i="1" spc="-15">
                            <a:latin typeface="Cambria Math" panose="02040503050406030204" pitchFamily="18" charset="0"/>
                            <a:ea typeface="-윤명조120"/>
                            <a:cs typeface="Batang" panose="02030600000101010101"/>
                          </a:rPr>
                          <m:t>𝑡𝑜</m:t>
                        </m:r>
                        <m:r>
                          <a:rPr lang="tr-TR" i="1" spc="-15">
                            <a:latin typeface="Cambria Math" panose="02040503050406030204" pitchFamily="18" charset="0"/>
                            <a:ea typeface="-윤명조120"/>
                            <a:cs typeface="Batang" panose="02030600000101010101"/>
                          </a:rPr>
                          <m:t> </m:t>
                        </m:r>
                        <m:r>
                          <a:rPr lang="tr-TR" i="1" spc="-15">
                            <a:latin typeface="Cambria Math" panose="02040503050406030204" pitchFamily="18" charset="0"/>
                            <a:ea typeface="-윤명조120"/>
                            <a:cs typeface="Batang" panose="02030600000101010101"/>
                          </a:rPr>
                          <m:t>𝑉</m:t>
                        </m:r>
                      </m:e>
                      <m:sub>
                        <m:r>
                          <a:rPr lang="tr-TR" i="1" spc="-15">
                            <a:latin typeface="Cambria Math" panose="02040503050406030204" pitchFamily="18" charset="0"/>
                            <a:ea typeface="-윤명조120"/>
                            <a:cs typeface="Batang" panose="02030600000101010101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pc="-15" dirty="0">
                    <a:latin typeface="Times New Roman" panose="02020603050405020304" pitchFamily="18" charset="0"/>
                    <a:ea typeface="-윤명조120"/>
                    <a:cs typeface="Batang" panose="02030600000101010101"/>
                  </a:rPr>
                  <a:t>is </a:t>
                </a:r>
                <a:r>
                  <a:rPr lang="tr-TR" spc="-15" dirty="0" err="1">
                    <a:latin typeface="Times New Roman" panose="02020603050405020304" pitchFamily="18" charset="0"/>
                    <a:ea typeface="-윤명조120"/>
                    <a:cs typeface="Batang" panose="02030600000101010101"/>
                  </a:rPr>
                  <a:t>computed</a:t>
                </a:r>
                <a:endParaRPr lang="en-US" spc="-15" dirty="0">
                  <a:latin typeface="Times New Roman" panose="02020603050405020304" pitchFamily="18" charset="0"/>
                  <a:ea typeface="-윤명조120"/>
                  <a:cs typeface="Batang" panose="02030600000101010101"/>
                </a:endParaRPr>
              </a:p>
            </p:txBody>
          </p:sp>
        </mc:Choice>
        <mc:Fallback xmlns="">
          <p:sp>
            <p:nvSpPr>
              <p:cNvPr id="7" name="Dikdörtgen 3">
                <a:extLst>
                  <a:ext uri="{FF2B5EF4-FFF2-40B4-BE49-F238E27FC236}">
                    <a16:creationId xmlns:a16="http://schemas.microsoft.com/office/drawing/2014/main" id="{273C36B8-C19D-6E47-AE54-35947B73DE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115" y="5733138"/>
                <a:ext cx="3793580" cy="385298"/>
              </a:xfrm>
              <a:prstGeom prst="rect">
                <a:avLst/>
              </a:prstGeom>
              <a:blipFill>
                <a:blip r:embed="rId4"/>
                <a:stretch>
                  <a:fillRect b="-25806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62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Freeform: Shape 72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055" name="Straight Connector 74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6" name="Rectangle 76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78">
            <a:extLst>
              <a:ext uri="{FF2B5EF4-FFF2-40B4-BE49-F238E27FC236}">
                <a16:creationId xmlns:a16="http://schemas.microsoft.com/office/drawing/2014/main" id="{F391DB8F-CD1E-4B48-81D6-9781BA3F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3268" y="-1"/>
            <a:ext cx="9098732" cy="6858000"/>
          </a:xfrm>
          <a:custGeom>
            <a:avLst/>
            <a:gdLst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6873692 w 9098732"/>
              <a:gd name="connsiteY2" fmla="*/ 1553955 h 6858000"/>
              <a:gd name="connsiteX3" fmla="*/ 8235629 w 9098732"/>
              <a:gd name="connsiteY3" fmla="*/ 4 h 6858000"/>
              <a:gd name="connsiteX4" fmla="*/ 8235630 w 9098732"/>
              <a:gd name="connsiteY4" fmla="*/ 2 h 6858000"/>
              <a:gd name="connsiteX5" fmla="*/ 8235632 w 9098732"/>
              <a:gd name="connsiteY5" fmla="*/ 0 h 6858000"/>
              <a:gd name="connsiteX6" fmla="*/ 9098732 w 9098732"/>
              <a:gd name="connsiteY6" fmla="*/ 0 h 6858000"/>
              <a:gd name="connsiteX7" fmla="*/ 9098732 w 9098732"/>
              <a:gd name="connsiteY7" fmla="*/ 6858000 h 6858000"/>
              <a:gd name="connsiteX8" fmla="*/ 6873692 w 9098732"/>
              <a:gd name="connsiteY8" fmla="*/ 6858000 h 6858000"/>
              <a:gd name="connsiteX9" fmla="*/ 2225040 w 9098732"/>
              <a:gd name="connsiteY9" fmla="*/ 6858000 h 6858000"/>
              <a:gd name="connsiteX10" fmla="*/ 0 w 9098732"/>
              <a:gd name="connsiteY10" fmla="*/ 6858000 h 6858000"/>
              <a:gd name="connsiteX11" fmla="*/ 6010589 w 9098732"/>
              <a:gd name="connsiteY11" fmla="*/ 4 h 6858000"/>
              <a:gd name="connsiteX12" fmla="*/ 6010590 w 9098732"/>
              <a:gd name="connsiteY12" fmla="*/ 2 h 6858000"/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8235629 w 9098732"/>
              <a:gd name="connsiteY2" fmla="*/ 4 h 6858000"/>
              <a:gd name="connsiteX3" fmla="*/ 8235630 w 9098732"/>
              <a:gd name="connsiteY3" fmla="*/ 2 h 6858000"/>
              <a:gd name="connsiteX4" fmla="*/ 8235632 w 9098732"/>
              <a:gd name="connsiteY4" fmla="*/ 0 h 6858000"/>
              <a:gd name="connsiteX5" fmla="*/ 9098732 w 9098732"/>
              <a:gd name="connsiteY5" fmla="*/ 0 h 6858000"/>
              <a:gd name="connsiteX6" fmla="*/ 9098732 w 9098732"/>
              <a:gd name="connsiteY6" fmla="*/ 6858000 h 6858000"/>
              <a:gd name="connsiteX7" fmla="*/ 6873692 w 9098732"/>
              <a:gd name="connsiteY7" fmla="*/ 6858000 h 6858000"/>
              <a:gd name="connsiteX8" fmla="*/ 2225040 w 9098732"/>
              <a:gd name="connsiteY8" fmla="*/ 6858000 h 6858000"/>
              <a:gd name="connsiteX9" fmla="*/ 0 w 9098732"/>
              <a:gd name="connsiteY9" fmla="*/ 6858000 h 6858000"/>
              <a:gd name="connsiteX10" fmla="*/ 6010589 w 9098732"/>
              <a:gd name="connsiteY10" fmla="*/ 4 h 6858000"/>
              <a:gd name="connsiteX11" fmla="*/ 6010590 w 9098732"/>
              <a:gd name="connsiteY11" fmla="*/ 2 h 6858000"/>
              <a:gd name="connsiteX12" fmla="*/ 6010592 w 9098732"/>
              <a:gd name="connsiteY12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8235632 w 9098732"/>
              <a:gd name="connsiteY3" fmla="*/ 0 h 6858000"/>
              <a:gd name="connsiteX4" fmla="*/ 9098732 w 9098732"/>
              <a:gd name="connsiteY4" fmla="*/ 0 h 6858000"/>
              <a:gd name="connsiteX5" fmla="*/ 9098732 w 9098732"/>
              <a:gd name="connsiteY5" fmla="*/ 6858000 h 6858000"/>
              <a:gd name="connsiteX6" fmla="*/ 6873692 w 9098732"/>
              <a:gd name="connsiteY6" fmla="*/ 6858000 h 6858000"/>
              <a:gd name="connsiteX7" fmla="*/ 2225040 w 9098732"/>
              <a:gd name="connsiteY7" fmla="*/ 6858000 h 6858000"/>
              <a:gd name="connsiteX8" fmla="*/ 0 w 9098732"/>
              <a:gd name="connsiteY8" fmla="*/ 6858000 h 6858000"/>
              <a:gd name="connsiteX9" fmla="*/ 6010589 w 9098732"/>
              <a:gd name="connsiteY9" fmla="*/ 4 h 6858000"/>
              <a:gd name="connsiteX10" fmla="*/ 6010590 w 9098732"/>
              <a:gd name="connsiteY10" fmla="*/ 2 h 6858000"/>
              <a:gd name="connsiteX11" fmla="*/ 6010592 w 9098732"/>
              <a:gd name="connsiteY11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6873692 w 9098732"/>
              <a:gd name="connsiteY5" fmla="*/ 6858000 h 6858000"/>
              <a:gd name="connsiteX6" fmla="*/ 2225040 w 9098732"/>
              <a:gd name="connsiteY6" fmla="*/ 6858000 h 6858000"/>
              <a:gd name="connsiteX7" fmla="*/ 0 w 9098732"/>
              <a:gd name="connsiteY7" fmla="*/ 6858000 h 6858000"/>
              <a:gd name="connsiteX8" fmla="*/ 6010589 w 9098732"/>
              <a:gd name="connsiteY8" fmla="*/ 4 h 6858000"/>
              <a:gd name="connsiteX9" fmla="*/ 6010590 w 9098732"/>
              <a:gd name="connsiteY9" fmla="*/ 2 h 6858000"/>
              <a:gd name="connsiteX10" fmla="*/ 6010592 w 9098732"/>
              <a:gd name="connsiteY10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2225040 w 9098732"/>
              <a:gd name="connsiteY5" fmla="*/ 6858000 h 6858000"/>
              <a:gd name="connsiteX6" fmla="*/ 0 w 9098732"/>
              <a:gd name="connsiteY6" fmla="*/ 6858000 h 6858000"/>
              <a:gd name="connsiteX7" fmla="*/ 6010589 w 9098732"/>
              <a:gd name="connsiteY7" fmla="*/ 4 h 6858000"/>
              <a:gd name="connsiteX8" fmla="*/ 6010590 w 9098732"/>
              <a:gd name="connsiteY8" fmla="*/ 2 h 6858000"/>
              <a:gd name="connsiteX9" fmla="*/ 6010592 w 9098732"/>
              <a:gd name="connsiteY9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0 w 9098732"/>
              <a:gd name="connsiteY5" fmla="*/ 6858000 h 6858000"/>
              <a:gd name="connsiteX6" fmla="*/ 6010589 w 9098732"/>
              <a:gd name="connsiteY6" fmla="*/ 4 h 6858000"/>
              <a:gd name="connsiteX7" fmla="*/ 6010590 w 9098732"/>
              <a:gd name="connsiteY7" fmla="*/ 2 h 6858000"/>
              <a:gd name="connsiteX8" fmla="*/ 6010592 w 909873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FC08D-3682-244B-B3CF-4536A8ED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7676" y="435868"/>
            <a:ext cx="4456408" cy="8038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cap="all" spc="300" dirty="0"/>
              <a:t>SIMULATIONS</a:t>
            </a:r>
          </a:p>
        </p:txBody>
      </p:sp>
      <p:pic>
        <p:nvPicPr>
          <p:cNvPr id="2052" name="Picture 4" descr="XPP/XPPAUT Homepage">
            <a:extLst>
              <a:ext uri="{FF2B5EF4-FFF2-40B4-BE49-F238E27FC236}">
                <a16:creationId xmlns:a16="http://schemas.microsoft.com/office/drawing/2014/main" id="{7BC2A21C-3509-034D-9F95-05E281453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739" y="2220698"/>
            <a:ext cx="4305404" cy="126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83B802-4896-964E-B3D8-CDD3F0A490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210" y="3460387"/>
            <a:ext cx="3895855" cy="24550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ECF833-8CAC-8343-A8EE-B4A5BE131C37}"/>
              </a:ext>
            </a:extLst>
          </p:cNvPr>
          <p:cNvSpPr txBox="1"/>
          <p:nvPr/>
        </p:nvSpPr>
        <p:spPr>
          <a:xfrm>
            <a:off x="7512210" y="2900971"/>
            <a:ext cx="442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Coupling For All 3 Neuron Model</a:t>
            </a:r>
          </a:p>
        </p:txBody>
      </p:sp>
    </p:spTree>
    <p:extLst>
      <p:ext uri="{BB962C8B-B14F-4D97-AF65-F5344CB8AC3E}">
        <p14:creationId xmlns:p14="http://schemas.microsoft.com/office/powerpoint/2010/main" val="266602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E985-F081-0844-8306-639A36EB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51" y="0"/>
            <a:ext cx="9905999" cy="1360898"/>
          </a:xfrm>
        </p:spPr>
        <p:txBody>
          <a:bodyPr>
            <a:normAutofit/>
          </a:bodyPr>
          <a:lstStyle/>
          <a:p>
            <a:r>
              <a:rPr lang="en-TR" sz="3200" dirty="0"/>
              <a:t>HH Model Simulation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A76AAF6B-9DD8-6E47-805F-8CA091B1B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161" y="680449"/>
            <a:ext cx="4178300" cy="1752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8E0D2A-1753-F349-BC5D-D3BEE4B2BABE}"/>
                  </a:ext>
                </a:extLst>
              </p:cNvPr>
              <p:cNvSpPr txBox="1"/>
              <p:nvPr/>
            </p:nvSpPr>
            <p:spPr>
              <a:xfrm>
                <a:off x="359539" y="1360898"/>
                <a:ext cx="6258911" cy="700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𝑆𝑦</m:t>
                        </m:r>
                        <m:sSub>
                          <m:sSubPr>
                            <m:ctrlPr>
                              <a:rPr lang="en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synaptic current defined from pre-synaptic neuron </a:t>
                </a:r>
                <a:r>
                  <a:rPr lang="en-US" dirty="0" err="1"/>
                  <a:t>i</a:t>
                </a:r>
                <a:r>
                  <a:rPr lang="en-US" dirty="0"/>
                  <a:t> to post-synaptic neuron j. </a:t>
                </a:r>
                <a:endParaRPr lang="en-TR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8E0D2A-1753-F349-BC5D-D3BEE4B2B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9" y="1360898"/>
                <a:ext cx="6258911" cy="700320"/>
              </a:xfrm>
              <a:prstGeom prst="rect">
                <a:avLst/>
              </a:prstGeom>
              <a:blipFill>
                <a:blip r:embed="rId3"/>
                <a:stretch>
                  <a:fillRect l="-810" t="-3571" b="-10714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A8B91E2-A8DB-5F49-9ADF-557F8B38BB44}"/>
              </a:ext>
            </a:extLst>
          </p:cNvPr>
          <p:cNvSpPr/>
          <p:nvPr/>
        </p:nvSpPr>
        <p:spPr>
          <a:xfrm>
            <a:off x="2126158" y="2818523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F614A5-744D-D94C-9E14-14260B72425A}"/>
              </a:ext>
            </a:extLst>
          </p:cNvPr>
          <p:cNvSpPr/>
          <p:nvPr/>
        </p:nvSpPr>
        <p:spPr>
          <a:xfrm>
            <a:off x="841268" y="4790849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83DB95-0A2D-BC4E-8070-ACFE9427ACD0}"/>
              </a:ext>
            </a:extLst>
          </p:cNvPr>
          <p:cNvSpPr/>
          <p:nvPr/>
        </p:nvSpPr>
        <p:spPr>
          <a:xfrm>
            <a:off x="3581400" y="4805431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DDAC7-5125-A84B-94FF-6EFB4C72F8D6}"/>
              </a:ext>
            </a:extLst>
          </p:cNvPr>
          <p:cNvSpPr txBox="1"/>
          <p:nvPr/>
        </p:nvSpPr>
        <p:spPr>
          <a:xfrm>
            <a:off x="95717" y="2599114"/>
            <a:ext cx="153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TE RESULT: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149707-18ED-5048-A7DA-0A4C3C78E90D}"/>
              </a:ext>
            </a:extLst>
          </p:cNvPr>
          <p:cNvSpPr txBox="1"/>
          <p:nvPr/>
        </p:nvSpPr>
        <p:spPr>
          <a:xfrm>
            <a:off x="5915408" y="2599114"/>
            <a:ext cx="223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NETTE RESULT: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7D6115-50F7-564D-AE43-2ABD1A30B07C}"/>
              </a:ext>
            </a:extLst>
          </p:cNvPr>
          <p:cNvCxnSpPr>
            <a:cxnSpLocks/>
          </p:cNvCxnSpPr>
          <p:nvPr/>
        </p:nvCxnSpPr>
        <p:spPr>
          <a:xfrm flipV="1">
            <a:off x="1876043" y="3945606"/>
            <a:ext cx="500445" cy="845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F4354A-2BF2-7D4C-BC86-90AA2D416B2C}"/>
              </a:ext>
            </a:extLst>
          </p:cNvPr>
          <p:cNvCxnSpPr>
            <a:cxnSpLocks/>
          </p:cNvCxnSpPr>
          <p:nvPr/>
        </p:nvCxnSpPr>
        <p:spPr>
          <a:xfrm>
            <a:off x="2126158" y="5303406"/>
            <a:ext cx="1182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642539-7ECF-2B47-B870-2BCBED5D3E77}"/>
              </a:ext>
            </a:extLst>
          </p:cNvPr>
          <p:cNvCxnSpPr>
            <a:cxnSpLocks/>
          </p:cNvCxnSpPr>
          <p:nvPr/>
        </p:nvCxnSpPr>
        <p:spPr>
          <a:xfrm flipH="1" flipV="1">
            <a:off x="3024624" y="3907066"/>
            <a:ext cx="556776" cy="883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C12800F-918B-164A-A5D1-D851686B8885}"/>
              </a:ext>
            </a:extLst>
          </p:cNvPr>
          <p:cNvCxnSpPr>
            <a:cxnSpLocks/>
          </p:cNvCxnSpPr>
          <p:nvPr/>
        </p:nvCxnSpPr>
        <p:spPr>
          <a:xfrm flipH="1">
            <a:off x="2099884" y="5503103"/>
            <a:ext cx="1203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3745147-6689-3E40-B779-16CFACA96A76}"/>
              </a:ext>
            </a:extLst>
          </p:cNvPr>
          <p:cNvCxnSpPr>
            <a:cxnSpLocks/>
          </p:cNvCxnSpPr>
          <p:nvPr/>
        </p:nvCxnSpPr>
        <p:spPr>
          <a:xfrm flipH="1">
            <a:off x="1628040" y="3907066"/>
            <a:ext cx="498118" cy="78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A8EAC3-04F7-F242-833A-C9CC5C43B8D2}"/>
              </a:ext>
            </a:extLst>
          </p:cNvPr>
          <p:cNvCxnSpPr>
            <a:cxnSpLocks/>
          </p:cNvCxnSpPr>
          <p:nvPr/>
        </p:nvCxnSpPr>
        <p:spPr>
          <a:xfrm>
            <a:off x="3247750" y="3814474"/>
            <a:ext cx="578016" cy="87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813D774-0AC4-E84B-A221-31CE725B1CC5}"/>
              </a:ext>
            </a:extLst>
          </p:cNvPr>
          <p:cNvSpPr txBox="1"/>
          <p:nvPr/>
        </p:nvSpPr>
        <p:spPr>
          <a:xfrm rot="18188741">
            <a:off x="1298634" y="3985935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0.9105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2EE1A5-77C8-7141-B087-0DB2F972788E}"/>
              </a:ext>
            </a:extLst>
          </p:cNvPr>
          <p:cNvSpPr txBox="1"/>
          <p:nvPr/>
        </p:nvSpPr>
        <p:spPr>
          <a:xfrm rot="3264355">
            <a:off x="3228675" y="4053550"/>
            <a:ext cx="105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1.3747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3B4647-E680-1342-84DC-B07B32CFA5F1}"/>
              </a:ext>
            </a:extLst>
          </p:cNvPr>
          <p:cNvSpPr txBox="1"/>
          <p:nvPr/>
        </p:nvSpPr>
        <p:spPr>
          <a:xfrm rot="17914216">
            <a:off x="1844301" y="4290453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0.2123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9681F2-4981-0041-B08C-E881175E9CBB}"/>
              </a:ext>
            </a:extLst>
          </p:cNvPr>
          <p:cNvSpPr txBox="1"/>
          <p:nvPr/>
        </p:nvSpPr>
        <p:spPr>
          <a:xfrm>
            <a:off x="2325959" y="4959794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1.5023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E90BEC-83C9-9242-90D9-94824A5280B0}"/>
              </a:ext>
            </a:extLst>
          </p:cNvPr>
          <p:cNvSpPr txBox="1"/>
          <p:nvPr/>
        </p:nvSpPr>
        <p:spPr>
          <a:xfrm rot="3414610">
            <a:off x="2662253" y="4365745"/>
            <a:ext cx="105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0.1530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5632FF-FBDB-FE49-BFAB-7437120B3B13}"/>
              </a:ext>
            </a:extLst>
          </p:cNvPr>
          <p:cNvSpPr txBox="1"/>
          <p:nvPr/>
        </p:nvSpPr>
        <p:spPr>
          <a:xfrm>
            <a:off x="2324904" y="5502940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0.7917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290F92F-5325-6B4A-B253-B1075BCF2974}"/>
              </a:ext>
            </a:extLst>
          </p:cNvPr>
          <p:cNvSpPr/>
          <p:nvPr/>
        </p:nvSpPr>
        <p:spPr>
          <a:xfrm>
            <a:off x="8339590" y="2893604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E494711-46D5-4C44-9EB7-236924BAB361}"/>
              </a:ext>
            </a:extLst>
          </p:cNvPr>
          <p:cNvSpPr/>
          <p:nvPr/>
        </p:nvSpPr>
        <p:spPr>
          <a:xfrm>
            <a:off x="7054700" y="4865930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25E50FD-FC20-2B41-BC70-7A995D7EEBD6}"/>
              </a:ext>
            </a:extLst>
          </p:cNvPr>
          <p:cNvSpPr/>
          <p:nvPr/>
        </p:nvSpPr>
        <p:spPr>
          <a:xfrm>
            <a:off x="9794832" y="4880512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D1C6E7F-12A1-A849-B045-59215AED26C8}"/>
              </a:ext>
            </a:extLst>
          </p:cNvPr>
          <p:cNvCxnSpPr>
            <a:cxnSpLocks/>
          </p:cNvCxnSpPr>
          <p:nvPr/>
        </p:nvCxnSpPr>
        <p:spPr>
          <a:xfrm>
            <a:off x="8339590" y="5502940"/>
            <a:ext cx="1182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7B66BD5-C617-9449-B22A-91160CF6CC93}"/>
              </a:ext>
            </a:extLst>
          </p:cNvPr>
          <p:cNvCxnSpPr>
            <a:cxnSpLocks/>
          </p:cNvCxnSpPr>
          <p:nvPr/>
        </p:nvCxnSpPr>
        <p:spPr>
          <a:xfrm flipH="1">
            <a:off x="7979899" y="4044739"/>
            <a:ext cx="498118" cy="78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66A2E9F-B757-E445-9545-128EC0FA8617}"/>
              </a:ext>
            </a:extLst>
          </p:cNvPr>
          <p:cNvCxnSpPr>
            <a:cxnSpLocks/>
          </p:cNvCxnSpPr>
          <p:nvPr/>
        </p:nvCxnSpPr>
        <p:spPr>
          <a:xfrm>
            <a:off x="9251664" y="3965204"/>
            <a:ext cx="578016" cy="87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7BAD335-AFBF-6241-A6F9-9312310F9E9E}"/>
              </a:ext>
            </a:extLst>
          </p:cNvPr>
          <p:cNvSpPr txBox="1"/>
          <p:nvPr/>
        </p:nvSpPr>
        <p:spPr>
          <a:xfrm rot="18188741">
            <a:off x="7608364" y="4128632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0.6982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EE7A88-99CB-A048-9A6B-67A21C722416}"/>
              </a:ext>
            </a:extLst>
          </p:cNvPr>
          <p:cNvSpPr txBox="1"/>
          <p:nvPr/>
        </p:nvSpPr>
        <p:spPr>
          <a:xfrm rot="3408357">
            <a:off x="9267558" y="4238885"/>
            <a:ext cx="105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1.2217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D21DEC-D0DA-C64D-BB8E-F809A7793C29}"/>
              </a:ext>
            </a:extLst>
          </p:cNvPr>
          <p:cNvSpPr txBox="1"/>
          <p:nvPr/>
        </p:nvSpPr>
        <p:spPr>
          <a:xfrm>
            <a:off x="8472307" y="5131540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0.7106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8D895B2-B68E-6845-9142-ACFAF876EB1E}"/>
              </a:ext>
            </a:extLst>
          </p:cNvPr>
          <p:cNvSpPr txBox="1"/>
          <p:nvPr/>
        </p:nvSpPr>
        <p:spPr>
          <a:xfrm>
            <a:off x="1170486" y="6279984"/>
            <a:ext cx="7191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n1:Neuron1   n2:Neuron2   n3:Neuron3</a:t>
            </a:r>
            <a:endParaRPr lang="en-TR" sz="1400" dirty="0"/>
          </a:p>
        </p:txBody>
      </p:sp>
    </p:spTree>
    <p:extLst>
      <p:ext uri="{BB962C8B-B14F-4D97-AF65-F5344CB8AC3E}">
        <p14:creationId xmlns:p14="http://schemas.microsoft.com/office/powerpoint/2010/main" val="3304123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60ED-08CF-F34E-9AEC-E43636BD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5279"/>
            <a:ext cx="9905999" cy="1360898"/>
          </a:xfrm>
        </p:spPr>
        <p:txBody>
          <a:bodyPr>
            <a:normAutofit/>
          </a:bodyPr>
          <a:lstStyle/>
          <a:p>
            <a:r>
              <a:rPr lang="en-TR" sz="3200" dirty="0"/>
              <a:t>ML 3 Neuron Model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D27FF-05A0-FD48-8634-09050085940E}"/>
              </a:ext>
            </a:extLst>
          </p:cNvPr>
          <p:cNvSpPr txBox="1"/>
          <p:nvPr/>
        </p:nvSpPr>
        <p:spPr>
          <a:xfrm>
            <a:off x="95717" y="2233328"/>
            <a:ext cx="153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TE RESULT: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6290C-611B-8C4C-923C-134B3AA203B7}"/>
              </a:ext>
            </a:extLst>
          </p:cNvPr>
          <p:cNvSpPr txBox="1"/>
          <p:nvPr/>
        </p:nvSpPr>
        <p:spPr>
          <a:xfrm>
            <a:off x="6482967" y="2229791"/>
            <a:ext cx="223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NETTE RESULT: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915080-48CB-924C-8492-DDBE160C00DE}"/>
              </a:ext>
            </a:extLst>
          </p:cNvPr>
          <p:cNvSpPr/>
          <p:nvPr/>
        </p:nvSpPr>
        <p:spPr>
          <a:xfrm>
            <a:off x="2126158" y="2818523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A8AA9C-4664-0044-9B14-A3A04AE731EE}"/>
              </a:ext>
            </a:extLst>
          </p:cNvPr>
          <p:cNvSpPr/>
          <p:nvPr/>
        </p:nvSpPr>
        <p:spPr>
          <a:xfrm>
            <a:off x="841268" y="4790849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F6A7B3-C2C4-2346-AE8C-32E33E25D221}"/>
              </a:ext>
            </a:extLst>
          </p:cNvPr>
          <p:cNvSpPr/>
          <p:nvPr/>
        </p:nvSpPr>
        <p:spPr>
          <a:xfrm>
            <a:off x="3581400" y="4805431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38DDC7-5855-1847-9486-8DF5CDCED537}"/>
              </a:ext>
            </a:extLst>
          </p:cNvPr>
          <p:cNvCxnSpPr>
            <a:cxnSpLocks/>
          </p:cNvCxnSpPr>
          <p:nvPr/>
        </p:nvCxnSpPr>
        <p:spPr>
          <a:xfrm flipV="1">
            <a:off x="1876043" y="3945606"/>
            <a:ext cx="500445" cy="845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254AA8-AF95-6E43-96FD-AEE4B4DC4C02}"/>
              </a:ext>
            </a:extLst>
          </p:cNvPr>
          <p:cNvCxnSpPr>
            <a:cxnSpLocks/>
          </p:cNvCxnSpPr>
          <p:nvPr/>
        </p:nvCxnSpPr>
        <p:spPr>
          <a:xfrm>
            <a:off x="2126158" y="5303406"/>
            <a:ext cx="1182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F2D946-0CC6-CF49-9080-042861010D3B}"/>
              </a:ext>
            </a:extLst>
          </p:cNvPr>
          <p:cNvCxnSpPr>
            <a:cxnSpLocks/>
          </p:cNvCxnSpPr>
          <p:nvPr/>
        </p:nvCxnSpPr>
        <p:spPr>
          <a:xfrm flipH="1" flipV="1">
            <a:off x="3024624" y="3907066"/>
            <a:ext cx="556776" cy="883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74A3F4-A502-684E-A501-4700E043F437}"/>
              </a:ext>
            </a:extLst>
          </p:cNvPr>
          <p:cNvCxnSpPr>
            <a:cxnSpLocks/>
          </p:cNvCxnSpPr>
          <p:nvPr/>
        </p:nvCxnSpPr>
        <p:spPr>
          <a:xfrm flipH="1">
            <a:off x="2099884" y="5503103"/>
            <a:ext cx="1203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DA5B56-0A14-A040-80CF-3FE685579F8C}"/>
              </a:ext>
            </a:extLst>
          </p:cNvPr>
          <p:cNvCxnSpPr>
            <a:cxnSpLocks/>
          </p:cNvCxnSpPr>
          <p:nvPr/>
        </p:nvCxnSpPr>
        <p:spPr>
          <a:xfrm flipH="1">
            <a:off x="1628040" y="3907066"/>
            <a:ext cx="498118" cy="78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38129F-C403-AF44-9A7C-B76366AD0C51}"/>
              </a:ext>
            </a:extLst>
          </p:cNvPr>
          <p:cNvCxnSpPr>
            <a:cxnSpLocks/>
          </p:cNvCxnSpPr>
          <p:nvPr/>
        </p:nvCxnSpPr>
        <p:spPr>
          <a:xfrm>
            <a:off x="3247750" y="3814474"/>
            <a:ext cx="578016" cy="87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BC08CC-9643-3049-BC8F-8863A3EFFA74}"/>
              </a:ext>
            </a:extLst>
          </p:cNvPr>
          <p:cNvSpPr txBox="1"/>
          <p:nvPr/>
        </p:nvSpPr>
        <p:spPr>
          <a:xfrm rot="18188741">
            <a:off x="1298634" y="3985935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0.3810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D7DC96-5529-9F42-83E5-AB0E552E0C30}"/>
              </a:ext>
            </a:extLst>
          </p:cNvPr>
          <p:cNvSpPr txBox="1"/>
          <p:nvPr/>
        </p:nvSpPr>
        <p:spPr>
          <a:xfrm rot="3264355">
            <a:off x="3228675" y="4053550"/>
            <a:ext cx="105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0.4628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0F2E00-08DA-124D-9F56-A65CC4589F9B}"/>
              </a:ext>
            </a:extLst>
          </p:cNvPr>
          <p:cNvSpPr txBox="1"/>
          <p:nvPr/>
        </p:nvSpPr>
        <p:spPr>
          <a:xfrm rot="17914216">
            <a:off x="1844301" y="4290453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0.0018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345A75-E09F-0D4A-B478-D95745C6911E}"/>
              </a:ext>
            </a:extLst>
          </p:cNvPr>
          <p:cNvSpPr txBox="1"/>
          <p:nvPr/>
        </p:nvSpPr>
        <p:spPr>
          <a:xfrm>
            <a:off x="2325959" y="4959794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0.4207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49E37E-508F-BE44-9679-AB020732F1C8}"/>
              </a:ext>
            </a:extLst>
          </p:cNvPr>
          <p:cNvSpPr txBox="1"/>
          <p:nvPr/>
        </p:nvSpPr>
        <p:spPr>
          <a:xfrm rot="3414610">
            <a:off x="2662253" y="4365745"/>
            <a:ext cx="105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0.0204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AF629-F27B-B147-849C-8450FD61BA11}"/>
              </a:ext>
            </a:extLst>
          </p:cNvPr>
          <p:cNvSpPr txBox="1"/>
          <p:nvPr/>
        </p:nvSpPr>
        <p:spPr>
          <a:xfrm>
            <a:off x="2324904" y="5502940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0.2104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60175D-EE83-A143-ADF0-F4AEB1D69FF5}"/>
              </a:ext>
            </a:extLst>
          </p:cNvPr>
          <p:cNvSpPr/>
          <p:nvPr/>
        </p:nvSpPr>
        <p:spPr>
          <a:xfrm>
            <a:off x="8339590" y="2893604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1D31EE-D063-5D42-87AE-C14269FD758B}"/>
              </a:ext>
            </a:extLst>
          </p:cNvPr>
          <p:cNvSpPr/>
          <p:nvPr/>
        </p:nvSpPr>
        <p:spPr>
          <a:xfrm>
            <a:off x="7054700" y="4865930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E756B0-92CB-6A46-9B74-A0E64700DBD7}"/>
              </a:ext>
            </a:extLst>
          </p:cNvPr>
          <p:cNvSpPr/>
          <p:nvPr/>
        </p:nvSpPr>
        <p:spPr>
          <a:xfrm>
            <a:off x="9794832" y="4880512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86BBDF-7E13-FB43-9B8B-BF92CC856D0D}"/>
              </a:ext>
            </a:extLst>
          </p:cNvPr>
          <p:cNvCxnSpPr>
            <a:cxnSpLocks/>
          </p:cNvCxnSpPr>
          <p:nvPr/>
        </p:nvCxnSpPr>
        <p:spPr>
          <a:xfrm>
            <a:off x="8339590" y="5502940"/>
            <a:ext cx="1182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153B44-EEE5-6144-B44D-BB715B11965D}"/>
              </a:ext>
            </a:extLst>
          </p:cNvPr>
          <p:cNvCxnSpPr>
            <a:cxnSpLocks/>
          </p:cNvCxnSpPr>
          <p:nvPr/>
        </p:nvCxnSpPr>
        <p:spPr>
          <a:xfrm flipH="1">
            <a:off x="7979899" y="4044739"/>
            <a:ext cx="498118" cy="78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956DD0-C858-EC47-9043-ED30EE74C592}"/>
              </a:ext>
            </a:extLst>
          </p:cNvPr>
          <p:cNvCxnSpPr>
            <a:cxnSpLocks/>
          </p:cNvCxnSpPr>
          <p:nvPr/>
        </p:nvCxnSpPr>
        <p:spPr>
          <a:xfrm>
            <a:off x="9251664" y="3965204"/>
            <a:ext cx="578016" cy="87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544E49-A3B1-0D41-A165-5B25C3B32F29}"/>
              </a:ext>
            </a:extLst>
          </p:cNvPr>
          <p:cNvSpPr txBox="1"/>
          <p:nvPr/>
        </p:nvSpPr>
        <p:spPr>
          <a:xfrm rot="18188741">
            <a:off x="7608364" y="4128632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0.5792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B29C0-C70D-AE4A-8F0E-10DB152819BE}"/>
              </a:ext>
            </a:extLst>
          </p:cNvPr>
          <p:cNvSpPr txBox="1"/>
          <p:nvPr/>
        </p:nvSpPr>
        <p:spPr>
          <a:xfrm rot="3437334">
            <a:off x="9267558" y="4238885"/>
            <a:ext cx="105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0.4424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BEB473-560E-FE40-9B90-2867111E669A}"/>
              </a:ext>
            </a:extLst>
          </p:cNvPr>
          <p:cNvSpPr txBox="1"/>
          <p:nvPr/>
        </p:nvSpPr>
        <p:spPr>
          <a:xfrm>
            <a:off x="8472307" y="5131540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0.2103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A388D2-941C-EE42-962F-0432BEEA520C}"/>
              </a:ext>
            </a:extLst>
          </p:cNvPr>
          <p:cNvSpPr txBox="1"/>
          <p:nvPr/>
        </p:nvSpPr>
        <p:spPr>
          <a:xfrm>
            <a:off x="1170486" y="6279984"/>
            <a:ext cx="7191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n1:Neuron1   n2:Neuron2   n3:Neuron3</a:t>
            </a:r>
            <a:endParaRPr lang="en-TR" sz="1400" dirty="0"/>
          </a:p>
        </p:txBody>
      </p:sp>
    </p:spTree>
    <p:extLst>
      <p:ext uri="{BB962C8B-B14F-4D97-AF65-F5344CB8AC3E}">
        <p14:creationId xmlns:p14="http://schemas.microsoft.com/office/powerpoint/2010/main" val="2121280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23C-EB49-E548-8CB7-60CF249C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14589"/>
            <a:ext cx="9905999" cy="1360898"/>
          </a:xfrm>
        </p:spPr>
        <p:txBody>
          <a:bodyPr>
            <a:normAutofit/>
          </a:bodyPr>
          <a:lstStyle/>
          <a:p>
            <a:r>
              <a:rPr lang="en-TR" sz="3200" dirty="0"/>
              <a:t>ML 2 Neuron Model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90FD2-F00B-FD42-A10E-036C568CBEA4}"/>
              </a:ext>
            </a:extLst>
          </p:cNvPr>
          <p:cNvSpPr txBox="1"/>
          <p:nvPr/>
        </p:nvSpPr>
        <p:spPr>
          <a:xfrm>
            <a:off x="868063" y="1891399"/>
            <a:ext cx="324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Model Simulation Copuling: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846D0-4E67-1149-938B-23BC1A966B22}"/>
              </a:ext>
            </a:extLst>
          </p:cNvPr>
          <p:cNvSpPr txBox="1"/>
          <p:nvPr/>
        </p:nvSpPr>
        <p:spPr>
          <a:xfrm>
            <a:off x="5931243" y="1875487"/>
            <a:ext cx="486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T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D334D0-323B-AD49-B58B-97CF63A53CED}"/>
              </a:ext>
            </a:extLst>
          </p:cNvPr>
          <p:cNvSpPr/>
          <p:nvPr/>
        </p:nvSpPr>
        <p:spPr>
          <a:xfrm>
            <a:off x="747584" y="2609766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5D69C1-786C-B340-B617-7F0EA8445DC7}"/>
              </a:ext>
            </a:extLst>
          </p:cNvPr>
          <p:cNvSpPr/>
          <p:nvPr/>
        </p:nvSpPr>
        <p:spPr>
          <a:xfrm>
            <a:off x="3371335" y="2609766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3ED5BE-D5C2-2145-9956-6FEE75296DBF}"/>
              </a:ext>
            </a:extLst>
          </p:cNvPr>
          <p:cNvCxnSpPr>
            <a:cxnSpLocks/>
          </p:cNvCxnSpPr>
          <p:nvPr/>
        </p:nvCxnSpPr>
        <p:spPr>
          <a:xfrm>
            <a:off x="2027304" y="3116260"/>
            <a:ext cx="1182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6557C3-DD24-5A44-9399-6D14CEBBE6FC}"/>
              </a:ext>
            </a:extLst>
          </p:cNvPr>
          <p:cNvSpPr txBox="1"/>
          <p:nvPr/>
        </p:nvSpPr>
        <p:spPr>
          <a:xfrm>
            <a:off x="6327598" y="18703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TE RESULT: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3AC21D-110C-FF4E-B864-C21476D2E556}"/>
              </a:ext>
            </a:extLst>
          </p:cNvPr>
          <p:cNvSpPr/>
          <p:nvPr/>
        </p:nvSpPr>
        <p:spPr>
          <a:xfrm>
            <a:off x="6285471" y="2609063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23D724-FE94-8340-8377-66636758EC73}"/>
              </a:ext>
            </a:extLst>
          </p:cNvPr>
          <p:cNvSpPr/>
          <p:nvPr/>
        </p:nvSpPr>
        <p:spPr>
          <a:xfrm>
            <a:off x="8896865" y="2609063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996FAB-B0F0-6445-9BF6-2DA5D3F25E03}"/>
              </a:ext>
            </a:extLst>
          </p:cNvPr>
          <p:cNvCxnSpPr>
            <a:cxnSpLocks/>
          </p:cNvCxnSpPr>
          <p:nvPr/>
        </p:nvCxnSpPr>
        <p:spPr>
          <a:xfrm>
            <a:off x="7565191" y="3300909"/>
            <a:ext cx="1182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724EE4-FC0F-C544-875C-5DF118F4D090}"/>
              </a:ext>
            </a:extLst>
          </p:cNvPr>
          <p:cNvCxnSpPr>
            <a:cxnSpLocks/>
          </p:cNvCxnSpPr>
          <p:nvPr/>
        </p:nvCxnSpPr>
        <p:spPr>
          <a:xfrm flipH="1">
            <a:off x="7544477" y="2957611"/>
            <a:ext cx="1203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500626C-F798-4946-9422-7295A3753F18}"/>
              </a:ext>
            </a:extLst>
          </p:cNvPr>
          <p:cNvSpPr txBox="1"/>
          <p:nvPr/>
        </p:nvSpPr>
        <p:spPr>
          <a:xfrm>
            <a:off x="7644888" y="3301072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0.3296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2BF630-FBAF-8A46-BEB7-948FEB46BE8F}"/>
              </a:ext>
            </a:extLst>
          </p:cNvPr>
          <p:cNvSpPr txBox="1"/>
          <p:nvPr/>
        </p:nvSpPr>
        <p:spPr>
          <a:xfrm>
            <a:off x="7644888" y="2609063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-0.0048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E1769-B903-CF41-B8CD-0E660BE467C8}"/>
              </a:ext>
            </a:extLst>
          </p:cNvPr>
          <p:cNvSpPr txBox="1"/>
          <p:nvPr/>
        </p:nvSpPr>
        <p:spPr>
          <a:xfrm>
            <a:off x="3896497" y="4125367"/>
            <a:ext cx="203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NETTE RESULT: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D142AF-A7C6-8A43-A0A2-9E03B11760C9}"/>
              </a:ext>
            </a:extLst>
          </p:cNvPr>
          <p:cNvSpPr/>
          <p:nvPr/>
        </p:nvSpPr>
        <p:spPr>
          <a:xfrm>
            <a:off x="3793525" y="4736479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32CD5A-4FA2-E945-A1B5-B4D665366C7F}"/>
              </a:ext>
            </a:extLst>
          </p:cNvPr>
          <p:cNvSpPr/>
          <p:nvPr/>
        </p:nvSpPr>
        <p:spPr>
          <a:xfrm>
            <a:off x="6417276" y="4736479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47E4FC-3080-904E-AE00-AD5A19FC60B6}"/>
              </a:ext>
            </a:extLst>
          </p:cNvPr>
          <p:cNvCxnSpPr>
            <a:cxnSpLocks/>
          </p:cNvCxnSpPr>
          <p:nvPr/>
        </p:nvCxnSpPr>
        <p:spPr>
          <a:xfrm>
            <a:off x="5014642" y="5250520"/>
            <a:ext cx="1182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B55843-D637-CF44-B54E-131C943C5F6A}"/>
              </a:ext>
            </a:extLst>
          </p:cNvPr>
          <p:cNvSpPr txBox="1"/>
          <p:nvPr/>
        </p:nvSpPr>
        <p:spPr>
          <a:xfrm>
            <a:off x="5053560" y="4881188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0.3344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8D55C7-C933-B541-BC27-CF0B3E7E9344}"/>
              </a:ext>
            </a:extLst>
          </p:cNvPr>
          <p:cNvSpPr txBox="1"/>
          <p:nvPr/>
        </p:nvSpPr>
        <p:spPr>
          <a:xfrm>
            <a:off x="1202511" y="6293144"/>
            <a:ext cx="7191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n1:Neuron1   n2:Neuron2  </a:t>
            </a:r>
            <a:endParaRPr lang="en-TR" sz="1400" dirty="0"/>
          </a:p>
        </p:txBody>
      </p:sp>
    </p:spTree>
    <p:extLst>
      <p:ext uri="{BB962C8B-B14F-4D97-AF65-F5344CB8AC3E}">
        <p14:creationId xmlns:p14="http://schemas.microsoft.com/office/powerpoint/2010/main" val="110282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3A5A79-79D2-4D9D-A36A-2291A2480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3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6FDCA7-0AF2-4082-9481-EF2C115F2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40904D-79E7-CF4B-BB72-24CA98346055}"/>
              </a:ext>
            </a:extLst>
          </p:cNvPr>
          <p:cNvSpPr txBox="1"/>
          <p:nvPr/>
        </p:nvSpPr>
        <p:spPr>
          <a:xfrm>
            <a:off x="983728" y="618061"/>
            <a:ext cx="9564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2800" dirty="0"/>
              <a:t>EXCITABLE CELLS AND NEURONS</a:t>
            </a:r>
          </a:p>
        </p:txBody>
      </p:sp>
      <p:pic>
        <p:nvPicPr>
          <p:cNvPr id="13" name="Picture 12" descr="A picture containing light, wire, outdoor object, laser&#10;&#10;Description automatically generated">
            <a:extLst>
              <a:ext uri="{FF2B5EF4-FFF2-40B4-BE49-F238E27FC236}">
                <a16:creationId xmlns:a16="http://schemas.microsoft.com/office/drawing/2014/main" id="{8CAB077E-6139-0243-BDFE-CDFCA96FC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357" y="2407928"/>
            <a:ext cx="4267774" cy="22308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79DAE4-BC91-FB49-B439-CA3C5283D3AE}"/>
              </a:ext>
            </a:extLst>
          </p:cNvPr>
          <p:cNvSpPr txBox="1"/>
          <p:nvPr/>
        </p:nvSpPr>
        <p:spPr>
          <a:xfrm>
            <a:off x="7877373" y="2324394"/>
            <a:ext cx="3448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Nerve cells, muscle cells, heart cells and secretary cells such as pituitary cell, pancreatic beta cells.</a:t>
            </a:r>
          </a:p>
          <a:p>
            <a:endParaRPr lang="en-T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827CA5-E3F7-7B47-BC8F-2829ECFC0B69}"/>
              </a:ext>
            </a:extLst>
          </p:cNvPr>
          <p:cNvSpPr txBox="1"/>
          <p:nvPr/>
        </p:nvSpPr>
        <p:spPr>
          <a:xfrm>
            <a:off x="1188357" y="5975818"/>
            <a:ext cx="915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signals circulating neurons forms the basis of memories, thoughts and emotions.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45E252D5-393C-C44D-B5C4-5AA3D04D7FD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25389" y="4964329"/>
            <a:ext cx="939585" cy="661363"/>
          </a:xfrm>
          <a:prstGeom prst="curved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56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60ED-08CF-F34E-9AEC-E43636BD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05279"/>
            <a:ext cx="9905999" cy="1360898"/>
          </a:xfrm>
        </p:spPr>
        <p:txBody>
          <a:bodyPr>
            <a:normAutofit/>
          </a:bodyPr>
          <a:lstStyle/>
          <a:p>
            <a:r>
              <a:rPr lang="en-TR" sz="3200" dirty="0"/>
              <a:t>HR 3 Neuron Model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3D27FF-05A0-FD48-8634-09050085940E}"/>
              </a:ext>
            </a:extLst>
          </p:cNvPr>
          <p:cNvSpPr txBox="1"/>
          <p:nvPr/>
        </p:nvSpPr>
        <p:spPr>
          <a:xfrm>
            <a:off x="95717" y="2233328"/>
            <a:ext cx="153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TE RESULT: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66290C-611B-8C4C-923C-134B3AA203B7}"/>
              </a:ext>
            </a:extLst>
          </p:cNvPr>
          <p:cNvSpPr txBox="1"/>
          <p:nvPr/>
        </p:nvSpPr>
        <p:spPr>
          <a:xfrm>
            <a:off x="6482967" y="2229791"/>
            <a:ext cx="223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NETTE RESULT: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915080-48CB-924C-8492-DDBE160C00DE}"/>
              </a:ext>
            </a:extLst>
          </p:cNvPr>
          <p:cNvSpPr/>
          <p:nvPr/>
        </p:nvSpPr>
        <p:spPr>
          <a:xfrm>
            <a:off x="2126158" y="2818523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A8AA9C-4664-0044-9B14-A3A04AE731EE}"/>
              </a:ext>
            </a:extLst>
          </p:cNvPr>
          <p:cNvSpPr/>
          <p:nvPr/>
        </p:nvSpPr>
        <p:spPr>
          <a:xfrm>
            <a:off x="841268" y="4790849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F6A7B3-C2C4-2346-AE8C-32E33E25D221}"/>
              </a:ext>
            </a:extLst>
          </p:cNvPr>
          <p:cNvSpPr/>
          <p:nvPr/>
        </p:nvSpPr>
        <p:spPr>
          <a:xfrm>
            <a:off x="3581400" y="4805431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938DDC7-5855-1847-9486-8DF5CDCED537}"/>
              </a:ext>
            </a:extLst>
          </p:cNvPr>
          <p:cNvCxnSpPr>
            <a:cxnSpLocks/>
          </p:cNvCxnSpPr>
          <p:nvPr/>
        </p:nvCxnSpPr>
        <p:spPr>
          <a:xfrm flipV="1">
            <a:off x="1876043" y="3945606"/>
            <a:ext cx="500445" cy="845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254AA8-AF95-6E43-96FD-AEE4B4DC4C02}"/>
              </a:ext>
            </a:extLst>
          </p:cNvPr>
          <p:cNvCxnSpPr>
            <a:cxnSpLocks/>
          </p:cNvCxnSpPr>
          <p:nvPr/>
        </p:nvCxnSpPr>
        <p:spPr>
          <a:xfrm>
            <a:off x="2126158" y="5303406"/>
            <a:ext cx="1182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F2D946-0CC6-CF49-9080-042861010D3B}"/>
              </a:ext>
            </a:extLst>
          </p:cNvPr>
          <p:cNvCxnSpPr>
            <a:cxnSpLocks/>
          </p:cNvCxnSpPr>
          <p:nvPr/>
        </p:nvCxnSpPr>
        <p:spPr>
          <a:xfrm flipH="1" flipV="1">
            <a:off x="3024624" y="3907066"/>
            <a:ext cx="556776" cy="883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74A3F4-A502-684E-A501-4700E043F437}"/>
              </a:ext>
            </a:extLst>
          </p:cNvPr>
          <p:cNvCxnSpPr>
            <a:cxnSpLocks/>
          </p:cNvCxnSpPr>
          <p:nvPr/>
        </p:nvCxnSpPr>
        <p:spPr>
          <a:xfrm flipH="1">
            <a:off x="2099884" y="5503103"/>
            <a:ext cx="1203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DA5B56-0A14-A040-80CF-3FE685579F8C}"/>
              </a:ext>
            </a:extLst>
          </p:cNvPr>
          <p:cNvCxnSpPr>
            <a:cxnSpLocks/>
          </p:cNvCxnSpPr>
          <p:nvPr/>
        </p:nvCxnSpPr>
        <p:spPr>
          <a:xfrm flipH="1">
            <a:off x="1628040" y="3907066"/>
            <a:ext cx="498118" cy="78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38129F-C403-AF44-9A7C-B76366AD0C51}"/>
              </a:ext>
            </a:extLst>
          </p:cNvPr>
          <p:cNvCxnSpPr>
            <a:cxnSpLocks/>
          </p:cNvCxnSpPr>
          <p:nvPr/>
        </p:nvCxnSpPr>
        <p:spPr>
          <a:xfrm>
            <a:off x="3247750" y="3814474"/>
            <a:ext cx="578016" cy="87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BC08CC-9643-3049-BC8F-8863A3EFFA74}"/>
              </a:ext>
            </a:extLst>
          </p:cNvPr>
          <p:cNvSpPr txBox="1"/>
          <p:nvPr/>
        </p:nvSpPr>
        <p:spPr>
          <a:xfrm rot="18188741">
            <a:off x="1298634" y="3985935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0.6304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D7DC96-5529-9F42-83E5-AB0E552E0C30}"/>
              </a:ext>
            </a:extLst>
          </p:cNvPr>
          <p:cNvSpPr txBox="1"/>
          <p:nvPr/>
        </p:nvSpPr>
        <p:spPr>
          <a:xfrm rot="3264355">
            <a:off x="3228675" y="4053550"/>
            <a:ext cx="105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0.6149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0F2E00-08DA-124D-9F56-A65CC4589F9B}"/>
              </a:ext>
            </a:extLst>
          </p:cNvPr>
          <p:cNvSpPr txBox="1"/>
          <p:nvPr/>
        </p:nvSpPr>
        <p:spPr>
          <a:xfrm rot="17914216">
            <a:off x="1844301" y="4290453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0.6152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345A75-E09F-0D4A-B478-D95745C6911E}"/>
              </a:ext>
            </a:extLst>
          </p:cNvPr>
          <p:cNvSpPr txBox="1"/>
          <p:nvPr/>
        </p:nvSpPr>
        <p:spPr>
          <a:xfrm>
            <a:off x="2325959" y="4959794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0.6576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49E37E-508F-BE44-9679-AB020732F1C8}"/>
              </a:ext>
            </a:extLst>
          </p:cNvPr>
          <p:cNvSpPr txBox="1"/>
          <p:nvPr/>
        </p:nvSpPr>
        <p:spPr>
          <a:xfrm rot="3414610">
            <a:off x="2662253" y="4365745"/>
            <a:ext cx="105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0.3951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CAF629-F27B-B147-849C-8450FD61BA11}"/>
              </a:ext>
            </a:extLst>
          </p:cNvPr>
          <p:cNvSpPr txBox="1"/>
          <p:nvPr/>
        </p:nvSpPr>
        <p:spPr>
          <a:xfrm>
            <a:off x="2324904" y="5502940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0.4092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60175D-EE83-A143-ADF0-F4AEB1D69FF5}"/>
              </a:ext>
            </a:extLst>
          </p:cNvPr>
          <p:cNvSpPr/>
          <p:nvPr/>
        </p:nvSpPr>
        <p:spPr>
          <a:xfrm>
            <a:off x="8339590" y="2893604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1D31EE-D063-5D42-87AE-C14269FD758B}"/>
              </a:ext>
            </a:extLst>
          </p:cNvPr>
          <p:cNvSpPr/>
          <p:nvPr/>
        </p:nvSpPr>
        <p:spPr>
          <a:xfrm>
            <a:off x="7054700" y="4865930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E756B0-92CB-6A46-9B74-A0E64700DBD7}"/>
              </a:ext>
            </a:extLst>
          </p:cNvPr>
          <p:cNvSpPr/>
          <p:nvPr/>
        </p:nvSpPr>
        <p:spPr>
          <a:xfrm>
            <a:off x="9794832" y="4880512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86BBDF-7E13-FB43-9B8B-BF92CC856D0D}"/>
              </a:ext>
            </a:extLst>
          </p:cNvPr>
          <p:cNvCxnSpPr>
            <a:cxnSpLocks/>
          </p:cNvCxnSpPr>
          <p:nvPr/>
        </p:nvCxnSpPr>
        <p:spPr>
          <a:xfrm>
            <a:off x="8339590" y="5502940"/>
            <a:ext cx="1182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153B44-EEE5-6144-B44D-BB715B11965D}"/>
              </a:ext>
            </a:extLst>
          </p:cNvPr>
          <p:cNvCxnSpPr>
            <a:cxnSpLocks/>
          </p:cNvCxnSpPr>
          <p:nvPr/>
        </p:nvCxnSpPr>
        <p:spPr>
          <a:xfrm flipH="1">
            <a:off x="7979899" y="4044739"/>
            <a:ext cx="498118" cy="783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956DD0-C858-EC47-9043-ED30EE74C592}"/>
              </a:ext>
            </a:extLst>
          </p:cNvPr>
          <p:cNvCxnSpPr>
            <a:cxnSpLocks/>
          </p:cNvCxnSpPr>
          <p:nvPr/>
        </p:nvCxnSpPr>
        <p:spPr>
          <a:xfrm>
            <a:off x="9251664" y="3965204"/>
            <a:ext cx="578016" cy="876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544E49-A3B1-0D41-A165-5B25C3B32F29}"/>
              </a:ext>
            </a:extLst>
          </p:cNvPr>
          <p:cNvSpPr txBox="1"/>
          <p:nvPr/>
        </p:nvSpPr>
        <p:spPr>
          <a:xfrm rot="18188741">
            <a:off x="7608364" y="4128632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0.0152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32B29C0-C70D-AE4A-8F0E-10DB152819BE}"/>
              </a:ext>
            </a:extLst>
          </p:cNvPr>
          <p:cNvSpPr txBox="1"/>
          <p:nvPr/>
        </p:nvSpPr>
        <p:spPr>
          <a:xfrm rot="3264355">
            <a:off x="9218187" y="4183560"/>
            <a:ext cx="105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0.2198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BEB473-560E-FE40-9B90-2867111E669A}"/>
              </a:ext>
            </a:extLst>
          </p:cNvPr>
          <p:cNvSpPr txBox="1"/>
          <p:nvPr/>
        </p:nvSpPr>
        <p:spPr>
          <a:xfrm>
            <a:off x="8472307" y="5131540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0.2484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8405F-EA73-8540-AE80-5A3D5A6B4BAC}"/>
              </a:ext>
            </a:extLst>
          </p:cNvPr>
          <p:cNvSpPr txBox="1"/>
          <p:nvPr/>
        </p:nvSpPr>
        <p:spPr>
          <a:xfrm>
            <a:off x="1170486" y="6279984"/>
            <a:ext cx="7191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n1:Neuron1   n2:Neuron2   n3:Neuron3</a:t>
            </a:r>
            <a:endParaRPr lang="en-TR" sz="1400" dirty="0"/>
          </a:p>
        </p:txBody>
      </p:sp>
    </p:spTree>
    <p:extLst>
      <p:ext uri="{BB962C8B-B14F-4D97-AF65-F5344CB8AC3E}">
        <p14:creationId xmlns:p14="http://schemas.microsoft.com/office/powerpoint/2010/main" val="2522215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323C-EB49-E548-8CB7-60CF249C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14589"/>
            <a:ext cx="9905999" cy="1360898"/>
          </a:xfrm>
        </p:spPr>
        <p:txBody>
          <a:bodyPr>
            <a:normAutofit/>
          </a:bodyPr>
          <a:lstStyle/>
          <a:p>
            <a:r>
              <a:rPr lang="en-TR" sz="3200" dirty="0"/>
              <a:t>HR 2 Neuron Model Simulation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90FD2-F00B-FD42-A10E-036C568CBEA4}"/>
              </a:ext>
            </a:extLst>
          </p:cNvPr>
          <p:cNvSpPr txBox="1"/>
          <p:nvPr/>
        </p:nvSpPr>
        <p:spPr>
          <a:xfrm>
            <a:off x="868063" y="1891399"/>
            <a:ext cx="324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Model Simulation Copuling: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846D0-4E67-1149-938B-23BC1A966B22}"/>
              </a:ext>
            </a:extLst>
          </p:cNvPr>
          <p:cNvSpPr txBox="1"/>
          <p:nvPr/>
        </p:nvSpPr>
        <p:spPr>
          <a:xfrm>
            <a:off x="5931243" y="1875487"/>
            <a:ext cx="4868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TR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D334D0-323B-AD49-B58B-97CF63A53CED}"/>
              </a:ext>
            </a:extLst>
          </p:cNvPr>
          <p:cNvSpPr/>
          <p:nvPr/>
        </p:nvSpPr>
        <p:spPr>
          <a:xfrm>
            <a:off x="747584" y="2609766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5D69C1-786C-B340-B617-7F0EA8445DC7}"/>
              </a:ext>
            </a:extLst>
          </p:cNvPr>
          <p:cNvSpPr/>
          <p:nvPr/>
        </p:nvSpPr>
        <p:spPr>
          <a:xfrm>
            <a:off x="3371335" y="2609766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3ED5BE-D5C2-2145-9956-6FEE75296DBF}"/>
              </a:ext>
            </a:extLst>
          </p:cNvPr>
          <p:cNvCxnSpPr>
            <a:cxnSpLocks/>
          </p:cNvCxnSpPr>
          <p:nvPr/>
        </p:nvCxnSpPr>
        <p:spPr>
          <a:xfrm>
            <a:off x="2027304" y="3116260"/>
            <a:ext cx="1182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6557C3-DD24-5A44-9399-6D14CEBBE6FC}"/>
              </a:ext>
            </a:extLst>
          </p:cNvPr>
          <p:cNvSpPr txBox="1"/>
          <p:nvPr/>
        </p:nvSpPr>
        <p:spPr>
          <a:xfrm>
            <a:off x="6327598" y="187039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TE RESULT: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3AC21D-110C-FF4E-B864-C21476D2E556}"/>
              </a:ext>
            </a:extLst>
          </p:cNvPr>
          <p:cNvSpPr/>
          <p:nvPr/>
        </p:nvSpPr>
        <p:spPr>
          <a:xfrm>
            <a:off x="6285471" y="2609063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23D724-FE94-8340-8377-66636758EC73}"/>
              </a:ext>
            </a:extLst>
          </p:cNvPr>
          <p:cNvSpPr/>
          <p:nvPr/>
        </p:nvSpPr>
        <p:spPr>
          <a:xfrm>
            <a:off x="8896865" y="2609063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996FAB-B0F0-6445-9BF6-2DA5D3F25E03}"/>
              </a:ext>
            </a:extLst>
          </p:cNvPr>
          <p:cNvCxnSpPr>
            <a:cxnSpLocks/>
          </p:cNvCxnSpPr>
          <p:nvPr/>
        </p:nvCxnSpPr>
        <p:spPr>
          <a:xfrm>
            <a:off x="7565191" y="3300909"/>
            <a:ext cx="1182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724EE4-FC0F-C544-875C-5DF118F4D090}"/>
              </a:ext>
            </a:extLst>
          </p:cNvPr>
          <p:cNvCxnSpPr>
            <a:cxnSpLocks/>
          </p:cNvCxnSpPr>
          <p:nvPr/>
        </p:nvCxnSpPr>
        <p:spPr>
          <a:xfrm flipH="1">
            <a:off x="7544477" y="2957611"/>
            <a:ext cx="1203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500626C-F798-4946-9422-7295A3753F18}"/>
              </a:ext>
            </a:extLst>
          </p:cNvPr>
          <p:cNvSpPr txBox="1"/>
          <p:nvPr/>
        </p:nvSpPr>
        <p:spPr>
          <a:xfrm>
            <a:off x="7644888" y="3301072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0.6401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2BF630-FBAF-8A46-BEB7-948FEB46BE8F}"/>
              </a:ext>
            </a:extLst>
          </p:cNvPr>
          <p:cNvSpPr txBox="1"/>
          <p:nvPr/>
        </p:nvSpPr>
        <p:spPr>
          <a:xfrm>
            <a:off x="7644888" y="2609063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0.4865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BE1769-B903-CF41-B8CD-0E660BE467C8}"/>
              </a:ext>
            </a:extLst>
          </p:cNvPr>
          <p:cNvSpPr txBox="1"/>
          <p:nvPr/>
        </p:nvSpPr>
        <p:spPr>
          <a:xfrm>
            <a:off x="3896497" y="4125367"/>
            <a:ext cx="2034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NETTE RESULT: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D142AF-A7C6-8A43-A0A2-9E03B11760C9}"/>
              </a:ext>
            </a:extLst>
          </p:cNvPr>
          <p:cNvSpPr/>
          <p:nvPr/>
        </p:nvSpPr>
        <p:spPr>
          <a:xfrm>
            <a:off x="3793525" y="4736479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F32CD5A-4FA2-E945-A1B5-B4D665366C7F}"/>
              </a:ext>
            </a:extLst>
          </p:cNvPr>
          <p:cNvSpPr/>
          <p:nvPr/>
        </p:nvSpPr>
        <p:spPr>
          <a:xfrm>
            <a:off x="6417276" y="4736479"/>
            <a:ext cx="1056290" cy="995951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R" dirty="0"/>
              <a:t>n2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47E4FC-3080-904E-AE00-AD5A19FC60B6}"/>
              </a:ext>
            </a:extLst>
          </p:cNvPr>
          <p:cNvCxnSpPr>
            <a:cxnSpLocks/>
          </p:cNvCxnSpPr>
          <p:nvPr/>
        </p:nvCxnSpPr>
        <p:spPr>
          <a:xfrm>
            <a:off x="5014642" y="5250520"/>
            <a:ext cx="1182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B55843-D637-CF44-B54E-131C943C5F6A}"/>
              </a:ext>
            </a:extLst>
          </p:cNvPr>
          <p:cNvSpPr txBox="1"/>
          <p:nvPr/>
        </p:nvSpPr>
        <p:spPr>
          <a:xfrm>
            <a:off x="5053560" y="4881188"/>
            <a:ext cx="9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0.1536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4C1DDD-9004-834C-AB69-FA01503F728D}"/>
              </a:ext>
            </a:extLst>
          </p:cNvPr>
          <p:cNvSpPr txBox="1"/>
          <p:nvPr/>
        </p:nvSpPr>
        <p:spPr>
          <a:xfrm>
            <a:off x="1202511" y="6293144"/>
            <a:ext cx="7191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n1:Neuron1   n2:Neuron2  </a:t>
            </a:r>
            <a:endParaRPr lang="en-TR" sz="1400" dirty="0"/>
          </a:p>
        </p:txBody>
      </p:sp>
    </p:spTree>
    <p:extLst>
      <p:ext uri="{BB962C8B-B14F-4D97-AF65-F5344CB8AC3E}">
        <p14:creationId xmlns:p14="http://schemas.microsoft.com/office/powerpoint/2010/main" val="25138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4CB6-A029-994A-8E9C-966FA166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sz="44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91C5-D796-AC49-B35A-9FFC7088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Neuronal interactions were analyzed by information-theoretic methods</a:t>
            </a:r>
          </a:p>
          <a:p>
            <a:r>
              <a:rPr lang="en-TR" sz="2400" dirty="0"/>
              <a:t>Different neural interaction models have been considered</a:t>
            </a:r>
          </a:p>
          <a:p>
            <a:r>
              <a:rPr lang="en-TR" sz="2400" dirty="0"/>
              <a:t>Cause and effect between neurons have been analyzed using these models  </a:t>
            </a:r>
          </a:p>
          <a:p>
            <a:r>
              <a:rPr lang="en-US" sz="2400" dirty="0"/>
              <a:t>Successful interaction modelling for each case</a:t>
            </a:r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3072306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998F414-7D0A-4BB3-ABF9-D356969FD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DC52BE-B2E5-4356-9FCF-8F0E04E5F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4772" y="1"/>
            <a:ext cx="6877228" cy="6857999"/>
          </a:xfrm>
          <a:custGeom>
            <a:avLst/>
            <a:gdLst>
              <a:gd name="connsiteX0" fmla="*/ 6010591 w 6877228"/>
              <a:gd name="connsiteY0" fmla="*/ 0 h 6857999"/>
              <a:gd name="connsiteX1" fmla="*/ 6877228 w 6877228"/>
              <a:gd name="connsiteY1" fmla="*/ 0 h 6857999"/>
              <a:gd name="connsiteX2" fmla="*/ 6877228 w 6877228"/>
              <a:gd name="connsiteY2" fmla="*/ 4081237 h 6857999"/>
              <a:gd name="connsiteX3" fmla="*/ 4443576 w 6877228"/>
              <a:gd name="connsiteY3" fmla="*/ 6857999 h 6857999"/>
              <a:gd name="connsiteX4" fmla="*/ 0 w 6877228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77228" h="6857999">
                <a:moveTo>
                  <a:pt x="6010591" y="0"/>
                </a:moveTo>
                <a:lnTo>
                  <a:pt x="6877228" y="0"/>
                </a:lnTo>
                <a:lnTo>
                  <a:pt x="6877228" y="4081237"/>
                </a:lnTo>
                <a:lnTo>
                  <a:pt x="4443576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888D426-68B4-4BA8-96C3-1DCDCE2FA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6C353-E298-B142-87FD-D174E6A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6746966" cy="26816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cap="all" spc="3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5846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7C14-D738-5F42-BE1A-3D596FAE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R" sz="4200" dirty="0"/>
              <a:t>Acknowledgment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E00AD-1BD9-A24B-8443-7978C7403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sz="2400" dirty="0"/>
              <a:t>We would like to thank Joseph Lizier for JIDT</a:t>
            </a:r>
          </a:p>
          <a:p>
            <a:r>
              <a:rPr lang="en-US" sz="2400" dirty="0"/>
              <a:t>This research is funded by the Scientific and Technological Research Council of Turkey (TUBITAK) with project number 118E765</a:t>
            </a:r>
            <a:br>
              <a:rPr lang="en-US" dirty="0"/>
            </a:br>
            <a:endParaRPr lang="en-US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80995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67D9-C927-DE48-87EE-F63D4704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45" y="646735"/>
            <a:ext cx="9905999" cy="1360898"/>
          </a:xfrm>
        </p:spPr>
        <p:txBody>
          <a:bodyPr/>
          <a:lstStyle/>
          <a:p>
            <a:pPr algn="ctr"/>
            <a:r>
              <a:rPr lang="en-TR" dirty="0"/>
              <a:t>RESEARCH TEAM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C559E7-12B6-A143-8CF4-A8C59F24B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56" y="2007633"/>
            <a:ext cx="2527644" cy="24022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D8D45C-CFDC-054B-BC52-09E4940B2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141" y="2007633"/>
            <a:ext cx="2402228" cy="2402228"/>
          </a:xfrm>
          <a:prstGeom prst="rect">
            <a:avLst/>
          </a:prstGeom>
        </p:spPr>
      </p:pic>
      <p:pic>
        <p:nvPicPr>
          <p:cNvPr id="10" name="Picture 9" descr="A person taking a selfie&#10;&#10;Description automatically generated">
            <a:extLst>
              <a:ext uri="{FF2B5EF4-FFF2-40B4-BE49-F238E27FC236}">
                <a16:creationId xmlns:a16="http://schemas.microsoft.com/office/drawing/2014/main" id="{8B713B2F-D50B-2045-99DD-F66EB34724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44" t="24116" r="3682" b="27543"/>
          <a:stretch/>
        </p:blipFill>
        <p:spPr>
          <a:xfrm>
            <a:off x="8622610" y="2005060"/>
            <a:ext cx="2530351" cy="240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D42D62-EDD4-1C48-91AC-72CADC8BAFB9}"/>
              </a:ext>
            </a:extLst>
          </p:cNvPr>
          <p:cNvSpPr txBox="1"/>
          <p:nvPr/>
        </p:nvSpPr>
        <p:spPr>
          <a:xfrm>
            <a:off x="1359243" y="4609070"/>
            <a:ext cx="231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dirty="0"/>
              <a:t>Deniz Gencaga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BFC17-6F70-D642-A962-EC384B201F6E}"/>
              </a:ext>
            </a:extLst>
          </p:cNvPr>
          <p:cNvSpPr txBox="1"/>
          <p:nvPr/>
        </p:nvSpPr>
        <p:spPr>
          <a:xfrm>
            <a:off x="4940643" y="4609070"/>
            <a:ext cx="231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dirty="0"/>
              <a:t>Sevgi Şengül Ayan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7E0557-1916-9D45-9813-5B435B0C5507}"/>
              </a:ext>
            </a:extLst>
          </p:cNvPr>
          <p:cNvSpPr txBox="1"/>
          <p:nvPr/>
        </p:nvSpPr>
        <p:spPr>
          <a:xfrm>
            <a:off x="8731076" y="4609070"/>
            <a:ext cx="2310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R" dirty="0"/>
              <a:t>Onur Doğan</a:t>
            </a:r>
          </a:p>
        </p:txBody>
      </p:sp>
    </p:spTree>
    <p:extLst>
      <p:ext uri="{BB962C8B-B14F-4D97-AF65-F5344CB8AC3E}">
        <p14:creationId xmlns:p14="http://schemas.microsoft.com/office/powerpoint/2010/main" val="2697691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55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3A5A79-79D2-4D9D-A36A-2291A2480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3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6FDCA7-0AF2-4082-9481-EF2C115F2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840904D-79E7-CF4B-BB72-24CA98346055}"/>
              </a:ext>
            </a:extLst>
          </p:cNvPr>
          <p:cNvSpPr txBox="1"/>
          <p:nvPr/>
        </p:nvSpPr>
        <p:spPr>
          <a:xfrm>
            <a:off x="1054884" y="433132"/>
            <a:ext cx="9564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200" dirty="0"/>
              <a:t>   NEURON ACTION POTENTIAL 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94A48E40-80CE-BF47-BB0E-FA0B054B0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84" y="2155245"/>
            <a:ext cx="5914551" cy="29964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ED8A6666-385F-A34F-9409-6FDA487A5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972" y="2620588"/>
            <a:ext cx="3852928" cy="17819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B65BA6-AB07-8C4C-A32F-845FE76F9EEA}"/>
              </a:ext>
            </a:extLst>
          </p:cNvPr>
          <p:cNvSpPr txBox="1"/>
          <p:nvPr/>
        </p:nvSpPr>
        <p:spPr>
          <a:xfrm>
            <a:off x="1439056" y="5900765"/>
            <a:ext cx="9571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Neurons sends messages electrochemically. It means that chemical cause an electrical signal.</a:t>
            </a:r>
          </a:p>
        </p:txBody>
      </p:sp>
    </p:spTree>
    <p:extLst>
      <p:ext uri="{BB962C8B-B14F-4D97-AF65-F5344CB8AC3E}">
        <p14:creationId xmlns:p14="http://schemas.microsoft.com/office/powerpoint/2010/main" val="202239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3A5A79-79D2-4D9D-A36A-2291A2480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3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1BEAF7-650F-274B-98AE-73C04E3E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294" y="1061686"/>
            <a:ext cx="8252706" cy="37933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400" cap="all" spc="300" dirty="0"/>
              <a:t>Modelling action </a:t>
            </a:r>
            <a:r>
              <a:rPr lang="en-US" sz="5400" cap="all" spc="300" dirty="0" err="1"/>
              <a:t>potentıal</a:t>
            </a:r>
            <a:r>
              <a:rPr lang="en-US" sz="5400" cap="all" spc="300" dirty="0"/>
              <a:t> </a:t>
            </a:r>
            <a:r>
              <a:rPr lang="en-US" sz="5400" cap="all" spc="300" dirty="0" err="1"/>
              <a:t>ın</a:t>
            </a:r>
            <a:r>
              <a:rPr lang="en-US" sz="5400" cap="all" spc="300" dirty="0"/>
              <a:t> neurons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6FDCA7-0AF2-4082-9481-EF2C115F2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62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243DB-D613-F84B-AF41-B840FE7A6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696372"/>
          </a:xfrm>
        </p:spPr>
        <p:txBody>
          <a:bodyPr>
            <a:normAutofit/>
          </a:bodyPr>
          <a:lstStyle/>
          <a:p>
            <a:pPr algn="ctr"/>
            <a:r>
              <a:rPr lang="en-TR" sz="3200" dirty="0"/>
              <a:t>HODGKIN HUXLEY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7C5271-B738-6544-A763-6FB40B68C2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878" y="2366752"/>
            <a:ext cx="2279823" cy="232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258F86-D5BC-2242-85B5-D0C9DB3C9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63701" y="1772131"/>
            <a:ext cx="1593440" cy="3516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3E53C480-22D6-894D-8D92-EAD21B9C66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454" y="1782744"/>
            <a:ext cx="5700493" cy="62022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96E4C1-11D2-AE4C-BBD3-7111390318AC}"/>
              </a:ext>
            </a:extLst>
          </p:cNvPr>
          <p:cNvSpPr txBox="1"/>
          <p:nvPr/>
        </p:nvSpPr>
        <p:spPr>
          <a:xfrm>
            <a:off x="1143000" y="5491517"/>
            <a:ext cx="9317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Hodgkin and Andrew Huxley conducted experiment to understand the movement of ions in a nerve cell during an action potential</a:t>
            </a:r>
            <a:endParaRPr lang="en-TR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A2EF5CC-7CBC-854C-831D-CEBE03C1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899" y="2491578"/>
            <a:ext cx="2108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132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1B4E-6EFE-B74C-A596-56623600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16104"/>
            <a:ext cx="9905999" cy="913662"/>
          </a:xfrm>
        </p:spPr>
        <p:txBody>
          <a:bodyPr>
            <a:normAutofit/>
          </a:bodyPr>
          <a:lstStyle/>
          <a:p>
            <a:pPr algn="ctr"/>
            <a:r>
              <a:rPr lang="en-TR" sz="3200" dirty="0"/>
              <a:t>MORRIS LECAR MODEL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57F9829F-4961-6A48-97B6-0192661D4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5376" y="2417953"/>
            <a:ext cx="6531830" cy="356711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ED4D96-6448-4E46-A181-0A3629BEE4B4}"/>
              </a:ext>
            </a:extLst>
          </p:cNvPr>
          <p:cNvSpPr txBox="1"/>
          <p:nvPr/>
        </p:nvSpPr>
        <p:spPr>
          <a:xfrm>
            <a:off x="805375" y="1329766"/>
            <a:ext cx="1039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Morris–</a:t>
            </a:r>
            <a:r>
              <a:rPr lang="en-US" dirty="0" err="1"/>
              <a:t>Lecar</a:t>
            </a:r>
            <a:r>
              <a:rPr lang="en-US" dirty="0"/>
              <a:t> neuron model is a 2-D nonlinear differential system.</a:t>
            </a:r>
          </a:p>
          <a:p>
            <a:r>
              <a:rPr lang="en-US" dirty="0"/>
              <a:t>In comparison to the four-dimensional Hodgkin–Huxley model, it is considered a simpler model.</a:t>
            </a:r>
            <a:endParaRPr lang="en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48C52-9629-5C4A-9668-9C9D651ED9AF}"/>
              </a:ext>
            </a:extLst>
          </p:cNvPr>
          <p:cNvSpPr txBox="1"/>
          <p:nvPr/>
        </p:nvSpPr>
        <p:spPr>
          <a:xfrm>
            <a:off x="7725103" y="2569779"/>
            <a:ext cx="38783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 : applied current</a:t>
            </a:r>
          </a:p>
          <a:p>
            <a:r>
              <a:rPr lang="en-US" dirty="0"/>
              <a:t>C : membrane capacitance</a:t>
            </a:r>
          </a:p>
          <a:p>
            <a:r>
              <a:rPr lang="en-US" dirty="0" err="1"/>
              <a:t>gL</a:t>
            </a:r>
            <a:r>
              <a:rPr lang="en-US" dirty="0"/>
              <a:t>, </a:t>
            </a:r>
            <a:r>
              <a:rPr lang="en-US" dirty="0" err="1"/>
              <a:t>gCa</a:t>
            </a:r>
            <a:r>
              <a:rPr lang="en-US" dirty="0"/>
              <a:t>, </a:t>
            </a:r>
            <a:r>
              <a:rPr lang="en-US" dirty="0" err="1"/>
              <a:t>gK</a:t>
            </a:r>
            <a:r>
              <a:rPr lang="en-US" dirty="0"/>
              <a:t> : leak, Ca++, and K+ </a:t>
            </a:r>
            <a:r>
              <a:rPr lang="en-US" dirty="0" err="1"/>
              <a:t>conductances</a:t>
            </a:r>
            <a:r>
              <a:rPr lang="en-US" dirty="0"/>
              <a:t> through membranes channel</a:t>
            </a:r>
          </a:p>
          <a:p>
            <a:r>
              <a:rPr lang="en-US" dirty="0"/>
              <a:t>VL, </a:t>
            </a:r>
            <a:r>
              <a:rPr lang="en-US" dirty="0" err="1"/>
              <a:t>VCa</a:t>
            </a:r>
            <a:r>
              <a:rPr lang="en-US" dirty="0"/>
              <a:t>, VK : equilibrium potential of relevant ion channels</a:t>
            </a:r>
          </a:p>
          <a:p>
            <a:r>
              <a:rPr lang="en-US" dirty="0"/>
              <a:t>V1, V2, V3, V4: tuning parameters for steady state and time constant</a:t>
            </a:r>
          </a:p>
          <a:p>
            <a:r>
              <a:rPr lang="el-GR" dirty="0"/>
              <a:t>φ: </a:t>
            </a:r>
            <a:r>
              <a:rPr lang="en-US" dirty="0"/>
              <a:t>reference frequency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28149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0E2219A-04FA-42C2-92B5-2540C974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F614482-2388-4437-990F-84AF6BD3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58CFA6B-BF53-4CCE-AA08-59DFD207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DCCDF-D8DB-6A43-8CA5-544BD536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99" y="1048347"/>
            <a:ext cx="7334969" cy="2396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cap="all" spc="300" dirty="0"/>
              <a:t>HINDMARSH ROSE MODEL</a:t>
            </a:r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F8B16DD9-065A-1A4D-92A8-BE985D01A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3841" y="4071464"/>
            <a:ext cx="4054435" cy="1793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9C86F2-3E75-5048-830E-E039FA3C809F}"/>
              </a:ext>
            </a:extLst>
          </p:cNvPr>
          <p:cNvSpPr txBox="1"/>
          <p:nvPr/>
        </p:nvSpPr>
        <p:spPr>
          <a:xfrm>
            <a:off x="188948" y="2219652"/>
            <a:ext cx="5800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This is non-conductance model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experiments, Hindmarsh and Rose observed Spiking </a:t>
            </a:r>
            <a:r>
              <a:rPr lang="en-US" dirty="0" err="1"/>
              <a:t>behaviour</a:t>
            </a:r>
            <a:r>
              <a:rPr lang="en-US" dirty="0"/>
              <a:t> of the membrane potential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2672A-802C-684D-BF83-7DF635A0310D}"/>
              </a:ext>
            </a:extLst>
          </p:cNvPr>
          <p:cNvSpPr txBox="1"/>
          <p:nvPr/>
        </p:nvSpPr>
        <p:spPr>
          <a:xfrm>
            <a:off x="163724" y="3532921"/>
            <a:ext cx="5959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Membrane potential: </a:t>
            </a:r>
            <a:r>
              <a:rPr lang="en-TR" dirty="0"/>
              <a:t>Electic potential </a:t>
            </a:r>
            <a:r>
              <a:rPr lang="en-US" dirty="0"/>
              <a:t>between the interior and the exterior of a biological cell.</a:t>
            </a:r>
            <a:endParaRPr lang="en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988D2B-D479-1F4C-B2B6-57F9C1F9E0BB}"/>
              </a:ext>
            </a:extLst>
          </p:cNvPr>
          <p:cNvSpPr txBox="1"/>
          <p:nvPr/>
        </p:nvSpPr>
        <p:spPr>
          <a:xfrm>
            <a:off x="3211536" y="4690001"/>
            <a:ext cx="6274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x(t)</a:t>
            </a:r>
            <a:r>
              <a:rPr lang="en-TR" dirty="0"/>
              <a:t>=Membrane potential</a:t>
            </a:r>
          </a:p>
          <a:p>
            <a:r>
              <a:rPr lang="en-US" dirty="0"/>
              <a:t>y</a:t>
            </a:r>
            <a:r>
              <a:rPr lang="en-TR" dirty="0"/>
              <a:t>(t)=Spiking variable</a:t>
            </a:r>
          </a:p>
          <a:p>
            <a:r>
              <a:rPr lang="en-TR" dirty="0"/>
              <a:t>z(t)=Adaption current</a:t>
            </a:r>
          </a:p>
          <a:p>
            <a:endParaRPr lang="en-TR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D155CD58-398B-4F4C-A548-87425085E321}"/>
              </a:ext>
            </a:extLst>
          </p:cNvPr>
          <p:cNvCxnSpPr/>
          <p:nvPr/>
        </p:nvCxnSpPr>
        <p:spPr>
          <a:xfrm flipV="1">
            <a:off x="6096000" y="4690001"/>
            <a:ext cx="1676400" cy="291902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44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3F3385C5-572A-4EB0-9F87-31B2D4A331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432" r="23397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6179A5-459D-F54C-880B-DABEE7636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1061686"/>
            <a:ext cx="7575336" cy="323846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cap="all" spc="300" dirty="0"/>
              <a:t>Understand and analyze interaction </a:t>
            </a:r>
            <a:r>
              <a:rPr lang="en-US" sz="2600" cap="all" spc="300" dirty="0" err="1"/>
              <a:t>betwEen</a:t>
            </a:r>
            <a:r>
              <a:rPr lang="en-US" sz="2600" cap="all" spc="300" dirty="0"/>
              <a:t> neurons will GIVE better understanding how brain works </a:t>
            </a:r>
            <a:br>
              <a:rPr lang="en-US" sz="2600" cap="all" spc="300" dirty="0"/>
            </a:br>
            <a:br>
              <a:rPr lang="en-US" sz="2600" cap="all" spc="300" dirty="0"/>
            </a:br>
            <a:r>
              <a:rPr lang="en-US" sz="2600" cap="all" spc="300" dirty="0">
                <a:solidFill>
                  <a:srgbClr val="FF0000"/>
                </a:solidFill>
              </a:rPr>
              <a:t>We apply information-theoretic methods to analyze such effects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EFE2504-D8FB-6F43-9FD2-42F8DAE03874}"/>
              </a:ext>
            </a:extLst>
          </p:cNvPr>
          <p:cNvSpPr txBox="1"/>
          <p:nvPr/>
        </p:nvSpPr>
        <p:spPr>
          <a:xfrm>
            <a:off x="1160891" y="5334649"/>
            <a:ext cx="7192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neurons are related?</a:t>
            </a:r>
          </a:p>
          <a:p>
            <a:r>
              <a:rPr lang="en-US" dirty="0"/>
              <a:t>What is the direction of the information flow (causal interactions)?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6285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3A5A79-79D2-4D9D-A36A-2291A2480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3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6FDCA7-0AF2-4082-9481-EF2C115F2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808B43-784D-6543-B87C-4CE3CA7E00D7}"/>
              </a:ext>
            </a:extLst>
          </p:cNvPr>
          <p:cNvSpPr txBox="1"/>
          <p:nvPr/>
        </p:nvSpPr>
        <p:spPr>
          <a:xfrm>
            <a:off x="1188357" y="304299"/>
            <a:ext cx="787790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sz="3200" dirty="0"/>
              <a:t>INFORMATION THEORY</a:t>
            </a:r>
          </a:p>
          <a:p>
            <a:endParaRPr lang="en-TR" sz="3200" dirty="0"/>
          </a:p>
          <a:p>
            <a:endParaRPr lang="en-TR" sz="2400" dirty="0"/>
          </a:p>
          <a:p>
            <a:r>
              <a:rPr lang="en-TR" sz="2400" dirty="0"/>
              <a:t>Entropy: </a:t>
            </a:r>
            <a:r>
              <a:rPr lang="tr-TR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Fundamental</a:t>
            </a:r>
            <a:r>
              <a:rPr lang="tr-TR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tr-TR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theoretical</a:t>
            </a:r>
            <a:r>
              <a:rPr lang="tr-TR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tr-TR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describe</a:t>
            </a:r>
            <a:r>
              <a:rPr lang="tr-TR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tr-TR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  <a:r>
              <a:rPr lang="tr-TR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tr-TR" sz="200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sz="2000" dirty="0"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T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Dikdörtgen 3">
                <a:extLst>
                  <a:ext uri="{FF2B5EF4-FFF2-40B4-BE49-F238E27FC236}">
                    <a16:creationId xmlns:a16="http://schemas.microsoft.com/office/drawing/2014/main" id="{103C15C5-7CC1-B74A-A294-359B047130A0}"/>
                  </a:ext>
                </a:extLst>
              </p:cNvPr>
              <p:cNvSpPr/>
              <p:nvPr/>
            </p:nvSpPr>
            <p:spPr>
              <a:xfrm>
                <a:off x="1118966" y="3207177"/>
                <a:ext cx="4268733" cy="988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tr-TR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tr-T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tr-T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Dikdörtgen 3">
                <a:extLst>
                  <a:ext uri="{FF2B5EF4-FFF2-40B4-BE49-F238E27FC236}">
                    <a16:creationId xmlns:a16="http://schemas.microsoft.com/office/drawing/2014/main" id="{103C15C5-7CC1-B74A-A294-359B047130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966" y="3207177"/>
                <a:ext cx="4268733" cy="988669"/>
              </a:xfrm>
              <a:prstGeom prst="rect">
                <a:avLst/>
              </a:prstGeom>
              <a:blipFill>
                <a:blip r:embed="rId2"/>
                <a:stretch>
                  <a:fillRect t="-130380" r="-8902" b="-179747"/>
                </a:stretch>
              </a:blipFill>
            </p:spPr>
            <p:txBody>
              <a:bodyPr/>
              <a:lstStyle/>
              <a:p>
                <a:r>
                  <a:rPr lang="en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45960A9-2495-AF46-98A9-4B8AEC8347F6}"/>
              </a:ext>
            </a:extLst>
          </p:cNvPr>
          <p:cNvSpPr txBox="1"/>
          <p:nvPr/>
        </p:nvSpPr>
        <p:spPr>
          <a:xfrm>
            <a:off x="1188357" y="4195846"/>
            <a:ext cx="600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H denotes the entropy of a random variable “X” and p(x) represents its probability density function (pdf).</a:t>
            </a:r>
          </a:p>
        </p:txBody>
      </p:sp>
      <p:pic>
        <p:nvPicPr>
          <p:cNvPr id="1026" name="Picture 2" descr="Claude Shannon ve Bilişim Çağı&amp;#39;nın doğuşu | Bilim ve Gelecek">
            <a:extLst>
              <a:ext uri="{FF2B5EF4-FFF2-40B4-BE49-F238E27FC236}">
                <a16:creationId xmlns:a16="http://schemas.microsoft.com/office/drawing/2014/main" id="{00F2EBCE-06E5-6445-AC37-C0068880E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419" y="3007576"/>
            <a:ext cx="3536615" cy="198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3604A4-F8AD-6F4B-B304-EF4CCE6FC308}"/>
              </a:ext>
            </a:extLst>
          </p:cNvPr>
          <p:cNvSpPr txBox="1"/>
          <p:nvPr/>
        </p:nvSpPr>
        <p:spPr>
          <a:xfrm>
            <a:off x="9304726" y="2668166"/>
            <a:ext cx="213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Claude Shannon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6C7D8-B5BA-5C4F-8C3C-7C7BC60D063D}"/>
              </a:ext>
            </a:extLst>
          </p:cNvPr>
          <p:cNvSpPr txBox="1"/>
          <p:nvPr/>
        </p:nvSpPr>
        <p:spPr>
          <a:xfrm>
            <a:off x="1188357" y="5479153"/>
            <a:ext cx="5690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>
                <a:solidFill>
                  <a:srgbClr val="FF0000"/>
                </a:solidFill>
              </a:rPr>
              <a:t>INFORMATION</a:t>
            </a:r>
            <a:r>
              <a:rPr lang="en-TR" dirty="0"/>
              <a:t> is reduction in uncertainty</a:t>
            </a:r>
          </a:p>
        </p:txBody>
      </p:sp>
    </p:spTree>
    <p:extLst>
      <p:ext uri="{BB962C8B-B14F-4D97-AF65-F5344CB8AC3E}">
        <p14:creationId xmlns:p14="http://schemas.microsoft.com/office/powerpoint/2010/main" val="162783167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6"/>
      </a:accent1>
      <a:accent2>
        <a:srgbClr val="9D3BB1"/>
      </a:accent2>
      <a:accent3>
        <a:srgbClr val="7E4DC3"/>
      </a:accent3>
      <a:accent4>
        <a:srgbClr val="4444B5"/>
      </a:accent4>
      <a:accent5>
        <a:srgbClr val="4D7EC3"/>
      </a:accent5>
      <a:accent6>
        <a:srgbClr val="3B9EB1"/>
      </a:accent6>
      <a:hlink>
        <a:srgbClr val="3F5FB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959</Words>
  <Application>Microsoft Macintosh PowerPoint</Application>
  <PresentationFormat>Widescreen</PresentationFormat>
  <Paragraphs>183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Times New Roman</vt:lpstr>
      <vt:lpstr>Walbaum Display</vt:lpstr>
      <vt:lpstr>RegattaVTI</vt:lpstr>
      <vt:lpstr>ANALYSIS OF NEURONAL INTERACTIONS USING INFORMATION- THEORETICAL MODELS</vt:lpstr>
      <vt:lpstr>PowerPoint Presentation</vt:lpstr>
      <vt:lpstr>PowerPoint Presentation</vt:lpstr>
      <vt:lpstr>Modelling action potentıal ın neurons</vt:lpstr>
      <vt:lpstr>HODGKIN HUXLEY MODEL</vt:lpstr>
      <vt:lpstr>MORRIS LECAR MODEL</vt:lpstr>
      <vt:lpstr>HINDMARSH ROSE MODEL</vt:lpstr>
      <vt:lpstr>Understand and analyze interaction betwEen neurons will GIVE better understanding how brain works   We apply information-theoretic methods to analyze such effects</vt:lpstr>
      <vt:lpstr>PowerPoint Presentation</vt:lpstr>
      <vt:lpstr>PowerPoint Presentation</vt:lpstr>
      <vt:lpstr>MUTUAL INFORMATION (MI)</vt:lpstr>
      <vt:lpstr>TRANSFER ENTROPY(TE)</vt:lpstr>
      <vt:lpstr>PowerPoint Presentation</vt:lpstr>
      <vt:lpstr>NetTE</vt:lpstr>
      <vt:lpstr>PowerPoint Presentation</vt:lpstr>
      <vt:lpstr>SIMULATIONS</vt:lpstr>
      <vt:lpstr>HH Model Simulation</vt:lpstr>
      <vt:lpstr>ML 3 Neuron Model Simulation</vt:lpstr>
      <vt:lpstr>ML 2 Neuron Model Simulation</vt:lpstr>
      <vt:lpstr>HR 3 Neuron Model Simulation</vt:lpstr>
      <vt:lpstr>HR 2 Neuron Model Simulation</vt:lpstr>
      <vt:lpstr>Summary</vt:lpstr>
      <vt:lpstr>Thank You</vt:lpstr>
      <vt:lpstr>Acknowledgment</vt:lpstr>
      <vt:lpstr>RESEARCH 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NEURONAL INTERACTIONS USING INFORMATION- THEORETICAL MODELS  </dc:title>
  <dc:creator>SÜLEYMAN ONUR DOĞAN</dc:creator>
  <cp:lastModifiedBy>SÜLEYMAN ONUR DOĞAN</cp:lastModifiedBy>
  <cp:revision>69</cp:revision>
  <dcterms:created xsi:type="dcterms:W3CDTF">2021-10-16T20:10:58Z</dcterms:created>
  <dcterms:modified xsi:type="dcterms:W3CDTF">2021-12-19T09:28:28Z</dcterms:modified>
</cp:coreProperties>
</file>