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
      <p:font typeface="Lora"/>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42" Type="http://schemas.openxmlformats.org/officeDocument/2006/relationships/font" Target="fonts/Lora-bold.fntdata"/><Relationship Id="rId41" Type="http://schemas.openxmlformats.org/officeDocument/2006/relationships/font" Target="fonts/Lora-regular.fntdata"/><Relationship Id="rId22" Type="http://schemas.openxmlformats.org/officeDocument/2006/relationships/slide" Target="slides/slide17.xml"/><Relationship Id="rId44" Type="http://schemas.openxmlformats.org/officeDocument/2006/relationships/font" Target="fonts/Lora-boldItalic.fntdata"/><Relationship Id="rId21" Type="http://schemas.openxmlformats.org/officeDocument/2006/relationships/slide" Target="slides/slide16.xml"/><Relationship Id="rId43" Type="http://schemas.openxmlformats.org/officeDocument/2006/relationships/font" Target="fonts/Lora-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6ff9535e1_1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ga6ff9535e1_1_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a6ff9535e1_1_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f5540d746_0_1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f5540d746_0_1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f5540d746_0_1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f5540d746_0_1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f5540d746_0_1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f5540d746_0_1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6ff9535e1_1_3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a6ff9535e1_1_3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a6ff9535e1_1_3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6ff9535e1_1_3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a6ff9535e1_1_3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a6ff9535e1_1_3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6ff9535e1_1_3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a6ff9535e1_1_3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a6ff9535e1_1_3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6ff9535e1_1_4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a6ff9535e1_1_4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a6ff9535e1_1_40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6ff9535e1_1_4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a6ff9535e1_1_4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a6ff9535e1_1_4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6ff9535e1_1_5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a6ff9535e1_1_5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Bad hosts are evicted</a:t>
            </a:r>
            <a:endParaRPr/>
          </a:p>
          <a:p>
            <a:pPr indent="0" lvl="1" marL="457200" rtl="0" algn="l">
              <a:spcBef>
                <a:spcPts val="0"/>
              </a:spcBef>
              <a:spcAft>
                <a:spcPts val="0"/>
              </a:spcAft>
              <a:buNone/>
            </a:pPr>
            <a:r>
              <a:rPr lang="en"/>
              <a:t>Timemasters check themselves against other timemasters</a:t>
            </a:r>
            <a:endParaRPr/>
          </a:p>
          <a:p>
            <a:pPr indent="0" lvl="1" marL="457200" rtl="0" algn="l">
              <a:spcBef>
                <a:spcPts val="0"/>
              </a:spcBef>
              <a:spcAft>
                <a:spcPts val="0"/>
              </a:spcAft>
              <a:buNone/>
            </a:pPr>
            <a:r>
              <a:rPr lang="en"/>
              <a:t>Clients check themselves against timemasters</a:t>
            </a:r>
            <a:endParaRPr/>
          </a:p>
          <a:p>
            <a:pPr indent="0" lvl="0" marL="0" rtl="0" algn="l">
              <a:spcBef>
                <a:spcPts val="0"/>
              </a:spcBef>
              <a:spcAft>
                <a:spcPts val="0"/>
              </a:spcAft>
              <a:buNone/>
            </a:pPr>
            <a:r>
              <a:t/>
            </a:r>
            <a:endParaRPr/>
          </a:p>
        </p:txBody>
      </p:sp>
      <p:sp>
        <p:nvSpPr>
          <p:cNvPr id="268" name="Google Shape;268;ga6ff9535e1_1_5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6ff9535e1_1_6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a6ff9535e1_1_6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a6ff9535e1_1_6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f5540d746_0_1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f5540d746_0_1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9f5540d746_0_1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9f5540d746_0_1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6ff9535e1_1_4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ga6ff9535e1_1_4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a6ff9535e1_1_4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9f5540d746_0_1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9f5540d746_0_1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a6ff9535e1_1_6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ga6ff9535e1_1_6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a6ff9535e1_1_6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a6ff9535e1_1_6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ga6ff9535e1_1_6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a6ff9535e1_1_6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6ff9535e1_1_6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ga6ff9535e1_1_6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a6ff9535e1_1_6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a6ff9535e1_1_6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ga6ff9535e1_1_6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a6ff9535e1_1_6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9f5540d746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9f5540d746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f5540d746_0_1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f5540d746_0_1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6ff9535e1_1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a6ff9535e1_1_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a6ff9535e1_1_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f5540d746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f5540d746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f5540d746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f5540d746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f5540d746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f5540d746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f5540d746_0_1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f5540d746_0_1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f5540d746_0_1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f5540d746_0_1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FFF00"/>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 name="Google Shape;70;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600"/>
              </a:spcBef>
              <a:spcAft>
                <a:spcPts val="0"/>
              </a:spcAft>
              <a:buClr>
                <a:schemeClr val="dk1"/>
              </a:buClr>
              <a:buSzPts val="1800"/>
              <a:buChar char="○"/>
              <a:defRPr/>
            </a:lvl2pPr>
            <a:lvl3pPr indent="-342900" lvl="2" marL="1371600" rtl="0" algn="l">
              <a:spcBef>
                <a:spcPts val="1600"/>
              </a:spcBef>
              <a:spcAft>
                <a:spcPts val="0"/>
              </a:spcAft>
              <a:buClr>
                <a:schemeClr val="dk1"/>
              </a:buClr>
              <a:buSzPts val="1800"/>
              <a:buChar char="■"/>
              <a:defRPr/>
            </a:lvl3pPr>
            <a:lvl4pPr indent="-342900" lvl="3" marL="1828800" rtl="0" algn="l">
              <a:spcBef>
                <a:spcPts val="1600"/>
              </a:spcBef>
              <a:spcAft>
                <a:spcPts val="0"/>
              </a:spcAft>
              <a:buClr>
                <a:schemeClr val="dk1"/>
              </a:buClr>
              <a:buSzPts val="1800"/>
              <a:buChar char="●"/>
              <a:defRPr/>
            </a:lvl4pPr>
            <a:lvl5pPr indent="-342900" lvl="4" marL="2286000" rtl="0" algn="l">
              <a:spcBef>
                <a:spcPts val="1600"/>
              </a:spcBef>
              <a:spcAft>
                <a:spcPts val="0"/>
              </a:spcAft>
              <a:buClr>
                <a:schemeClr val="dk1"/>
              </a:buClr>
              <a:buSzPts val="1800"/>
              <a:buChar char="○"/>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71" name="Google Shape;71;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GLogo_flat_transparent_RGB_larger" id="74" name="Google Shape;74;p13"/>
          <p:cNvPicPr preferRelativeResize="0"/>
          <p:nvPr/>
        </p:nvPicPr>
        <p:blipFill rotWithShape="1">
          <a:blip r:embed="rId2">
            <a:alphaModFix/>
          </a:blip>
          <a:srcRect b="0" l="0" r="0" t="0"/>
          <a:stretch/>
        </p:blipFill>
        <p:spPr>
          <a:xfrm>
            <a:off x="3955292" y="4767263"/>
            <a:ext cx="948306" cy="3199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gradFill>
          <a:gsLst>
            <a:gs pos="0">
              <a:srgbClr val="7DC3D6"/>
            </a:gs>
            <a:gs pos="100000">
              <a:srgbClr val="398397"/>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hyperlink" Target="http://muratbuffalo.blogspot.com/2013/07/spanner-googles-globally-distributed_4.html" TargetMode="External"/><Relationship Id="rId4" Type="http://schemas.openxmlformats.org/officeDocument/2006/relationships/hyperlink" Target="https://www.youtube.com/watch?v=C75kpQszAj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ctrTitle"/>
          </p:nvPr>
        </p:nvSpPr>
        <p:spPr>
          <a:xfrm>
            <a:off x="154750" y="1836300"/>
            <a:ext cx="9042600" cy="189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FF00"/>
              </a:buClr>
              <a:buSzPts val="4400"/>
              <a:buFont typeface="Calibri"/>
              <a:buNone/>
            </a:pPr>
            <a:r>
              <a:rPr lang="en">
                <a:solidFill>
                  <a:schemeClr val="accent6"/>
                </a:solidFill>
              </a:rPr>
              <a:t>Spanner:</a:t>
            </a:r>
            <a:br>
              <a:rPr lang="en"/>
            </a:br>
            <a:r>
              <a:rPr lang="en" sz="3500"/>
              <a:t>Google’s Globally-Distributed Database</a:t>
            </a:r>
            <a:endParaRPr sz="3500"/>
          </a:p>
        </p:txBody>
      </p:sp>
      <p:sp>
        <p:nvSpPr>
          <p:cNvPr id="81" name="Google Shape;81;p14"/>
          <p:cNvSpPr txBox="1"/>
          <p:nvPr/>
        </p:nvSpPr>
        <p:spPr>
          <a:xfrm>
            <a:off x="53925" y="3892650"/>
            <a:ext cx="5014200" cy="11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6"/>
                </a:solidFill>
                <a:latin typeface="Lato"/>
                <a:ea typeface="Lato"/>
                <a:cs typeface="Lato"/>
                <a:sym typeface="Lato"/>
              </a:rPr>
              <a:t>Presented by:</a:t>
            </a:r>
            <a:br>
              <a:rPr lang="en" sz="2200">
                <a:solidFill>
                  <a:srgbClr val="FFFFFF"/>
                </a:solidFill>
                <a:latin typeface="Lato"/>
                <a:ea typeface="Lato"/>
                <a:cs typeface="Lato"/>
                <a:sym typeface="Lato"/>
              </a:rPr>
            </a:br>
            <a:r>
              <a:rPr lang="en" sz="2200">
                <a:solidFill>
                  <a:srgbClr val="FFFFFF"/>
                </a:solidFill>
                <a:latin typeface="Lato"/>
                <a:ea typeface="Lato"/>
                <a:cs typeface="Lato"/>
                <a:sym typeface="Lato"/>
              </a:rPr>
              <a:t>Sonu Sourav , Sarthak Joshi</a:t>
            </a:r>
            <a:endParaRPr sz="2200">
              <a:solidFill>
                <a:srgbClr val="FFFFFF"/>
              </a:solidFill>
              <a:latin typeface="Lato"/>
              <a:ea typeface="Lato"/>
              <a:cs typeface="Lato"/>
              <a:sym typeface="Lato"/>
            </a:endParaRPr>
          </a:p>
        </p:txBody>
      </p:sp>
      <p:pic>
        <p:nvPicPr>
          <p:cNvPr id="82" name="Google Shape;82;p14"/>
          <p:cNvPicPr preferRelativeResize="0"/>
          <p:nvPr/>
        </p:nvPicPr>
        <p:blipFill>
          <a:blip r:embed="rId3">
            <a:alphaModFix/>
          </a:blip>
          <a:stretch>
            <a:fillRect/>
          </a:stretch>
        </p:blipFill>
        <p:spPr>
          <a:xfrm>
            <a:off x="3748988" y="602750"/>
            <a:ext cx="1646025" cy="14787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122450" y="119700"/>
            <a:ext cx="3471300" cy="50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400" u="sng">
                <a:solidFill>
                  <a:srgbClr val="0B5394"/>
                </a:solidFill>
                <a:latin typeface="Arial"/>
                <a:ea typeface="Arial"/>
                <a:cs typeface="Arial"/>
                <a:sym typeface="Arial"/>
              </a:rPr>
              <a:t>Storage Data Model</a:t>
            </a:r>
            <a:endParaRPr sz="2400" u="sng">
              <a:solidFill>
                <a:srgbClr val="0B5394"/>
              </a:solidFill>
            </a:endParaRPr>
          </a:p>
        </p:txBody>
      </p:sp>
      <p:sp>
        <p:nvSpPr>
          <p:cNvPr id="146" name="Google Shape;146;p23"/>
          <p:cNvSpPr txBox="1"/>
          <p:nvPr>
            <p:ph idx="1" type="body"/>
          </p:nvPr>
        </p:nvSpPr>
        <p:spPr>
          <a:xfrm>
            <a:off x="295950" y="1705925"/>
            <a:ext cx="8081400" cy="3122700"/>
          </a:xfrm>
          <a:prstGeom prst="rect">
            <a:avLst/>
          </a:prstGeom>
        </p:spPr>
        <p:txBody>
          <a:bodyPr anchorCtr="0" anchor="t" bIns="45700" lIns="91425" spcFirstLastPara="1" rIns="91425" wrap="square" tIns="45700">
            <a:noAutofit/>
          </a:bodyPr>
          <a:lstStyle/>
          <a:p>
            <a:pPr indent="-330200" lvl="0" marL="457200" rtl="0" algn="l">
              <a:spcBef>
                <a:spcPts val="360"/>
              </a:spcBef>
              <a:spcAft>
                <a:spcPts val="0"/>
              </a:spcAft>
              <a:buClr>
                <a:srgbClr val="FFFFFF"/>
              </a:buClr>
              <a:buSzPts val="1600"/>
              <a:buFont typeface="Arial"/>
              <a:buChar char="●"/>
            </a:pPr>
            <a:r>
              <a:rPr lang="en" sz="1600">
                <a:solidFill>
                  <a:srgbClr val="FFFFFF"/>
                </a:solidFill>
                <a:latin typeface="Arial"/>
                <a:ea typeface="Arial"/>
                <a:cs typeface="Arial"/>
                <a:sym typeface="Arial"/>
              </a:rPr>
              <a:t>Tablet: a bag of timestamped </a:t>
            </a:r>
            <a:r>
              <a:rPr lang="en" sz="1600">
                <a:solidFill>
                  <a:srgbClr val="0000FF"/>
                </a:solidFill>
                <a:latin typeface="Arial"/>
                <a:ea typeface="Arial"/>
                <a:cs typeface="Arial"/>
                <a:sym typeface="Arial"/>
              </a:rPr>
              <a:t>key,val</a:t>
            </a:r>
            <a:r>
              <a:rPr lang="en" sz="1600">
                <a:solidFill>
                  <a:srgbClr val="FFFFFF"/>
                </a:solidFill>
                <a:latin typeface="Arial"/>
                <a:ea typeface="Arial"/>
                <a:cs typeface="Arial"/>
                <a:sym typeface="Arial"/>
              </a:rPr>
              <a:t> pairs as above </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Tablet’s state is tracked and stored with B-tree-like files and a write-ahead log. Data storage is on a distributed </a:t>
            </a:r>
            <a:r>
              <a:rPr lang="en" sz="1600">
                <a:solidFill>
                  <a:srgbClr val="FFFFFF"/>
                </a:solidFill>
                <a:latin typeface="Arial"/>
                <a:ea typeface="Arial"/>
                <a:cs typeface="Arial"/>
                <a:sym typeface="Arial"/>
              </a:rPr>
              <a:t>file system</a:t>
            </a:r>
            <a:r>
              <a:rPr lang="en" sz="1600">
                <a:solidFill>
                  <a:srgbClr val="FFFFFF"/>
                </a:solidFill>
                <a:latin typeface="Arial"/>
                <a:ea typeface="Arial"/>
                <a:cs typeface="Arial"/>
                <a:sym typeface="Arial"/>
              </a:rPr>
              <a:t> (Colossus, the successor to GFS at Google). </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Tablets are optimized data structures first implemented by BigTable to track data by row/column position (the keys) and their locations on GFS.</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Tablets (for now) can be seen as the basic unit of replication/sharding.</a:t>
            </a:r>
            <a:endParaRPr sz="1600">
              <a:solidFill>
                <a:srgbClr val="FFFFFF"/>
              </a:solidFill>
            </a:endParaRPr>
          </a:p>
        </p:txBody>
      </p:sp>
      <p:sp>
        <p:nvSpPr>
          <p:cNvPr id="147" name="Google Shape;147;p23"/>
          <p:cNvSpPr txBox="1"/>
          <p:nvPr/>
        </p:nvSpPr>
        <p:spPr>
          <a:xfrm>
            <a:off x="367400" y="807713"/>
            <a:ext cx="8317500" cy="8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A64D79"/>
                </a:solidFill>
                <a:latin typeface="Courier New"/>
                <a:ea typeface="Courier New"/>
                <a:cs typeface="Courier New"/>
                <a:sym typeface="Courier New"/>
              </a:rPr>
              <a:t>(key:string, timestamp:int64) </a:t>
            </a:r>
            <a:r>
              <a:rPr lang="en" sz="2800">
                <a:solidFill>
                  <a:srgbClr val="A64D79"/>
                </a:solidFill>
              </a:rPr>
              <a:t>→</a:t>
            </a:r>
            <a:r>
              <a:rPr lang="en" sz="2800">
                <a:solidFill>
                  <a:srgbClr val="A64D79"/>
                </a:solidFill>
                <a:latin typeface="Courier New"/>
                <a:ea typeface="Courier New"/>
                <a:cs typeface="Courier New"/>
                <a:sym typeface="Courier New"/>
              </a:rPr>
              <a:t>string</a:t>
            </a:r>
            <a:endParaRPr>
              <a:solidFill>
                <a:srgbClr val="A64D79"/>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457200" y="42700"/>
            <a:ext cx="4114800" cy="857400"/>
          </a:xfrm>
          <a:prstGeom prst="rect">
            <a:avLst/>
          </a:prstGeom>
        </p:spPr>
        <p:txBody>
          <a:bodyPr anchorCtr="0" anchor="ctr" bIns="45700" lIns="91425" spcFirstLastPara="1" rIns="91425" wrap="square" tIns="45700">
            <a:noAutofit/>
          </a:bodyPr>
          <a:lstStyle/>
          <a:p>
            <a:pPr indent="0" lvl="0" marL="0" rtl="0" algn="l">
              <a:lnSpc>
                <a:spcPct val="115000"/>
              </a:lnSpc>
              <a:spcBef>
                <a:spcPts val="1800"/>
              </a:spcBef>
              <a:spcAft>
                <a:spcPts val="0"/>
              </a:spcAft>
              <a:buClr>
                <a:schemeClr val="dk2"/>
              </a:buClr>
              <a:buSzPts val="1100"/>
              <a:buFont typeface="Arial"/>
              <a:buNone/>
            </a:pPr>
            <a:r>
              <a:rPr lang="en" sz="2300" u="sng">
                <a:solidFill>
                  <a:srgbClr val="1155CC"/>
                </a:solidFill>
                <a:latin typeface="Arial"/>
                <a:ea typeface="Arial"/>
                <a:cs typeface="Arial"/>
                <a:sym typeface="Arial"/>
              </a:rPr>
              <a:t>Global strong Consistency:</a:t>
            </a:r>
            <a:endParaRPr sz="2300" u="sng">
              <a:solidFill>
                <a:srgbClr val="1155CC"/>
              </a:solidFill>
              <a:latin typeface="Arial"/>
              <a:ea typeface="Arial"/>
              <a:cs typeface="Arial"/>
              <a:sym typeface="Arial"/>
            </a:endParaRPr>
          </a:p>
          <a:p>
            <a:pPr indent="0" lvl="0" marL="0" rtl="0" algn="ctr">
              <a:spcBef>
                <a:spcPts val="400"/>
              </a:spcBef>
              <a:spcAft>
                <a:spcPts val="0"/>
              </a:spcAft>
              <a:buNone/>
            </a:pPr>
            <a:r>
              <a:t/>
            </a:r>
            <a:endParaRPr sz="1700">
              <a:latin typeface="Arial"/>
              <a:ea typeface="Arial"/>
              <a:cs typeface="Arial"/>
              <a:sym typeface="Arial"/>
            </a:endParaRPr>
          </a:p>
        </p:txBody>
      </p:sp>
      <p:sp>
        <p:nvSpPr>
          <p:cNvPr id="153" name="Google Shape;153;p24"/>
          <p:cNvSpPr txBox="1"/>
          <p:nvPr>
            <p:ph idx="1" type="body"/>
          </p:nvPr>
        </p:nvSpPr>
        <p:spPr>
          <a:xfrm>
            <a:off x="385775" y="670150"/>
            <a:ext cx="8229600" cy="19839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Clr>
                <a:schemeClr val="dk2"/>
              </a:buClr>
              <a:buSzPts val="1100"/>
              <a:buFont typeface="Arial"/>
              <a:buNone/>
            </a:pPr>
            <a:r>
              <a:rPr lang="en" sz="1400">
                <a:solidFill>
                  <a:srgbClr val="FFFFFF"/>
                </a:solidFill>
                <a:latin typeface="Arial"/>
                <a:ea typeface="Arial"/>
                <a:cs typeface="Arial"/>
                <a:sym typeface="Arial"/>
              </a:rPr>
              <a:t>Spanner supports the strong consistency across all the nodes(Globally). If you write something on US region, you can read that same data from the Asia region or any other region. How they implemented this logic?</a:t>
            </a:r>
            <a:br>
              <a:rPr lang="en" sz="1400">
                <a:solidFill>
                  <a:srgbClr val="FFFFFF"/>
                </a:solidFill>
                <a:latin typeface="Arial"/>
                <a:ea typeface="Arial"/>
                <a:cs typeface="Arial"/>
                <a:sym typeface="Arial"/>
              </a:rPr>
            </a:br>
            <a:br>
              <a:rPr lang="en" sz="1400">
                <a:solidFill>
                  <a:srgbClr val="FFFFFF"/>
                </a:solidFill>
                <a:latin typeface="Arial"/>
                <a:ea typeface="Arial"/>
                <a:cs typeface="Arial"/>
                <a:sym typeface="Arial"/>
              </a:rPr>
            </a:br>
            <a:r>
              <a:rPr lang="en" sz="1400">
                <a:solidFill>
                  <a:srgbClr val="FFFFFF"/>
                </a:solidFill>
                <a:latin typeface="Arial"/>
                <a:ea typeface="Arial"/>
                <a:cs typeface="Arial"/>
                <a:sym typeface="Arial"/>
              </a:rPr>
              <a:t> Its called </a:t>
            </a:r>
            <a:r>
              <a:rPr b="1" lang="en" sz="1400">
                <a:solidFill>
                  <a:srgbClr val="2B0681"/>
                </a:solidFill>
                <a:latin typeface="Arial"/>
                <a:ea typeface="Arial"/>
                <a:cs typeface="Arial"/>
                <a:sym typeface="Arial"/>
              </a:rPr>
              <a:t>TrueTime.</a:t>
            </a:r>
            <a:endParaRPr b="1" sz="1400">
              <a:solidFill>
                <a:srgbClr val="2B0681"/>
              </a:solidFill>
              <a:latin typeface="Arial"/>
              <a:ea typeface="Arial"/>
              <a:cs typeface="Arial"/>
              <a:sym typeface="Arial"/>
            </a:endParaRPr>
          </a:p>
          <a:p>
            <a:pPr indent="0" lvl="0" marL="0" rtl="0" algn="l">
              <a:spcBef>
                <a:spcPts val="1800"/>
              </a:spcBef>
              <a:spcAft>
                <a:spcPts val="0"/>
              </a:spcAft>
              <a:buClr>
                <a:schemeClr val="dk2"/>
              </a:buClr>
              <a:buSzPts val="1100"/>
              <a:buFont typeface="Arial"/>
              <a:buNone/>
            </a:pPr>
            <a:r>
              <a:t/>
            </a:r>
            <a:endParaRPr b="1" sz="1400">
              <a:solidFill>
                <a:srgbClr val="FFFFFF"/>
              </a:solidFill>
              <a:latin typeface="Arial"/>
              <a:ea typeface="Arial"/>
              <a:cs typeface="Arial"/>
              <a:sym typeface="Arial"/>
            </a:endParaRPr>
          </a:p>
          <a:p>
            <a:pPr indent="0" lvl="0" marL="0" rtl="0" algn="l">
              <a:spcBef>
                <a:spcPts val="400"/>
              </a:spcBef>
              <a:spcAft>
                <a:spcPts val="1600"/>
              </a:spcAft>
              <a:buNone/>
            </a:pPr>
            <a:r>
              <a:t/>
            </a:r>
            <a:endParaRPr sz="1400">
              <a:solidFill>
                <a:srgbClr val="FFFFFF"/>
              </a:solidFill>
            </a:endParaRPr>
          </a:p>
        </p:txBody>
      </p:sp>
      <p:pic>
        <p:nvPicPr>
          <p:cNvPr id="154" name="Google Shape;154;p24"/>
          <p:cNvPicPr preferRelativeResize="0"/>
          <p:nvPr/>
        </p:nvPicPr>
        <p:blipFill>
          <a:blip r:embed="rId3">
            <a:alphaModFix/>
          </a:blip>
          <a:stretch>
            <a:fillRect/>
          </a:stretch>
        </p:blipFill>
        <p:spPr>
          <a:xfrm>
            <a:off x="5472625" y="1551925"/>
            <a:ext cx="2701874" cy="330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u="sng">
                <a:solidFill>
                  <a:schemeClr val="accent1"/>
                </a:solidFill>
              </a:rPr>
              <a:t>External Consistency</a:t>
            </a:r>
            <a:endParaRPr u="sng">
              <a:solidFill>
                <a:schemeClr val="accent1"/>
              </a:solidFill>
            </a:endParaRPr>
          </a:p>
        </p:txBody>
      </p:sp>
      <p:sp>
        <p:nvSpPr>
          <p:cNvPr id="160" name="Google Shape;160;p25"/>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2"/>
              </a:buClr>
              <a:buSzPts val="1100"/>
              <a:buFont typeface="Arial"/>
              <a:buNone/>
            </a:pPr>
            <a:r>
              <a:rPr lang="en" sz="1600">
                <a:solidFill>
                  <a:srgbClr val="2B0681"/>
                </a:solidFill>
                <a:latin typeface="Arial"/>
                <a:ea typeface="Arial"/>
                <a:cs typeface="Arial"/>
                <a:sym typeface="Arial"/>
              </a:rPr>
              <a:t>External consistency</a:t>
            </a:r>
            <a:r>
              <a:rPr lang="en" sz="1600">
                <a:solidFill>
                  <a:srgbClr val="FFFFFF"/>
                </a:solidFill>
                <a:latin typeface="Arial"/>
                <a:ea typeface="Arial"/>
                <a:cs typeface="Arial"/>
                <a:sym typeface="Arial"/>
              </a:rPr>
              <a:t> is equivalent to linearizability in which the commit order adheres to global clock.</a:t>
            </a:r>
            <a:endParaRPr sz="1600">
              <a:solidFill>
                <a:srgbClr val="FFFFFF"/>
              </a:solidFill>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600">
                <a:solidFill>
                  <a:srgbClr val="FFFFFF"/>
                </a:solidFill>
                <a:latin typeface="Arial"/>
                <a:ea typeface="Arial"/>
                <a:cs typeface="Arial"/>
                <a:sym typeface="Arial"/>
              </a:rPr>
              <a:t>Property: If a transaction T1 commits before another transaction T2 starts, then T1’s timestamp  is smaller than T2’s.</a:t>
            </a:r>
            <a:endParaRPr sz="1600">
              <a:solidFill>
                <a:srgbClr val="FFFFFF"/>
              </a:solidFill>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600">
                <a:solidFill>
                  <a:srgbClr val="FFFFFF"/>
                </a:solidFill>
                <a:latin typeface="Arial"/>
                <a:ea typeface="Arial"/>
                <a:cs typeface="Arial"/>
                <a:sym typeface="Arial"/>
              </a:rPr>
              <a:t>Enabler: True time API provides interval based global time to establish the above property.</a:t>
            </a:r>
            <a:endParaRPr sz="1600">
              <a:solidFill>
                <a:srgbClr val="FFFFFF"/>
              </a:solidFill>
              <a:latin typeface="Arial"/>
              <a:ea typeface="Arial"/>
              <a:cs typeface="Arial"/>
              <a:sym typeface="Arial"/>
            </a:endParaRPr>
          </a:p>
          <a:p>
            <a:pPr indent="0" lvl="0" marL="0" rtl="0" algn="l">
              <a:spcBef>
                <a:spcPts val="1600"/>
              </a:spcBef>
              <a:spcAft>
                <a:spcPts val="1600"/>
              </a:spcAft>
              <a:buNone/>
            </a:pPr>
            <a:r>
              <a:rPr lang="en" sz="1600">
                <a:solidFill>
                  <a:srgbClr val="FFFFFF"/>
                </a:solidFill>
                <a:latin typeface="Arial"/>
                <a:ea typeface="Arial"/>
                <a:cs typeface="Arial"/>
                <a:sym typeface="Arial"/>
              </a:rPr>
              <a:t>Application: This helps to implement lock free distributed read transactions.</a:t>
            </a:r>
            <a:endParaRPr sz="1600">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FF00"/>
              </a:buClr>
              <a:buSzPts val="4400"/>
              <a:buFont typeface="Calibri"/>
              <a:buNone/>
            </a:pPr>
            <a:r>
              <a:rPr lang="en" u="sng">
                <a:solidFill>
                  <a:srgbClr val="1155CC"/>
                </a:solidFill>
              </a:rPr>
              <a:t>Timestamps &amp; Global Clock</a:t>
            </a:r>
            <a:endParaRPr u="sng">
              <a:solidFill>
                <a:srgbClr val="1155CC"/>
              </a:solidFill>
            </a:endParaRPr>
          </a:p>
        </p:txBody>
      </p:sp>
      <p:sp>
        <p:nvSpPr>
          <p:cNvPr id="167" name="Google Shape;167;p26"/>
          <p:cNvSpPr txBox="1"/>
          <p:nvPr>
            <p:ph idx="1" type="body"/>
          </p:nvPr>
        </p:nvSpPr>
        <p:spPr>
          <a:xfrm>
            <a:off x="520700" y="1247775"/>
            <a:ext cx="8229600" cy="915900"/>
          </a:xfrm>
          <a:prstGeom prst="rect">
            <a:avLst/>
          </a:prstGeom>
          <a:noFill/>
          <a:ln>
            <a:noFill/>
          </a:ln>
        </p:spPr>
        <p:txBody>
          <a:bodyPr anchorCtr="0" anchor="t" bIns="45700" lIns="91425" spcFirstLastPara="1" rIns="91425" wrap="square" tIns="45700">
            <a:noAutofit/>
          </a:bodyPr>
          <a:lstStyle/>
          <a:p>
            <a:pPr indent="-241300" lvl="0" marL="342900" rtl="0" algn="l">
              <a:spcBef>
                <a:spcPts val="0"/>
              </a:spcBef>
              <a:spcAft>
                <a:spcPts val="0"/>
              </a:spcAft>
              <a:buClr>
                <a:srgbClr val="FFFFFF"/>
              </a:buClr>
              <a:buSzPts val="1600"/>
              <a:buChar char="●"/>
            </a:pPr>
            <a:r>
              <a:rPr lang="en" sz="1700">
                <a:solidFill>
                  <a:srgbClr val="FFFFFF"/>
                </a:solidFill>
              </a:rPr>
              <a:t>Strict two-phase locking for write transactions</a:t>
            </a:r>
            <a:endParaRPr sz="1700">
              <a:solidFill>
                <a:srgbClr val="FFFFFF"/>
              </a:solidFill>
            </a:endParaRPr>
          </a:p>
          <a:p>
            <a:pPr indent="-241300" lvl="0" marL="342900" rtl="0" algn="l">
              <a:spcBef>
                <a:spcPts val="640"/>
              </a:spcBef>
              <a:spcAft>
                <a:spcPts val="1600"/>
              </a:spcAft>
              <a:buClr>
                <a:srgbClr val="FFFFFF"/>
              </a:buClr>
              <a:buSzPts val="1600"/>
              <a:buChar char="●"/>
            </a:pPr>
            <a:r>
              <a:rPr lang="en" sz="1700">
                <a:solidFill>
                  <a:srgbClr val="FFFFFF"/>
                </a:solidFill>
              </a:rPr>
              <a:t>Assign timestamp while locks are held</a:t>
            </a:r>
            <a:endParaRPr sz="1700">
              <a:solidFill>
                <a:srgbClr val="FFFFFF"/>
              </a:solidFill>
            </a:endParaRPr>
          </a:p>
        </p:txBody>
      </p:sp>
      <p:grpSp>
        <p:nvGrpSpPr>
          <p:cNvPr id="168" name="Google Shape;168;p26"/>
          <p:cNvGrpSpPr/>
          <p:nvPr/>
        </p:nvGrpSpPr>
        <p:grpSpPr>
          <a:xfrm>
            <a:off x="2171700" y="3118474"/>
            <a:ext cx="4419600" cy="295275"/>
            <a:chOff x="2197100" y="3829050"/>
            <a:chExt cx="1562100" cy="393700"/>
          </a:xfrm>
        </p:grpSpPr>
        <p:cxnSp>
          <p:nvCxnSpPr>
            <p:cNvPr id="169" name="Google Shape;169;p26"/>
            <p:cNvCxnSpPr/>
            <p:nvPr/>
          </p:nvCxnSpPr>
          <p:spPr>
            <a:xfrm>
              <a:off x="2197100" y="4025900"/>
              <a:ext cx="1562100" cy="0"/>
            </a:xfrm>
            <a:prstGeom prst="straightConnector1">
              <a:avLst/>
            </a:prstGeom>
            <a:noFill/>
            <a:ln cap="flat" cmpd="sng" w="25400">
              <a:solidFill>
                <a:srgbClr val="800000"/>
              </a:solidFill>
              <a:prstDash val="solid"/>
              <a:round/>
              <a:headEnd len="sm" w="sm" type="none"/>
              <a:tailEnd len="sm" w="sm" type="none"/>
            </a:ln>
            <a:effectLst>
              <a:outerShdw blurRad="40000" rotWithShape="0" dir="5400000" dist="20000">
                <a:srgbClr val="000000">
                  <a:alpha val="37647"/>
                </a:srgbClr>
              </a:outerShdw>
            </a:effectLst>
          </p:spPr>
        </p:cxnSp>
        <p:cxnSp>
          <p:nvCxnSpPr>
            <p:cNvPr id="170" name="Google Shape;170;p26"/>
            <p:cNvCxnSpPr/>
            <p:nvPr/>
          </p:nvCxnSpPr>
          <p:spPr>
            <a:xfrm>
              <a:off x="2200822" y="3829050"/>
              <a:ext cx="0" cy="393700"/>
            </a:xfrm>
            <a:prstGeom prst="straightConnector1">
              <a:avLst/>
            </a:prstGeom>
            <a:noFill/>
            <a:ln cap="flat" cmpd="sng" w="25400">
              <a:solidFill>
                <a:srgbClr val="800000"/>
              </a:solidFill>
              <a:prstDash val="solid"/>
              <a:round/>
              <a:headEnd len="sm" w="sm" type="none"/>
              <a:tailEnd len="sm" w="sm" type="none"/>
            </a:ln>
            <a:effectLst>
              <a:outerShdw blurRad="40000" rotWithShape="0" dir="5400000" dist="20000">
                <a:srgbClr val="000000">
                  <a:alpha val="37647"/>
                </a:srgbClr>
              </a:outerShdw>
            </a:effectLst>
          </p:spPr>
        </p:cxnSp>
        <p:cxnSp>
          <p:nvCxnSpPr>
            <p:cNvPr id="171" name="Google Shape;171;p26"/>
            <p:cNvCxnSpPr/>
            <p:nvPr/>
          </p:nvCxnSpPr>
          <p:spPr>
            <a:xfrm>
              <a:off x="3759200" y="3829050"/>
              <a:ext cx="0" cy="393700"/>
            </a:xfrm>
            <a:prstGeom prst="straightConnector1">
              <a:avLst/>
            </a:prstGeom>
            <a:noFill/>
            <a:ln cap="flat" cmpd="sng" w="25400">
              <a:solidFill>
                <a:srgbClr val="800000"/>
              </a:solidFill>
              <a:prstDash val="solid"/>
              <a:round/>
              <a:headEnd len="sm" w="sm" type="none"/>
              <a:tailEnd len="sm" w="sm" type="none"/>
            </a:ln>
            <a:effectLst>
              <a:outerShdw blurRad="40000" rotWithShape="0" dir="5400000" dist="20000">
                <a:srgbClr val="000000">
                  <a:alpha val="37647"/>
                </a:srgbClr>
              </a:outerShdw>
            </a:effectLst>
          </p:spPr>
        </p:cxnSp>
      </p:grpSp>
      <p:sp>
        <p:nvSpPr>
          <p:cNvPr id="172" name="Google Shape;172;p26"/>
          <p:cNvSpPr txBox="1"/>
          <p:nvPr/>
        </p:nvSpPr>
        <p:spPr>
          <a:xfrm>
            <a:off x="1738579" y="3127613"/>
            <a:ext cx="40772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800000"/>
                </a:solidFill>
                <a:latin typeface="Calibri"/>
                <a:ea typeface="Calibri"/>
                <a:cs typeface="Calibri"/>
                <a:sym typeface="Calibri"/>
              </a:rPr>
              <a:t>T</a:t>
            </a:r>
            <a:endParaRPr sz="1800">
              <a:solidFill>
                <a:srgbClr val="800000"/>
              </a:solidFill>
              <a:latin typeface="Calibri"/>
              <a:ea typeface="Calibri"/>
              <a:cs typeface="Calibri"/>
              <a:sym typeface="Calibri"/>
            </a:endParaRPr>
          </a:p>
        </p:txBody>
      </p:sp>
      <p:cxnSp>
        <p:nvCxnSpPr>
          <p:cNvPr id="173" name="Google Shape;173;p26"/>
          <p:cNvCxnSpPr/>
          <p:nvPr/>
        </p:nvCxnSpPr>
        <p:spPr>
          <a:xfrm rot="10800000">
            <a:off x="2978150" y="3281362"/>
            <a:ext cx="0" cy="347663"/>
          </a:xfrm>
          <a:prstGeom prst="straightConnector1">
            <a:avLst/>
          </a:prstGeom>
          <a:noFill/>
          <a:ln cap="flat" cmpd="sng" w="25400">
            <a:solidFill>
              <a:srgbClr val="F79646"/>
            </a:solidFill>
            <a:prstDash val="solid"/>
            <a:round/>
            <a:headEnd len="sm" w="sm" type="none"/>
            <a:tailEnd len="med" w="med" type="stealth"/>
          </a:ln>
          <a:effectLst>
            <a:outerShdw blurRad="40000" rotWithShape="0" dir="5400000" dist="20000">
              <a:srgbClr val="000000">
                <a:alpha val="37647"/>
              </a:srgbClr>
            </a:outerShdw>
          </a:effectLst>
        </p:spPr>
      </p:cxnSp>
      <p:sp>
        <p:nvSpPr>
          <p:cNvPr id="174" name="Google Shape;174;p26"/>
          <p:cNvSpPr txBox="1"/>
          <p:nvPr/>
        </p:nvSpPr>
        <p:spPr>
          <a:xfrm>
            <a:off x="2249579" y="3543300"/>
            <a:ext cx="1469235"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A4C2F4"/>
                </a:solidFill>
                <a:latin typeface="Calibri"/>
                <a:ea typeface="Calibri"/>
                <a:cs typeface="Calibri"/>
                <a:sym typeface="Calibri"/>
              </a:rPr>
              <a:t>Pick </a:t>
            </a:r>
            <a:r>
              <a:rPr i="1" lang="en" sz="1800">
                <a:solidFill>
                  <a:srgbClr val="A4C2F4"/>
                </a:solidFill>
                <a:latin typeface="Calibri"/>
                <a:ea typeface="Calibri"/>
                <a:cs typeface="Calibri"/>
                <a:sym typeface="Calibri"/>
              </a:rPr>
              <a:t>s</a:t>
            </a:r>
            <a:r>
              <a:rPr lang="en" sz="1800">
                <a:solidFill>
                  <a:srgbClr val="A4C2F4"/>
                </a:solidFill>
                <a:latin typeface="Calibri"/>
                <a:ea typeface="Calibri"/>
                <a:cs typeface="Calibri"/>
                <a:sym typeface="Calibri"/>
              </a:rPr>
              <a:t> = now()</a:t>
            </a:r>
            <a:endParaRPr sz="1800">
              <a:solidFill>
                <a:srgbClr val="A4C2F4"/>
              </a:solidFill>
              <a:latin typeface="Calibri"/>
              <a:ea typeface="Calibri"/>
              <a:cs typeface="Calibri"/>
              <a:sym typeface="Calibri"/>
            </a:endParaRPr>
          </a:p>
        </p:txBody>
      </p:sp>
      <p:sp>
        <p:nvSpPr>
          <p:cNvPr id="175" name="Google Shape;175;p26"/>
          <p:cNvSpPr txBox="1"/>
          <p:nvPr/>
        </p:nvSpPr>
        <p:spPr>
          <a:xfrm>
            <a:off x="1855144" y="2754719"/>
            <a:ext cx="154768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Acquired locks</a:t>
            </a:r>
            <a:endParaRPr sz="1800">
              <a:solidFill>
                <a:srgbClr val="FFFFFF"/>
              </a:solidFill>
              <a:latin typeface="Calibri"/>
              <a:ea typeface="Calibri"/>
              <a:cs typeface="Calibri"/>
              <a:sym typeface="Calibri"/>
            </a:endParaRPr>
          </a:p>
        </p:txBody>
      </p:sp>
      <p:cxnSp>
        <p:nvCxnSpPr>
          <p:cNvPr id="176" name="Google Shape;176;p26"/>
          <p:cNvCxnSpPr/>
          <p:nvPr/>
        </p:nvCxnSpPr>
        <p:spPr>
          <a:xfrm>
            <a:off x="2825750" y="3052763"/>
            <a:ext cx="0" cy="20955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177" name="Google Shape;177;p26"/>
          <p:cNvCxnSpPr/>
          <p:nvPr/>
        </p:nvCxnSpPr>
        <p:spPr>
          <a:xfrm>
            <a:off x="6120455" y="3052763"/>
            <a:ext cx="0" cy="20955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647"/>
              </a:srgbClr>
            </a:outerShdw>
          </a:effectLst>
        </p:spPr>
      </p:cxnSp>
      <p:sp>
        <p:nvSpPr>
          <p:cNvPr id="178" name="Google Shape;178;p26"/>
          <p:cNvSpPr txBox="1"/>
          <p:nvPr/>
        </p:nvSpPr>
        <p:spPr>
          <a:xfrm>
            <a:off x="5626890" y="2754719"/>
            <a:ext cx="142859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Release locks</a:t>
            </a:r>
            <a:endParaRPr sz="1800">
              <a:solidFill>
                <a:srgbClr val="FFFFFF"/>
              </a:solidFill>
              <a:latin typeface="Calibri"/>
              <a:ea typeface="Calibri"/>
              <a:cs typeface="Calibri"/>
              <a:sym typeface="Calibri"/>
            </a:endParaRPr>
          </a:p>
        </p:txBody>
      </p:sp>
      <p:sp>
        <p:nvSpPr>
          <p:cNvPr id="179" name="Google Shape;179;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
        <p:nvSpPr>
          <p:cNvPr id="180" name="Google Shape;180;p26"/>
          <p:cNvSpPr/>
          <p:nvPr/>
        </p:nvSpPr>
        <p:spPr>
          <a:xfrm>
            <a:off x="406400" y="3081338"/>
            <a:ext cx="912259" cy="369549"/>
          </a:xfrm>
          <a:prstGeom prst="can">
            <a:avLst>
              <a:gd fmla="val 25000" name="adj"/>
            </a:avLst>
          </a:prstGeom>
          <a:solidFill>
            <a:schemeClr val="accent4"/>
          </a:solidFill>
          <a:ln cap="flat" cmpd="sng" w="9525">
            <a:solidFill>
              <a:schemeClr val="accent4"/>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FF00"/>
              </a:buClr>
              <a:buSzPts val="4400"/>
              <a:buFont typeface="Calibri"/>
              <a:buNone/>
            </a:pPr>
            <a:r>
              <a:rPr lang="en" sz="2800" u="sng">
                <a:solidFill>
                  <a:srgbClr val="0B5394"/>
                </a:solidFill>
              </a:rPr>
              <a:t>Timestamp Invariants</a:t>
            </a:r>
            <a:endParaRPr sz="2800" u="sng">
              <a:solidFill>
                <a:srgbClr val="0B5394"/>
              </a:solidFill>
            </a:endParaRPr>
          </a:p>
        </p:txBody>
      </p:sp>
      <p:sp>
        <p:nvSpPr>
          <p:cNvPr id="187" name="Google Shape;187;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
        <p:nvSpPr>
          <p:cNvPr id="188" name="Google Shape;188;p27"/>
          <p:cNvSpPr txBox="1"/>
          <p:nvPr/>
        </p:nvSpPr>
        <p:spPr>
          <a:xfrm>
            <a:off x="520700" y="1191400"/>
            <a:ext cx="8229600" cy="589800"/>
          </a:xfrm>
          <a:prstGeom prst="rect">
            <a:avLst/>
          </a:prstGeom>
          <a:noFill/>
          <a:ln>
            <a:noFill/>
          </a:ln>
        </p:spPr>
        <p:txBody>
          <a:bodyPr anchorCtr="0" anchor="t" bIns="45700" lIns="91425" spcFirstLastPara="1" rIns="91425" wrap="square" tIns="45700">
            <a:noAutofit/>
          </a:bodyPr>
          <a:lstStyle/>
          <a:p>
            <a:pPr indent="-292100" lvl="0" marL="342900" marR="0" rtl="0" algn="l">
              <a:spcBef>
                <a:spcPts val="0"/>
              </a:spcBef>
              <a:spcAft>
                <a:spcPts val="0"/>
              </a:spcAft>
              <a:buClr>
                <a:srgbClr val="FFFFFF"/>
              </a:buClr>
              <a:buSzPts val="2200"/>
              <a:buFont typeface="Arial"/>
              <a:buChar char="•"/>
            </a:pPr>
            <a:r>
              <a:rPr lang="en" sz="2200">
                <a:solidFill>
                  <a:srgbClr val="FFFFFF"/>
                </a:solidFill>
                <a:latin typeface="Calibri"/>
                <a:ea typeface="Calibri"/>
                <a:cs typeface="Calibri"/>
                <a:sym typeface="Calibri"/>
              </a:rPr>
              <a:t>Timestamp order == commit order</a:t>
            </a:r>
            <a:endParaRPr sz="2200">
              <a:solidFill>
                <a:srgbClr val="FFFFFF"/>
              </a:solidFill>
            </a:endParaRPr>
          </a:p>
        </p:txBody>
      </p:sp>
      <p:pic>
        <p:nvPicPr>
          <p:cNvPr id="189" name="Google Shape;189;p27"/>
          <p:cNvPicPr preferRelativeResize="0"/>
          <p:nvPr/>
        </p:nvPicPr>
        <p:blipFill>
          <a:blip r:embed="rId3">
            <a:alphaModFix/>
          </a:blip>
          <a:stretch>
            <a:fillRect/>
          </a:stretch>
        </p:blipFill>
        <p:spPr>
          <a:xfrm>
            <a:off x="171450" y="1777012"/>
            <a:ext cx="8515350" cy="2276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5795275" y="0"/>
            <a:ext cx="3240300" cy="566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FF00"/>
              </a:buClr>
              <a:buSzPts val="4400"/>
              <a:buFont typeface="Calibri"/>
              <a:buNone/>
            </a:pPr>
            <a:r>
              <a:rPr lang="en" u="sng">
                <a:solidFill>
                  <a:schemeClr val="accent1"/>
                </a:solidFill>
              </a:rPr>
              <a:t>TrueTime Api</a:t>
            </a:r>
            <a:endParaRPr u="sng">
              <a:solidFill>
                <a:schemeClr val="accent1"/>
              </a:solidFill>
            </a:endParaRPr>
          </a:p>
        </p:txBody>
      </p:sp>
      <p:sp>
        <p:nvSpPr>
          <p:cNvPr id="196" name="Google Shape;196;p28"/>
          <p:cNvSpPr txBox="1"/>
          <p:nvPr>
            <p:ph idx="1" type="body"/>
          </p:nvPr>
        </p:nvSpPr>
        <p:spPr>
          <a:xfrm>
            <a:off x="421825" y="595925"/>
            <a:ext cx="6021300" cy="2346900"/>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Clr>
                <a:srgbClr val="FFFFFF"/>
              </a:buClr>
              <a:buSzPts val="1600"/>
              <a:buChar char="●"/>
            </a:pPr>
            <a:r>
              <a:rPr lang="en" sz="1600">
                <a:solidFill>
                  <a:srgbClr val="FFFFFF"/>
                </a:solidFill>
              </a:rPr>
              <a:t>“Global wall-clock time” with bounded uncertainty</a:t>
            </a:r>
            <a:br>
              <a:rPr lang="en" sz="1700">
                <a:solidFill>
                  <a:srgbClr val="FFFFFF"/>
                </a:solidFill>
              </a:rPr>
            </a:br>
            <a:r>
              <a:rPr lang="en" sz="1700">
                <a:solidFill>
                  <a:srgbClr val="FFFFFF"/>
                </a:solidFill>
                <a:latin typeface="Arial"/>
                <a:ea typeface="Arial"/>
                <a:cs typeface="Arial"/>
                <a:sym typeface="Arial"/>
              </a:rPr>
              <a:t>Idea: There is a global “true” time t</a:t>
            </a:r>
            <a:br>
              <a:rPr lang="en" sz="1700">
                <a:solidFill>
                  <a:srgbClr val="FFFFFF"/>
                </a:solidFill>
                <a:latin typeface="Arial"/>
                <a:ea typeface="Arial"/>
                <a:cs typeface="Arial"/>
                <a:sym typeface="Arial"/>
              </a:rPr>
            </a:br>
            <a:br>
              <a:rPr lang="en" sz="1700">
                <a:solidFill>
                  <a:srgbClr val="FFFFFF"/>
                </a:solidFill>
                <a:latin typeface="Arial"/>
                <a:ea typeface="Arial"/>
                <a:cs typeface="Arial"/>
                <a:sym typeface="Arial"/>
              </a:rPr>
            </a:br>
            <a:r>
              <a:rPr lang="en" sz="1700">
                <a:solidFill>
                  <a:srgbClr val="800000"/>
                </a:solidFill>
                <a:latin typeface="Arial"/>
                <a:ea typeface="Arial"/>
                <a:cs typeface="Arial"/>
                <a:sym typeface="Arial"/>
              </a:rPr>
              <a:t>TT.now() = [earliest, latest] ϶ t.</a:t>
            </a:r>
            <a:br>
              <a:rPr lang="en" sz="1700">
                <a:solidFill>
                  <a:srgbClr val="800000"/>
                </a:solidFill>
                <a:latin typeface="Arial"/>
                <a:ea typeface="Arial"/>
                <a:cs typeface="Arial"/>
                <a:sym typeface="Arial"/>
              </a:rPr>
            </a:br>
            <a:endParaRPr sz="1700">
              <a:solidFill>
                <a:srgbClr val="800000"/>
              </a:solidFill>
              <a:latin typeface="Arial"/>
              <a:ea typeface="Arial"/>
              <a:cs typeface="Arial"/>
              <a:sym typeface="Arial"/>
            </a:endParaRPr>
          </a:p>
          <a:p>
            <a:pPr indent="-323850" lvl="0" marL="342900" rtl="0" algn="l">
              <a:spcBef>
                <a:spcPts val="0"/>
              </a:spcBef>
              <a:spcAft>
                <a:spcPts val="0"/>
              </a:spcAft>
              <a:buClr>
                <a:srgbClr val="FFFFFF"/>
              </a:buClr>
              <a:buSzPts val="1500"/>
              <a:buChar char="●"/>
            </a:pPr>
            <a:r>
              <a:rPr lang="en" sz="1700">
                <a:solidFill>
                  <a:srgbClr val="FFFFFF"/>
                </a:solidFill>
                <a:latin typeface="Arial"/>
                <a:ea typeface="Arial"/>
                <a:cs typeface="Arial"/>
                <a:sym typeface="Arial"/>
              </a:rPr>
              <a:t>TT.now().earliest definitely in the past</a:t>
            </a:r>
            <a:endParaRPr sz="1700">
              <a:solidFill>
                <a:srgbClr val="FFFFFF"/>
              </a:solidFill>
              <a:latin typeface="Arial"/>
              <a:ea typeface="Arial"/>
              <a:cs typeface="Arial"/>
              <a:sym typeface="Arial"/>
            </a:endParaRPr>
          </a:p>
          <a:p>
            <a:pPr indent="-323850" lvl="0" marL="342900" rtl="0" algn="l">
              <a:spcBef>
                <a:spcPts val="0"/>
              </a:spcBef>
              <a:spcAft>
                <a:spcPts val="0"/>
              </a:spcAft>
              <a:buClr>
                <a:srgbClr val="FFFFFF"/>
              </a:buClr>
              <a:buSzPts val="1500"/>
              <a:buChar char="●"/>
            </a:pPr>
            <a:r>
              <a:rPr lang="en" sz="1700">
                <a:solidFill>
                  <a:srgbClr val="FFFFFF"/>
                </a:solidFill>
                <a:latin typeface="Arial"/>
                <a:ea typeface="Arial"/>
                <a:cs typeface="Arial"/>
                <a:sym typeface="Arial"/>
              </a:rPr>
              <a:t>TT.now().latest definitely in the future</a:t>
            </a:r>
            <a:endParaRPr sz="1700"/>
          </a:p>
          <a:p>
            <a:pPr indent="0" lvl="0" marL="0" rtl="0" algn="l">
              <a:spcBef>
                <a:spcPts val="640"/>
              </a:spcBef>
              <a:spcAft>
                <a:spcPts val="1600"/>
              </a:spcAft>
              <a:buClr>
                <a:schemeClr val="dk1"/>
              </a:buClr>
              <a:buSzPts val="3200"/>
              <a:buNone/>
            </a:pPr>
            <a:r>
              <a:t/>
            </a:r>
            <a:endParaRPr sz="1700"/>
          </a:p>
        </p:txBody>
      </p:sp>
      <p:cxnSp>
        <p:nvCxnSpPr>
          <p:cNvPr id="197" name="Google Shape;197;p28"/>
          <p:cNvCxnSpPr/>
          <p:nvPr/>
        </p:nvCxnSpPr>
        <p:spPr>
          <a:xfrm>
            <a:off x="2521466" y="3372237"/>
            <a:ext cx="3581400" cy="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647"/>
              </a:srgbClr>
            </a:outerShdw>
          </a:effectLst>
        </p:spPr>
      </p:cxnSp>
      <p:sp>
        <p:nvSpPr>
          <p:cNvPr id="198" name="Google Shape;198;p28"/>
          <p:cNvSpPr txBox="1"/>
          <p:nvPr/>
        </p:nvSpPr>
        <p:spPr>
          <a:xfrm>
            <a:off x="6102866" y="3233738"/>
            <a:ext cx="6126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time</a:t>
            </a:r>
            <a:endParaRPr sz="1800">
              <a:solidFill>
                <a:srgbClr val="FFFFFF"/>
              </a:solidFill>
              <a:latin typeface="Calibri"/>
              <a:ea typeface="Calibri"/>
              <a:cs typeface="Calibri"/>
              <a:sym typeface="Calibri"/>
            </a:endParaRPr>
          </a:p>
        </p:txBody>
      </p:sp>
      <p:sp>
        <p:nvSpPr>
          <p:cNvPr id="199" name="Google Shape;199;p28"/>
          <p:cNvSpPr/>
          <p:nvPr/>
        </p:nvSpPr>
        <p:spPr>
          <a:xfrm>
            <a:off x="2820923" y="3029337"/>
            <a:ext cx="73200" cy="685800"/>
          </a:xfrm>
          <a:prstGeom prst="leftBracket">
            <a:avLst>
              <a:gd fmla="val 8333" name="adj"/>
            </a:avLst>
          </a:prstGeom>
          <a:noFill/>
          <a:ln cap="flat" cmpd="sng" w="25400">
            <a:solidFill>
              <a:srgbClr val="80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800000"/>
              </a:solidFill>
              <a:latin typeface="Calibri"/>
              <a:ea typeface="Calibri"/>
              <a:cs typeface="Calibri"/>
              <a:sym typeface="Calibri"/>
            </a:endParaRPr>
          </a:p>
        </p:txBody>
      </p:sp>
      <p:sp>
        <p:nvSpPr>
          <p:cNvPr id="200" name="Google Shape;200;p28"/>
          <p:cNvSpPr/>
          <p:nvPr/>
        </p:nvSpPr>
        <p:spPr>
          <a:xfrm>
            <a:off x="4926075" y="3029337"/>
            <a:ext cx="73200" cy="685800"/>
          </a:xfrm>
          <a:prstGeom prst="rightBracket">
            <a:avLst>
              <a:gd fmla="val 8333" name="adj"/>
            </a:avLst>
          </a:prstGeom>
          <a:noFill/>
          <a:ln cap="flat" cmpd="sng" w="25400">
            <a:solidFill>
              <a:srgbClr val="80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800000"/>
              </a:solidFill>
              <a:latin typeface="Calibri"/>
              <a:ea typeface="Calibri"/>
              <a:cs typeface="Calibri"/>
              <a:sym typeface="Calibri"/>
            </a:endParaRPr>
          </a:p>
        </p:txBody>
      </p:sp>
      <p:sp>
        <p:nvSpPr>
          <p:cNvPr id="201" name="Google Shape;201;p28"/>
          <p:cNvSpPr txBox="1"/>
          <p:nvPr/>
        </p:nvSpPr>
        <p:spPr>
          <a:xfrm>
            <a:off x="2418016" y="3729038"/>
            <a:ext cx="8790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800000"/>
                </a:solidFill>
                <a:latin typeface="Calibri"/>
                <a:ea typeface="Calibri"/>
                <a:cs typeface="Calibri"/>
                <a:sym typeface="Calibri"/>
              </a:rPr>
              <a:t>earliest</a:t>
            </a:r>
            <a:endParaRPr/>
          </a:p>
        </p:txBody>
      </p:sp>
      <p:sp>
        <p:nvSpPr>
          <p:cNvPr id="202" name="Google Shape;202;p28"/>
          <p:cNvSpPr txBox="1"/>
          <p:nvPr/>
        </p:nvSpPr>
        <p:spPr>
          <a:xfrm>
            <a:off x="4607426" y="3729038"/>
            <a:ext cx="7104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800000"/>
                </a:solidFill>
                <a:latin typeface="Calibri"/>
                <a:ea typeface="Calibri"/>
                <a:cs typeface="Calibri"/>
                <a:sym typeface="Calibri"/>
              </a:rPr>
              <a:t>latest</a:t>
            </a:r>
            <a:endParaRPr sz="1800">
              <a:solidFill>
                <a:srgbClr val="800000"/>
              </a:solidFill>
              <a:latin typeface="Calibri"/>
              <a:ea typeface="Calibri"/>
              <a:cs typeface="Calibri"/>
              <a:sym typeface="Calibri"/>
            </a:endParaRPr>
          </a:p>
        </p:txBody>
      </p:sp>
      <p:sp>
        <p:nvSpPr>
          <p:cNvPr id="203" name="Google Shape;203;p28"/>
          <p:cNvSpPr txBox="1"/>
          <p:nvPr/>
        </p:nvSpPr>
        <p:spPr>
          <a:xfrm>
            <a:off x="3073444" y="2942838"/>
            <a:ext cx="10158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TT.now()</a:t>
            </a:r>
            <a:endParaRPr sz="1800">
              <a:solidFill>
                <a:srgbClr val="FFFFFF"/>
              </a:solidFill>
              <a:latin typeface="Calibri"/>
              <a:ea typeface="Calibri"/>
              <a:cs typeface="Calibri"/>
              <a:sym typeface="Calibri"/>
            </a:endParaRPr>
          </a:p>
        </p:txBody>
      </p:sp>
      <p:cxnSp>
        <p:nvCxnSpPr>
          <p:cNvPr id="204" name="Google Shape;204;p28"/>
          <p:cNvCxnSpPr/>
          <p:nvPr/>
        </p:nvCxnSpPr>
        <p:spPr>
          <a:xfrm>
            <a:off x="2820923" y="4143375"/>
            <a:ext cx="2178300" cy="0"/>
          </a:xfrm>
          <a:prstGeom prst="straightConnector1">
            <a:avLst/>
          </a:prstGeom>
          <a:noFill/>
          <a:ln cap="flat" cmpd="sng" w="25400">
            <a:solidFill>
              <a:schemeClr val="accent6"/>
            </a:solidFill>
            <a:prstDash val="solid"/>
            <a:round/>
            <a:headEnd len="med" w="med" type="stealth"/>
            <a:tailEnd len="med" w="med" type="stealth"/>
          </a:ln>
          <a:effectLst>
            <a:outerShdw blurRad="40000" rotWithShape="0" dir="5400000" dist="20000">
              <a:srgbClr val="000000">
                <a:alpha val="37647"/>
              </a:srgbClr>
            </a:outerShdw>
          </a:effectLst>
        </p:spPr>
      </p:cxnSp>
      <p:sp>
        <p:nvSpPr>
          <p:cNvPr id="205" name="Google Shape;205;p28"/>
          <p:cNvSpPr txBox="1"/>
          <p:nvPr/>
        </p:nvSpPr>
        <p:spPr>
          <a:xfrm>
            <a:off x="3649183" y="4267200"/>
            <a:ext cx="5217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accent6"/>
                </a:solidFill>
                <a:latin typeface="Calibri"/>
                <a:ea typeface="Calibri"/>
                <a:cs typeface="Calibri"/>
                <a:sym typeface="Calibri"/>
              </a:rPr>
              <a:t>2*ε</a:t>
            </a:r>
            <a:endParaRPr sz="1800">
              <a:solidFill>
                <a:schemeClr val="accent6"/>
              </a:solidFill>
              <a:latin typeface="Calibri"/>
              <a:ea typeface="Calibri"/>
              <a:cs typeface="Calibri"/>
              <a:sym typeface="Calibri"/>
            </a:endParaRPr>
          </a:p>
        </p:txBody>
      </p:sp>
      <p:sp>
        <p:nvSpPr>
          <p:cNvPr id="206" name="Google Shape;206;p28"/>
          <p:cNvSpPr txBox="1"/>
          <p:nvPr>
            <p:ph idx="12" type="sldNum"/>
          </p:nvPr>
        </p:nvSpPr>
        <p:spPr>
          <a:xfrm>
            <a:off x="6553200" y="53006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FF00"/>
              </a:buClr>
              <a:buSzPts val="4400"/>
              <a:buFont typeface="Calibri"/>
              <a:buNone/>
            </a:pPr>
            <a:r>
              <a:rPr lang="en" u="sng">
                <a:solidFill>
                  <a:srgbClr val="1155CC"/>
                </a:solidFill>
              </a:rPr>
              <a:t>Timestamps and TrueTime</a:t>
            </a:r>
            <a:endParaRPr u="sng">
              <a:solidFill>
                <a:srgbClr val="1155CC"/>
              </a:solidFill>
            </a:endParaRPr>
          </a:p>
        </p:txBody>
      </p:sp>
      <p:grpSp>
        <p:nvGrpSpPr>
          <p:cNvPr id="213" name="Google Shape;213;p29"/>
          <p:cNvGrpSpPr/>
          <p:nvPr/>
        </p:nvGrpSpPr>
        <p:grpSpPr>
          <a:xfrm>
            <a:off x="1943100" y="1990725"/>
            <a:ext cx="4419600" cy="295275"/>
            <a:chOff x="2197100" y="3829050"/>
            <a:chExt cx="1562100" cy="393700"/>
          </a:xfrm>
        </p:grpSpPr>
        <p:cxnSp>
          <p:nvCxnSpPr>
            <p:cNvPr id="214" name="Google Shape;214;p29"/>
            <p:cNvCxnSpPr/>
            <p:nvPr/>
          </p:nvCxnSpPr>
          <p:spPr>
            <a:xfrm>
              <a:off x="2197100" y="4025900"/>
              <a:ext cx="1562100" cy="0"/>
            </a:xfrm>
            <a:prstGeom prst="straightConnector1">
              <a:avLst/>
            </a:prstGeom>
            <a:noFill/>
            <a:ln cap="flat" cmpd="sng" w="25400">
              <a:solidFill>
                <a:srgbClr val="800000"/>
              </a:solidFill>
              <a:prstDash val="solid"/>
              <a:round/>
              <a:headEnd len="sm" w="sm" type="none"/>
              <a:tailEnd len="sm" w="sm" type="none"/>
            </a:ln>
            <a:effectLst>
              <a:outerShdw blurRad="40000" rotWithShape="0" dir="5400000" dist="20000">
                <a:srgbClr val="000000">
                  <a:alpha val="37647"/>
                </a:srgbClr>
              </a:outerShdw>
            </a:effectLst>
          </p:spPr>
        </p:cxnSp>
        <p:cxnSp>
          <p:nvCxnSpPr>
            <p:cNvPr id="215" name="Google Shape;215;p29"/>
            <p:cNvCxnSpPr/>
            <p:nvPr/>
          </p:nvCxnSpPr>
          <p:spPr>
            <a:xfrm>
              <a:off x="2200822" y="3829050"/>
              <a:ext cx="0" cy="393700"/>
            </a:xfrm>
            <a:prstGeom prst="straightConnector1">
              <a:avLst/>
            </a:prstGeom>
            <a:noFill/>
            <a:ln cap="flat" cmpd="sng" w="25400">
              <a:solidFill>
                <a:srgbClr val="800000"/>
              </a:solidFill>
              <a:prstDash val="solid"/>
              <a:round/>
              <a:headEnd len="sm" w="sm" type="none"/>
              <a:tailEnd len="sm" w="sm" type="none"/>
            </a:ln>
            <a:effectLst>
              <a:outerShdw blurRad="40000" rotWithShape="0" dir="5400000" dist="20000">
                <a:srgbClr val="000000">
                  <a:alpha val="37647"/>
                </a:srgbClr>
              </a:outerShdw>
            </a:effectLst>
          </p:spPr>
        </p:cxnSp>
        <p:cxnSp>
          <p:nvCxnSpPr>
            <p:cNvPr id="216" name="Google Shape;216;p29"/>
            <p:cNvCxnSpPr/>
            <p:nvPr/>
          </p:nvCxnSpPr>
          <p:spPr>
            <a:xfrm>
              <a:off x="3759200" y="3829050"/>
              <a:ext cx="0" cy="393700"/>
            </a:xfrm>
            <a:prstGeom prst="straightConnector1">
              <a:avLst/>
            </a:prstGeom>
            <a:noFill/>
            <a:ln cap="flat" cmpd="sng" w="25400">
              <a:solidFill>
                <a:srgbClr val="800000"/>
              </a:solidFill>
              <a:prstDash val="solid"/>
              <a:round/>
              <a:headEnd len="sm" w="sm" type="none"/>
              <a:tailEnd len="sm" w="sm" type="none"/>
            </a:ln>
            <a:effectLst>
              <a:outerShdw blurRad="40000" rotWithShape="0" dir="5400000" dist="20000">
                <a:srgbClr val="000000">
                  <a:alpha val="37647"/>
                </a:srgbClr>
              </a:outerShdw>
            </a:effectLst>
          </p:spPr>
        </p:cxnSp>
      </p:grpSp>
      <p:sp>
        <p:nvSpPr>
          <p:cNvPr id="217" name="Google Shape;217;p29"/>
          <p:cNvSpPr txBox="1"/>
          <p:nvPr/>
        </p:nvSpPr>
        <p:spPr>
          <a:xfrm>
            <a:off x="1509979" y="1999863"/>
            <a:ext cx="40772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800000"/>
                </a:solidFill>
                <a:latin typeface="Calibri"/>
                <a:ea typeface="Calibri"/>
                <a:cs typeface="Calibri"/>
                <a:sym typeface="Calibri"/>
              </a:rPr>
              <a:t>T</a:t>
            </a:r>
            <a:endParaRPr sz="1800">
              <a:solidFill>
                <a:srgbClr val="800000"/>
              </a:solidFill>
              <a:latin typeface="Calibri"/>
              <a:ea typeface="Calibri"/>
              <a:cs typeface="Calibri"/>
              <a:sym typeface="Calibri"/>
            </a:endParaRPr>
          </a:p>
        </p:txBody>
      </p:sp>
      <p:cxnSp>
        <p:nvCxnSpPr>
          <p:cNvPr id="218" name="Google Shape;218;p29"/>
          <p:cNvCxnSpPr/>
          <p:nvPr/>
        </p:nvCxnSpPr>
        <p:spPr>
          <a:xfrm rot="10800000">
            <a:off x="2838450" y="2185987"/>
            <a:ext cx="0" cy="347663"/>
          </a:xfrm>
          <a:prstGeom prst="straightConnector1">
            <a:avLst/>
          </a:prstGeom>
          <a:noFill/>
          <a:ln cap="flat" cmpd="sng" w="25400">
            <a:solidFill>
              <a:schemeClr val="accent6"/>
            </a:solidFill>
            <a:prstDash val="solid"/>
            <a:round/>
            <a:headEnd len="sm" w="sm" type="none"/>
            <a:tailEnd len="med" w="med" type="stealth"/>
          </a:ln>
          <a:effectLst>
            <a:outerShdw blurRad="40000" rotWithShape="0" dir="5400000" dist="20000">
              <a:srgbClr val="000000">
                <a:alpha val="37647"/>
              </a:srgbClr>
            </a:outerShdw>
          </a:effectLst>
        </p:spPr>
      </p:cxnSp>
      <p:sp>
        <p:nvSpPr>
          <p:cNvPr id="219" name="Google Shape;219;p29"/>
          <p:cNvSpPr txBox="1"/>
          <p:nvPr/>
        </p:nvSpPr>
        <p:spPr>
          <a:xfrm>
            <a:off x="1881279" y="2553474"/>
            <a:ext cx="233910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Pick </a:t>
            </a:r>
            <a:r>
              <a:rPr i="1" lang="en" sz="1800">
                <a:solidFill>
                  <a:srgbClr val="FFFFFF"/>
                </a:solidFill>
                <a:latin typeface="Calibri"/>
                <a:ea typeface="Calibri"/>
                <a:cs typeface="Calibri"/>
                <a:sym typeface="Calibri"/>
              </a:rPr>
              <a:t>s</a:t>
            </a:r>
            <a:r>
              <a:rPr lang="en" sz="1800">
                <a:solidFill>
                  <a:srgbClr val="FFFFFF"/>
                </a:solidFill>
                <a:latin typeface="Calibri"/>
                <a:ea typeface="Calibri"/>
                <a:cs typeface="Calibri"/>
                <a:sym typeface="Calibri"/>
              </a:rPr>
              <a:t> = TT.now().latest</a:t>
            </a:r>
            <a:endParaRPr sz="1800">
              <a:solidFill>
                <a:srgbClr val="FFFFFF"/>
              </a:solidFill>
              <a:latin typeface="Calibri"/>
              <a:ea typeface="Calibri"/>
              <a:cs typeface="Calibri"/>
              <a:sym typeface="Calibri"/>
            </a:endParaRPr>
          </a:p>
        </p:txBody>
      </p:sp>
      <p:sp>
        <p:nvSpPr>
          <p:cNvPr id="220" name="Google Shape;220;p29"/>
          <p:cNvSpPr txBox="1"/>
          <p:nvPr/>
        </p:nvSpPr>
        <p:spPr>
          <a:xfrm>
            <a:off x="1626544" y="1652588"/>
            <a:ext cx="154768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Acquired locks</a:t>
            </a:r>
            <a:endParaRPr sz="1800">
              <a:solidFill>
                <a:srgbClr val="FFFFFF"/>
              </a:solidFill>
              <a:latin typeface="Calibri"/>
              <a:ea typeface="Calibri"/>
              <a:cs typeface="Calibri"/>
              <a:sym typeface="Calibri"/>
            </a:endParaRPr>
          </a:p>
        </p:txBody>
      </p:sp>
      <p:cxnSp>
        <p:nvCxnSpPr>
          <p:cNvPr id="221" name="Google Shape;221;p29"/>
          <p:cNvCxnSpPr/>
          <p:nvPr/>
        </p:nvCxnSpPr>
        <p:spPr>
          <a:xfrm>
            <a:off x="2597150" y="1900238"/>
            <a:ext cx="0" cy="20955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22" name="Google Shape;222;p29"/>
          <p:cNvCxnSpPr/>
          <p:nvPr/>
        </p:nvCxnSpPr>
        <p:spPr>
          <a:xfrm>
            <a:off x="5891855" y="1900238"/>
            <a:ext cx="0" cy="20955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647"/>
              </a:srgbClr>
            </a:outerShdw>
          </a:effectLst>
        </p:spPr>
      </p:cxnSp>
      <p:sp>
        <p:nvSpPr>
          <p:cNvPr id="223" name="Google Shape;223;p29"/>
          <p:cNvSpPr txBox="1"/>
          <p:nvPr/>
        </p:nvSpPr>
        <p:spPr>
          <a:xfrm>
            <a:off x="5487190" y="1656576"/>
            <a:ext cx="142859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Release locks</a:t>
            </a:r>
            <a:endParaRPr sz="1800">
              <a:solidFill>
                <a:srgbClr val="FFFFFF"/>
              </a:solidFill>
              <a:latin typeface="Calibri"/>
              <a:ea typeface="Calibri"/>
              <a:cs typeface="Calibri"/>
              <a:sym typeface="Calibri"/>
            </a:endParaRPr>
          </a:p>
        </p:txBody>
      </p:sp>
      <p:cxnSp>
        <p:nvCxnSpPr>
          <p:cNvPr id="224" name="Google Shape;224;p29"/>
          <p:cNvCxnSpPr/>
          <p:nvPr/>
        </p:nvCxnSpPr>
        <p:spPr>
          <a:xfrm>
            <a:off x="2895600" y="3352800"/>
            <a:ext cx="2895600" cy="0"/>
          </a:xfrm>
          <a:prstGeom prst="straightConnector1">
            <a:avLst/>
          </a:prstGeom>
          <a:noFill/>
          <a:ln cap="flat" cmpd="sng" w="25400">
            <a:solidFill>
              <a:schemeClr val="accent6"/>
            </a:solidFill>
            <a:prstDash val="solid"/>
            <a:round/>
            <a:headEnd len="med" w="med" type="stealth"/>
            <a:tailEnd len="med" w="med" type="stealth"/>
          </a:ln>
          <a:effectLst>
            <a:outerShdw blurRad="40000" rotWithShape="0" dir="5400000" dist="20000">
              <a:srgbClr val="000000">
                <a:alpha val="37647"/>
              </a:srgbClr>
            </a:outerShdw>
          </a:effectLst>
        </p:spPr>
      </p:cxnSp>
      <p:sp>
        <p:nvSpPr>
          <p:cNvPr id="225" name="Google Shape;225;p29"/>
          <p:cNvSpPr txBox="1"/>
          <p:nvPr/>
        </p:nvSpPr>
        <p:spPr>
          <a:xfrm>
            <a:off x="4722534" y="2553474"/>
            <a:ext cx="309602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Wait until TT.now().earliest &gt; </a:t>
            </a:r>
            <a:r>
              <a:rPr i="1" lang="en" sz="1800">
                <a:solidFill>
                  <a:srgbClr val="FFFFFF"/>
                </a:solidFill>
                <a:latin typeface="Calibri"/>
                <a:ea typeface="Calibri"/>
                <a:cs typeface="Calibri"/>
                <a:sym typeface="Calibri"/>
              </a:rPr>
              <a:t>s</a:t>
            </a:r>
            <a:endParaRPr i="1" sz="1800">
              <a:solidFill>
                <a:srgbClr val="FFFFFF"/>
              </a:solidFill>
              <a:latin typeface="Calibri"/>
              <a:ea typeface="Calibri"/>
              <a:cs typeface="Calibri"/>
              <a:sym typeface="Calibri"/>
            </a:endParaRPr>
          </a:p>
        </p:txBody>
      </p:sp>
      <p:cxnSp>
        <p:nvCxnSpPr>
          <p:cNvPr id="226" name="Google Shape;226;p29"/>
          <p:cNvCxnSpPr/>
          <p:nvPr/>
        </p:nvCxnSpPr>
        <p:spPr>
          <a:xfrm rot="10800000">
            <a:off x="4540250" y="2185987"/>
            <a:ext cx="0" cy="347663"/>
          </a:xfrm>
          <a:prstGeom prst="straightConnector1">
            <a:avLst/>
          </a:prstGeom>
          <a:noFill/>
          <a:ln cap="flat" cmpd="sng" w="25400">
            <a:solidFill>
              <a:srgbClr val="F79646"/>
            </a:solidFill>
            <a:prstDash val="solid"/>
            <a:round/>
            <a:headEnd len="sm" w="sm" type="none"/>
            <a:tailEnd len="med" w="med" type="stealth"/>
          </a:ln>
          <a:effectLst>
            <a:outerShdw blurRad="40000" rotWithShape="0" dir="5400000" dist="20000">
              <a:srgbClr val="000000">
                <a:alpha val="37647"/>
              </a:srgbClr>
            </a:outerShdw>
          </a:effectLst>
        </p:spPr>
      </p:cxnSp>
      <p:sp>
        <p:nvSpPr>
          <p:cNvPr id="227" name="Google Shape;227;p29"/>
          <p:cNvSpPr txBox="1"/>
          <p:nvPr/>
        </p:nvSpPr>
        <p:spPr>
          <a:xfrm>
            <a:off x="4396583" y="2553474"/>
            <a:ext cx="287333"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 sz="1800">
                <a:solidFill>
                  <a:srgbClr val="FFFFFF"/>
                </a:solidFill>
                <a:latin typeface="Calibri"/>
                <a:ea typeface="Calibri"/>
                <a:cs typeface="Calibri"/>
                <a:sym typeface="Calibri"/>
              </a:rPr>
              <a:t>s</a:t>
            </a:r>
            <a:endParaRPr sz="1800">
              <a:solidFill>
                <a:srgbClr val="FFFFFF"/>
              </a:solidFill>
              <a:latin typeface="Calibri"/>
              <a:ea typeface="Calibri"/>
              <a:cs typeface="Calibri"/>
              <a:sym typeface="Calibri"/>
            </a:endParaRPr>
          </a:p>
        </p:txBody>
      </p:sp>
      <p:sp>
        <p:nvSpPr>
          <p:cNvPr id="228" name="Google Shape;228;p2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OSDI 2012</a:t>
            </a:r>
            <a:endParaRPr/>
          </a:p>
        </p:txBody>
      </p:sp>
      <p:cxnSp>
        <p:nvCxnSpPr>
          <p:cNvPr id="229" name="Google Shape;229;p29"/>
          <p:cNvCxnSpPr/>
          <p:nvPr/>
        </p:nvCxnSpPr>
        <p:spPr>
          <a:xfrm rot="10800000">
            <a:off x="5791200" y="2185988"/>
            <a:ext cx="0" cy="357575"/>
          </a:xfrm>
          <a:prstGeom prst="straightConnector1">
            <a:avLst/>
          </a:prstGeom>
          <a:noFill/>
          <a:ln cap="flat" cmpd="sng" w="25400">
            <a:solidFill>
              <a:schemeClr val="accent6"/>
            </a:solidFill>
            <a:prstDash val="solid"/>
            <a:round/>
            <a:headEnd len="sm" w="sm" type="none"/>
            <a:tailEnd len="med" w="med" type="stealth"/>
          </a:ln>
          <a:effectLst>
            <a:outerShdw blurRad="40000" rotWithShape="0" dir="5400000" dist="20000">
              <a:srgbClr val="000000">
                <a:alpha val="37647"/>
              </a:srgbClr>
            </a:outerShdw>
          </a:effectLst>
        </p:spPr>
      </p:cxnSp>
      <p:sp>
        <p:nvSpPr>
          <p:cNvPr id="230" name="Google Shape;230;p29"/>
          <p:cNvSpPr txBox="1"/>
          <p:nvPr/>
        </p:nvSpPr>
        <p:spPr>
          <a:xfrm>
            <a:off x="3310341" y="3490525"/>
            <a:ext cx="108624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average ε</a:t>
            </a:r>
            <a:endParaRPr sz="1800">
              <a:solidFill>
                <a:srgbClr val="FFFFFF"/>
              </a:solidFill>
              <a:latin typeface="Calibri"/>
              <a:ea typeface="Calibri"/>
              <a:cs typeface="Calibri"/>
              <a:sym typeface="Calibri"/>
            </a:endParaRPr>
          </a:p>
        </p:txBody>
      </p:sp>
      <p:sp>
        <p:nvSpPr>
          <p:cNvPr id="231" name="Google Shape;231;p29"/>
          <p:cNvSpPr txBox="1"/>
          <p:nvPr/>
        </p:nvSpPr>
        <p:spPr>
          <a:xfrm>
            <a:off x="3630334" y="2953524"/>
            <a:ext cx="139012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Commit wait</a:t>
            </a:r>
            <a:endParaRPr sz="1800">
              <a:solidFill>
                <a:srgbClr val="FFFFFF"/>
              </a:solidFill>
              <a:latin typeface="Calibri"/>
              <a:ea typeface="Calibri"/>
              <a:cs typeface="Calibri"/>
              <a:sym typeface="Calibri"/>
            </a:endParaRPr>
          </a:p>
        </p:txBody>
      </p:sp>
      <p:sp>
        <p:nvSpPr>
          <p:cNvPr id="232" name="Google Shape;232;p29"/>
          <p:cNvSpPr txBox="1"/>
          <p:nvPr/>
        </p:nvSpPr>
        <p:spPr>
          <a:xfrm>
            <a:off x="4597400" y="3490525"/>
            <a:ext cx="108624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average ε</a:t>
            </a:r>
            <a:endParaRPr sz="1800">
              <a:solidFill>
                <a:srgbClr val="FFFFFF"/>
              </a:solidFill>
              <a:latin typeface="Calibri"/>
              <a:ea typeface="Calibri"/>
              <a:cs typeface="Calibri"/>
              <a:sym typeface="Calibri"/>
            </a:endParaRPr>
          </a:p>
        </p:txBody>
      </p:sp>
      <p:cxnSp>
        <p:nvCxnSpPr>
          <p:cNvPr id="233" name="Google Shape;233;p29"/>
          <p:cNvCxnSpPr/>
          <p:nvPr/>
        </p:nvCxnSpPr>
        <p:spPr>
          <a:xfrm rot="10800000">
            <a:off x="4496991" y="3457575"/>
            <a:ext cx="0" cy="495300"/>
          </a:xfrm>
          <a:prstGeom prst="straightConnector1">
            <a:avLst/>
          </a:prstGeom>
          <a:noFill/>
          <a:ln cap="flat" cmpd="sng" w="25400">
            <a:solidFill>
              <a:schemeClr val="accent6"/>
            </a:solidFill>
            <a:prstDash val="solid"/>
            <a:round/>
            <a:headEnd len="sm" w="sm" type="none"/>
            <a:tailEnd len="sm" w="sm" type="none"/>
          </a:ln>
          <a:effectLst>
            <a:outerShdw blurRad="40000" rotWithShape="0" dir="5400000" dist="20000">
              <a:srgbClr val="000000">
                <a:alpha val="37647"/>
              </a:srgbClr>
            </a:outerShdw>
          </a:effectLst>
        </p:spPr>
      </p:cxnSp>
      <p:sp>
        <p:nvSpPr>
          <p:cNvPr id="234" name="Google Shape;234;p2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
        <p:nvSpPr>
          <p:cNvPr id="235" name="Google Shape;235;p29"/>
          <p:cNvSpPr/>
          <p:nvPr/>
        </p:nvSpPr>
        <p:spPr>
          <a:xfrm>
            <a:off x="167242" y="1953588"/>
            <a:ext cx="912259" cy="369549"/>
          </a:xfrm>
          <a:prstGeom prst="can">
            <a:avLst>
              <a:gd fmla="val 25000" name="adj"/>
            </a:avLst>
          </a:prstGeom>
          <a:solidFill>
            <a:schemeClr val="accent3"/>
          </a:solidFill>
          <a:ln cap="flat" cmpd="sng" w="9525">
            <a:solidFill>
              <a:srgbClr val="008000"/>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FF00"/>
              </a:buClr>
              <a:buSzPts val="4400"/>
              <a:buFont typeface="Calibri"/>
              <a:buNone/>
            </a:pPr>
            <a:r>
              <a:rPr lang="en" u="sng">
                <a:solidFill>
                  <a:srgbClr val="1155CC"/>
                </a:solidFill>
              </a:rPr>
              <a:t>Commit Wait and Replication</a:t>
            </a:r>
            <a:endParaRPr u="sng">
              <a:solidFill>
                <a:srgbClr val="1155CC"/>
              </a:solidFill>
            </a:endParaRPr>
          </a:p>
        </p:txBody>
      </p:sp>
      <p:grpSp>
        <p:nvGrpSpPr>
          <p:cNvPr id="242" name="Google Shape;242;p30"/>
          <p:cNvGrpSpPr/>
          <p:nvPr/>
        </p:nvGrpSpPr>
        <p:grpSpPr>
          <a:xfrm>
            <a:off x="2514600" y="2254545"/>
            <a:ext cx="4419600" cy="295275"/>
            <a:chOff x="2197100" y="3829050"/>
            <a:chExt cx="1562100" cy="393700"/>
          </a:xfrm>
        </p:grpSpPr>
        <p:cxnSp>
          <p:nvCxnSpPr>
            <p:cNvPr id="243" name="Google Shape;243;p30"/>
            <p:cNvCxnSpPr/>
            <p:nvPr/>
          </p:nvCxnSpPr>
          <p:spPr>
            <a:xfrm>
              <a:off x="2197100" y="4025900"/>
              <a:ext cx="1562100" cy="0"/>
            </a:xfrm>
            <a:prstGeom prst="straightConnector1">
              <a:avLst/>
            </a:prstGeom>
            <a:noFill/>
            <a:ln cap="flat" cmpd="sng" w="25400">
              <a:solidFill>
                <a:srgbClr val="800000"/>
              </a:solidFill>
              <a:prstDash val="solid"/>
              <a:round/>
              <a:headEnd len="sm" w="sm" type="none"/>
              <a:tailEnd len="sm" w="sm" type="none"/>
            </a:ln>
            <a:effectLst>
              <a:outerShdw blurRad="40000" rotWithShape="0" dir="5400000" dist="20000">
                <a:srgbClr val="000000">
                  <a:alpha val="37647"/>
                </a:srgbClr>
              </a:outerShdw>
            </a:effectLst>
          </p:spPr>
        </p:cxnSp>
        <p:cxnSp>
          <p:nvCxnSpPr>
            <p:cNvPr id="244" name="Google Shape;244;p30"/>
            <p:cNvCxnSpPr/>
            <p:nvPr/>
          </p:nvCxnSpPr>
          <p:spPr>
            <a:xfrm>
              <a:off x="2200822" y="3829050"/>
              <a:ext cx="0" cy="393700"/>
            </a:xfrm>
            <a:prstGeom prst="straightConnector1">
              <a:avLst/>
            </a:prstGeom>
            <a:noFill/>
            <a:ln cap="flat" cmpd="sng" w="25400">
              <a:solidFill>
                <a:srgbClr val="800000"/>
              </a:solidFill>
              <a:prstDash val="solid"/>
              <a:round/>
              <a:headEnd len="sm" w="sm" type="none"/>
              <a:tailEnd len="sm" w="sm" type="none"/>
            </a:ln>
            <a:effectLst>
              <a:outerShdw blurRad="40000" rotWithShape="0" dir="5400000" dist="20000">
                <a:srgbClr val="000000">
                  <a:alpha val="37647"/>
                </a:srgbClr>
              </a:outerShdw>
            </a:effectLst>
          </p:spPr>
        </p:cxnSp>
        <p:cxnSp>
          <p:nvCxnSpPr>
            <p:cNvPr id="245" name="Google Shape;245;p30"/>
            <p:cNvCxnSpPr/>
            <p:nvPr/>
          </p:nvCxnSpPr>
          <p:spPr>
            <a:xfrm>
              <a:off x="3759200" y="3829050"/>
              <a:ext cx="0" cy="393700"/>
            </a:xfrm>
            <a:prstGeom prst="straightConnector1">
              <a:avLst/>
            </a:prstGeom>
            <a:noFill/>
            <a:ln cap="flat" cmpd="sng" w="25400">
              <a:solidFill>
                <a:srgbClr val="800000"/>
              </a:solidFill>
              <a:prstDash val="solid"/>
              <a:round/>
              <a:headEnd len="sm" w="sm" type="none"/>
              <a:tailEnd len="sm" w="sm" type="none"/>
            </a:ln>
            <a:effectLst>
              <a:outerShdw blurRad="40000" rotWithShape="0" dir="5400000" dist="20000">
                <a:srgbClr val="000000">
                  <a:alpha val="37647"/>
                </a:srgbClr>
              </a:outerShdw>
            </a:effectLst>
          </p:spPr>
        </p:cxnSp>
      </p:grpSp>
      <p:sp>
        <p:nvSpPr>
          <p:cNvPr id="246" name="Google Shape;246;p30"/>
          <p:cNvSpPr txBox="1"/>
          <p:nvPr/>
        </p:nvSpPr>
        <p:spPr>
          <a:xfrm>
            <a:off x="2081479" y="2263683"/>
            <a:ext cx="40772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800000"/>
                </a:solidFill>
                <a:latin typeface="Calibri"/>
                <a:ea typeface="Calibri"/>
                <a:cs typeface="Calibri"/>
                <a:sym typeface="Calibri"/>
              </a:rPr>
              <a:t>T</a:t>
            </a:r>
            <a:endParaRPr sz="1800">
              <a:solidFill>
                <a:srgbClr val="800000"/>
              </a:solidFill>
              <a:latin typeface="Calibri"/>
              <a:ea typeface="Calibri"/>
              <a:cs typeface="Calibri"/>
              <a:sym typeface="Calibri"/>
            </a:endParaRPr>
          </a:p>
        </p:txBody>
      </p:sp>
      <p:sp>
        <p:nvSpPr>
          <p:cNvPr id="247" name="Google Shape;247;p30"/>
          <p:cNvSpPr txBox="1"/>
          <p:nvPr/>
        </p:nvSpPr>
        <p:spPr>
          <a:xfrm>
            <a:off x="2198044" y="1843088"/>
            <a:ext cx="15477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Acquired locks</a:t>
            </a:r>
            <a:endParaRPr sz="1800">
              <a:solidFill>
                <a:srgbClr val="FFFFFF"/>
              </a:solidFill>
              <a:latin typeface="Calibri"/>
              <a:ea typeface="Calibri"/>
              <a:cs typeface="Calibri"/>
              <a:sym typeface="Calibri"/>
            </a:endParaRPr>
          </a:p>
        </p:txBody>
      </p:sp>
      <p:cxnSp>
        <p:nvCxnSpPr>
          <p:cNvPr id="248" name="Google Shape;248;p30"/>
          <p:cNvCxnSpPr/>
          <p:nvPr/>
        </p:nvCxnSpPr>
        <p:spPr>
          <a:xfrm>
            <a:off x="3181350" y="2166938"/>
            <a:ext cx="0" cy="20955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49" name="Google Shape;249;p30"/>
          <p:cNvCxnSpPr/>
          <p:nvPr/>
        </p:nvCxnSpPr>
        <p:spPr>
          <a:xfrm>
            <a:off x="6463355" y="2166938"/>
            <a:ext cx="0" cy="20955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647"/>
              </a:srgbClr>
            </a:outerShdw>
          </a:effectLst>
        </p:spPr>
      </p:cxnSp>
      <p:sp>
        <p:nvSpPr>
          <p:cNvPr id="250" name="Google Shape;250;p30"/>
          <p:cNvSpPr txBox="1"/>
          <p:nvPr/>
        </p:nvSpPr>
        <p:spPr>
          <a:xfrm>
            <a:off x="5855490" y="1770876"/>
            <a:ext cx="14286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Release locks</a:t>
            </a:r>
            <a:endParaRPr sz="1800">
              <a:solidFill>
                <a:srgbClr val="FFFFFF"/>
              </a:solidFill>
              <a:latin typeface="Calibri"/>
              <a:ea typeface="Calibri"/>
              <a:cs typeface="Calibri"/>
              <a:sym typeface="Calibri"/>
            </a:endParaRPr>
          </a:p>
        </p:txBody>
      </p:sp>
      <p:cxnSp>
        <p:nvCxnSpPr>
          <p:cNvPr id="251" name="Google Shape;251;p30"/>
          <p:cNvCxnSpPr/>
          <p:nvPr/>
        </p:nvCxnSpPr>
        <p:spPr>
          <a:xfrm>
            <a:off x="3885255" y="1690688"/>
            <a:ext cx="0" cy="685800"/>
          </a:xfrm>
          <a:prstGeom prst="straightConnector1">
            <a:avLst/>
          </a:prstGeom>
          <a:noFill/>
          <a:ln cap="flat" cmpd="sng" w="25400">
            <a:solidFill>
              <a:srgbClr val="DAEEF3"/>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52" name="Google Shape;252;p30"/>
          <p:cNvCxnSpPr/>
          <p:nvPr/>
        </p:nvCxnSpPr>
        <p:spPr>
          <a:xfrm>
            <a:off x="5568005" y="1700213"/>
            <a:ext cx="0" cy="676275"/>
          </a:xfrm>
          <a:prstGeom prst="straightConnector1">
            <a:avLst/>
          </a:prstGeom>
          <a:noFill/>
          <a:ln cap="flat" cmpd="sng" w="25400">
            <a:solidFill>
              <a:srgbClr val="DAEEF3"/>
            </a:solidFill>
            <a:prstDash val="solid"/>
            <a:round/>
            <a:headEnd len="sm" w="sm" type="none"/>
            <a:tailEnd len="med" w="med" type="stealth"/>
          </a:ln>
          <a:effectLst>
            <a:outerShdw blurRad="40000" rotWithShape="0" dir="5400000" dist="20000">
              <a:srgbClr val="000000">
                <a:alpha val="37647"/>
              </a:srgbClr>
            </a:outerShdw>
          </a:effectLst>
        </p:spPr>
      </p:cxnSp>
      <p:sp>
        <p:nvSpPr>
          <p:cNvPr id="253" name="Google Shape;253;p30"/>
          <p:cNvSpPr txBox="1"/>
          <p:nvPr/>
        </p:nvSpPr>
        <p:spPr>
          <a:xfrm>
            <a:off x="2807490" y="1370826"/>
            <a:ext cx="16593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DAEEF3"/>
                </a:solidFill>
                <a:latin typeface="Calibri"/>
                <a:ea typeface="Calibri"/>
                <a:cs typeface="Calibri"/>
                <a:sym typeface="Calibri"/>
              </a:rPr>
              <a:t>Start consensus</a:t>
            </a:r>
            <a:endParaRPr sz="1800">
              <a:solidFill>
                <a:srgbClr val="DAEEF3"/>
              </a:solidFill>
              <a:latin typeface="Calibri"/>
              <a:ea typeface="Calibri"/>
              <a:cs typeface="Calibri"/>
              <a:sym typeface="Calibri"/>
            </a:endParaRPr>
          </a:p>
        </p:txBody>
      </p:sp>
      <p:cxnSp>
        <p:nvCxnSpPr>
          <p:cNvPr id="254" name="Google Shape;254;p30"/>
          <p:cNvCxnSpPr/>
          <p:nvPr/>
        </p:nvCxnSpPr>
        <p:spPr>
          <a:xfrm>
            <a:off x="6653855" y="1690688"/>
            <a:ext cx="0" cy="685800"/>
          </a:xfrm>
          <a:prstGeom prst="straightConnector1">
            <a:avLst/>
          </a:prstGeom>
          <a:noFill/>
          <a:ln cap="flat" cmpd="sng" w="25400">
            <a:solidFill>
              <a:srgbClr val="DAEEF3"/>
            </a:solidFill>
            <a:prstDash val="solid"/>
            <a:round/>
            <a:headEnd len="sm" w="sm" type="none"/>
            <a:tailEnd len="med" w="med" type="stealth"/>
          </a:ln>
          <a:effectLst>
            <a:outerShdw blurRad="40000" rotWithShape="0" dir="5400000" dist="20000">
              <a:srgbClr val="000000">
                <a:alpha val="37647"/>
              </a:srgbClr>
            </a:outerShdw>
          </a:effectLst>
        </p:spPr>
      </p:cxnSp>
      <p:sp>
        <p:nvSpPr>
          <p:cNvPr id="255" name="Google Shape;255;p30"/>
          <p:cNvSpPr txBox="1"/>
          <p:nvPr/>
        </p:nvSpPr>
        <p:spPr>
          <a:xfrm>
            <a:off x="6274590" y="1370826"/>
            <a:ext cx="13773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DAEEF3"/>
                </a:solidFill>
                <a:latin typeface="Calibri"/>
                <a:ea typeface="Calibri"/>
                <a:cs typeface="Calibri"/>
                <a:sym typeface="Calibri"/>
              </a:rPr>
              <a:t>Notify slaves</a:t>
            </a:r>
            <a:endParaRPr sz="1800">
              <a:solidFill>
                <a:srgbClr val="DAEEF3"/>
              </a:solidFill>
              <a:latin typeface="Calibri"/>
              <a:ea typeface="Calibri"/>
              <a:cs typeface="Calibri"/>
              <a:sym typeface="Calibri"/>
            </a:endParaRPr>
          </a:p>
        </p:txBody>
      </p:sp>
      <p:cxnSp>
        <p:nvCxnSpPr>
          <p:cNvPr id="256" name="Google Shape;256;p30"/>
          <p:cNvCxnSpPr/>
          <p:nvPr/>
        </p:nvCxnSpPr>
        <p:spPr>
          <a:xfrm rot="10800000">
            <a:off x="6362700" y="2471738"/>
            <a:ext cx="0" cy="357575"/>
          </a:xfrm>
          <a:prstGeom prst="straightConnector1">
            <a:avLst/>
          </a:prstGeom>
          <a:noFill/>
          <a:ln cap="flat" cmpd="sng" w="25400">
            <a:solidFill>
              <a:schemeClr val="accent6"/>
            </a:solidFill>
            <a:prstDash val="solid"/>
            <a:round/>
            <a:headEnd len="sm" w="sm" type="none"/>
            <a:tailEnd len="med" w="med" type="stealth"/>
          </a:ln>
          <a:effectLst>
            <a:outerShdw blurRad="40000" rotWithShape="0" dir="5400000" dist="20000">
              <a:srgbClr val="000000">
                <a:alpha val="37647"/>
              </a:srgbClr>
            </a:outerShdw>
          </a:effectLst>
        </p:spPr>
      </p:cxnSp>
      <p:sp>
        <p:nvSpPr>
          <p:cNvPr id="257" name="Google Shape;257;p30"/>
          <p:cNvSpPr txBox="1"/>
          <p:nvPr/>
        </p:nvSpPr>
        <p:spPr>
          <a:xfrm>
            <a:off x="5408428" y="2819787"/>
            <a:ext cx="1917938"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Commit wait done</a:t>
            </a:r>
            <a:endParaRPr sz="1800">
              <a:solidFill>
                <a:srgbClr val="FFFFFF"/>
              </a:solidFill>
              <a:latin typeface="Calibri"/>
              <a:ea typeface="Calibri"/>
              <a:cs typeface="Calibri"/>
              <a:sym typeface="Calibri"/>
            </a:endParaRPr>
          </a:p>
        </p:txBody>
      </p:sp>
      <p:cxnSp>
        <p:nvCxnSpPr>
          <p:cNvPr id="258" name="Google Shape;258;p30"/>
          <p:cNvCxnSpPr/>
          <p:nvPr/>
        </p:nvCxnSpPr>
        <p:spPr>
          <a:xfrm rot="10800000">
            <a:off x="3409950" y="2452687"/>
            <a:ext cx="0" cy="347663"/>
          </a:xfrm>
          <a:prstGeom prst="straightConnector1">
            <a:avLst/>
          </a:prstGeom>
          <a:noFill/>
          <a:ln cap="flat" cmpd="sng" w="25400">
            <a:solidFill>
              <a:schemeClr val="accent6"/>
            </a:solidFill>
            <a:prstDash val="solid"/>
            <a:round/>
            <a:headEnd len="sm" w="sm" type="none"/>
            <a:tailEnd len="med" w="med" type="stealth"/>
          </a:ln>
          <a:effectLst>
            <a:outerShdw blurRad="40000" rotWithShape="0" dir="5400000" dist="20000">
              <a:srgbClr val="000000">
                <a:alpha val="37647"/>
              </a:srgbClr>
            </a:outerShdw>
          </a:effectLst>
        </p:spPr>
      </p:cxnSp>
      <p:sp>
        <p:nvSpPr>
          <p:cNvPr id="259" name="Google Shape;259;p30"/>
          <p:cNvSpPr txBox="1"/>
          <p:nvPr/>
        </p:nvSpPr>
        <p:spPr>
          <a:xfrm>
            <a:off x="3062379" y="2819787"/>
            <a:ext cx="701447"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Pick </a:t>
            </a:r>
            <a:r>
              <a:rPr i="1" lang="en" sz="1800">
                <a:solidFill>
                  <a:srgbClr val="FFFFFF"/>
                </a:solidFill>
                <a:latin typeface="Calibri"/>
                <a:ea typeface="Calibri"/>
                <a:cs typeface="Calibri"/>
                <a:sym typeface="Calibri"/>
              </a:rPr>
              <a:t>s</a:t>
            </a:r>
            <a:endParaRPr sz="1800">
              <a:solidFill>
                <a:srgbClr val="FFFFFF"/>
              </a:solidFill>
              <a:latin typeface="Calibri"/>
              <a:ea typeface="Calibri"/>
              <a:cs typeface="Calibri"/>
              <a:sym typeface="Calibri"/>
            </a:endParaRPr>
          </a:p>
        </p:txBody>
      </p:sp>
      <p:sp>
        <p:nvSpPr>
          <p:cNvPr id="260" name="Google Shape;260;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
        <p:nvSpPr>
          <p:cNvPr id="261" name="Google Shape;261;p30"/>
          <p:cNvSpPr txBox="1"/>
          <p:nvPr/>
        </p:nvSpPr>
        <p:spPr>
          <a:xfrm>
            <a:off x="4420390" y="1370826"/>
            <a:ext cx="1945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DAEEF3"/>
                </a:solidFill>
                <a:latin typeface="Calibri"/>
                <a:ea typeface="Calibri"/>
                <a:cs typeface="Calibri"/>
                <a:sym typeface="Calibri"/>
              </a:rPr>
              <a:t>Achieve consensus</a:t>
            </a:r>
            <a:endParaRPr sz="1800">
              <a:solidFill>
                <a:srgbClr val="DAEEF3"/>
              </a:solidFill>
              <a:latin typeface="Calibri"/>
              <a:ea typeface="Calibri"/>
              <a:cs typeface="Calibri"/>
              <a:sym typeface="Calibri"/>
            </a:endParaRPr>
          </a:p>
        </p:txBody>
      </p:sp>
      <p:sp>
        <p:nvSpPr>
          <p:cNvPr id="262" name="Google Shape;262;p30"/>
          <p:cNvSpPr/>
          <p:nvPr/>
        </p:nvSpPr>
        <p:spPr>
          <a:xfrm>
            <a:off x="814942" y="2239338"/>
            <a:ext cx="912259" cy="369549"/>
          </a:xfrm>
          <a:prstGeom prst="can">
            <a:avLst>
              <a:gd fmla="val 25000" name="adj"/>
            </a:avLst>
          </a:prstGeom>
          <a:solidFill>
            <a:schemeClr val="accent4"/>
          </a:solidFill>
          <a:ln cap="flat" cmpd="sng" w="9525">
            <a:solidFill>
              <a:schemeClr val="accent4"/>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30"/>
          <p:cNvSpPr/>
          <p:nvPr/>
        </p:nvSpPr>
        <p:spPr>
          <a:xfrm>
            <a:off x="814942" y="3015824"/>
            <a:ext cx="912259" cy="369549"/>
          </a:xfrm>
          <a:prstGeom prst="can">
            <a:avLst>
              <a:gd fmla="val 25000" name="adj"/>
            </a:avLst>
          </a:prstGeom>
          <a:solidFill>
            <a:schemeClr val="accent4"/>
          </a:solidFill>
          <a:ln cap="flat" cmpd="sng" w="9525">
            <a:solidFill>
              <a:schemeClr val="accent4"/>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30"/>
          <p:cNvSpPr/>
          <p:nvPr/>
        </p:nvSpPr>
        <p:spPr>
          <a:xfrm>
            <a:off x="814942" y="1458288"/>
            <a:ext cx="912259" cy="369549"/>
          </a:xfrm>
          <a:prstGeom prst="can">
            <a:avLst>
              <a:gd fmla="val 25000" name="adj"/>
            </a:avLst>
          </a:prstGeom>
          <a:solidFill>
            <a:schemeClr val="accent4"/>
          </a:solidFill>
          <a:ln cap="flat" cmpd="sng" w="9525">
            <a:solidFill>
              <a:schemeClr val="accent4"/>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457200" y="535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FF00"/>
              </a:buClr>
              <a:buSzPts val="4400"/>
              <a:buFont typeface="Calibri"/>
              <a:buNone/>
            </a:pPr>
            <a:r>
              <a:rPr lang="en" u="sng">
                <a:solidFill>
                  <a:srgbClr val="0B5394"/>
                </a:solidFill>
              </a:rPr>
              <a:t>TrueTime Architecture</a:t>
            </a:r>
            <a:endParaRPr u="sng">
              <a:solidFill>
                <a:srgbClr val="0B5394"/>
              </a:solidFill>
            </a:endParaRPr>
          </a:p>
        </p:txBody>
      </p:sp>
      <p:sp>
        <p:nvSpPr>
          <p:cNvPr id="271" name="Google Shape;271;p31"/>
          <p:cNvSpPr txBox="1"/>
          <p:nvPr/>
        </p:nvSpPr>
        <p:spPr>
          <a:xfrm>
            <a:off x="1334454" y="3332074"/>
            <a:ext cx="140070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Datacenter 1</a:t>
            </a:r>
            <a:endParaRPr sz="1800">
              <a:solidFill>
                <a:schemeClr val="dk1"/>
              </a:solidFill>
              <a:latin typeface="Calibri"/>
              <a:ea typeface="Calibri"/>
              <a:cs typeface="Calibri"/>
              <a:sym typeface="Calibri"/>
            </a:endParaRPr>
          </a:p>
        </p:txBody>
      </p:sp>
      <p:sp>
        <p:nvSpPr>
          <p:cNvPr id="272" name="Google Shape;272;p31"/>
          <p:cNvSpPr txBox="1"/>
          <p:nvPr/>
        </p:nvSpPr>
        <p:spPr>
          <a:xfrm>
            <a:off x="6053195" y="3332074"/>
            <a:ext cx="140070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Datacenter n</a:t>
            </a:r>
            <a:endParaRPr sz="1800">
              <a:solidFill>
                <a:schemeClr val="dk1"/>
              </a:solidFill>
              <a:latin typeface="Calibri"/>
              <a:ea typeface="Calibri"/>
              <a:cs typeface="Calibri"/>
              <a:sym typeface="Calibri"/>
            </a:endParaRPr>
          </a:p>
        </p:txBody>
      </p:sp>
      <p:sp>
        <p:nvSpPr>
          <p:cNvPr id="273" name="Google Shape;273;p31"/>
          <p:cNvSpPr txBox="1"/>
          <p:nvPr/>
        </p:nvSpPr>
        <p:spPr>
          <a:xfrm>
            <a:off x="5260729" y="3332074"/>
            <a:ext cx="344039"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74" name="Google Shape;274;p31"/>
          <p:cNvSpPr txBox="1"/>
          <p:nvPr/>
        </p:nvSpPr>
        <p:spPr>
          <a:xfrm>
            <a:off x="3161220" y="3332074"/>
            <a:ext cx="140070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Datacenter 2</a:t>
            </a:r>
            <a:endParaRPr sz="1800">
              <a:solidFill>
                <a:schemeClr val="dk1"/>
              </a:solidFill>
              <a:latin typeface="Calibri"/>
              <a:ea typeface="Calibri"/>
              <a:cs typeface="Calibri"/>
              <a:sym typeface="Calibri"/>
            </a:endParaRPr>
          </a:p>
        </p:txBody>
      </p:sp>
      <p:sp>
        <p:nvSpPr>
          <p:cNvPr id="275" name="Google Shape;275;p31"/>
          <p:cNvSpPr/>
          <p:nvPr/>
        </p:nvSpPr>
        <p:spPr>
          <a:xfrm>
            <a:off x="1279157" y="1090613"/>
            <a:ext cx="1511300" cy="485775"/>
          </a:xfrm>
          <a:prstGeom prst="rect">
            <a:avLst/>
          </a:prstGeom>
          <a:solidFill>
            <a:schemeClr val="lt1"/>
          </a:solidFill>
          <a:ln cap="flat" cmpd="sng" w="25400">
            <a:solidFill>
              <a:srgbClr val="1F49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800000"/>
                </a:solidFill>
                <a:latin typeface="Calibri"/>
                <a:ea typeface="Calibri"/>
                <a:cs typeface="Calibri"/>
                <a:sym typeface="Calibri"/>
              </a:rPr>
              <a:t>GPS timemaster</a:t>
            </a:r>
            <a:endParaRPr sz="1800">
              <a:solidFill>
                <a:srgbClr val="800000"/>
              </a:solidFill>
              <a:latin typeface="Calibri"/>
              <a:ea typeface="Calibri"/>
              <a:cs typeface="Calibri"/>
              <a:sym typeface="Calibri"/>
            </a:endParaRPr>
          </a:p>
        </p:txBody>
      </p:sp>
      <p:sp>
        <p:nvSpPr>
          <p:cNvPr id="276" name="Google Shape;276;p31"/>
          <p:cNvSpPr/>
          <p:nvPr/>
        </p:nvSpPr>
        <p:spPr>
          <a:xfrm>
            <a:off x="3105923" y="1090613"/>
            <a:ext cx="1511300" cy="485775"/>
          </a:xfrm>
          <a:prstGeom prst="rect">
            <a:avLst/>
          </a:prstGeom>
          <a:solidFill>
            <a:schemeClr val="lt1"/>
          </a:solidFill>
          <a:ln cap="flat" cmpd="sng" w="25400">
            <a:solidFill>
              <a:srgbClr val="1F49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800000"/>
                </a:solidFill>
                <a:latin typeface="Calibri"/>
                <a:ea typeface="Calibri"/>
                <a:cs typeface="Calibri"/>
                <a:sym typeface="Calibri"/>
              </a:rPr>
              <a:t>GPS timemaster</a:t>
            </a:r>
            <a:endParaRPr sz="1800">
              <a:solidFill>
                <a:srgbClr val="800000"/>
              </a:solidFill>
              <a:latin typeface="Calibri"/>
              <a:ea typeface="Calibri"/>
              <a:cs typeface="Calibri"/>
              <a:sym typeface="Calibri"/>
            </a:endParaRPr>
          </a:p>
        </p:txBody>
      </p:sp>
      <p:sp>
        <p:nvSpPr>
          <p:cNvPr id="277" name="Google Shape;277;p31"/>
          <p:cNvSpPr/>
          <p:nvPr/>
        </p:nvSpPr>
        <p:spPr>
          <a:xfrm>
            <a:off x="5997898" y="1090613"/>
            <a:ext cx="1511300" cy="485775"/>
          </a:xfrm>
          <a:prstGeom prst="rect">
            <a:avLst/>
          </a:prstGeom>
          <a:solidFill>
            <a:schemeClr val="lt1"/>
          </a:solidFill>
          <a:ln cap="flat" cmpd="sng" w="25400">
            <a:solidFill>
              <a:srgbClr val="1F49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800000"/>
                </a:solidFill>
                <a:latin typeface="Calibri"/>
                <a:ea typeface="Calibri"/>
                <a:cs typeface="Calibri"/>
                <a:sym typeface="Calibri"/>
              </a:rPr>
              <a:t>GPS timemaster</a:t>
            </a:r>
            <a:endParaRPr sz="1800">
              <a:solidFill>
                <a:srgbClr val="800000"/>
              </a:solidFill>
              <a:latin typeface="Calibri"/>
              <a:ea typeface="Calibri"/>
              <a:cs typeface="Calibri"/>
              <a:sym typeface="Calibri"/>
            </a:endParaRPr>
          </a:p>
        </p:txBody>
      </p:sp>
      <p:sp>
        <p:nvSpPr>
          <p:cNvPr id="278" name="Google Shape;278;p31"/>
          <p:cNvSpPr/>
          <p:nvPr/>
        </p:nvSpPr>
        <p:spPr>
          <a:xfrm>
            <a:off x="3105923" y="1831181"/>
            <a:ext cx="1511300" cy="485775"/>
          </a:xfrm>
          <a:prstGeom prst="rect">
            <a:avLst/>
          </a:prstGeom>
          <a:solidFill>
            <a:schemeClr val="lt1"/>
          </a:solidFill>
          <a:ln cap="flat" cmpd="sng" w="25400">
            <a:solidFill>
              <a:srgbClr val="1F49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800000"/>
                </a:solidFill>
                <a:latin typeface="Calibri"/>
                <a:ea typeface="Calibri"/>
                <a:cs typeface="Calibri"/>
                <a:sym typeface="Calibri"/>
              </a:rPr>
              <a:t>Atomic-clock timemaster</a:t>
            </a:r>
            <a:endParaRPr sz="1800">
              <a:solidFill>
                <a:srgbClr val="800000"/>
              </a:solidFill>
              <a:latin typeface="Calibri"/>
              <a:ea typeface="Calibri"/>
              <a:cs typeface="Calibri"/>
              <a:sym typeface="Calibri"/>
            </a:endParaRPr>
          </a:p>
        </p:txBody>
      </p:sp>
      <p:sp>
        <p:nvSpPr>
          <p:cNvPr id="279" name="Google Shape;279;p31"/>
          <p:cNvSpPr/>
          <p:nvPr/>
        </p:nvSpPr>
        <p:spPr>
          <a:xfrm>
            <a:off x="5997898" y="1831181"/>
            <a:ext cx="1511300" cy="485775"/>
          </a:xfrm>
          <a:prstGeom prst="rect">
            <a:avLst/>
          </a:prstGeom>
          <a:solidFill>
            <a:schemeClr val="lt1"/>
          </a:solidFill>
          <a:ln cap="flat" cmpd="sng" w="25400">
            <a:solidFill>
              <a:srgbClr val="1F49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800000"/>
                </a:solidFill>
                <a:latin typeface="Calibri"/>
                <a:ea typeface="Calibri"/>
                <a:cs typeface="Calibri"/>
                <a:sym typeface="Calibri"/>
              </a:rPr>
              <a:t>GPS timemaster</a:t>
            </a:r>
            <a:endParaRPr sz="1800">
              <a:solidFill>
                <a:srgbClr val="800000"/>
              </a:solidFill>
              <a:latin typeface="Calibri"/>
              <a:ea typeface="Calibri"/>
              <a:cs typeface="Calibri"/>
              <a:sym typeface="Calibri"/>
            </a:endParaRPr>
          </a:p>
        </p:txBody>
      </p:sp>
      <p:sp>
        <p:nvSpPr>
          <p:cNvPr id="280" name="Google Shape;280;p31"/>
          <p:cNvSpPr/>
          <p:nvPr/>
        </p:nvSpPr>
        <p:spPr>
          <a:xfrm>
            <a:off x="1279157" y="2819400"/>
            <a:ext cx="1511300" cy="485775"/>
          </a:xfrm>
          <a:prstGeom prst="rect">
            <a:avLst/>
          </a:prstGeom>
          <a:solidFill>
            <a:schemeClr val="lt1"/>
          </a:solidFill>
          <a:ln cap="flat" cmpd="sng" w="25400">
            <a:solidFill>
              <a:srgbClr val="1F49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800000"/>
                </a:solidFill>
                <a:latin typeface="Calibri"/>
                <a:ea typeface="Calibri"/>
                <a:cs typeface="Calibri"/>
                <a:sym typeface="Calibri"/>
              </a:rPr>
              <a:t>Client</a:t>
            </a:r>
            <a:endParaRPr sz="1800">
              <a:solidFill>
                <a:srgbClr val="800000"/>
              </a:solidFill>
              <a:latin typeface="Calibri"/>
              <a:ea typeface="Calibri"/>
              <a:cs typeface="Calibri"/>
              <a:sym typeface="Calibri"/>
            </a:endParaRPr>
          </a:p>
        </p:txBody>
      </p:sp>
      <p:cxnSp>
        <p:nvCxnSpPr>
          <p:cNvPr id="281" name="Google Shape;281;p31"/>
          <p:cNvCxnSpPr/>
          <p:nvPr/>
        </p:nvCxnSpPr>
        <p:spPr>
          <a:xfrm>
            <a:off x="850900" y="2609850"/>
            <a:ext cx="6858000" cy="0"/>
          </a:xfrm>
          <a:prstGeom prst="straightConnector1">
            <a:avLst/>
          </a:prstGeom>
          <a:noFill/>
          <a:ln cap="flat" cmpd="sng" w="25400">
            <a:solidFill>
              <a:srgbClr val="800000"/>
            </a:solidFill>
            <a:prstDash val="solid"/>
            <a:round/>
            <a:headEnd len="sm" w="sm" type="none"/>
            <a:tailEnd len="sm" w="sm" type="none"/>
          </a:ln>
          <a:effectLst>
            <a:outerShdw blurRad="40000" rotWithShape="0" dir="5400000" dist="20000">
              <a:srgbClr val="000000">
                <a:alpha val="37647"/>
              </a:srgbClr>
            </a:outerShdw>
          </a:effectLst>
        </p:spPr>
      </p:cxnSp>
      <p:sp>
        <p:nvSpPr>
          <p:cNvPr id="282" name="Google Shape;282;p3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cxnSp>
        <p:nvCxnSpPr>
          <p:cNvPr id="283" name="Google Shape;283;p31"/>
          <p:cNvCxnSpPr/>
          <p:nvPr/>
        </p:nvCxnSpPr>
        <p:spPr>
          <a:xfrm flipH="1" rot="10800000">
            <a:off x="2590800" y="2316956"/>
            <a:ext cx="1016000" cy="502444"/>
          </a:xfrm>
          <a:prstGeom prst="straightConnector1">
            <a:avLst/>
          </a:prstGeom>
          <a:noFill/>
          <a:ln cap="flat" cmpd="sng" w="25400">
            <a:solidFill>
              <a:schemeClr val="accent6"/>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84" name="Google Shape;284;p31"/>
          <p:cNvCxnSpPr>
            <a:stCxn id="280" idx="3"/>
          </p:cNvCxnSpPr>
          <p:nvPr/>
        </p:nvCxnSpPr>
        <p:spPr>
          <a:xfrm flipH="1" rot="10800000">
            <a:off x="2790457" y="1576388"/>
            <a:ext cx="3635700" cy="1485900"/>
          </a:xfrm>
          <a:prstGeom prst="straightConnector1">
            <a:avLst/>
          </a:prstGeom>
          <a:noFill/>
          <a:ln cap="flat" cmpd="sng" w="25400">
            <a:solidFill>
              <a:srgbClr val="F79646"/>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85" name="Google Shape;285;p31"/>
          <p:cNvCxnSpPr>
            <a:stCxn id="280" idx="0"/>
            <a:endCxn id="286" idx="2"/>
          </p:cNvCxnSpPr>
          <p:nvPr/>
        </p:nvCxnSpPr>
        <p:spPr>
          <a:xfrm rot="10800000">
            <a:off x="2034807" y="2316900"/>
            <a:ext cx="0" cy="502500"/>
          </a:xfrm>
          <a:prstGeom prst="straightConnector1">
            <a:avLst/>
          </a:prstGeom>
          <a:noFill/>
          <a:ln cap="flat" cmpd="sng" w="25400">
            <a:solidFill>
              <a:srgbClr val="F79646"/>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87" name="Google Shape;287;p31"/>
          <p:cNvCxnSpPr/>
          <p:nvPr/>
        </p:nvCxnSpPr>
        <p:spPr>
          <a:xfrm rot="10800000">
            <a:off x="1603007" y="1576388"/>
            <a:ext cx="0" cy="1243012"/>
          </a:xfrm>
          <a:prstGeom prst="straightConnector1">
            <a:avLst/>
          </a:prstGeom>
          <a:noFill/>
          <a:ln cap="flat" cmpd="sng" w="25400">
            <a:solidFill>
              <a:srgbClr val="F79646"/>
            </a:solidFill>
            <a:prstDash val="solid"/>
            <a:round/>
            <a:headEnd len="sm" w="sm" type="none"/>
            <a:tailEnd len="med" w="med" type="stealth"/>
          </a:ln>
          <a:effectLst>
            <a:outerShdw blurRad="40000" rotWithShape="0" dir="5400000" dist="20000">
              <a:srgbClr val="000000">
                <a:alpha val="37647"/>
              </a:srgbClr>
            </a:outerShdw>
          </a:effectLst>
        </p:spPr>
      </p:cxnSp>
      <p:sp>
        <p:nvSpPr>
          <p:cNvPr id="286" name="Google Shape;286;p31"/>
          <p:cNvSpPr/>
          <p:nvPr/>
        </p:nvSpPr>
        <p:spPr>
          <a:xfrm>
            <a:off x="1279157" y="1831181"/>
            <a:ext cx="1511300" cy="485775"/>
          </a:xfrm>
          <a:prstGeom prst="rect">
            <a:avLst/>
          </a:prstGeom>
          <a:solidFill>
            <a:schemeClr val="lt1"/>
          </a:solidFill>
          <a:ln cap="flat" cmpd="sng" w="25400">
            <a:solidFill>
              <a:srgbClr val="1F49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800000"/>
                </a:solidFill>
                <a:latin typeface="Calibri"/>
                <a:ea typeface="Calibri"/>
                <a:cs typeface="Calibri"/>
                <a:sym typeface="Calibri"/>
              </a:rPr>
              <a:t>GPS timemaster</a:t>
            </a:r>
            <a:endParaRPr sz="1800">
              <a:solidFill>
                <a:srgbClr val="800000"/>
              </a:solidFill>
              <a:latin typeface="Calibri"/>
              <a:ea typeface="Calibri"/>
              <a:cs typeface="Calibri"/>
              <a:sym typeface="Calibri"/>
            </a:endParaRPr>
          </a:p>
        </p:txBody>
      </p:sp>
      <p:sp>
        <p:nvSpPr>
          <p:cNvPr id="288" name="Google Shape;288;p31"/>
          <p:cNvSpPr/>
          <p:nvPr/>
        </p:nvSpPr>
        <p:spPr>
          <a:xfrm>
            <a:off x="1394720" y="3919150"/>
            <a:ext cx="5916403" cy="346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Compute reference [earliest, latest] = now ± ε</a:t>
            </a:r>
            <a:endParaRPr/>
          </a:p>
        </p:txBody>
      </p:sp>
      <p:sp>
        <p:nvSpPr>
          <p:cNvPr id="289" name="Google Shape;289;p31"/>
          <p:cNvSpPr txBox="1"/>
          <p:nvPr/>
        </p:nvSpPr>
        <p:spPr>
          <a:xfrm>
            <a:off x="-16550" y="4331300"/>
            <a:ext cx="8592900" cy="12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Marzullo’s Algorithm: </a:t>
            </a:r>
            <a:r>
              <a:rPr b="1" lang="en" sz="1200">
                <a:solidFill>
                  <a:srgbClr val="FFFFFF"/>
                </a:solidFill>
              </a:rPr>
              <a:t>An agreement algorithm used to select sources for estimating accurate time from a number of noisy time sources.</a:t>
            </a:r>
            <a:r>
              <a:rPr lang="en" sz="1200">
                <a:solidFill>
                  <a:schemeClr val="dk2"/>
                </a:solidFill>
              </a:rPr>
              <a:t> </a:t>
            </a:r>
            <a:br>
              <a:rPr lang="en" sz="1200">
                <a:solidFill>
                  <a:srgbClr val="FFFFFF"/>
                </a:solidFill>
              </a:rPr>
            </a:br>
            <a:endParaRPr sz="1200">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FF00"/>
              </a:buClr>
              <a:buSzPts val="4400"/>
              <a:buFont typeface="Calibri"/>
              <a:buNone/>
            </a:pPr>
            <a:r>
              <a:rPr lang="en" u="sng">
                <a:solidFill>
                  <a:srgbClr val="1155CC"/>
                </a:solidFill>
              </a:rPr>
              <a:t>TrueTime implementation</a:t>
            </a:r>
            <a:endParaRPr u="sng">
              <a:solidFill>
                <a:srgbClr val="1155CC"/>
              </a:solidFill>
            </a:endParaRPr>
          </a:p>
        </p:txBody>
      </p:sp>
      <p:cxnSp>
        <p:nvCxnSpPr>
          <p:cNvPr id="296" name="Google Shape;296;p32"/>
          <p:cNvCxnSpPr/>
          <p:nvPr/>
        </p:nvCxnSpPr>
        <p:spPr>
          <a:xfrm>
            <a:off x="2336800" y="3829050"/>
            <a:ext cx="3860800" cy="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647"/>
              </a:srgbClr>
            </a:outerShdw>
          </a:effectLst>
        </p:spPr>
      </p:cxnSp>
      <p:sp>
        <p:nvSpPr>
          <p:cNvPr id="297" name="Google Shape;297;p32"/>
          <p:cNvSpPr txBox="1"/>
          <p:nvPr/>
        </p:nvSpPr>
        <p:spPr>
          <a:xfrm>
            <a:off x="6207383" y="3690550"/>
            <a:ext cx="6126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FFFFFF"/>
                </a:solidFill>
                <a:latin typeface="Calibri"/>
                <a:ea typeface="Calibri"/>
                <a:cs typeface="Calibri"/>
                <a:sym typeface="Calibri"/>
              </a:rPr>
              <a:t>time</a:t>
            </a:r>
            <a:endParaRPr sz="1200">
              <a:solidFill>
                <a:srgbClr val="FFFFFF"/>
              </a:solidFill>
              <a:latin typeface="Calibri"/>
              <a:ea typeface="Calibri"/>
              <a:cs typeface="Calibri"/>
              <a:sym typeface="Calibri"/>
            </a:endParaRPr>
          </a:p>
        </p:txBody>
      </p:sp>
      <p:cxnSp>
        <p:nvCxnSpPr>
          <p:cNvPr id="298" name="Google Shape;298;p32"/>
          <p:cNvCxnSpPr>
            <a:endCxn id="299" idx="2"/>
          </p:cNvCxnSpPr>
          <p:nvPr/>
        </p:nvCxnSpPr>
        <p:spPr>
          <a:xfrm rot="10800000">
            <a:off x="2343125" y="2111853"/>
            <a:ext cx="0" cy="170940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647"/>
              </a:srgbClr>
            </a:outerShdw>
          </a:effectLst>
        </p:spPr>
      </p:cxnSp>
      <p:sp>
        <p:nvSpPr>
          <p:cNvPr id="299" name="Google Shape;299;p32"/>
          <p:cNvSpPr/>
          <p:nvPr/>
        </p:nvSpPr>
        <p:spPr>
          <a:xfrm>
            <a:off x="2198225" y="1782453"/>
            <a:ext cx="289800" cy="329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ε</a:t>
            </a:r>
            <a:endParaRPr sz="1800">
              <a:solidFill>
                <a:srgbClr val="FFFFFF"/>
              </a:solidFill>
              <a:latin typeface="Calibri"/>
              <a:ea typeface="Calibri"/>
              <a:cs typeface="Calibri"/>
              <a:sym typeface="Calibri"/>
            </a:endParaRPr>
          </a:p>
        </p:txBody>
      </p:sp>
      <p:sp>
        <p:nvSpPr>
          <p:cNvPr id="300" name="Google Shape;300;p32"/>
          <p:cNvSpPr/>
          <p:nvPr/>
        </p:nvSpPr>
        <p:spPr>
          <a:xfrm>
            <a:off x="2266950" y="3633788"/>
            <a:ext cx="120650" cy="90487"/>
          </a:xfrm>
          <a:prstGeom prst="ellipse">
            <a:avLst/>
          </a:prstGeom>
          <a:solidFill>
            <a:srgbClr val="F79646"/>
          </a:solidFill>
          <a:ln cap="flat" cmpd="sng" w="9525">
            <a:solidFill>
              <a:srgbClr val="2B068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01" name="Google Shape;301;p32"/>
          <p:cNvCxnSpPr/>
          <p:nvPr/>
        </p:nvCxnSpPr>
        <p:spPr>
          <a:xfrm flipH="1" rot="10800000">
            <a:off x="2344531" y="2638425"/>
            <a:ext cx="1198769" cy="1027665"/>
          </a:xfrm>
          <a:prstGeom prst="straightConnector1">
            <a:avLst/>
          </a:prstGeom>
          <a:noFill/>
          <a:ln cap="flat" cmpd="sng" w="25400">
            <a:solidFill>
              <a:schemeClr val="accent6"/>
            </a:solidFill>
            <a:prstDash val="solid"/>
            <a:round/>
            <a:headEnd len="sm" w="sm" type="none"/>
            <a:tailEnd len="sm" w="sm" type="none"/>
          </a:ln>
          <a:effectLst>
            <a:outerShdw blurRad="40000" rotWithShape="0" dir="5400000" dist="20000">
              <a:srgbClr val="000000">
                <a:alpha val="37647"/>
              </a:srgbClr>
            </a:outerShdw>
          </a:effectLst>
        </p:spPr>
      </p:cxnSp>
      <p:sp>
        <p:nvSpPr>
          <p:cNvPr id="302" name="Google Shape;302;p32"/>
          <p:cNvSpPr txBox="1"/>
          <p:nvPr/>
        </p:nvSpPr>
        <p:spPr>
          <a:xfrm>
            <a:off x="2055030" y="3979649"/>
            <a:ext cx="60440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0sec</a:t>
            </a:r>
            <a:endParaRPr sz="1800">
              <a:solidFill>
                <a:srgbClr val="FFFFFF"/>
              </a:solidFill>
              <a:latin typeface="Calibri"/>
              <a:ea typeface="Calibri"/>
              <a:cs typeface="Calibri"/>
              <a:sym typeface="Calibri"/>
            </a:endParaRPr>
          </a:p>
        </p:txBody>
      </p:sp>
      <p:sp>
        <p:nvSpPr>
          <p:cNvPr id="303" name="Google Shape;303;p32"/>
          <p:cNvSpPr txBox="1"/>
          <p:nvPr/>
        </p:nvSpPr>
        <p:spPr>
          <a:xfrm>
            <a:off x="3076791" y="3979649"/>
            <a:ext cx="72139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30sec</a:t>
            </a:r>
            <a:endParaRPr sz="1800">
              <a:solidFill>
                <a:srgbClr val="FFFFFF"/>
              </a:solidFill>
              <a:latin typeface="Calibri"/>
              <a:ea typeface="Calibri"/>
              <a:cs typeface="Calibri"/>
              <a:sym typeface="Calibri"/>
            </a:endParaRPr>
          </a:p>
        </p:txBody>
      </p:sp>
      <p:sp>
        <p:nvSpPr>
          <p:cNvPr id="304" name="Google Shape;304;p32"/>
          <p:cNvSpPr txBox="1"/>
          <p:nvPr/>
        </p:nvSpPr>
        <p:spPr>
          <a:xfrm>
            <a:off x="4215546" y="3979649"/>
            <a:ext cx="72139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60sec</a:t>
            </a:r>
            <a:endParaRPr sz="1800">
              <a:solidFill>
                <a:srgbClr val="FFFFFF"/>
              </a:solidFill>
              <a:latin typeface="Calibri"/>
              <a:ea typeface="Calibri"/>
              <a:cs typeface="Calibri"/>
              <a:sym typeface="Calibri"/>
            </a:endParaRPr>
          </a:p>
        </p:txBody>
      </p:sp>
      <p:sp>
        <p:nvSpPr>
          <p:cNvPr id="305" name="Google Shape;305;p32"/>
          <p:cNvSpPr/>
          <p:nvPr/>
        </p:nvSpPr>
        <p:spPr>
          <a:xfrm>
            <a:off x="3384550" y="3386138"/>
            <a:ext cx="120650" cy="90487"/>
          </a:xfrm>
          <a:prstGeom prst="ellipse">
            <a:avLst/>
          </a:prstGeom>
          <a:solidFill>
            <a:srgbClr val="F79646"/>
          </a:solidFill>
          <a:ln cap="flat" cmpd="sng" w="9525">
            <a:solidFill>
              <a:srgbClr val="2B068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32"/>
          <p:cNvSpPr/>
          <p:nvPr/>
        </p:nvSpPr>
        <p:spPr>
          <a:xfrm>
            <a:off x="4521200" y="3548063"/>
            <a:ext cx="120650" cy="90487"/>
          </a:xfrm>
          <a:prstGeom prst="ellipse">
            <a:avLst/>
          </a:prstGeom>
          <a:solidFill>
            <a:srgbClr val="F79646"/>
          </a:solidFill>
          <a:ln cap="flat" cmpd="sng" w="9525">
            <a:solidFill>
              <a:srgbClr val="2B068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p32"/>
          <p:cNvSpPr txBox="1"/>
          <p:nvPr/>
        </p:nvSpPr>
        <p:spPr>
          <a:xfrm>
            <a:off x="5354302" y="3979649"/>
            <a:ext cx="72139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90sec</a:t>
            </a:r>
            <a:endParaRPr sz="1800">
              <a:solidFill>
                <a:srgbClr val="FFFFFF"/>
              </a:solidFill>
              <a:latin typeface="Calibri"/>
              <a:ea typeface="Calibri"/>
              <a:cs typeface="Calibri"/>
              <a:sym typeface="Calibri"/>
            </a:endParaRPr>
          </a:p>
        </p:txBody>
      </p:sp>
      <p:sp>
        <p:nvSpPr>
          <p:cNvPr id="308" name="Google Shape;308;p32"/>
          <p:cNvSpPr txBox="1"/>
          <p:nvPr/>
        </p:nvSpPr>
        <p:spPr>
          <a:xfrm>
            <a:off x="1429398" y="2634311"/>
            <a:ext cx="691303"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+6ms</a:t>
            </a:r>
            <a:endParaRPr sz="1800">
              <a:solidFill>
                <a:srgbClr val="FFFFFF"/>
              </a:solidFill>
              <a:latin typeface="Calibri"/>
              <a:ea typeface="Calibri"/>
              <a:cs typeface="Calibri"/>
              <a:sym typeface="Calibri"/>
            </a:endParaRPr>
          </a:p>
        </p:txBody>
      </p:sp>
      <p:cxnSp>
        <p:nvCxnSpPr>
          <p:cNvPr id="309" name="Google Shape;309;p32"/>
          <p:cNvCxnSpPr/>
          <p:nvPr/>
        </p:nvCxnSpPr>
        <p:spPr>
          <a:xfrm flipH="1" rot="10800000">
            <a:off x="3441700" y="2390775"/>
            <a:ext cx="1198769" cy="1027665"/>
          </a:xfrm>
          <a:prstGeom prst="straightConnector1">
            <a:avLst/>
          </a:prstGeom>
          <a:noFill/>
          <a:ln cap="flat" cmpd="sng" w="25400">
            <a:solidFill>
              <a:schemeClr val="accent6"/>
            </a:solidFill>
            <a:prstDash val="solid"/>
            <a:round/>
            <a:headEnd len="sm" w="sm" type="none"/>
            <a:tailEnd len="sm" w="sm" type="none"/>
          </a:ln>
          <a:effectLst>
            <a:outerShdw blurRad="40000" rotWithShape="0" dir="5400000" dist="20000">
              <a:srgbClr val="000000">
                <a:alpha val="37647"/>
              </a:srgbClr>
            </a:outerShdw>
          </a:effectLst>
        </p:spPr>
      </p:cxnSp>
      <p:cxnSp>
        <p:nvCxnSpPr>
          <p:cNvPr id="310" name="Google Shape;310;p32"/>
          <p:cNvCxnSpPr/>
          <p:nvPr/>
        </p:nvCxnSpPr>
        <p:spPr>
          <a:xfrm flipH="1" rot="10800000">
            <a:off x="4576969" y="2553735"/>
            <a:ext cx="1198769" cy="1027665"/>
          </a:xfrm>
          <a:prstGeom prst="straightConnector1">
            <a:avLst/>
          </a:prstGeom>
          <a:noFill/>
          <a:ln cap="flat" cmpd="sng" w="25400">
            <a:solidFill>
              <a:schemeClr val="accent6"/>
            </a:solidFill>
            <a:prstDash val="solid"/>
            <a:round/>
            <a:headEnd len="sm" w="sm" type="none"/>
            <a:tailEnd len="sm" w="sm" type="none"/>
          </a:ln>
          <a:effectLst>
            <a:outerShdw blurRad="40000" rotWithShape="0" dir="5400000" dist="20000">
              <a:srgbClr val="000000">
                <a:alpha val="37647"/>
              </a:srgbClr>
            </a:outerShdw>
          </a:effectLst>
        </p:spPr>
      </p:cxnSp>
      <p:sp>
        <p:nvSpPr>
          <p:cNvPr id="311" name="Google Shape;311;p32"/>
          <p:cNvSpPr txBox="1"/>
          <p:nvPr>
            <p:ph idx="1" type="body"/>
          </p:nvPr>
        </p:nvSpPr>
        <p:spPr>
          <a:xfrm>
            <a:off x="457200" y="1104900"/>
            <a:ext cx="8229600" cy="675900"/>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Clr>
                <a:schemeClr val="dk1"/>
              </a:buClr>
              <a:buSzPts val="2800"/>
              <a:buNone/>
            </a:pPr>
            <a:r>
              <a:rPr b="1" lang="en">
                <a:solidFill>
                  <a:schemeClr val="accent5"/>
                </a:solidFill>
              </a:rPr>
              <a:t>now</a:t>
            </a:r>
            <a:r>
              <a:rPr b="1" lang="en">
                <a:solidFill>
                  <a:srgbClr val="FFFFFF"/>
                </a:solidFill>
              </a:rPr>
              <a:t> = reference now + local-clock offset</a:t>
            </a:r>
            <a:endParaRPr b="1">
              <a:solidFill>
                <a:srgbClr val="FFFFFF"/>
              </a:solidFill>
            </a:endParaRPr>
          </a:p>
          <a:p>
            <a:pPr indent="0" lvl="1" marL="457200" rtl="0" algn="l">
              <a:spcBef>
                <a:spcPts val="560"/>
              </a:spcBef>
              <a:spcAft>
                <a:spcPts val="1600"/>
              </a:spcAft>
              <a:buClr>
                <a:schemeClr val="dk1"/>
              </a:buClr>
              <a:buSzPts val="2800"/>
              <a:buNone/>
            </a:pPr>
            <a:r>
              <a:rPr b="1" lang="en">
                <a:solidFill>
                  <a:schemeClr val="accent5"/>
                </a:solidFill>
              </a:rPr>
              <a:t>ε </a:t>
            </a:r>
            <a:r>
              <a:rPr b="1" lang="en">
                <a:solidFill>
                  <a:srgbClr val="FFFFFF"/>
                </a:solidFill>
              </a:rPr>
              <a:t>= reference ε + worst-case local-clock drift</a:t>
            </a:r>
            <a:endParaRPr b="1">
              <a:solidFill>
                <a:srgbClr val="FFFFFF"/>
              </a:solidFill>
            </a:endParaRPr>
          </a:p>
        </p:txBody>
      </p:sp>
      <p:sp>
        <p:nvSpPr>
          <p:cNvPr id="312" name="Google Shape;312;p32"/>
          <p:cNvSpPr txBox="1"/>
          <p:nvPr/>
        </p:nvSpPr>
        <p:spPr>
          <a:xfrm>
            <a:off x="1142950" y="3510411"/>
            <a:ext cx="1264200" cy="48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200">
                <a:solidFill>
                  <a:srgbClr val="FFFFFF"/>
                </a:solidFill>
                <a:latin typeface="Calibri"/>
                <a:ea typeface="Calibri"/>
                <a:cs typeface="Calibri"/>
                <a:sym typeface="Calibri"/>
              </a:rPr>
              <a:t>reference</a:t>
            </a:r>
            <a:endParaRPr sz="1200">
              <a:solidFill>
                <a:srgbClr val="FFFFFF"/>
              </a:solidFill>
            </a:endParaRPr>
          </a:p>
          <a:p>
            <a:pPr indent="0" lvl="0" marL="0" marR="0" rtl="0" algn="ctr">
              <a:spcBef>
                <a:spcPts val="0"/>
              </a:spcBef>
              <a:spcAft>
                <a:spcPts val="0"/>
              </a:spcAft>
              <a:buNone/>
            </a:pPr>
            <a:r>
              <a:rPr lang="en" sz="1200">
                <a:solidFill>
                  <a:srgbClr val="FFFFFF"/>
                </a:solidFill>
                <a:latin typeface="Calibri"/>
                <a:ea typeface="Calibri"/>
                <a:cs typeface="Calibri"/>
                <a:sym typeface="Calibri"/>
              </a:rPr>
              <a:t>uncertainty</a:t>
            </a:r>
            <a:endParaRPr sz="1200">
              <a:solidFill>
                <a:srgbClr val="FFFFFF"/>
              </a:solidFill>
              <a:latin typeface="Calibri"/>
              <a:ea typeface="Calibri"/>
              <a:cs typeface="Calibri"/>
              <a:sym typeface="Calibri"/>
            </a:endParaRPr>
          </a:p>
        </p:txBody>
      </p:sp>
      <p:sp>
        <p:nvSpPr>
          <p:cNvPr id="313" name="Google Shape;313;p3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
        <p:nvSpPr>
          <p:cNvPr id="314" name="Google Shape;314;p32"/>
          <p:cNvSpPr txBox="1"/>
          <p:nvPr/>
        </p:nvSpPr>
        <p:spPr>
          <a:xfrm>
            <a:off x="6553200" y="2772811"/>
            <a:ext cx="1196925"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FFFFFF"/>
                </a:solidFill>
                <a:latin typeface="Calibri"/>
                <a:ea typeface="Calibri"/>
                <a:cs typeface="Calibri"/>
                <a:sym typeface="Calibri"/>
              </a:rPr>
              <a:t>200 μs/sec</a:t>
            </a:r>
            <a:endParaRPr sz="1800">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2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2000"/>
                                        <p:tgtEl>
                                          <p:spTgt spid="309"/>
                                        </p:tgtEl>
                                      </p:cBhvr>
                                    </p:animEffec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2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5"/>
          <p:cNvPicPr preferRelativeResize="0"/>
          <p:nvPr/>
        </p:nvPicPr>
        <p:blipFill>
          <a:blip r:embed="rId3">
            <a:alphaModFix/>
          </a:blip>
          <a:stretch>
            <a:fillRect/>
          </a:stretch>
        </p:blipFill>
        <p:spPr>
          <a:xfrm>
            <a:off x="-108100" y="0"/>
            <a:ext cx="9360199" cy="5143500"/>
          </a:xfrm>
          <a:prstGeom prst="rect">
            <a:avLst/>
          </a:prstGeom>
          <a:noFill/>
          <a:ln>
            <a:noFill/>
          </a:ln>
        </p:spPr>
      </p:pic>
      <p:sp>
        <p:nvSpPr>
          <p:cNvPr id="88" name="Google Shape;88;p15"/>
          <p:cNvSpPr txBox="1"/>
          <p:nvPr/>
        </p:nvSpPr>
        <p:spPr>
          <a:xfrm>
            <a:off x="7138325" y="86275"/>
            <a:ext cx="1650000" cy="6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solidFill>
                  <a:schemeClr val="lt1"/>
                </a:solidFill>
                <a:latin typeface="Lora"/>
                <a:ea typeface="Lora"/>
                <a:cs typeface="Lora"/>
                <a:sym typeface="Lora"/>
              </a:rPr>
              <a:t>Journey</a:t>
            </a:r>
            <a:endParaRPr b="1" sz="3000" u="sng">
              <a:solidFill>
                <a:schemeClr val="lt1"/>
              </a:solidFill>
              <a:latin typeface="Lora"/>
              <a:ea typeface="Lora"/>
              <a:cs typeface="Lora"/>
              <a:sym typeface="Lora"/>
            </a:endParaRPr>
          </a:p>
        </p:txBody>
      </p:sp>
      <p:sp>
        <p:nvSpPr>
          <p:cNvPr id="89" name="Google Shape;89;p15"/>
          <p:cNvSpPr txBox="1"/>
          <p:nvPr/>
        </p:nvSpPr>
        <p:spPr>
          <a:xfrm>
            <a:off x="97000" y="86275"/>
            <a:ext cx="4604400" cy="229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2"/>
              </a:buClr>
              <a:buSzPts val="1100"/>
              <a:buFont typeface="Arial"/>
              <a:buNone/>
            </a:pPr>
            <a:r>
              <a:rPr b="1" lang="en" sz="1700">
                <a:solidFill>
                  <a:srgbClr val="1155CC"/>
                </a:solidFill>
              </a:rPr>
              <a:t>The Pain with MySQL</a:t>
            </a:r>
            <a:endParaRPr b="1" sz="1700">
              <a:solidFill>
                <a:srgbClr val="1155CC"/>
              </a:solidFill>
            </a:endParaRPr>
          </a:p>
          <a:p>
            <a:pPr indent="0" lvl="0" marL="0" rtl="0" algn="l">
              <a:lnSpc>
                <a:spcPct val="115000"/>
              </a:lnSpc>
              <a:spcBef>
                <a:spcPts val="1200"/>
              </a:spcBef>
              <a:spcAft>
                <a:spcPts val="1200"/>
              </a:spcAft>
              <a:buNone/>
            </a:pPr>
            <a:r>
              <a:rPr b="1" lang="en" sz="1200">
                <a:solidFill>
                  <a:srgbClr val="FFFFFF"/>
                </a:solidFill>
              </a:rPr>
              <a:t>In 2005-2006 Google was using the MySQL at massive scale. Due to some maintenance they had to reshard the MySQL Clusters. This process took 2 years to complete. Google understood that they are growing very fast and these kinds of databases will be a pain in future.</a:t>
            </a:r>
            <a:endParaRPr b="1" sz="1300">
              <a:solidFill>
                <a:srgbClr val="FFFFFF"/>
              </a:solidFill>
              <a:latin typeface="Lato"/>
              <a:ea typeface="Lato"/>
              <a:cs typeface="Lato"/>
              <a:sym typeface="Lato"/>
            </a:endParaRPr>
          </a:p>
        </p:txBody>
      </p:sp>
      <p:sp>
        <p:nvSpPr>
          <p:cNvPr id="90" name="Google Shape;90;p15"/>
          <p:cNvSpPr txBox="1"/>
          <p:nvPr/>
        </p:nvSpPr>
        <p:spPr>
          <a:xfrm>
            <a:off x="5500300" y="3851000"/>
            <a:ext cx="3828000" cy="11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They wanted the sharding features like the traditional NoSQL sharding that will take care of resharding and rebalancing, more availability, less downtime, horizontal scale and globally distributed. Thus, Spanner was born.</a:t>
            </a:r>
            <a:endParaRPr b="1" sz="12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3"/>
          <p:cNvSpPr txBox="1"/>
          <p:nvPr>
            <p:ph type="title"/>
          </p:nvPr>
        </p:nvSpPr>
        <p:spPr>
          <a:xfrm>
            <a:off x="152400" y="42675"/>
            <a:ext cx="3441300" cy="857400"/>
          </a:xfrm>
          <a:prstGeom prst="rect">
            <a:avLst/>
          </a:prstGeom>
        </p:spPr>
        <p:txBody>
          <a:bodyPr anchorCtr="0" anchor="ctr" bIns="45700" lIns="91425" spcFirstLastPara="1" rIns="91425" wrap="square" tIns="45700">
            <a:noAutofit/>
          </a:bodyPr>
          <a:lstStyle/>
          <a:p>
            <a:pPr indent="0" lvl="0" marL="0" rtl="0" algn="l">
              <a:lnSpc>
                <a:spcPct val="115000"/>
              </a:lnSpc>
              <a:spcBef>
                <a:spcPts val="2400"/>
              </a:spcBef>
              <a:spcAft>
                <a:spcPts val="0"/>
              </a:spcAft>
              <a:buClr>
                <a:schemeClr val="dk2"/>
              </a:buClr>
              <a:buSzPts val="1100"/>
              <a:buFont typeface="Arial"/>
              <a:buNone/>
            </a:pPr>
            <a:r>
              <a:rPr lang="en" sz="2300" u="sng">
                <a:solidFill>
                  <a:srgbClr val="1155CC"/>
                </a:solidFill>
                <a:latin typeface="Arial"/>
                <a:ea typeface="Arial"/>
                <a:cs typeface="Arial"/>
                <a:sym typeface="Arial"/>
              </a:rPr>
              <a:t>Concurrency control</a:t>
            </a:r>
            <a:endParaRPr sz="2300" u="sng">
              <a:solidFill>
                <a:srgbClr val="1155CC"/>
              </a:solidFill>
              <a:latin typeface="Arial"/>
              <a:ea typeface="Arial"/>
              <a:cs typeface="Arial"/>
              <a:sym typeface="Arial"/>
            </a:endParaRPr>
          </a:p>
          <a:p>
            <a:pPr indent="0" lvl="0" marL="0" rtl="0" algn="ctr">
              <a:spcBef>
                <a:spcPts val="600"/>
              </a:spcBef>
              <a:spcAft>
                <a:spcPts val="0"/>
              </a:spcAft>
              <a:buNone/>
            </a:pPr>
            <a:r>
              <a:t/>
            </a:r>
            <a:endParaRPr sz="2300">
              <a:latin typeface="Arial"/>
              <a:ea typeface="Arial"/>
              <a:cs typeface="Arial"/>
              <a:sym typeface="Arial"/>
            </a:endParaRPr>
          </a:p>
        </p:txBody>
      </p:sp>
      <p:pic>
        <p:nvPicPr>
          <p:cNvPr id="320" name="Google Shape;320;p33"/>
          <p:cNvPicPr preferRelativeResize="0"/>
          <p:nvPr/>
        </p:nvPicPr>
        <p:blipFill>
          <a:blip r:embed="rId3">
            <a:alphaModFix/>
          </a:blip>
          <a:stretch>
            <a:fillRect/>
          </a:stretch>
        </p:blipFill>
        <p:spPr>
          <a:xfrm>
            <a:off x="5285700" y="1418575"/>
            <a:ext cx="3576100" cy="2163550"/>
          </a:xfrm>
          <a:prstGeom prst="rect">
            <a:avLst/>
          </a:prstGeom>
          <a:noFill/>
          <a:ln>
            <a:noFill/>
          </a:ln>
        </p:spPr>
      </p:pic>
      <p:sp>
        <p:nvSpPr>
          <p:cNvPr id="321" name="Google Shape;321;p33"/>
          <p:cNvSpPr txBox="1"/>
          <p:nvPr/>
        </p:nvSpPr>
        <p:spPr>
          <a:xfrm>
            <a:off x="152400" y="734700"/>
            <a:ext cx="4970100" cy="44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Read-write transactions use </a:t>
            </a:r>
            <a:r>
              <a:rPr lang="en">
                <a:solidFill>
                  <a:srgbClr val="660066"/>
                </a:solidFill>
              </a:rPr>
              <a:t>2-phase locking and 2-phase commit.</a:t>
            </a:r>
            <a:r>
              <a:rPr lang="en">
                <a:solidFill>
                  <a:srgbClr val="FFFFFF"/>
                </a:solidFill>
              </a:rPr>
              <a:t> First, the client issues reads to the leader replica of the appropriate group, which acquires read locks and then reads the most recent data.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When a client has completed all reads and buffered all writes, it starts 2-phase commit. Read-write transactions can be assigned commit timestamps by the coordinator leader at any time when all locks have been acquired, but before any locks have been released.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For a given transaction, Spanner assigns it the timestamp that the coordinating leader assigns to the Paxos write that represents the transaction commit. To wait out the uncertainty in TrueTime, there is a </a:t>
            </a:r>
            <a:r>
              <a:rPr i="1" lang="en">
                <a:solidFill>
                  <a:srgbClr val="FFFFFF"/>
                </a:solidFill>
              </a:rPr>
              <a:t>Commit Wait</a:t>
            </a:r>
            <a:r>
              <a:rPr lang="en">
                <a:solidFill>
                  <a:srgbClr val="FFFFFF"/>
                </a:solidFill>
              </a:rPr>
              <a:t>: The coordinator leader ensures that clients cannot see any data committed by T</a:t>
            </a:r>
            <a:r>
              <a:rPr baseline="-25000" lang="en">
                <a:solidFill>
                  <a:srgbClr val="FFFFFF"/>
                </a:solidFill>
              </a:rPr>
              <a:t>i</a:t>
            </a:r>
            <a:r>
              <a:rPr lang="en">
                <a:solidFill>
                  <a:srgbClr val="FFFFFF"/>
                </a:solidFill>
              </a:rPr>
              <a:t> until TT.after(s</a:t>
            </a:r>
            <a:r>
              <a:rPr baseline="-25000" lang="en">
                <a:solidFill>
                  <a:srgbClr val="FFFFFF"/>
                </a:solidFill>
              </a:rPr>
              <a:t>i</a:t>
            </a:r>
            <a:r>
              <a:rPr lang="en">
                <a:solidFill>
                  <a:srgbClr val="FFFFFF"/>
                </a:solidFill>
              </a:rPr>
              <a:t>) is true.</a:t>
            </a:r>
            <a:endParaRPr>
              <a:solidFill>
                <a:srgbClr val="FFFFFF"/>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4"/>
          <p:cNvSpPr txBox="1"/>
          <p:nvPr>
            <p:ph type="title"/>
          </p:nvPr>
        </p:nvSpPr>
        <p:spPr>
          <a:xfrm>
            <a:off x="457200" y="-22622"/>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FF00"/>
              </a:buClr>
              <a:buSzPts val="4400"/>
              <a:buFont typeface="Calibri"/>
              <a:buNone/>
            </a:pPr>
            <a:r>
              <a:rPr lang="en" u="sng">
                <a:solidFill>
                  <a:schemeClr val="accent1"/>
                </a:solidFill>
              </a:rPr>
              <a:t>Commit Wait and 2-Phase Commit</a:t>
            </a:r>
            <a:endParaRPr u="sng">
              <a:solidFill>
                <a:schemeClr val="accent1"/>
              </a:solidFill>
            </a:endParaRPr>
          </a:p>
        </p:txBody>
      </p:sp>
      <p:grpSp>
        <p:nvGrpSpPr>
          <p:cNvPr id="328" name="Google Shape;328;p34"/>
          <p:cNvGrpSpPr/>
          <p:nvPr/>
        </p:nvGrpSpPr>
        <p:grpSpPr>
          <a:xfrm>
            <a:off x="1943100" y="1723062"/>
            <a:ext cx="4419600" cy="295275"/>
            <a:chOff x="2197100" y="3829050"/>
            <a:chExt cx="1562100" cy="393700"/>
          </a:xfrm>
        </p:grpSpPr>
        <p:cxnSp>
          <p:nvCxnSpPr>
            <p:cNvPr id="329" name="Google Shape;329;p34"/>
            <p:cNvCxnSpPr/>
            <p:nvPr/>
          </p:nvCxnSpPr>
          <p:spPr>
            <a:xfrm>
              <a:off x="2197100" y="4025900"/>
              <a:ext cx="1562100" cy="0"/>
            </a:xfrm>
            <a:prstGeom prst="straightConnector1">
              <a:avLst/>
            </a:prstGeom>
            <a:noFill/>
            <a:ln cap="flat" cmpd="sng" w="25400">
              <a:solidFill>
                <a:srgbClr val="800000"/>
              </a:solidFill>
              <a:prstDash val="solid"/>
              <a:round/>
              <a:headEnd len="sm" w="sm" type="none"/>
              <a:tailEnd len="sm" w="sm" type="none"/>
            </a:ln>
            <a:effectLst>
              <a:outerShdw blurRad="40000" rotWithShape="0" dir="5400000" dist="20000">
                <a:srgbClr val="000000">
                  <a:alpha val="37647"/>
                </a:srgbClr>
              </a:outerShdw>
            </a:effectLst>
          </p:spPr>
        </p:cxnSp>
        <p:cxnSp>
          <p:nvCxnSpPr>
            <p:cNvPr id="330" name="Google Shape;330;p34"/>
            <p:cNvCxnSpPr/>
            <p:nvPr/>
          </p:nvCxnSpPr>
          <p:spPr>
            <a:xfrm>
              <a:off x="2200822" y="3829050"/>
              <a:ext cx="0" cy="393700"/>
            </a:xfrm>
            <a:prstGeom prst="straightConnector1">
              <a:avLst/>
            </a:prstGeom>
            <a:noFill/>
            <a:ln cap="flat" cmpd="sng" w="25400">
              <a:solidFill>
                <a:srgbClr val="800000"/>
              </a:solidFill>
              <a:prstDash val="solid"/>
              <a:round/>
              <a:headEnd len="sm" w="sm" type="none"/>
              <a:tailEnd len="sm" w="sm" type="none"/>
            </a:ln>
            <a:effectLst>
              <a:outerShdw blurRad="40000" rotWithShape="0" dir="5400000" dist="20000">
                <a:srgbClr val="000000">
                  <a:alpha val="37647"/>
                </a:srgbClr>
              </a:outerShdw>
            </a:effectLst>
          </p:spPr>
        </p:cxnSp>
        <p:cxnSp>
          <p:nvCxnSpPr>
            <p:cNvPr id="331" name="Google Shape;331;p34"/>
            <p:cNvCxnSpPr/>
            <p:nvPr/>
          </p:nvCxnSpPr>
          <p:spPr>
            <a:xfrm>
              <a:off x="3759200" y="3829050"/>
              <a:ext cx="0" cy="393700"/>
            </a:xfrm>
            <a:prstGeom prst="straightConnector1">
              <a:avLst/>
            </a:prstGeom>
            <a:noFill/>
            <a:ln cap="flat" cmpd="sng" w="25400">
              <a:solidFill>
                <a:srgbClr val="800000"/>
              </a:solidFill>
              <a:prstDash val="solid"/>
              <a:round/>
              <a:headEnd len="sm" w="sm" type="none"/>
              <a:tailEnd len="sm" w="sm" type="none"/>
            </a:ln>
            <a:effectLst>
              <a:outerShdw blurRad="40000" rotWithShape="0" dir="5400000" dist="20000">
                <a:srgbClr val="000000">
                  <a:alpha val="37647"/>
                </a:srgbClr>
              </a:outerShdw>
            </a:effectLst>
          </p:spPr>
        </p:cxnSp>
      </p:grpSp>
      <p:sp>
        <p:nvSpPr>
          <p:cNvPr id="332" name="Google Shape;332;p34"/>
          <p:cNvSpPr txBox="1"/>
          <p:nvPr/>
        </p:nvSpPr>
        <p:spPr>
          <a:xfrm>
            <a:off x="1358901" y="1732200"/>
            <a:ext cx="5588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800000"/>
                </a:solidFill>
                <a:latin typeface="Calibri"/>
                <a:ea typeface="Calibri"/>
                <a:cs typeface="Calibri"/>
                <a:sym typeface="Calibri"/>
              </a:rPr>
              <a:t>T</a:t>
            </a:r>
            <a:r>
              <a:rPr baseline="-25000" lang="en" sz="1800">
                <a:solidFill>
                  <a:srgbClr val="800000"/>
                </a:solidFill>
                <a:latin typeface="Calibri"/>
                <a:ea typeface="Calibri"/>
                <a:cs typeface="Calibri"/>
                <a:sym typeface="Calibri"/>
              </a:rPr>
              <a:t>C</a:t>
            </a:r>
            <a:endParaRPr baseline="-25000" sz="1800">
              <a:solidFill>
                <a:srgbClr val="800000"/>
              </a:solidFill>
              <a:latin typeface="Calibri"/>
              <a:ea typeface="Calibri"/>
              <a:cs typeface="Calibri"/>
              <a:sym typeface="Calibri"/>
            </a:endParaRPr>
          </a:p>
        </p:txBody>
      </p:sp>
      <p:sp>
        <p:nvSpPr>
          <p:cNvPr id="333" name="Google Shape;333;p34"/>
          <p:cNvSpPr txBox="1"/>
          <p:nvPr/>
        </p:nvSpPr>
        <p:spPr>
          <a:xfrm>
            <a:off x="1829744" y="1404938"/>
            <a:ext cx="154768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Acquired locks</a:t>
            </a:r>
            <a:endParaRPr sz="1800">
              <a:solidFill>
                <a:schemeClr val="dk1"/>
              </a:solidFill>
              <a:latin typeface="Calibri"/>
              <a:ea typeface="Calibri"/>
              <a:cs typeface="Calibri"/>
              <a:sym typeface="Calibri"/>
            </a:endParaRPr>
          </a:p>
        </p:txBody>
      </p:sp>
      <p:cxnSp>
        <p:nvCxnSpPr>
          <p:cNvPr id="334" name="Google Shape;334;p34"/>
          <p:cNvCxnSpPr/>
          <p:nvPr/>
        </p:nvCxnSpPr>
        <p:spPr>
          <a:xfrm>
            <a:off x="2597150" y="1652588"/>
            <a:ext cx="0" cy="20955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335" name="Google Shape;335;p34"/>
          <p:cNvCxnSpPr/>
          <p:nvPr/>
        </p:nvCxnSpPr>
        <p:spPr>
          <a:xfrm>
            <a:off x="5891855" y="1652588"/>
            <a:ext cx="0" cy="20955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647"/>
              </a:srgbClr>
            </a:outerShdw>
          </a:effectLst>
        </p:spPr>
      </p:cxnSp>
      <p:sp>
        <p:nvSpPr>
          <p:cNvPr id="336" name="Google Shape;336;p34"/>
          <p:cNvSpPr txBox="1"/>
          <p:nvPr/>
        </p:nvSpPr>
        <p:spPr>
          <a:xfrm>
            <a:off x="5487190" y="1408926"/>
            <a:ext cx="142859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Release locks</a:t>
            </a:r>
            <a:endParaRPr sz="1800">
              <a:solidFill>
                <a:schemeClr val="dk1"/>
              </a:solidFill>
              <a:latin typeface="Calibri"/>
              <a:ea typeface="Calibri"/>
              <a:cs typeface="Calibri"/>
              <a:sym typeface="Calibri"/>
            </a:endParaRPr>
          </a:p>
        </p:txBody>
      </p:sp>
      <p:grpSp>
        <p:nvGrpSpPr>
          <p:cNvPr id="337" name="Google Shape;337;p34"/>
          <p:cNvGrpSpPr/>
          <p:nvPr/>
        </p:nvGrpSpPr>
        <p:grpSpPr>
          <a:xfrm>
            <a:off x="2311400" y="2449081"/>
            <a:ext cx="4889500" cy="295275"/>
            <a:chOff x="2197100" y="3829050"/>
            <a:chExt cx="1562100" cy="393700"/>
          </a:xfrm>
        </p:grpSpPr>
        <p:cxnSp>
          <p:nvCxnSpPr>
            <p:cNvPr id="338" name="Google Shape;338;p34"/>
            <p:cNvCxnSpPr/>
            <p:nvPr/>
          </p:nvCxnSpPr>
          <p:spPr>
            <a:xfrm>
              <a:off x="2197100" y="4025900"/>
              <a:ext cx="1562100" cy="0"/>
            </a:xfrm>
            <a:prstGeom prst="straightConnector1">
              <a:avLst/>
            </a:prstGeom>
            <a:noFill/>
            <a:ln cap="flat" cmpd="sng" w="25400">
              <a:solidFill>
                <a:srgbClr val="800000"/>
              </a:solidFill>
              <a:prstDash val="solid"/>
              <a:round/>
              <a:headEnd len="sm" w="sm" type="none"/>
              <a:tailEnd len="sm" w="sm" type="none"/>
            </a:ln>
            <a:effectLst>
              <a:outerShdw blurRad="40000" rotWithShape="0" dir="5400000" dist="20000">
                <a:srgbClr val="000000">
                  <a:alpha val="37647"/>
                </a:srgbClr>
              </a:outerShdw>
            </a:effectLst>
          </p:spPr>
        </p:cxnSp>
        <p:cxnSp>
          <p:nvCxnSpPr>
            <p:cNvPr id="339" name="Google Shape;339;p34"/>
            <p:cNvCxnSpPr/>
            <p:nvPr/>
          </p:nvCxnSpPr>
          <p:spPr>
            <a:xfrm>
              <a:off x="2200822" y="3829050"/>
              <a:ext cx="0" cy="393700"/>
            </a:xfrm>
            <a:prstGeom prst="straightConnector1">
              <a:avLst/>
            </a:prstGeom>
            <a:noFill/>
            <a:ln cap="flat" cmpd="sng" w="25400">
              <a:solidFill>
                <a:srgbClr val="800000"/>
              </a:solidFill>
              <a:prstDash val="solid"/>
              <a:round/>
              <a:headEnd len="sm" w="sm" type="none"/>
              <a:tailEnd len="sm" w="sm" type="none"/>
            </a:ln>
            <a:effectLst>
              <a:outerShdw blurRad="40000" rotWithShape="0" dir="5400000" dist="20000">
                <a:srgbClr val="000000">
                  <a:alpha val="37647"/>
                </a:srgbClr>
              </a:outerShdw>
            </a:effectLst>
          </p:spPr>
        </p:cxnSp>
        <p:cxnSp>
          <p:nvCxnSpPr>
            <p:cNvPr id="340" name="Google Shape;340;p34"/>
            <p:cNvCxnSpPr/>
            <p:nvPr/>
          </p:nvCxnSpPr>
          <p:spPr>
            <a:xfrm>
              <a:off x="3759200" y="3829050"/>
              <a:ext cx="0" cy="393700"/>
            </a:xfrm>
            <a:prstGeom prst="straightConnector1">
              <a:avLst/>
            </a:prstGeom>
            <a:noFill/>
            <a:ln cap="flat" cmpd="sng" w="25400">
              <a:solidFill>
                <a:srgbClr val="800000"/>
              </a:solidFill>
              <a:prstDash val="solid"/>
              <a:round/>
              <a:headEnd len="sm" w="sm" type="none"/>
              <a:tailEnd len="sm" w="sm" type="none"/>
            </a:ln>
            <a:effectLst>
              <a:outerShdw blurRad="40000" rotWithShape="0" dir="5400000" dist="20000">
                <a:srgbClr val="000000">
                  <a:alpha val="37647"/>
                </a:srgbClr>
              </a:outerShdw>
            </a:effectLst>
          </p:spPr>
        </p:cxnSp>
      </p:grpSp>
      <p:sp>
        <p:nvSpPr>
          <p:cNvPr id="341" name="Google Shape;341;p34"/>
          <p:cNvSpPr txBox="1"/>
          <p:nvPr/>
        </p:nvSpPr>
        <p:spPr>
          <a:xfrm>
            <a:off x="1701801" y="2458220"/>
            <a:ext cx="5588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800000"/>
                </a:solidFill>
                <a:latin typeface="Calibri"/>
                <a:ea typeface="Calibri"/>
                <a:cs typeface="Calibri"/>
                <a:sym typeface="Calibri"/>
              </a:rPr>
              <a:t>T</a:t>
            </a:r>
            <a:r>
              <a:rPr baseline="-25000" lang="en" sz="1800">
                <a:solidFill>
                  <a:srgbClr val="800000"/>
                </a:solidFill>
                <a:latin typeface="Calibri"/>
                <a:ea typeface="Calibri"/>
                <a:cs typeface="Calibri"/>
                <a:sym typeface="Calibri"/>
              </a:rPr>
              <a:t>P1</a:t>
            </a:r>
            <a:endParaRPr baseline="-25000" sz="1800">
              <a:solidFill>
                <a:srgbClr val="800000"/>
              </a:solidFill>
              <a:latin typeface="Calibri"/>
              <a:ea typeface="Calibri"/>
              <a:cs typeface="Calibri"/>
              <a:sym typeface="Calibri"/>
            </a:endParaRPr>
          </a:p>
        </p:txBody>
      </p:sp>
      <p:sp>
        <p:nvSpPr>
          <p:cNvPr id="342" name="Google Shape;342;p34"/>
          <p:cNvSpPr txBox="1"/>
          <p:nvPr/>
        </p:nvSpPr>
        <p:spPr>
          <a:xfrm>
            <a:off x="2413944" y="2119313"/>
            <a:ext cx="154768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Acquired locks</a:t>
            </a:r>
            <a:endParaRPr sz="1800">
              <a:solidFill>
                <a:schemeClr val="dk1"/>
              </a:solidFill>
              <a:latin typeface="Calibri"/>
              <a:ea typeface="Calibri"/>
              <a:cs typeface="Calibri"/>
              <a:sym typeface="Calibri"/>
            </a:endParaRPr>
          </a:p>
        </p:txBody>
      </p:sp>
      <p:cxnSp>
        <p:nvCxnSpPr>
          <p:cNvPr id="343" name="Google Shape;343;p34"/>
          <p:cNvCxnSpPr/>
          <p:nvPr/>
        </p:nvCxnSpPr>
        <p:spPr>
          <a:xfrm>
            <a:off x="3219450" y="2366963"/>
            <a:ext cx="0" cy="20955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344" name="Google Shape;344;p34"/>
          <p:cNvCxnSpPr/>
          <p:nvPr/>
        </p:nvCxnSpPr>
        <p:spPr>
          <a:xfrm>
            <a:off x="6780855" y="2366963"/>
            <a:ext cx="0" cy="20955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647"/>
              </a:srgbClr>
            </a:outerShdw>
          </a:effectLst>
        </p:spPr>
      </p:cxnSp>
      <p:sp>
        <p:nvSpPr>
          <p:cNvPr id="345" name="Google Shape;345;p34"/>
          <p:cNvSpPr txBox="1"/>
          <p:nvPr/>
        </p:nvSpPr>
        <p:spPr>
          <a:xfrm>
            <a:off x="6071390" y="2123301"/>
            <a:ext cx="142859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Release locks</a:t>
            </a:r>
            <a:endParaRPr sz="1800">
              <a:solidFill>
                <a:schemeClr val="dk1"/>
              </a:solidFill>
              <a:latin typeface="Calibri"/>
              <a:ea typeface="Calibri"/>
              <a:cs typeface="Calibri"/>
              <a:sym typeface="Calibri"/>
            </a:endParaRPr>
          </a:p>
        </p:txBody>
      </p:sp>
      <p:grpSp>
        <p:nvGrpSpPr>
          <p:cNvPr id="346" name="Google Shape;346;p34"/>
          <p:cNvGrpSpPr/>
          <p:nvPr/>
        </p:nvGrpSpPr>
        <p:grpSpPr>
          <a:xfrm>
            <a:off x="1879600" y="3177551"/>
            <a:ext cx="5842000" cy="295275"/>
            <a:chOff x="2197100" y="3829050"/>
            <a:chExt cx="1562100" cy="393700"/>
          </a:xfrm>
        </p:grpSpPr>
        <p:cxnSp>
          <p:nvCxnSpPr>
            <p:cNvPr id="347" name="Google Shape;347;p34"/>
            <p:cNvCxnSpPr/>
            <p:nvPr/>
          </p:nvCxnSpPr>
          <p:spPr>
            <a:xfrm>
              <a:off x="2197100" y="4025900"/>
              <a:ext cx="1562100" cy="0"/>
            </a:xfrm>
            <a:prstGeom prst="straightConnector1">
              <a:avLst/>
            </a:prstGeom>
            <a:noFill/>
            <a:ln cap="flat" cmpd="sng" w="25400">
              <a:solidFill>
                <a:srgbClr val="800000"/>
              </a:solidFill>
              <a:prstDash val="solid"/>
              <a:round/>
              <a:headEnd len="sm" w="sm" type="none"/>
              <a:tailEnd len="sm" w="sm" type="none"/>
            </a:ln>
            <a:effectLst>
              <a:outerShdw blurRad="40000" rotWithShape="0" dir="5400000" dist="20000">
                <a:srgbClr val="000000">
                  <a:alpha val="37647"/>
                </a:srgbClr>
              </a:outerShdw>
            </a:effectLst>
          </p:spPr>
        </p:cxnSp>
        <p:cxnSp>
          <p:nvCxnSpPr>
            <p:cNvPr id="348" name="Google Shape;348;p34"/>
            <p:cNvCxnSpPr/>
            <p:nvPr/>
          </p:nvCxnSpPr>
          <p:spPr>
            <a:xfrm>
              <a:off x="2200822" y="3829050"/>
              <a:ext cx="0" cy="393700"/>
            </a:xfrm>
            <a:prstGeom prst="straightConnector1">
              <a:avLst/>
            </a:prstGeom>
            <a:noFill/>
            <a:ln cap="flat" cmpd="sng" w="25400">
              <a:solidFill>
                <a:srgbClr val="800000"/>
              </a:solidFill>
              <a:prstDash val="solid"/>
              <a:round/>
              <a:headEnd len="sm" w="sm" type="none"/>
              <a:tailEnd len="sm" w="sm" type="none"/>
            </a:ln>
            <a:effectLst>
              <a:outerShdw blurRad="40000" rotWithShape="0" dir="5400000" dist="20000">
                <a:srgbClr val="000000">
                  <a:alpha val="37647"/>
                </a:srgbClr>
              </a:outerShdw>
            </a:effectLst>
          </p:spPr>
        </p:cxnSp>
        <p:cxnSp>
          <p:nvCxnSpPr>
            <p:cNvPr id="349" name="Google Shape;349;p34"/>
            <p:cNvCxnSpPr/>
            <p:nvPr/>
          </p:nvCxnSpPr>
          <p:spPr>
            <a:xfrm>
              <a:off x="3759200" y="3829050"/>
              <a:ext cx="0" cy="393700"/>
            </a:xfrm>
            <a:prstGeom prst="straightConnector1">
              <a:avLst/>
            </a:prstGeom>
            <a:noFill/>
            <a:ln cap="flat" cmpd="sng" w="25400">
              <a:solidFill>
                <a:srgbClr val="800000"/>
              </a:solidFill>
              <a:prstDash val="solid"/>
              <a:round/>
              <a:headEnd len="sm" w="sm" type="none"/>
              <a:tailEnd len="sm" w="sm" type="none"/>
            </a:ln>
            <a:effectLst>
              <a:outerShdw blurRad="40000" rotWithShape="0" dir="5400000" dist="20000">
                <a:srgbClr val="000000">
                  <a:alpha val="37647"/>
                </a:srgbClr>
              </a:outerShdw>
            </a:effectLst>
          </p:spPr>
        </p:cxnSp>
      </p:grpSp>
      <p:sp>
        <p:nvSpPr>
          <p:cNvPr id="350" name="Google Shape;350;p34"/>
          <p:cNvSpPr txBox="1"/>
          <p:nvPr/>
        </p:nvSpPr>
        <p:spPr>
          <a:xfrm>
            <a:off x="1270001" y="3186688"/>
            <a:ext cx="5588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800000"/>
                </a:solidFill>
                <a:latin typeface="Calibri"/>
                <a:ea typeface="Calibri"/>
                <a:cs typeface="Calibri"/>
                <a:sym typeface="Calibri"/>
              </a:rPr>
              <a:t>T</a:t>
            </a:r>
            <a:r>
              <a:rPr baseline="-25000" lang="en" sz="1800">
                <a:solidFill>
                  <a:srgbClr val="800000"/>
                </a:solidFill>
                <a:latin typeface="Calibri"/>
                <a:ea typeface="Calibri"/>
                <a:cs typeface="Calibri"/>
                <a:sym typeface="Calibri"/>
              </a:rPr>
              <a:t>P2</a:t>
            </a:r>
            <a:endParaRPr baseline="-25000" sz="1800">
              <a:solidFill>
                <a:srgbClr val="800000"/>
              </a:solidFill>
              <a:latin typeface="Calibri"/>
              <a:ea typeface="Calibri"/>
              <a:cs typeface="Calibri"/>
              <a:sym typeface="Calibri"/>
            </a:endParaRPr>
          </a:p>
        </p:txBody>
      </p:sp>
      <p:sp>
        <p:nvSpPr>
          <p:cNvPr id="351" name="Google Shape;351;p34"/>
          <p:cNvSpPr txBox="1"/>
          <p:nvPr/>
        </p:nvSpPr>
        <p:spPr>
          <a:xfrm>
            <a:off x="1778944" y="2852738"/>
            <a:ext cx="154768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Acquired locks</a:t>
            </a:r>
            <a:endParaRPr sz="1800">
              <a:solidFill>
                <a:schemeClr val="dk1"/>
              </a:solidFill>
              <a:latin typeface="Calibri"/>
              <a:ea typeface="Calibri"/>
              <a:cs typeface="Calibri"/>
              <a:sym typeface="Calibri"/>
            </a:endParaRPr>
          </a:p>
        </p:txBody>
      </p:sp>
      <p:cxnSp>
        <p:nvCxnSpPr>
          <p:cNvPr id="352" name="Google Shape;352;p34"/>
          <p:cNvCxnSpPr/>
          <p:nvPr/>
        </p:nvCxnSpPr>
        <p:spPr>
          <a:xfrm>
            <a:off x="2444750" y="3100388"/>
            <a:ext cx="0" cy="20955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353" name="Google Shape;353;p34"/>
          <p:cNvCxnSpPr/>
          <p:nvPr/>
        </p:nvCxnSpPr>
        <p:spPr>
          <a:xfrm>
            <a:off x="6628455" y="3071813"/>
            <a:ext cx="0" cy="20955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647"/>
              </a:srgbClr>
            </a:outerShdw>
          </a:effectLst>
        </p:spPr>
      </p:cxnSp>
      <p:sp>
        <p:nvSpPr>
          <p:cNvPr id="354" name="Google Shape;354;p34"/>
          <p:cNvSpPr txBox="1"/>
          <p:nvPr/>
        </p:nvSpPr>
        <p:spPr>
          <a:xfrm>
            <a:off x="5982490" y="2828151"/>
            <a:ext cx="142859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Release locks</a:t>
            </a:r>
            <a:endParaRPr sz="1800">
              <a:solidFill>
                <a:schemeClr val="dk1"/>
              </a:solidFill>
              <a:latin typeface="Calibri"/>
              <a:ea typeface="Calibri"/>
              <a:cs typeface="Calibri"/>
              <a:sym typeface="Calibri"/>
            </a:endParaRPr>
          </a:p>
        </p:txBody>
      </p:sp>
      <p:cxnSp>
        <p:nvCxnSpPr>
          <p:cNvPr id="355" name="Google Shape;355;p34"/>
          <p:cNvCxnSpPr/>
          <p:nvPr/>
        </p:nvCxnSpPr>
        <p:spPr>
          <a:xfrm rot="10800000">
            <a:off x="3301055" y="2609850"/>
            <a:ext cx="0" cy="1057275"/>
          </a:xfrm>
          <a:prstGeom prst="straightConnector1">
            <a:avLst/>
          </a:prstGeom>
          <a:noFill/>
          <a:ln cap="flat" cmpd="sng" w="25400">
            <a:solidFill>
              <a:schemeClr val="accent6"/>
            </a:solidFill>
            <a:prstDash val="solid"/>
            <a:round/>
            <a:headEnd len="sm" w="sm" type="none"/>
            <a:tailEnd len="med" w="med" type="stealth"/>
          </a:ln>
          <a:effectLst>
            <a:outerShdw blurRad="40000" rotWithShape="0" dir="5400000" dist="20000">
              <a:srgbClr val="000000">
                <a:alpha val="37647"/>
              </a:srgbClr>
            </a:outerShdw>
          </a:effectLst>
        </p:spPr>
      </p:cxnSp>
      <p:cxnSp>
        <p:nvCxnSpPr>
          <p:cNvPr id="356" name="Google Shape;356;p34"/>
          <p:cNvCxnSpPr/>
          <p:nvPr/>
        </p:nvCxnSpPr>
        <p:spPr>
          <a:xfrm>
            <a:off x="6071390" y="1895475"/>
            <a:ext cx="519910" cy="681037"/>
          </a:xfrm>
          <a:prstGeom prst="straightConnector1">
            <a:avLst/>
          </a:prstGeom>
          <a:noFill/>
          <a:ln cap="rnd" cmpd="sng" w="9525">
            <a:solidFill>
              <a:schemeClr val="l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357" name="Google Shape;357;p34"/>
          <p:cNvCxnSpPr/>
          <p:nvPr/>
        </p:nvCxnSpPr>
        <p:spPr>
          <a:xfrm>
            <a:off x="6068710" y="1895475"/>
            <a:ext cx="433690" cy="1385887"/>
          </a:xfrm>
          <a:prstGeom prst="straightConnector1">
            <a:avLst/>
          </a:prstGeom>
          <a:noFill/>
          <a:ln cap="flat" cmpd="sng" w="25400">
            <a:solidFill>
              <a:schemeClr val="lt1"/>
            </a:solidFill>
            <a:prstDash val="solid"/>
            <a:round/>
            <a:headEnd len="sm" w="sm" type="none"/>
            <a:tailEnd len="med" w="med" type="stealth"/>
          </a:ln>
          <a:effectLst>
            <a:outerShdw blurRad="40000" rotWithShape="0" dir="5400000" dist="20000">
              <a:srgbClr val="000000">
                <a:alpha val="37647"/>
              </a:srgbClr>
            </a:outerShdw>
          </a:effectLst>
        </p:spPr>
      </p:cxnSp>
      <p:sp>
        <p:nvSpPr>
          <p:cNvPr id="358" name="Google Shape;358;p34"/>
          <p:cNvSpPr txBox="1"/>
          <p:nvPr/>
        </p:nvSpPr>
        <p:spPr>
          <a:xfrm>
            <a:off x="6362700" y="1938338"/>
            <a:ext cx="231345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accent6"/>
                </a:solidFill>
                <a:latin typeface="Calibri"/>
                <a:ea typeface="Calibri"/>
                <a:cs typeface="Calibri"/>
                <a:sym typeface="Calibri"/>
              </a:rPr>
              <a:t>Notify participants of </a:t>
            </a:r>
            <a:r>
              <a:rPr i="1" lang="en" sz="1800">
                <a:solidFill>
                  <a:schemeClr val="accent6"/>
                </a:solidFill>
                <a:latin typeface="Calibri"/>
                <a:ea typeface="Calibri"/>
                <a:cs typeface="Calibri"/>
                <a:sym typeface="Calibri"/>
              </a:rPr>
              <a:t>s</a:t>
            </a:r>
            <a:endParaRPr sz="1800">
              <a:solidFill>
                <a:schemeClr val="accent6"/>
              </a:solidFill>
              <a:latin typeface="Calibri"/>
              <a:ea typeface="Calibri"/>
              <a:cs typeface="Calibri"/>
              <a:sym typeface="Calibri"/>
            </a:endParaRPr>
          </a:p>
        </p:txBody>
      </p:sp>
      <p:cxnSp>
        <p:nvCxnSpPr>
          <p:cNvPr id="359" name="Google Shape;359;p34"/>
          <p:cNvCxnSpPr/>
          <p:nvPr/>
        </p:nvCxnSpPr>
        <p:spPr>
          <a:xfrm rot="10800000">
            <a:off x="5791200" y="1938337"/>
            <a:ext cx="0" cy="1728788"/>
          </a:xfrm>
          <a:prstGeom prst="straightConnector1">
            <a:avLst/>
          </a:prstGeom>
          <a:noFill/>
          <a:ln cap="flat" cmpd="sng" w="25400">
            <a:solidFill>
              <a:schemeClr val="accent6"/>
            </a:solidFill>
            <a:prstDash val="solid"/>
            <a:round/>
            <a:headEnd len="sm" w="sm" type="none"/>
            <a:tailEnd len="med" w="med" type="stealth"/>
          </a:ln>
          <a:effectLst>
            <a:outerShdw blurRad="40000" rotWithShape="0" dir="5400000" dist="20000">
              <a:srgbClr val="000000">
                <a:alpha val="37647"/>
              </a:srgbClr>
            </a:outerShdw>
          </a:effectLst>
        </p:spPr>
      </p:cxnSp>
      <p:sp>
        <p:nvSpPr>
          <p:cNvPr id="360" name="Google Shape;360;p34"/>
          <p:cNvSpPr txBox="1"/>
          <p:nvPr/>
        </p:nvSpPr>
        <p:spPr>
          <a:xfrm>
            <a:off x="5624328" y="3657987"/>
            <a:ext cx="1917938"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accent6"/>
                </a:solidFill>
                <a:latin typeface="Calibri"/>
                <a:ea typeface="Calibri"/>
                <a:cs typeface="Calibri"/>
                <a:sym typeface="Calibri"/>
              </a:rPr>
              <a:t>Commit wait done</a:t>
            </a:r>
            <a:endParaRPr sz="1800">
              <a:solidFill>
                <a:schemeClr val="accent6"/>
              </a:solidFill>
              <a:latin typeface="Calibri"/>
              <a:ea typeface="Calibri"/>
              <a:cs typeface="Calibri"/>
              <a:sym typeface="Calibri"/>
            </a:endParaRPr>
          </a:p>
        </p:txBody>
      </p:sp>
      <p:sp>
        <p:nvSpPr>
          <p:cNvPr id="361" name="Google Shape;361;p34"/>
          <p:cNvSpPr txBox="1"/>
          <p:nvPr/>
        </p:nvSpPr>
        <p:spPr>
          <a:xfrm>
            <a:off x="2296928" y="3648462"/>
            <a:ext cx="2011939"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accent6"/>
                </a:solidFill>
                <a:latin typeface="Calibri"/>
                <a:ea typeface="Calibri"/>
                <a:cs typeface="Calibri"/>
                <a:sym typeface="Calibri"/>
              </a:rPr>
              <a:t>Compute </a:t>
            </a:r>
            <a:r>
              <a:rPr i="1" lang="en" sz="1800">
                <a:solidFill>
                  <a:schemeClr val="accent6"/>
                </a:solidFill>
                <a:latin typeface="Calibri"/>
                <a:ea typeface="Calibri"/>
                <a:cs typeface="Calibri"/>
                <a:sym typeface="Calibri"/>
              </a:rPr>
              <a:t>s</a:t>
            </a:r>
            <a:r>
              <a:rPr lang="en" sz="1800">
                <a:solidFill>
                  <a:schemeClr val="accent6"/>
                </a:solidFill>
                <a:latin typeface="Calibri"/>
                <a:ea typeface="Calibri"/>
                <a:cs typeface="Calibri"/>
                <a:sym typeface="Calibri"/>
              </a:rPr>
              <a:t> for each</a:t>
            </a:r>
            <a:endParaRPr sz="1800">
              <a:solidFill>
                <a:schemeClr val="accent6"/>
              </a:solidFill>
              <a:latin typeface="Calibri"/>
              <a:ea typeface="Calibri"/>
              <a:cs typeface="Calibri"/>
              <a:sym typeface="Calibri"/>
            </a:endParaRPr>
          </a:p>
        </p:txBody>
      </p:sp>
      <p:sp>
        <p:nvSpPr>
          <p:cNvPr id="362" name="Google Shape;362;p3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
        <p:nvSpPr>
          <p:cNvPr id="363" name="Google Shape;363;p34"/>
          <p:cNvSpPr txBox="1"/>
          <p:nvPr/>
        </p:nvSpPr>
        <p:spPr>
          <a:xfrm>
            <a:off x="2972590" y="1046976"/>
            <a:ext cx="136351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DAEEF3"/>
                </a:solidFill>
                <a:latin typeface="Calibri"/>
                <a:ea typeface="Calibri"/>
                <a:cs typeface="Calibri"/>
                <a:sym typeface="Calibri"/>
              </a:rPr>
              <a:t>Start logging</a:t>
            </a:r>
            <a:endParaRPr sz="1800">
              <a:solidFill>
                <a:srgbClr val="DAEEF3"/>
              </a:solidFill>
              <a:latin typeface="Calibri"/>
              <a:ea typeface="Calibri"/>
              <a:cs typeface="Calibri"/>
              <a:sym typeface="Calibri"/>
            </a:endParaRPr>
          </a:p>
        </p:txBody>
      </p:sp>
      <p:sp>
        <p:nvSpPr>
          <p:cNvPr id="364" name="Google Shape;364;p34"/>
          <p:cNvSpPr txBox="1"/>
          <p:nvPr/>
        </p:nvSpPr>
        <p:spPr>
          <a:xfrm>
            <a:off x="4369590" y="1046976"/>
            <a:ext cx="1411639"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DAEEF3"/>
                </a:solidFill>
                <a:latin typeface="Calibri"/>
                <a:ea typeface="Calibri"/>
                <a:cs typeface="Calibri"/>
                <a:sym typeface="Calibri"/>
              </a:rPr>
              <a:t>Done logging</a:t>
            </a:r>
            <a:endParaRPr sz="1800">
              <a:solidFill>
                <a:srgbClr val="DAEEF3"/>
              </a:solidFill>
              <a:latin typeface="Calibri"/>
              <a:ea typeface="Calibri"/>
              <a:cs typeface="Calibri"/>
              <a:sym typeface="Calibri"/>
            </a:endParaRPr>
          </a:p>
        </p:txBody>
      </p:sp>
      <p:cxnSp>
        <p:nvCxnSpPr>
          <p:cNvPr id="365" name="Google Shape;365;p34"/>
          <p:cNvCxnSpPr/>
          <p:nvPr/>
        </p:nvCxnSpPr>
        <p:spPr>
          <a:xfrm>
            <a:off x="3821755" y="1323975"/>
            <a:ext cx="0" cy="1252538"/>
          </a:xfrm>
          <a:prstGeom prst="straightConnector1">
            <a:avLst/>
          </a:prstGeom>
          <a:noFill/>
          <a:ln cap="flat" cmpd="sng" w="25400">
            <a:solidFill>
              <a:srgbClr val="DAEEF3"/>
            </a:solidFill>
            <a:prstDash val="solid"/>
            <a:round/>
            <a:headEnd len="sm" w="sm" type="none"/>
            <a:tailEnd len="med" w="med" type="stealth"/>
          </a:ln>
          <a:effectLst>
            <a:outerShdw blurRad="40000" rotWithShape="0" dir="5400000" dist="20000">
              <a:srgbClr val="000000">
                <a:alpha val="37647"/>
              </a:srgbClr>
            </a:outerShdw>
          </a:effectLst>
        </p:spPr>
      </p:cxnSp>
      <p:cxnSp>
        <p:nvCxnSpPr>
          <p:cNvPr id="366" name="Google Shape;366;p34"/>
          <p:cNvCxnSpPr/>
          <p:nvPr/>
        </p:nvCxnSpPr>
        <p:spPr>
          <a:xfrm>
            <a:off x="4977455" y="1323975"/>
            <a:ext cx="0" cy="1252538"/>
          </a:xfrm>
          <a:prstGeom prst="straightConnector1">
            <a:avLst/>
          </a:prstGeom>
          <a:noFill/>
          <a:ln cap="flat" cmpd="sng" w="25400">
            <a:solidFill>
              <a:srgbClr val="DAEEF3"/>
            </a:solidFill>
            <a:prstDash val="solid"/>
            <a:round/>
            <a:headEnd len="sm" w="sm" type="none"/>
            <a:tailEnd len="med" w="med" type="stealth"/>
          </a:ln>
          <a:effectLst>
            <a:outerShdw blurRad="40000" rotWithShape="0" dir="5400000" dist="20000">
              <a:srgbClr val="000000">
                <a:alpha val="37647"/>
              </a:srgbClr>
            </a:outerShdw>
          </a:effectLst>
        </p:spPr>
      </p:cxnSp>
      <p:cxnSp>
        <p:nvCxnSpPr>
          <p:cNvPr id="367" name="Google Shape;367;p34"/>
          <p:cNvCxnSpPr/>
          <p:nvPr/>
        </p:nvCxnSpPr>
        <p:spPr>
          <a:xfrm>
            <a:off x="4799655" y="1328738"/>
            <a:ext cx="0" cy="1952625"/>
          </a:xfrm>
          <a:prstGeom prst="straightConnector1">
            <a:avLst/>
          </a:prstGeom>
          <a:noFill/>
          <a:ln cap="flat" cmpd="sng" w="25400">
            <a:solidFill>
              <a:srgbClr val="DAEEF3"/>
            </a:solidFill>
            <a:prstDash val="solid"/>
            <a:round/>
            <a:headEnd len="sm" w="sm" type="none"/>
            <a:tailEnd len="med" w="med" type="stealth"/>
          </a:ln>
          <a:effectLst>
            <a:outerShdw blurRad="40000" rotWithShape="0" dir="5400000" dist="20000">
              <a:srgbClr val="000000">
                <a:alpha val="37647"/>
              </a:srgbClr>
            </a:outerShdw>
          </a:effectLst>
        </p:spPr>
      </p:cxnSp>
      <p:cxnSp>
        <p:nvCxnSpPr>
          <p:cNvPr id="368" name="Google Shape;368;p34"/>
          <p:cNvCxnSpPr/>
          <p:nvPr/>
        </p:nvCxnSpPr>
        <p:spPr>
          <a:xfrm>
            <a:off x="4012426" y="1328738"/>
            <a:ext cx="0" cy="1952625"/>
          </a:xfrm>
          <a:prstGeom prst="straightConnector1">
            <a:avLst/>
          </a:prstGeom>
          <a:noFill/>
          <a:ln cap="flat" cmpd="sng" w="25400">
            <a:solidFill>
              <a:srgbClr val="DAEEF3"/>
            </a:solidFill>
            <a:prstDash val="solid"/>
            <a:round/>
            <a:headEnd len="sm" w="sm" type="none"/>
            <a:tailEnd len="med" w="med" type="stealth"/>
          </a:ln>
          <a:effectLst>
            <a:outerShdw blurRad="40000" rotWithShape="0" dir="5400000" dist="20000">
              <a:srgbClr val="000000">
                <a:alpha val="37647"/>
              </a:srgbClr>
            </a:outerShdw>
          </a:effectLst>
        </p:spPr>
      </p:cxnSp>
      <p:cxnSp>
        <p:nvCxnSpPr>
          <p:cNvPr id="369" name="Google Shape;369;p34"/>
          <p:cNvCxnSpPr/>
          <p:nvPr/>
        </p:nvCxnSpPr>
        <p:spPr>
          <a:xfrm flipH="1" rot="10800000">
            <a:off x="5141610" y="1938337"/>
            <a:ext cx="121595" cy="642938"/>
          </a:xfrm>
          <a:prstGeom prst="straightConnector1">
            <a:avLst/>
          </a:prstGeom>
          <a:noFill/>
          <a:ln cap="flat" cmpd="sng" w="25400">
            <a:solidFill>
              <a:srgbClr val="DAEEF3"/>
            </a:solidFill>
            <a:prstDash val="solid"/>
            <a:round/>
            <a:headEnd len="sm" w="sm" type="none"/>
            <a:tailEnd len="med" w="med" type="stealth"/>
          </a:ln>
          <a:effectLst>
            <a:outerShdw blurRad="40000" rotWithShape="0" dir="5400000" dist="20000">
              <a:srgbClr val="000000">
                <a:alpha val="37647"/>
              </a:srgbClr>
            </a:outerShdw>
          </a:effectLst>
        </p:spPr>
      </p:cxnSp>
      <p:cxnSp>
        <p:nvCxnSpPr>
          <p:cNvPr id="370" name="Google Shape;370;p34"/>
          <p:cNvCxnSpPr/>
          <p:nvPr/>
        </p:nvCxnSpPr>
        <p:spPr>
          <a:xfrm flipH="1" rot="10800000">
            <a:off x="5141610" y="1938338"/>
            <a:ext cx="255890" cy="1343025"/>
          </a:xfrm>
          <a:prstGeom prst="straightConnector1">
            <a:avLst/>
          </a:prstGeom>
          <a:noFill/>
          <a:ln cap="flat" cmpd="sng" w="25400">
            <a:solidFill>
              <a:srgbClr val="DAEEF3"/>
            </a:solidFill>
            <a:prstDash val="solid"/>
            <a:round/>
            <a:headEnd len="sm" w="sm" type="none"/>
            <a:tailEnd len="med" w="med" type="stealth"/>
          </a:ln>
          <a:effectLst>
            <a:outerShdw blurRad="40000" rotWithShape="0" dir="5400000" dist="20000">
              <a:srgbClr val="000000">
                <a:alpha val="37647"/>
              </a:srgbClr>
            </a:outerShdw>
          </a:effectLst>
        </p:spPr>
      </p:cxnSp>
      <p:sp>
        <p:nvSpPr>
          <p:cNvPr id="371" name="Google Shape;371;p34"/>
          <p:cNvSpPr txBox="1"/>
          <p:nvPr/>
        </p:nvSpPr>
        <p:spPr>
          <a:xfrm>
            <a:off x="4451522" y="3295263"/>
            <a:ext cx="1047695"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DAEEF3"/>
                </a:solidFill>
                <a:latin typeface="Calibri"/>
                <a:ea typeface="Calibri"/>
                <a:cs typeface="Calibri"/>
                <a:sym typeface="Calibri"/>
              </a:rPr>
              <a:t>Prepared</a:t>
            </a:r>
            <a:endParaRPr sz="1800">
              <a:solidFill>
                <a:srgbClr val="DAEEF3"/>
              </a:solidFill>
              <a:latin typeface="Calibri"/>
              <a:ea typeface="Calibri"/>
              <a:cs typeface="Calibri"/>
              <a:sym typeface="Calibri"/>
            </a:endParaRPr>
          </a:p>
        </p:txBody>
      </p:sp>
      <p:cxnSp>
        <p:nvCxnSpPr>
          <p:cNvPr id="372" name="Google Shape;372;p34"/>
          <p:cNvCxnSpPr/>
          <p:nvPr/>
        </p:nvCxnSpPr>
        <p:spPr>
          <a:xfrm rot="10800000">
            <a:off x="2805755" y="1938337"/>
            <a:ext cx="0" cy="1728788"/>
          </a:xfrm>
          <a:prstGeom prst="straightConnector1">
            <a:avLst/>
          </a:prstGeom>
          <a:noFill/>
          <a:ln cap="flat" cmpd="sng" w="25400">
            <a:solidFill>
              <a:schemeClr val="accent6"/>
            </a:solidFill>
            <a:prstDash val="solid"/>
            <a:round/>
            <a:headEnd len="sm" w="sm" type="none"/>
            <a:tailEnd len="med" w="med" type="stealth"/>
          </a:ln>
          <a:effectLst>
            <a:outerShdw blurRad="40000" rotWithShape="0" dir="5400000" dist="20000">
              <a:srgbClr val="000000">
                <a:alpha val="37647"/>
              </a:srgbClr>
            </a:outerShdw>
          </a:effectLst>
        </p:spPr>
      </p:cxnSp>
      <p:cxnSp>
        <p:nvCxnSpPr>
          <p:cNvPr id="373" name="Google Shape;373;p34"/>
          <p:cNvCxnSpPr/>
          <p:nvPr/>
        </p:nvCxnSpPr>
        <p:spPr>
          <a:xfrm rot="10800000">
            <a:off x="2552700" y="3325188"/>
            <a:ext cx="0" cy="341937"/>
          </a:xfrm>
          <a:prstGeom prst="straightConnector1">
            <a:avLst/>
          </a:prstGeom>
          <a:noFill/>
          <a:ln cap="flat" cmpd="sng" w="25400">
            <a:solidFill>
              <a:schemeClr val="accent6"/>
            </a:solidFill>
            <a:prstDash val="solid"/>
            <a:round/>
            <a:headEnd len="sm" w="sm" type="none"/>
            <a:tailEnd len="med" w="med" type="stealth"/>
          </a:ln>
          <a:effectLst>
            <a:outerShdw blurRad="40000" rotWithShape="0" dir="5400000" dist="20000">
              <a:srgbClr val="000000">
                <a:alpha val="37647"/>
              </a:srgbClr>
            </a:outerShdw>
          </a:effectLst>
        </p:spPr>
      </p:cxnSp>
      <p:sp>
        <p:nvSpPr>
          <p:cNvPr id="374" name="Google Shape;374;p34"/>
          <p:cNvSpPr txBox="1"/>
          <p:nvPr/>
        </p:nvSpPr>
        <p:spPr>
          <a:xfrm>
            <a:off x="4084851" y="3954423"/>
            <a:ext cx="188063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accent6"/>
                </a:solidFill>
                <a:latin typeface="Calibri"/>
                <a:ea typeface="Calibri"/>
                <a:cs typeface="Calibri"/>
                <a:sym typeface="Calibri"/>
              </a:rPr>
              <a:t>Compute overall </a:t>
            </a:r>
            <a:r>
              <a:rPr i="1" lang="en" sz="1800">
                <a:solidFill>
                  <a:schemeClr val="accent6"/>
                </a:solidFill>
                <a:latin typeface="Calibri"/>
                <a:ea typeface="Calibri"/>
                <a:cs typeface="Calibri"/>
                <a:sym typeface="Calibri"/>
              </a:rPr>
              <a:t>s</a:t>
            </a:r>
            <a:endParaRPr sz="1800">
              <a:solidFill>
                <a:schemeClr val="accent6"/>
              </a:solidFill>
              <a:latin typeface="Calibri"/>
              <a:ea typeface="Calibri"/>
              <a:cs typeface="Calibri"/>
              <a:sym typeface="Calibri"/>
            </a:endParaRPr>
          </a:p>
        </p:txBody>
      </p:sp>
      <p:cxnSp>
        <p:nvCxnSpPr>
          <p:cNvPr id="375" name="Google Shape;375;p34"/>
          <p:cNvCxnSpPr/>
          <p:nvPr/>
        </p:nvCxnSpPr>
        <p:spPr>
          <a:xfrm rot="10800000">
            <a:off x="5487190" y="1938338"/>
            <a:ext cx="0" cy="2016085"/>
          </a:xfrm>
          <a:prstGeom prst="straightConnector1">
            <a:avLst/>
          </a:prstGeom>
          <a:noFill/>
          <a:ln cap="flat" cmpd="sng" w="25400">
            <a:solidFill>
              <a:schemeClr val="accent6"/>
            </a:solidFill>
            <a:prstDash val="solid"/>
            <a:round/>
            <a:headEnd len="sm" w="sm" type="none"/>
            <a:tailEnd len="med" w="med" type="stealth"/>
          </a:ln>
          <a:effectLst>
            <a:outerShdw blurRad="40000" rotWithShape="0" dir="5400000" dist="20000">
              <a:srgbClr val="000000">
                <a:alpha val="37647"/>
              </a:srgbClr>
            </a:outerShdw>
          </a:effectLst>
        </p:spPr>
      </p:cxnSp>
      <p:sp>
        <p:nvSpPr>
          <p:cNvPr id="376" name="Google Shape;376;p34"/>
          <p:cNvSpPr/>
          <p:nvPr/>
        </p:nvSpPr>
        <p:spPr>
          <a:xfrm>
            <a:off x="167242" y="1685925"/>
            <a:ext cx="912259" cy="369549"/>
          </a:xfrm>
          <a:prstGeom prst="can">
            <a:avLst>
              <a:gd fmla="val 25000" name="adj"/>
            </a:avLst>
          </a:prstGeom>
          <a:solidFill>
            <a:schemeClr val="accent3"/>
          </a:solidFill>
          <a:ln cap="flat" cmpd="sng" w="9525">
            <a:solidFill>
              <a:srgbClr val="008000"/>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 name="Google Shape;377;p34"/>
          <p:cNvSpPr/>
          <p:nvPr/>
        </p:nvSpPr>
        <p:spPr>
          <a:xfrm>
            <a:off x="167242" y="3140413"/>
            <a:ext cx="912259" cy="369549"/>
          </a:xfrm>
          <a:prstGeom prst="can">
            <a:avLst>
              <a:gd fmla="val 14690" name="adj"/>
            </a:avLst>
          </a:prstGeom>
          <a:solidFill>
            <a:schemeClr val="accent4"/>
          </a:solidFill>
          <a:ln cap="flat" cmpd="sng" w="9525">
            <a:solidFill>
              <a:schemeClr val="accent4"/>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8" name="Google Shape;378;p34"/>
          <p:cNvSpPr/>
          <p:nvPr/>
        </p:nvSpPr>
        <p:spPr>
          <a:xfrm>
            <a:off x="167242" y="2411944"/>
            <a:ext cx="912259" cy="369549"/>
          </a:xfrm>
          <a:prstGeom prst="can">
            <a:avLst>
              <a:gd fmla="val 25000" name="adj"/>
            </a:avLst>
          </a:prstGeom>
          <a:solidFill>
            <a:schemeClr val="accent2"/>
          </a:solidFill>
          <a:ln cap="flat" cmpd="sng" w="9525">
            <a:solidFill>
              <a:schemeClr val="accent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9" name="Google Shape;379;p34"/>
          <p:cNvSpPr txBox="1"/>
          <p:nvPr/>
        </p:nvSpPr>
        <p:spPr>
          <a:xfrm>
            <a:off x="6452291" y="1741338"/>
            <a:ext cx="123378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DAEEF3"/>
                </a:solidFill>
                <a:latin typeface="Calibri"/>
                <a:ea typeface="Calibri"/>
                <a:cs typeface="Calibri"/>
                <a:sym typeface="Calibri"/>
              </a:rPr>
              <a:t>Committed</a:t>
            </a:r>
            <a:endParaRPr sz="1800">
              <a:solidFill>
                <a:srgbClr val="DAEEF3"/>
              </a:solidFill>
              <a:latin typeface="Calibri"/>
              <a:ea typeface="Calibri"/>
              <a:cs typeface="Calibri"/>
              <a:sym typeface="Calibri"/>
            </a:endParaRPr>
          </a:p>
        </p:txBody>
      </p:sp>
      <p:sp>
        <p:nvSpPr>
          <p:cNvPr id="380" name="Google Shape;380;p34"/>
          <p:cNvSpPr txBox="1"/>
          <p:nvPr/>
        </p:nvSpPr>
        <p:spPr>
          <a:xfrm>
            <a:off x="4451522" y="3466713"/>
            <a:ext cx="79015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accent6"/>
                </a:solidFill>
                <a:latin typeface="Calibri"/>
                <a:ea typeface="Calibri"/>
                <a:cs typeface="Calibri"/>
                <a:sym typeface="Calibri"/>
              </a:rPr>
              <a:t>Send </a:t>
            </a:r>
            <a:r>
              <a:rPr i="1" lang="en" sz="1800">
                <a:solidFill>
                  <a:schemeClr val="accent6"/>
                </a:solidFill>
                <a:latin typeface="Calibri"/>
                <a:ea typeface="Calibri"/>
                <a:cs typeface="Calibri"/>
                <a:sym typeface="Calibri"/>
              </a:rPr>
              <a:t>s</a:t>
            </a:r>
            <a:endParaRPr sz="1800">
              <a:solidFill>
                <a:schemeClr val="accent6"/>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35"/>
          <p:cNvPicPr preferRelativeResize="0"/>
          <p:nvPr/>
        </p:nvPicPr>
        <p:blipFill>
          <a:blip r:embed="rId3">
            <a:alphaModFix/>
          </a:blip>
          <a:stretch>
            <a:fillRect/>
          </a:stretch>
        </p:blipFill>
        <p:spPr>
          <a:xfrm>
            <a:off x="1428075" y="178275"/>
            <a:ext cx="6485759" cy="4838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FF00"/>
              </a:buClr>
              <a:buSzPts val="4400"/>
              <a:buFont typeface="Calibri"/>
              <a:buNone/>
            </a:pPr>
            <a:r>
              <a:rPr lang="en" u="sng">
                <a:solidFill>
                  <a:srgbClr val="1155CC"/>
                </a:solidFill>
              </a:rPr>
              <a:t>What If a Clock Goes Rogue? </a:t>
            </a:r>
            <a:endParaRPr u="sng">
              <a:solidFill>
                <a:srgbClr val="1155CC"/>
              </a:solidFill>
            </a:endParaRPr>
          </a:p>
        </p:txBody>
      </p:sp>
      <p:sp>
        <p:nvSpPr>
          <p:cNvPr id="392" name="Google Shape;392;p36"/>
          <p:cNvSpPr txBox="1"/>
          <p:nvPr>
            <p:ph idx="1" type="body"/>
          </p:nvPr>
        </p:nvSpPr>
        <p:spPr>
          <a:xfrm>
            <a:off x="457200" y="1612449"/>
            <a:ext cx="8229600" cy="2186100"/>
          </a:xfrm>
          <a:prstGeom prst="rect">
            <a:avLst/>
          </a:prstGeom>
          <a:noFill/>
          <a:ln>
            <a:noFill/>
          </a:ln>
        </p:spPr>
        <p:txBody>
          <a:bodyPr anchorCtr="0" anchor="t" bIns="45700" lIns="91425" spcFirstLastPara="1" rIns="91425" wrap="square" tIns="45700">
            <a:noAutofit/>
          </a:bodyPr>
          <a:lstStyle/>
          <a:p>
            <a:pPr indent="-254000" lvl="0" marL="342900" rtl="0" algn="l">
              <a:spcBef>
                <a:spcPts val="0"/>
              </a:spcBef>
              <a:spcAft>
                <a:spcPts val="0"/>
              </a:spcAft>
              <a:buClr>
                <a:srgbClr val="FFFFFF"/>
              </a:buClr>
              <a:buSzPts val="1800"/>
              <a:buFont typeface="Arial"/>
              <a:buChar char="●"/>
            </a:pPr>
            <a:r>
              <a:rPr b="1" lang="en">
                <a:solidFill>
                  <a:srgbClr val="FFFFFF"/>
                </a:solidFill>
                <a:latin typeface="Arial"/>
                <a:ea typeface="Arial"/>
                <a:cs typeface="Arial"/>
                <a:sym typeface="Arial"/>
              </a:rPr>
              <a:t>Timestamp assignment would violate external consistency</a:t>
            </a:r>
            <a:endParaRPr b="1">
              <a:solidFill>
                <a:srgbClr val="FFFFFF"/>
              </a:solidFill>
              <a:latin typeface="Arial"/>
              <a:ea typeface="Arial"/>
              <a:cs typeface="Arial"/>
              <a:sym typeface="Arial"/>
            </a:endParaRPr>
          </a:p>
          <a:p>
            <a:pPr indent="-254000" lvl="0" marL="342900" rtl="0" algn="l">
              <a:spcBef>
                <a:spcPts val="640"/>
              </a:spcBef>
              <a:spcAft>
                <a:spcPts val="0"/>
              </a:spcAft>
              <a:buClr>
                <a:srgbClr val="FFFFFF"/>
              </a:buClr>
              <a:buSzPts val="1800"/>
              <a:buFont typeface="Arial"/>
              <a:buChar char="●"/>
            </a:pPr>
            <a:r>
              <a:rPr b="1" lang="en">
                <a:solidFill>
                  <a:srgbClr val="FFFFFF"/>
                </a:solidFill>
                <a:latin typeface="Arial"/>
                <a:ea typeface="Arial"/>
                <a:cs typeface="Arial"/>
                <a:sym typeface="Arial"/>
              </a:rPr>
              <a:t>Empirically unlikely based on 1 year of data</a:t>
            </a:r>
            <a:endParaRPr b="1">
              <a:solidFill>
                <a:srgbClr val="FFFFFF"/>
              </a:solidFill>
              <a:latin typeface="Arial"/>
              <a:ea typeface="Arial"/>
              <a:cs typeface="Arial"/>
              <a:sym typeface="Arial"/>
            </a:endParaRPr>
          </a:p>
          <a:p>
            <a:pPr indent="-222250" lvl="1" marL="742950" rtl="0" algn="l">
              <a:spcBef>
                <a:spcPts val="560"/>
              </a:spcBef>
              <a:spcAft>
                <a:spcPts val="1600"/>
              </a:spcAft>
              <a:buClr>
                <a:srgbClr val="FFFFFF"/>
              </a:buClr>
              <a:buSzPts val="1800"/>
              <a:buFont typeface="Arial"/>
              <a:buChar char="○"/>
            </a:pPr>
            <a:r>
              <a:rPr b="1" lang="en" sz="1800">
                <a:solidFill>
                  <a:srgbClr val="FFFFFF"/>
                </a:solidFill>
                <a:latin typeface="Arial"/>
                <a:ea typeface="Arial"/>
                <a:cs typeface="Arial"/>
                <a:sym typeface="Arial"/>
              </a:rPr>
              <a:t>Bad CPUs 6 times more likely than bad clocks</a:t>
            </a:r>
            <a:endParaRPr b="1" sz="1800">
              <a:solidFill>
                <a:srgbClr val="FFFFFF"/>
              </a:solidFill>
              <a:latin typeface="Arial"/>
              <a:ea typeface="Arial"/>
              <a:cs typeface="Arial"/>
              <a:sym typeface="Arial"/>
            </a:endParaRPr>
          </a:p>
        </p:txBody>
      </p:sp>
      <p:sp>
        <p:nvSpPr>
          <p:cNvPr id="393" name="Google Shape;393;p3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7"/>
          <p:cNvSpPr txBox="1"/>
          <p:nvPr>
            <p:ph type="title"/>
          </p:nvPr>
        </p:nvSpPr>
        <p:spPr>
          <a:xfrm>
            <a:off x="457200" y="1"/>
            <a:ext cx="8229600" cy="622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FF00"/>
              </a:buClr>
              <a:buSzPts val="4400"/>
              <a:buFont typeface="Calibri"/>
              <a:buNone/>
            </a:pPr>
            <a:r>
              <a:rPr lang="en" u="sng">
                <a:solidFill>
                  <a:srgbClr val="0B5394"/>
                </a:solidFill>
              </a:rPr>
              <a:t>Network-Induced Uncertainty</a:t>
            </a:r>
            <a:endParaRPr u="sng">
              <a:solidFill>
                <a:srgbClr val="0B5394"/>
              </a:solidFill>
            </a:endParaRPr>
          </a:p>
        </p:txBody>
      </p:sp>
      <p:pic>
        <p:nvPicPr>
          <p:cNvPr descr="tt-talk.eps" id="400" name="Google Shape;400;p37"/>
          <p:cNvPicPr preferRelativeResize="0"/>
          <p:nvPr>
            <p:ph idx="1" type="body"/>
          </p:nvPr>
        </p:nvPicPr>
        <p:blipFill rotWithShape="1">
          <a:blip r:embed="rId3">
            <a:alphaModFix/>
          </a:blip>
          <a:srcRect b="-7667" l="0" r="0" t="-7667"/>
          <a:stretch/>
        </p:blipFill>
        <p:spPr>
          <a:xfrm>
            <a:off x="796025" y="705000"/>
            <a:ext cx="7294200" cy="3413700"/>
          </a:xfrm>
          <a:prstGeom prst="rect">
            <a:avLst/>
          </a:prstGeom>
          <a:noFill/>
          <a:ln>
            <a:noFill/>
          </a:ln>
        </p:spPr>
      </p:pic>
      <p:sp>
        <p:nvSpPr>
          <p:cNvPr id="401" name="Google Shape;401;p3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FF00"/>
              </a:buClr>
              <a:buSzPts val="4400"/>
              <a:buFont typeface="Calibri"/>
              <a:buNone/>
            </a:pPr>
            <a:r>
              <a:rPr lang="en" u="sng">
                <a:solidFill>
                  <a:srgbClr val="0B5394"/>
                </a:solidFill>
              </a:rPr>
              <a:t>Future Work</a:t>
            </a:r>
            <a:endParaRPr u="sng">
              <a:solidFill>
                <a:srgbClr val="0B5394"/>
              </a:solidFill>
            </a:endParaRPr>
          </a:p>
        </p:txBody>
      </p:sp>
      <p:sp>
        <p:nvSpPr>
          <p:cNvPr id="408" name="Google Shape;408;p38"/>
          <p:cNvSpPr txBox="1"/>
          <p:nvPr>
            <p:ph idx="1" type="body"/>
          </p:nvPr>
        </p:nvSpPr>
        <p:spPr>
          <a:xfrm>
            <a:off x="457200" y="1200150"/>
            <a:ext cx="8229600" cy="2922900"/>
          </a:xfrm>
          <a:prstGeom prst="rect">
            <a:avLst/>
          </a:prstGeom>
          <a:noFill/>
          <a:ln>
            <a:noFill/>
          </a:ln>
        </p:spPr>
        <p:txBody>
          <a:bodyPr anchorCtr="0" anchor="t" bIns="45700" lIns="91425" spcFirstLastPara="1" rIns="91425" wrap="square" tIns="45700">
            <a:noAutofit/>
          </a:bodyPr>
          <a:lstStyle/>
          <a:p>
            <a:pPr indent="-241300" lvl="0" marL="342900" rtl="0" algn="l">
              <a:spcBef>
                <a:spcPts val="0"/>
              </a:spcBef>
              <a:spcAft>
                <a:spcPts val="0"/>
              </a:spcAft>
              <a:buClr>
                <a:srgbClr val="FFFFFF"/>
              </a:buClr>
              <a:buSzPts val="1600"/>
              <a:buChar char="●"/>
            </a:pPr>
            <a:r>
              <a:rPr lang="en">
                <a:solidFill>
                  <a:srgbClr val="FFFFFF"/>
                </a:solidFill>
              </a:rPr>
              <a:t>Improving TrueTime</a:t>
            </a:r>
            <a:endParaRPr>
              <a:solidFill>
                <a:srgbClr val="FFFFFF"/>
              </a:solidFill>
            </a:endParaRPr>
          </a:p>
          <a:p>
            <a:pPr indent="-209550" lvl="1" marL="742950" rtl="0" algn="l">
              <a:spcBef>
                <a:spcPts val="560"/>
              </a:spcBef>
              <a:spcAft>
                <a:spcPts val="0"/>
              </a:spcAft>
              <a:buClr>
                <a:srgbClr val="FFFFFF"/>
              </a:buClr>
              <a:buSzPts val="1600"/>
              <a:buChar char="○"/>
            </a:pPr>
            <a:r>
              <a:rPr lang="en">
                <a:solidFill>
                  <a:srgbClr val="FFFFFF"/>
                </a:solidFill>
              </a:rPr>
              <a:t>Lower ε &lt; 1 ms</a:t>
            </a:r>
            <a:endParaRPr>
              <a:solidFill>
                <a:srgbClr val="FFFFFF"/>
              </a:solidFill>
            </a:endParaRPr>
          </a:p>
          <a:p>
            <a:pPr indent="-241300" lvl="0" marL="342900" rtl="0" algn="l">
              <a:spcBef>
                <a:spcPts val="640"/>
              </a:spcBef>
              <a:spcAft>
                <a:spcPts val="0"/>
              </a:spcAft>
              <a:buClr>
                <a:srgbClr val="FFFFFF"/>
              </a:buClr>
              <a:buSzPts val="1600"/>
              <a:buChar char="●"/>
            </a:pPr>
            <a:r>
              <a:rPr lang="en">
                <a:solidFill>
                  <a:srgbClr val="FFFFFF"/>
                </a:solidFill>
              </a:rPr>
              <a:t>Efficiently support rich query patterns</a:t>
            </a:r>
            <a:endParaRPr>
              <a:solidFill>
                <a:srgbClr val="FFFFFF"/>
              </a:solidFill>
            </a:endParaRPr>
          </a:p>
          <a:p>
            <a:pPr indent="-241300" lvl="0" marL="342900" rtl="0" algn="l">
              <a:spcBef>
                <a:spcPts val="640"/>
              </a:spcBef>
              <a:spcAft>
                <a:spcPts val="0"/>
              </a:spcAft>
              <a:buClr>
                <a:srgbClr val="FFFFFF"/>
              </a:buClr>
              <a:buSzPts val="1600"/>
              <a:buChar char="●"/>
            </a:pPr>
            <a:r>
              <a:rPr lang="en" sz="1400">
                <a:solidFill>
                  <a:srgbClr val="FFFFFF"/>
                </a:solidFill>
              </a:rPr>
              <a:t>Spanner schema language .</a:t>
            </a:r>
            <a:endParaRPr sz="1400">
              <a:solidFill>
                <a:srgbClr val="FFFFFF"/>
              </a:solidFill>
            </a:endParaRPr>
          </a:p>
          <a:p>
            <a:pPr indent="-241300" lvl="0" marL="342900" rtl="0" algn="l">
              <a:spcBef>
                <a:spcPts val="640"/>
              </a:spcBef>
              <a:spcAft>
                <a:spcPts val="0"/>
              </a:spcAft>
              <a:buClr>
                <a:srgbClr val="FFFFFF"/>
              </a:buClr>
              <a:buSzPts val="1600"/>
              <a:buChar char="●"/>
            </a:pPr>
            <a:r>
              <a:rPr lang="en" sz="1400">
                <a:solidFill>
                  <a:srgbClr val="FFFFFF"/>
                </a:solidFill>
              </a:rPr>
              <a:t>Automatic load-based resharding.</a:t>
            </a:r>
            <a:endParaRPr sz="1400">
              <a:solidFill>
                <a:srgbClr val="FFFFFF"/>
              </a:solidFill>
            </a:endParaRPr>
          </a:p>
          <a:p>
            <a:pPr indent="-241300" lvl="0" marL="342900" rtl="0" algn="l">
              <a:spcBef>
                <a:spcPts val="640"/>
              </a:spcBef>
              <a:spcAft>
                <a:spcPts val="0"/>
              </a:spcAft>
              <a:buClr>
                <a:srgbClr val="FFFFFF"/>
              </a:buClr>
              <a:buSzPts val="1600"/>
              <a:buChar char="●"/>
            </a:pPr>
            <a:r>
              <a:rPr lang="en" sz="1400">
                <a:solidFill>
                  <a:srgbClr val="FFFFFF"/>
                </a:solidFill>
              </a:rPr>
              <a:t>Optimistically parallel reads .</a:t>
            </a:r>
            <a:endParaRPr sz="1400">
              <a:solidFill>
                <a:srgbClr val="FFFFFF"/>
              </a:solidFill>
            </a:endParaRPr>
          </a:p>
          <a:p>
            <a:pPr indent="-241300" lvl="0" marL="342900" rtl="0" algn="l">
              <a:spcBef>
                <a:spcPts val="640"/>
              </a:spcBef>
              <a:spcAft>
                <a:spcPts val="0"/>
              </a:spcAft>
              <a:buClr>
                <a:srgbClr val="FFFFFF"/>
              </a:buClr>
              <a:buSzPts val="1600"/>
              <a:buChar char="●"/>
            </a:pPr>
            <a:r>
              <a:rPr lang="en" sz="1400">
                <a:solidFill>
                  <a:srgbClr val="FFFFFF"/>
                </a:solidFill>
              </a:rPr>
              <a:t>Increase performance for complex queries as it is based on key-value access.</a:t>
            </a:r>
            <a:endParaRPr sz="1400">
              <a:solidFill>
                <a:srgbClr val="FFFFFF"/>
              </a:solidFill>
            </a:endParaRPr>
          </a:p>
          <a:p>
            <a:pPr indent="-107950" lvl="1" marL="742950" rtl="0" algn="l">
              <a:spcBef>
                <a:spcPts val="560"/>
              </a:spcBef>
              <a:spcAft>
                <a:spcPts val="1600"/>
              </a:spcAft>
              <a:buClr>
                <a:schemeClr val="dk1"/>
              </a:buClr>
              <a:buSzPts val="2800"/>
              <a:buNone/>
            </a:pPr>
            <a:r>
              <a:t/>
            </a:r>
            <a:endParaRPr>
              <a:solidFill>
                <a:srgbClr val="FFFFFF"/>
              </a:solidFill>
            </a:endParaRPr>
          </a:p>
        </p:txBody>
      </p:sp>
      <p:sp>
        <p:nvSpPr>
          <p:cNvPr id="409" name="Google Shape;409;p3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9"/>
          <p:cNvSpPr txBox="1"/>
          <p:nvPr>
            <p:ph type="title"/>
          </p:nvPr>
        </p:nvSpPr>
        <p:spPr>
          <a:xfrm>
            <a:off x="457200" y="205975"/>
            <a:ext cx="61662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FF00"/>
              </a:buClr>
              <a:buSzPts val="4400"/>
              <a:buFont typeface="Calibri"/>
              <a:buNone/>
            </a:pPr>
            <a:r>
              <a:rPr lang="en" u="sng">
                <a:solidFill>
                  <a:srgbClr val="1155CC"/>
                </a:solidFill>
              </a:rPr>
              <a:t>References</a:t>
            </a:r>
            <a:endParaRPr u="sng">
              <a:solidFill>
                <a:srgbClr val="1155CC"/>
              </a:solidFill>
            </a:endParaRPr>
          </a:p>
        </p:txBody>
      </p:sp>
      <p:sp>
        <p:nvSpPr>
          <p:cNvPr id="416" name="Google Shape;416;p39"/>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215900" lvl="0" marL="342900" rtl="0" algn="l">
              <a:spcBef>
                <a:spcPts val="640"/>
              </a:spcBef>
              <a:spcAft>
                <a:spcPts val="0"/>
              </a:spcAft>
              <a:buClr>
                <a:srgbClr val="FFFFFF"/>
              </a:buClr>
              <a:buSzPts val="1200"/>
              <a:buChar char="●"/>
            </a:pPr>
            <a:r>
              <a:rPr lang="en" sz="1200" u="sng">
                <a:solidFill>
                  <a:schemeClr val="hlink"/>
                </a:solidFill>
                <a:hlinkClick r:id="rId3"/>
              </a:rPr>
              <a:t>http://muratbuffalo.blogspot.com/2013/07/spanner-googles-globally-distributed_4.html</a:t>
            </a:r>
            <a:endParaRPr sz="1200">
              <a:solidFill>
                <a:srgbClr val="FFFFFF"/>
              </a:solidFill>
            </a:endParaRPr>
          </a:p>
          <a:p>
            <a:pPr indent="-215900" lvl="0" marL="342900" rtl="0" algn="l">
              <a:spcBef>
                <a:spcPts val="1600"/>
              </a:spcBef>
              <a:spcAft>
                <a:spcPts val="0"/>
              </a:spcAft>
              <a:buClr>
                <a:srgbClr val="FFFFFF"/>
              </a:buClr>
              <a:buSzPts val="1200"/>
              <a:buChar char="●"/>
            </a:pPr>
            <a:r>
              <a:rPr lang="en" sz="1200">
                <a:solidFill>
                  <a:srgbClr val="FFFFFF"/>
                </a:solidFill>
              </a:rPr>
              <a:t>https://www.infoq.com/presentations/spanner-distributed-google/#downloadPdf/</a:t>
            </a:r>
            <a:endParaRPr sz="1200">
              <a:solidFill>
                <a:srgbClr val="FFFFFF"/>
              </a:solidFill>
            </a:endParaRPr>
          </a:p>
          <a:p>
            <a:pPr indent="-215900" lvl="0" marL="342900" rtl="0" algn="l">
              <a:spcBef>
                <a:spcPts val="1600"/>
              </a:spcBef>
              <a:spcAft>
                <a:spcPts val="0"/>
              </a:spcAft>
              <a:buClr>
                <a:srgbClr val="FFFFFF"/>
              </a:buClr>
              <a:buSzPts val="1200"/>
              <a:buChar char="●"/>
            </a:pPr>
            <a:r>
              <a:rPr lang="en" sz="1200" u="sng">
                <a:solidFill>
                  <a:schemeClr val="hlink"/>
                </a:solidFill>
                <a:hlinkClick r:id="rId4"/>
              </a:rPr>
              <a:t>https://www.youtube.com/watch?v=C75kpQszAjs</a:t>
            </a:r>
            <a:endParaRPr sz="1200">
              <a:solidFill>
                <a:srgbClr val="FFFFFF"/>
              </a:solidFill>
            </a:endParaRPr>
          </a:p>
          <a:p>
            <a:pPr indent="-215900" lvl="0" marL="342900" rtl="0" algn="l">
              <a:spcBef>
                <a:spcPts val="1600"/>
              </a:spcBef>
              <a:spcAft>
                <a:spcPts val="1600"/>
              </a:spcAft>
              <a:buClr>
                <a:srgbClr val="FFFFFF"/>
              </a:buClr>
              <a:buSzPts val="1200"/>
              <a:buChar char="●"/>
            </a:pPr>
            <a:r>
              <a:rPr lang="en" sz="1200">
                <a:solidFill>
                  <a:srgbClr val="FFFFFF"/>
                </a:solidFill>
              </a:rPr>
              <a:t>https://thedataguy.in/internals-of-google-cloud-spanner/</a:t>
            </a:r>
            <a:endParaRPr sz="1200">
              <a:solidFill>
                <a:srgbClr val="FFFFFF"/>
              </a:solidFill>
            </a:endParaRPr>
          </a:p>
        </p:txBody>
      </p:sp>
      <p:sp>
        <p:nvSpPr>
          <p:cNvPr id="417" name="Google Shape;417;p3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0"/>
          <p:cNvSpPr txBox="1"/>
          <p:nvPr>
            <p:ph type="title"/>
          </p:nvPr>
        </p:nvSpPr>
        <p:spPr>
          <a:xfrm>
            <a:off x="344950" y="182862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400">
                <a:solidFill>
                  <a:srgbClr val="FFFFFF"/>
                </a:solidFill>
              </a:rPr>
              <a:t>Thank You!</a:t>
            </a:r>
            <a:endParaRPr sz="3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6"/>
          <p:cNvPicPr preferRelativeResize="0"/>
          <p:nvPr/>
        </p:nvPicPr>
        <p:blipFill>
          <a:blip r:embed="rId3">
            <a:alphaModFix/>
          </a:blip>
          <a:stretch>
            <a:fillRect/>
          </a:stretch>
        </p:blipFill>
        <p:spPr>
          <a:xfrm>
            <a:off x="-108100" y="0"/>
            <a:ext cx="9360199" cy="5143500"/>
          </a:xfrm>
          <a:prstGeom prst="rect">
            <a:avLst/>
          </a:prstGeom>
          <a:noFill/>
          <a:ln>
            <a:noFill/>
          </a:ln>
        </p:spPr>
      </p:pic>
      <p:sp>
        <p:nvSpPr>
          <p:cNvPr id="96" name="Google Shape;96;p16"/>
          <p:cNvSpPr txBox="1"/>
          <p:nvPr/>
        </p:nvSpPr>
        <p:spPr>
          <a:xfrm>
            <a:off x="-131600" y="23875"/>
            <a:ext cx="4604400" cy="2751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b="1" lang="en" sz="1500">
                <a:solidFill>
                  <a:srgbClr val="3C78D8"/>
                </a:solidFill>
              </a:rPr>
              <a:t>Bigtable (2008):</a:t>
            </a:r>
            <a:endParaRPr b="1" sz="1500">
              <a:solidFill>
                <a:srgbClr val="3C78D8"/>
              </a:solidFill>
            </a:endParaRPr>
          </a:p>
          <a:p>
            <a:pPr indent="-304800" lvl="0" marL="457200" rtl="0" algn="l">
              <a:lnSpc>
                <a:spcPct val="115000"/>
              </a:lnSpc>
              <a:spcBef>
                <a:spcPts val="1200"/>
              </a:spcBef>
              <a:spcAft>
                <a:spcPts val="0"/>
              </a:spcAft>
              <a:buClr>
                <a:srgbClr val="FFFFFF"/>
              </a:buClr>
              <a:buSzPts val="1200"/>
              <a:buChar char="●"/>
            </a:pPr>
            <a:r>
              <a:rPr b="1" lang="en" sz="1200">
                <a:solidFill>
                  <a:srgbClr val="FFFFFF"/>
                </a:solidFill>
              </a:rPr>
              <a:t>BigTable is a distributed storage system that is structured as a large table: one that may be petabytes in size and distributed among tens of thousands of machines.</a:t>
            </a:r>
            <a:endParaRPr b="1" sz="1600">
              <a:solidFill>
                <a:srgbClr val="FFFFFF"/>
              </a:solidFill>
            </a:endParaRPr>
          </a:p>
          <a:p>
            <a:pPr indent="-304800" lvl="0" marL="457200" rtl="0" algn="l">
              <a:lnSpc>
                <a:spcPct val="115000"/>
              </a:lnSpc>
              <a:spcBef>
                <a:spcPts val="0"/>
              </a:spcBef>
              <a:spcAft>
                <a:spcPts val="0"/>
              </a:spcAft>
              <a:buClr>
                <a:srgbClr val="FFFFFF"/>
              </a:buClr>
              <a:buSzPts val="1200"/>
              <a:buChar char="●"/>
            </a:pPr>
            <a:r>
              <a:rPr b="1" lang="en" sz="1200">
                <a:solidFill>
                  <a:srgbClr val="FFFFFF"/>
                </a:solidFill>
              </a:rPr>
              <a:t>Google received complaints for its performance in application requiring strong consistency guarantees for geo-replicated sites.</a:t>
            </a:r>
            <a:br>
              <a:rPr b="1" lang="en" sz="1200">
                <a:solidFill>
                  <a:srgbClr val="FFFFFF"/>
                </a:solidFill>
              </a:rPr>
            </a:br>
            <a:endParaRPr b="1" sz="1200">
              <a:solidFill>
                <a:srgbClr val="FFFFFF"/>
              </a:solidFill>
            </a:endParaRPr>
          </a:p>
          <a:p>
            <a:pPr indent="-304800" lvl="0" marL="457200" rtl="0" algn="l">
              <a:lnSpc>
                <a:spcPct val="115000"/>
              </a:lnSpc>
              <a:spcBef>
                <a:spcPts val="0"/>
              </a:spcBef>
              <a:spcAft>
                <a:spcPts val="0"/>
              </a:spcAft>
              <a:buClr>
                <a:srgbClr val="FFFFFF"/>
              </a:buClr>
              <a:buSzPts val="1200"/>
              <a:buChar char="●"/>
            </a:pPr>
            <a:r>
              <a:rPr b="1" lang="en" sz="1200">
                <a:solidFill>
                  <a:srgbClr val="FFFFFF"/>
                </a:solidFill>
              </a:rPr>
              <a:t>It is also difficult to use for complex, evolving schemas.</a:t>
            </a:r>
            <a:endParaRPr b="1" sz="1200">
              <a:solidFill>
                <a:srgbClr val="FFFFFF"/>
              </a:solidFill>
            </a:endParaRPr>
          </a:p>
          <a:p>
            <a:pPr indent="0" lvl="0" marL="0" rtl="0" algn="l">
              <a:lnSpc>
                <a:spcPct val="115000"/>
              </a:lnSpc>
              <a:spcBef>
                <a:spcPts val="1200"/>
              </a:spcBef>
              <a:spcAft>
                <a:spcPts val="0"/>
              </a:spcAft>
              <a:buNone/>
            </a:pPr>
            <a:r>
              <a:t/>
            </a:r>
            <a:endParaRPr b="1" sz="1200">
              <a:solidFill>
                <a:srgbClr val="DAEEF3"/>
              </a:solidFill>
            </a:endParaRPr>
          </a:p>
          <a:p>
            <a:pPr indent="0" lvl="0" marL="0" rtl="0" algn="l">
              <a:lnSpc>
                <a:spcPct val="115000"/>
              </a:lnSpc>
              <a:spcBef>
                <a:spcPts val="1200"/>
              </a:spcBef>
              <a:spcAft>
                <a:spcPts val="1200"/>
              </a:spcAft>
              <a:buNone/>
            </a:pPr>
            <a:r>
              <a:t/>
            </a:r>
            <a:endParaRPr b="1" sz="1200">
              <a:solidFill>
                <a:srgbClr val="DAEEF3"/>
              </a:solidFill>
            </a:endParaRPr>
          </a:p>
        </p:txBody>
      </p:sp>
      <p:sp>
        <p:nvSpPr>
          <p:cNvPr id="97" name="Google Shape;97;p16"/>
          <p:cNvSpPr txBox="1"/>
          <p:nvPr/>
        </p:nvSpPr>
        <p:spPr>
          <a:xfrm>
            <a:off x="6152400" y="-66125"/>
            <a:ext cx="3031200" cy="2709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b="1" lang="en" sz="1500">
                <a:solidFill>
                  <a:srgbClr val="3C78D8"/>
                </a:solidFill>
              </a:rPr>
              <a:t>Megastore (2011):</a:t>
            </a:r>
            <a:endParaRPr b="1" sz="1500">
              <a:solidFill>
                <a:srgbClr val="3C78D8"/>
              </a:solidFill>
            </a:endParaRPr>
          </a:p>
          <a:p>
            <a:pPr indent="-304800" lvl="0" marL="457200" rtl="0" algn="l">
              <a:lnSpc>
                <a:spcPct val="115000"/>
              </a:lnSpc>
              <a:spcBef>
                <a:spcPts val="1200"/>
              </a:spcBef>
              <a:spcAft>
                <a:spcPts val="0"/>
              </a:spcAft>
              <a:buClr>
                <a:srgbClr val="FFFFFF"/>
              </a:buClr>
              <a:buSzPts val="1200"/>
              <a:buChar char="●"/>
            </a:pPr>
            <a:r>
              <a:rPr b="1" lang="en" sz="1200">
                <a:solidFill>
                  <a:srgbClr val="FFFFFF"/>
                </a:solidFill>
              </a:rPr>
              <a:t>Megastore blends the scalability of a NoSQL datastore with the convenience of a traditional RDBMS.</a:t>
            </a:r>
            <a:endParaRPr b="1" sz="1600">
              <a:solidFill>
                <a:srgbClr val="FFFFFF"/>
              </a:solidFill>
            </a:endParaRPr>
          </a:p>
          <a:p>
            <a:pPr indent="-304800" lvl="0" marL="457200" rtl="0" algn="l">
              <a:lnSpc>
                <a:spcPct val="115000"/>
              </a:lnSpc>
              <a:spcBef>
                <a:spcPts val="0"/>
              </a:spcBef>
              <a:spcAft>
                <a:spcPts val="0"/>
              </a:spcAft>
              <a:buClr>
                <a:srgbClr val="FFFFFF"/>
              </a:buClr>
              <a:buSzPts val="1200"/>
              <a:buChar char="●"/>
            </a:pPr>
            <a:r>
              <a:rPr b="1" lang="en" sz="1200">
                <a:solidFill>
                  <a:srgbClr val="FFFFFF"/>
                </a:solidFill>
              </a:rPr>
              <a:t>It supports synchronous replication by providing semi-relational data model.</a:t>
            </a:r>
            <a:endParaRPr b="1" sz="1200">
              <a:solidFill>
                <a:srgbClr val="FFFFFF"/>
              </a:solidFill>
            </a:endParaRPr>
          </a:p>
          <a:p>
            <a:pPr indent="-304800" lvl="0" marL="457200" rtl="0" algn="l">
              <a:lnSpc>
                <a:spcPct val="115000"/>
              </a:lnSpc>
              <a:spcBef>
                <a:spcPts val="0"/>
              </a:spcBef>
              <a:spcAft>
                <a:spcPts val="0"/>
              </a:spcAft>
              <a:buClr>
                <a:srgbClr val="FFFFFF"/>
              </a:buClr>
              <a:buSzPts val="1200"/>
              <a:buChar char="●"/>
            </a:pPr>
            <a:r>
              <a:rPr b="1" lang="en" sz="1200">
                <a:solidFill>
                  <a:srgbClr val="FFFFFF"/>
                </a:solidFill>
              </a:rPr>
              <a:t>But it offers low consistency across global data replication and incurs poor write throughput</a:t>
            </a:r>
            <a:endParaRPr sz="1300">
              <a:solidFill>
                <a:srgbClr val="FFFFFF"/>
              </a:solidFill>
              <a:latin typeface="Lato"/>
              <a:ea typeface="Lato"/>
              <a:cs typeface="Lato"/>
              <a:sym typeface="Lato"/>
            </a:endParaRPr>
          </a:p>
        </p:txBody>
      </p:sp>
      <p:pic>
        <p:nvPicPr>
          <p:cNvPr id="98" name="Google Shape;98;p16"/>
          <p:cNvPicPr preferRelativeResize="0"/>
          <p:nvPr/>
        </p:nvPicPr>
        <p:blipFill>
          <a:blip r:embed="rId4">
            <a:alphaModFix/>
          </a:blip>
          <a:stretch>
            <a:fillRect/>
          </a:stretch>
        </p:blipFill>
        <p:spPr>
          <a:xfrm>
            <a:off x="44525" y="2883475"/>
            <a:ext cx="6573299" cy="2289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107825" y="86275"/>
            <a:ext cx="43239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FF00"/>
              </a:buClr>
              <a:buSzPts val="4400"/>
              <a:buFont typeface="Calibri"/>
              <a:buNone/>
            </a:pPr>
            <a:r>
              <a:rPr lang="en">
                <a:solidFill>
                  <a:srgbClr val="1155CC"/>
                </a:solidFill>
              </a:rPr>
              <a:t>Features of</a:t>
            </a:r>
            <a:r>
              <a:rPr lang="en">
                <a:solidFill>
                  <a:srgbClr val="1155CC"/>
                </a:solidFill>
              </a:rPr>
              <a:t> Spanner?</a:t>
            </a:r>
            <a:endParaRPr>
              <a:solidFill>
                <a:srgbClr val="1155CC"/>
              </a:solidFill>
            </a:endParaRPr>
          </a:p>
        </p:txBody>
      </p:sp>
      <p:sp>
        <p:nvSpPr>
          <p:cNvPr id="105" name="Google Shape;105;p17"/>
          <p:cNvSpPr txBox="1"/>
          <p:nvPr>
            <p:ph idx="1" type="body"/>
          </p:nvPr>
        </p:nvSpPr>
        <p:spPr>
          <a:xfrm>
            <a:off x="457200" y="1200150"/>
            <a:ext cx="8229600" cy="2433600"/>
          </a:xfrm>
          <a:prstGeom prst="rect">
            <a:avLst/>
          </a:prstGeom>
          <a:noFill/>
          <a:ln>
            <a:noFill/>
          </a:ln>
        </p:spPr>
        <p:txBody>
          <a:bodyPr anchorCtr="0" anchor="t" bIns="45700" lIns="91425" spcFirstLastPara="1" rIns="91425" wrap="square" tIns="45700">
            <a:noAutofit/>
          </a:bodyPr>
          <a:lstStyle/>
          <a:p>
            <a:pPr indent="-342900" lvl="0" marL="457200" rtl="0" algn="l">
              <a:spcBef>
                <a:spcPts val="640"/>
              </a:spcBef>
              <a:spcAft>
                <a:spcPts val="0"/>
              </a:spcAft>
              <a:buClr>
                <a:srgbClr val="FFFFFF"/>
              </a:buClr>
              <a:buSzPts val="1800"/>
              <a:buFont typeface="Arial"/>
              <a:buAutoNum type="arabicPeriod"/>
            </a:pPr>
            <a:r>
              <a:rPr lang="en" sz="1800">
                <a:solidFill>
                  <a:srgbClr val="FFFFFF"/>
                </a:solidFill>
                <a:latin typeface="Arial"/>
                <a:ea typeface="Arial"/>
                <a:cs typeface="Arial"/>
                <a:sym typeface="Arial"/>
              </a:rPr>
              <a:t>Lock-Free distributed read only transactions</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AutoNum type="arabicPeriod"/>
            </a:pPr>
            <a:r>
              <a:rPr lang="en" sz="1800">
                <a:solidFill>
                  <a:srgbClr val="FFFFFF"/>
                </a:solidFill>
                <a:latin typeface="Arial"/>
                <a:ea typeface="Arial"/>
                <a:cs typeface="Arial"/>
                <a:sym typeface="Arial"/>
              </a:rPr>
              <a:t>External consistency of writes</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AutoNum type="arabicPeriod"/>
            </a:pPr>
            <a:r>
              <a:rPr lang="en" sz="1800">
                <a:solidFill>
                  <a:srgbClr val="FFFFFF"/>
                </a:solidFill>
                <a:latin typeface="Arial"/>
                <a:ea typeface="Arial"/>
                <a:cs typeface="Arial"/>
                <a:sym typeface="Arial"/>
              </a:rPr>
              <a:t>Temporal multiple versioning </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AutoNum type="arabicPeriod"/>
            </a:pPr>
            <a:r>
              <a:rPr lang="en" sz="1800">
                <a:solidFill>
                  <a:srgbClr val="FFFFFF"/>
                </a:solidFill>
                <a:latin typeface="Arial"/>
                <a:ea typeface="Arial"/>
                <a:cs typeface="Arial"/>
                <a:sym typeface="Arial"/>
              </a:rPr>
              <a:t>Schematized, semi-relational database with associated structured query language</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AutoNum type="arabicPeriod"/>
            </a:pPr>
            <a:r>
              <a:rPr lang="en" sz="1800">
                <a:solidFill>
                  <a:srgbClr val="FFFFFF"/>
                </a:solidFill>
                <a:latin typeface="Arial"/>
                <a:ea typeface="Arial"/>
                <a:cs typeface="Arial"/>
                <a:sym typeface="Arial"/>
              </a:rPr>
              <a:t>Applications control replication and placement</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AutoNum type="arabicPeriod"/>
            </a:pPr>
            <a:r>
              <a:rPr lang="en" sz="1800">
                <a:solidFill>
                  <a:srgbClr val="FFFFFF"/>
                </a:solidFill>
                <a:latin typeface="Arial"/>
                <a:ea typeface="Arial"/>
                <a:cs typeface="Arial"/>
                <a:sym typeface="Arial"/>
              </a:rPr>
              <a:t>All of this because of TrueTime</a:t>
            </a:r>
            <a:endParaRPr sz="1800">
              <a:solidFill>
                <a:srgbClr val="FFFFFF"/>
              </a:solidFill>
            </a:endParaRPr>
          </a:p>
        </p:txBody>
      </p:sp>
      <p:sp>
        <p:nvSpPr>
          <p:cNvPr id="106" name="Google Shape;106;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17"/>
          <p:cNvSpPr txBox="1"/>
          <p:nvPr/>
        </p:nvSpPr>
        <p:spPr>
          <a:xfrm>
            <a:off x="6654725" y="86275"/>
            <a:ext cx="2133600" cy="6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solidFill>
                  <a:srgbClr val="FFFFFF"/>
                </a:solidFill>
                <a:latin typeface="Lora"/>
                <a:ea typeface="Lora"/>
                <a:cs typeface="Lora"/>
                <a:sym typeface="Lora"/>
              </a:rPr>
              <a:t>Overview</a:t>
            </a:r>
            <a:endParaRPr b="1" sz="3000" u="sng">
              <a:solidFill>
                <a:srgbClr val="FFFFFF"/>
              </a:solidFill>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u="sng">
                <a:solidFill>
                  <a:schemeClr val="accent1"/>
                </a:solidFill>
              </a:rPr>
              <a:t>In a Nutshell</a:t>
            </a:r>
            <a:endParaRPr u="sng">
              <a:solidFill>
                <a:schemeClr val="accent1"/>
              </a:solidFill>
            </a:endParaRPr>
          </a:p>
        </p:txBody>
      </p:sp>
      <p:sp>
        <p:nvSpPr>
          <p:cNvPr id="113" name="Google Shape;113;p18"/>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1400">
                <a:solidFill>
                  <a:srgbClr val="FFFFFF"/>
                </a:solidFill>
                <a:latin typeface="Arial"/>
                <a:ea typeface="Arial"/>
                <a:cs typeface="Arial"/>
                <a:sym typeface="Arial"/>
              </a:rPr>
              <a:t>Spanner is Google's scalable, multi-version, globally-distributed, and synchronously-replicated database. Spanner supports non-blocking reads in the past, lock-free read-only transactions, and atomic schema changes. In order to support </a:t>
            </a:r>
            <a:r>
              <a:rPr i="1" lang="en" sz="1400">
                <a:solidFill>
                  <a:srgbClr val="FFFFFF"/>
                </a:solidFill>
                <a:latin typeface="Arial"/>
                <a:ea typeface="Arial"/>
                <a:cs typeface="Arial"/>
                <a:sym typeface="Arial"/>
              </a:rPr>
              <a:t>externally-consistent</a:t>
            </a:r>
            <a:r>
              <a:rPr lang="en" sz="1400">
                <a:solidFill>
                  <a:srgbClr val="FFFFFF"/>
                </a:solidFill>
                <a:latin typeface="Arial"/>
                <a:ea typeface="Arial"/>
                <a:cs typeface="Arial"/>
                <a:sym typeface="Arial"/>
              </a:rPr>
              <a:t> distributed transactions at global scale, it uses a novel </a:t>
            </a:r>
            <a:r>
              <a:rPr b="1" lang="en" sz="1400">
                <a:solidFill>
                  <a:srgbClr val="FFFFFF"/>
                </a:solidFill>
                <a:latin typeface="Arial"/>
                <a:ea typeface="Arial"/>
                <a:cs typeface="Arial"/>
                <a:sym typeface="Arial"/>
              </a:rPr>
              <a:t>TrueTime</a:t>
            </a:r>
            <a:r>
              <a:rPr lang="en" sz="1400">
                <a:solidFill>
                  <a:srgbClr val="FFFFFF"/>
                </a:solidFill>
                <a:latin typeface="Arial"/>
                <a:ea typeface="Arial"/>
                <a:cs typeface="Arial"/>
                <a:sym typeface="Arial"/>
              </a:rPr>
              <a:t> API that exposes clock uncertainty.</a:t>
            </a:r>
            <a:endParaRPr sz="1400">
              <a:solidFill>
                <a:srgbClr val="FFFFFF"/>
              </a:solidFill>
            </a:endParaRPr>
          </a:p>
          <a:p>
            <a:pPr indent="0" lvl="0" marL="0" rtl="0" algn="l">
              <a:spcBef>
                <a:spcPts val="1600"/>
              </a:spcBef>
              <a:spcAft>
                <a:spcPts val="0"/>
              </a:spcAft>
              <a:buNone/>
            </a:pPr>
            <a:r>
              <a:rPr lang="en" sz="1400">
                <a:solidFill>
                  <a:srgbClr val="FFFFFF"/>
                </a:solidFill>
              </a:rPr>
              <a:t>Spanner evolved from a Bigtable-like versioned key-value store into a temporal multi-version database. Data is stored in semi-relational tables, and Spanner provides a SQL-based query language and supports general-purpose long-lived transactions (e.g, for report generation —on the order of minutes). </a:t>
            </a:r>
            <a:endParaRPr sz="1400">
              <a:solidFill>
                <a:srgbClr val="FFFFFF"/>
              </a:solidFill>
            </a:endParaRPr>
          </a:p>
          <a:p>
            <a:pPr indent="0" lvl="0" marL="0" rtl="0" algn="l">
              <a:spcBef>
                <a:spcPts val="1600"/>
              </a:spcBef>
              <a:spcAft>
                <a:spcPts val="1600"/>
              </a:spcAft>
              <a:buNone/>
            </a:pPr>
            <a:r>
              <a:rPr lang="en" sz="1400">
                <a:solidFill>
                  <a:srgbClr val="FFFFFF"/>
                </a:solidFill>
              </a:rPr>
              <a:t>Data is versioned, and each version is automatically timestamped with its commit time by the TrueTime API. Spanner provides externally consistent reads and writes, and globally-consistent reads across the database at a timestamp. </a:t>
            </a:r>
            <a:endParaRPr sz="1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9"/>
          <p:cNvPicPr preferRelativeResize="0"/>
          <p:nvPr/>
        </p:nvPicPr>
        <p:blipFill>
          <a:blip r:embed="rId3">
            <a:alphaModFix/>
          </a:blip>
          <a:stretch>
            <a:fillRect/>
          </a:stretch>
        </p:blipFill>
        <p:spPr>
          <a:xfrm>
            <a:off x="140175" y="483775"/>
            <a:ext cx="6793299" cy="4632799"/>
          </a:xfrm>
          <a:prstGeom prst="rect">
            <a:avLst/>
          </a:prstGeom>
          <a:noFill/>
          <a:ln>
            <a:noFill/>
          </a:ln>
        </p:spPr>
      </p:pic>
      <p:sp>
        <p:nvSpPr>
          <p:cNvPr id="119" name="Google Shape;119;p19"/>
          <p:cNvSpPr txBox="1"/>
          <p:nvPr/>
        </p:nvSpPr>
        <p:spPr>
          <a:xfrm>
            <a:off x="6653125" y="0"/>
            <a:ext cx="2415300" cy="5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solidFill>
                  <a:srgbClr val="FFFFFF"/>
                </a:solidFill>
                <a:latin typeface="Lato"/>
                <a:ea typeface="Lato"/>
                <a:cs typeface="Lato"/>
                <a:sym typeface="Lato"/>
              </a:rPr>
              <a:t>Spanner Structure</a:t>
            </a:r>
            <a:endParaRPr b="1" sz="2100" u="sng">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152400" y="119700"/>
            <a:ext cx="4114800" cy="50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400" u="sng">
                <a:solidFill>
                  <a:srgbClr val="0B5394"/>
                </a:solidFill>
                <a:latin typeface="Arial"/>
                <a:ea typeface="Arial"/>
                <a:cs typeface="Arial"/>
                <a:sym typeface="Arial"/>
              </a:rPr>
              <a:t>Zone Server Organization</a:t>
            </a:r>
            <a:endParaRPr sz="2400" u="sng">
              <a:solidFill>
                <a:srgbClr val="0B5394"/>
              </a:solidFill>
            </a:endParaRPr>
          </a:p>
        </p:txBody>
      </p:sp>
      <p:sp>
        <p:nvSpPr>
          <p:cNvPr id="125" name="Google Shape;125;p20"/>
          <p:cNvSpPr txBox="1"/>
          <p:nvPr>
            <p:ph idx="1" type="body"/>
          </p:nvPr>
        </p:nvSpPr>
        <p:spPr>
          <a:xfrm>
            <a:off x="4267200" y="378152"/>
            <a:ext cx="4794000" cy="438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1600">
                <a:solidFill>
                  <a:srgbClr val="F9CB9C"/>
                </a:solidFill>
                <a:latin typeface="Arial"/>
                <a:ea typeface="Arial"/>
                <a:cs typeface="Arial"/>
                <a:sym typeface="Arial"/>
              </a:rPr>
              <a:t>Zonemaster</a:t>
            </a:r>
            <a:r>
              <a:rPr lang="en" sz="1600">
                <a:solidFill>
                  <a:srgbClr val="FFFFFF"/>
                </a:solidFill>
                <a:latin typeface="Arial"/>
                <a:ea typeface="Arial"/>
                <a:cs typeface="Arial"/>
                <a:sym typeface="Arial"/>
              </a:rPr>
              <a:t> (1 per zone): Assigns data to the span servers </a:t>
            </a:r>
            <a:endParaRPr sz="1600">
              <a:solidFill>
                <a:srgbClr val="FFFFFF"/>
              </a:solidFill>
              <a:latin typeface="Arial"/>
              <a:ea typeface="Arial"/>
              <a:cs typeface="Arial"/>
              <a:sym typeface="Arial"/>
            </a:endParaRPr>
          </a:p>
          <a:p>
            <a:pPr indent="0" lvl="0" marL="0" rtl="0" algn="l">
              <a:spcBef>
                <a:spcPts val="1600"/>
              </a:spcBef>
              <a:spcAft>
                <a:spcPts val="0"/>
              </a:spcAft>
              <a:buNone/>
            </a:pPr>
            <a:r>
              <a:rPr lang="en" sz="1600">
                <a:solidFill>
                  <a:srgbClr val="E6B8AF"/>
                </a:solidFill>
                <a:latin typeface="Arial"/>
                <a:ea typeface="Arial"/>
                <a:cs typeface="Arial"/>
                <a:sym typeface="Arial"/>
              </a:rPr>
              <a:t>Spanserver</a:t>
            </a:r>
            <a:r>
              <a:rPr lang="en" sz="1600">
                <a:solidFill>
                  <a:srgbClr val="FFFFFF"/>
                </a:solidFill>
                <a:latin typeface="Arial"/>
                <a:ea typeface="Arial"/>
                <a:cs typeface="Arial"/>
                <a:sym typeface="Arial"/>
              </a:rPr>
              <a:t> (100 - 3000 per zone): Serves data to the clients</a:t>
            </a:r>
            <a:endParaRPr sz="1600">
              <a:solidFill>
                <a:srgbClr val="FFFFFF"/>
              </a:solidFill>
              <a:latin typeface="Arial"/>
              <a:ea typeface="Arial"/>
              <a:cs typeface="Arial"/>
              <a:sym typeface="Arial"/>
            </a:endParaRPr>
          </a:p>
          <a:p>
            <a:pPr indent="0" lvl="0" marL="0" rtl="0" algn="l">
              <a:spcBef>
                <a:spcPts val="1600"/>
              </a:spcBef>
              <a:spcAft>
                <a:spcPts val="0"/>
              </a:spcAft>
              <a:buNone/>
            </a:pPr>
            <a:r>
              <a:rPr lang="en" sz="1600">
                <a:solidFill>
                  <a:srgbClr val="E6B8AF"/>
                </a:solidFill>
                <a:latin typeface="Arial"/>
                <a:ea typeface="Arial"/>
                <a:cs typeface="Arial"/>
                <a:sym typeface="Arial"/>
              </a:rPr>
              <a:t>Proxies</a:t>
            </a:r>
            <a:r>
              <a:rPr lang="en" sz="1600">
                <a:solidFill>
                  <a:srgbClr val="FFFFFF"/>
                </a:solidFill>
                <a:latin typeface="Arial"/>
                <a:ea typeface="Arial"/>
                <a:cs typeface="Arial"/>
                <a:sym typeface="Arial"/>
              </a:rPr>
              <a:t>: Used by clients to locate span servers with the correct data (shard lookup) these are used to prevent bottleneck at zonemaster</a:t>
            </a:r>
            <a:endParaRPr sz="1600">
              <a:solidFill>
                <a:srgbClr val="FFFFFF"/>
              </a:solidFill>
              <a:latin typeface="Arial"/>
              <a:ea typeface="Arial"/>
              <a:cs typeface="Arial"/>
              <a:sym typeface="Arial"/>
            </a:endParaRPr>
          </a:p>
          <a:p>
            <a:pPr indent="0" lvl="0" marL="0" rtl="0" algn="l">
              <a:spcBef>
                <a:spcPts val="1600"/>
              </a:spcBef>
              <a:spcAft>
                <a:spcPts val="0"/>
              </a:spcAft>
              <a:buNone/>
            </a:pPr>
            <a:r>
              <a:rPr lang="en" sz="1600">
                <a:solidFill>
                  <a:srgbClr val="E6B8AF"/>
                </a:solidFill>
                <a:latin typeface="Arial"/>
                <a:ea typeface="Arial"/>
                <a:cs typeface="Arial"/>
                <a:sym typeface="Arial"/>
              </a:rPr>
              <a:t>Universe Master</a:t>
            </a:r>
            <a:r>
              <a:rPr lang="en" sz="1600">
                <a:solidFill>
                  <a:srgbClr val="FFFFFF"/>
                </a:solidFill>
                <a:latin typeface="Arial"/>
                <a:ea typeface="Arial"/>
                <a:cs typeface="Arial"/>
                <a:sym typeface="Arial"/>
              </a:rPr>
              <a:t>: Has a console with status information of all zones</a:t>
            </a:r>
            <a:endParaRPr sz="1600">
              <a:solidFill>
                <a:srgbClr val="FFFFFF"/>
              </a:solidFill>
              <a:latin typeface="Arial"/>
              <a:ea typeface="Arial"/>
              <a:cs typeface="Arial"/>
              <a:sym typeface="Arial"/>
            </a:endParaRPr>
          </a:p>
          <a:p>
            <a:pPr indent="0" lvl="0" marL="0" rtl="0" algn="l">
              <a:spcBef>
                <a:spcPts val="1600"/>
              </a:spcBef>
              <a:spcAft>
                <a:spcPts val="1600"/>
              </a:spcAft>
              <a:buNone/>
            </a:pPr>
            <a:r>
              <a:rPr lang="en" sz="1600">
                <a:solidFill>
                  <a:srgbClr val="E6B8AF"/>
                </a:solidFill>
                <a:latin typeface="Arial"/>
                <a:ea typeface="Arial"/>
                <a:cs typeface="Arial"/>
                <a:sym typeface="Arial"/>
              </a:rPr>
              <a:t>Placement driver</a:t>
            </a:r>
            <a:r>
              <a:rPr lang="en" sz="1600">
                <a:solidFill>
                  <a:srgbClr val="FFFFFF"/>
                </a:solidFill>
                <a:latin typeface="Arial"/>
                <a:ea typeface="Arial"/>
                <a:cs typeface="Arial"/>
                <a:sym typeface="Arial"/>
              </a:rPr>
              <a:t>: Handles data movement for replication or load balancing purposes</a:t>
            </a:r>
            <a:endParaRPr sz="1600">
              <a:solidFill>
                <a:srgbClr val="FFFFFF"/>
              </a:solidFill>
            </a:endParaRPr>
          </a:p>
        </p:txBody>
      </p:sp>
      <p:pic>
        <p:nvPicPr>
          <p:cNvPr id="126" name="Google Shape;126;p20"/>
          <p:cNvPicPr preferRelativeResize="0"/>
          <p:nvPr/>
        </p:nvPicPr>
        <p:blipFill>
          <a:blip r:embed="rId3">
            <a:alphaModFix/>
          </a:blip>
          <a:stretch>
            <a:fillRect/>
          </a:stretch>
        </p:blipFill>
        <p:spPr>
          <a:xfrm>
            <a:off x="152400" y="1215778"/>
            <a:ext cx="3587875" cy="25825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152400" y="119700"/>
            <a:ext cx="4114800" cy="50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400" u="sng">
                <a:solidFill>
                  <a:srgbClr val="0B5394"/>
                </a:solidFill>
                <a:latin typeface="Arial"/>
                <a:ea typeface="Arial"/>
                <a:cs typeface="Arial"/>
                <a:sym typeface="Arial"/>
              </a:rPr>
              <a:t>Zone Server Stack</a:t>
            </a:r>
            <a:endParaRPr sz="2400" u="sng">
              <a:solidFill>
                <a:srgbClr val="0B5394"/>
              </a:solidFill>
            </a:endParaRPr>
          </a:p>
        </p:txBody>
      </p:sp>
      <p:sp>
        <p:nvSpPr>
          <p:cNvPr id="132" name="Google Shape;132;p21"/>
          <p:cNvSpPr txBox="1"/>
          <p:nvPr>
            <p:ph idx="1" type="body"/>
          </p:nvPr>
        </p:nvSpPr>
        <p:spPr>
          <a:xfrm>
            <a:off x="4350000" y="766500"/>
            <a:ext cx="4794000" cy="361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1600">
                <a:solidFill>
                  <a:srgbClr val="FFFFFF"/>
                </a:solidFill>
                <a:latin typeface="Arial"/>
                <a:ea typeface="Arial"/>
                <a:cs typeface="Arial"/>
                <a:sym typeface="Arial"/>
              </a:rPr>
              <a:t>Each tablet gets a Paxos state machine that maintains its log and state in the tablet (Paxos writes twice)</a:t>
            </a:r>
            <a:endParaRPr sz="1600">
              <a:solidFill>
                <a:srgbClr val="FFFFFF"/>
              </a:solidFill>
              <a:latin typeface="Arial"/>
              <a:ea typeface="Arial"/>
              <a:cs typeface="Arial"/>
              <a:sym typeface="Arial"/>
            </a:endParaRPr>
          </a:p>
          <a:p>
            <a:pPr indent="0" lvl="0" marL="0" rtl="0" algn="l">
              <a:spcBef>
                <a:spcPts val="1600"/>
              </a:spcBef>
              <a:spcAft>
                <a:spcPts val="0"/>
              </a:spcAft>
              <a:buNone/>
            </a:pPr>
            <a:r>
              <a:rPr lang="en" sz="1600">
                <a:solidFill>
                  <a:srgbClr val="FFFFFF"/>
                </a:solidFill>
                <a:latin typeface="Arial"/>
                <a:ea typeface="Arial"/>
                <a:cs typeface="Arial"/>
                <a:sym typeface="Arial"/>
              </a:rPr>
              <a:t>Paxos has long lived leaders (10 seconds) and is pipelined to improve for WAN latencies</a:t>
            </a:r>
            <a:endParaRPr sz="1600">
              <a:solidFill>
                <a:srgbClr val="FFFFFF"/>
              </a:solidFill>
              <a:latin typeface="Arial"/>
              <a:ea typeface="Arial"/>
              <a:cs typeface="Arial"/>
              <a:sym typeface="Arial"/>
            </a:endParaRPr>
          </a:p>
          <a:p>
            <a:pPr indent="0" lvl="0" marL="0" rtl="0" algn="l">
              <a:spcBef>
                <a:spcPts val="1600"/>
              </a:spcBef>
              <a:spcAft>
                <a:spcPts val="0"/>
              </a:spcAft>
              <a:buNone/>
            </a:pPr>
            <a:r>
              <a:rPr lang="en" sz="1600">
                <a:solidFill>
                  <a:srgbClr val="FFFFFF"/>
                </a:solidFill>
                <a:latin typeface="Arial"/>
                <a:ea typeface="Arial"/>
                <a:cs typeface="Arial"/>
                <a:sym typeface="Arial"/>
              </a:rPr>
              <a:t>Paxos is used to maintain consistency among replicas; every write must initiate at the Paxos leader. </a:t>
            </a:r>
            <a:endParaRPr sz="1600">
              <a:solidFill>
                <a:srgbClr val="FFFFFF"/>
              </a:solidFill>
              <a:latin typeface="Arial"/>
              <a:ea typeface="Arial"/>
              <a:cs typeface="Arial"/>
              <a:sym typeface="Arial"/>
            </a:endParaRPr>
          </a:p>
          <a:p>
            <a:pPr indent="0" lvl="0" marL="0" rtl="0" algn="l">
              <a:spcBef>
                <a:spcPts val="1600"/>
              </a:spcBef>
              <a:spcAft>
                <a:spcPts val="1600"/>
              </a:spcAft>
              <a:buNone/>
            </a:pPr>
            <a:r>
              <a:rPr lang="en" sz="1600">
                <a:solidFill>
                  <a:srgbClr val="FFFFFF"/>
                </a:solidFill>
                <a:latin typeface="Arial"/>
                <a:ea typeface="Arial"/>
                <a:cs typeface="Arial"/>
                <a:sym typeface="Arial"/>
              </a:rPr>
              <a:t>The set of replicas is collectively a Paxos group</a:t>
            </a:r>
            <a:endParaRPr sz="1600">
              <a:solidFill>
                <a:srgbClr val="FFFFFF"/>
              </a:solidFill>
            </a:endParaRPr>
          </a:p>
        </p:txBody>
      </p:sp>
      <p:pic>
        <p:nvPicPr>
          <p:cNvPr id="133" name="Google Shape;133;p21"/>
          <p:cNvPicPr preferRelativeResize="0"/>
          <p:nvPr/>
        </p:nvPicPr>
        <p:blipFill>
          <a:blip r:embed="rId3">
            <a:alphaModFix/>
          </a:blip>
          <a:stretch>
            <a:fillRect/>
          </a:stretch>
        </p:blipFill>
        <p:spPr>
          <a:xfrm>
            <a:off x="152400" y="777900"/>
            <a:ext cx="3962400" cy="35539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152400" y="119700"/>
            <a:ext cx="4114800" cy="50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400" u="sng">
                <a:solidFill>
                  <a:srgbClr val="0B5394"/>
                </a:solidFill>
                <a:latin typeface="Arial"/>
                <a:ea typeface="Arial"/>
                <a:cs typeface="Arial"/>
                <a:sym typeface="Arial"/>
              </a:rPr>
              <a:t>Zone Server Stack</a:t>
            </a:r>
            <a:endParaRPr sz="2400" u="sng">
              <a:solidFill>
                <a:srgbClr val="0B5394"/>
              </a:solidFill>
            </a:endParaRPr>
          </a:p>
        </p:txBody>
      </p:sp>
      <p:sp>
        <p:nvSpPr>
          <p:cNvPr id="139" name="Google Shape;139;p22"/>
          <p:cNvSpPr txBox="1"/>
          <p:nvPr>
            <p:ph idx="1" type="body"/>
          </p:nvPr>
        </p:nvSpPr>
        <p:spPr>
          <a:xfrm>
            <a:off x="4350000" y="766500"/>
            <a:ext cx="4794000" cy="3968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1600">
                <a:solidFill>
                  <a:srgbClr val="FFFFFF"/>
                </a:solidFill>
                <a:latin typeface="Arial"/>
                <a:ea typeface="Arial"/>
                <a:cs typeface="Arial"/>
                <a:sym typeface="Arial"/>
              </a:rPr>
              <a:t>Each leader maintains a lock table with state for two phase locking, mapping range of keys to lock states.</a:t>
            </a:r>
            <a:endParaRPr sz="1600">
              <a:solidFill>
                <a:srgbClr val="FFFFFF"/>
              </a:solidFill>
              <a:latin typeface="Arial"/>
              <a:ea typeface="Arial"/>
              <a:cs typeface="Arial"/>
              <a:sym typeface="Arial"/>
            </a:endParaRPr>
          </a:p>
          <a:p>
            <a:pPr indent="0" lvl="0" marL="0" rtl="0" algn="l">
              <a:spcBef>
                <a:spcPts val="1600"/>
              </a:spcBef>
              <a:spcAft>
                <a:spcPts val="1600"/>
              </a:spcAft>
              <a:buNone/>
            </a:pPr>
            <a:r>
              <a:rPr lang="en" sz="1600">
                <a:solidFill>
                  <a:srgbClr val="FFFFFF"/>
                </a:solidFill>
                <a:latin typeface="Arial"/>
                <a:ea typeface="Arial"/>
                <a:cs typeface="Arial"/>
                <a:sym typeface="Arial"/>
              </a:rPr>
              <a:t>Transaction manager is used to implement distributed transactions and to select a participant leader, which coordinates Paxos between participant groups.</a:t>
            </a:r>
            <a:br>
              <a:rPr lang="en" sz="1600">
                <a:solidFill>
                  <a:srgbClr val="FFFFFF"/>
                </a:solidFill>
                <a:latin typeface="Arial"/>
                <a:ea typeface="Arial"/>
                <a:cs typeface="Arial"/>
                <a:sym typeface="Arial"/>
              </a:rPr>
            </a:br>
            <a:r>
              <a:rPr lang="en" sz="1600">
                <a:solidFill>
                  <a:srgbClr val="FFFFFF"/>
                </a:solidFill>
                <a:latin typeface="Arial"/>
                <a:ea typeface="Arial"/>
                <a:cs typeface="Arial"/>
                <a:sym typeface="Arial"/>
              </a:rPr>
              <a:t>Colossus is the distributed file system which is derived from the GFS. A high performance file system is needed for a super database. </a:t>
            </a:r>
            <a:endParaRPr sz="1600">
              <a:solidFill>
                <a:srgbClr val="FFFFFF"/>
              </a:solidFill>
            </a:endParaRPr>
          </a:p>
        </p:txBody>
      </p:sp>
      <p:pic>
        <p:nvPicPr>
          <p:cNvPr id="140" name="Google Shape;140;p22"/>
          <p:cNvPicPr preferRelativeResize="0"/>
          <p:nvPr/>
        </p:nvPicPr>
        <p:blipFill>
          <a:blip r:embed="rId3">
            <a:alphaModFix/>
          </a:blip>
          <a:stretch>
            <a:fillRect/>
          </a:stretch>
        </p:blipFill>
        <p:spPr>
          <a:xfrm>
            <a:off x="152400" y="777900"/>
            <a:ext cx="3962400" cy="35539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