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56" r:id="rId2"/>
    <p:sldId id="260" r:id="rId3"/>
    <p:sldId id="262" r:id="rId4"/>
    <p:sldId id="261"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110"/>
  </p:normalViewPr>
  <p:slideViewPr>
    <p:cSldViewPr snapToGrid="0">
      <p:cViewPr varScale="1">
        <p:scale>
          <a:sx n="121" d="100"/>
          <a:sy n="121"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73DF15-D1F4-6F85-B854-C26814C603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73B98297-643E-BF6C-5AF9-670BF8FDAA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BB071-0D30-B944-9BC7-566849E83CA7}" type="datetimeFigureOut">
              <a:rPr lang="en-VN" smtClean="0"/>
              <a:t>07/09/2023</a:t>
            </a:fld>
            <a:endParaRPr lang="en-VN"/>
          </a:p>
        </p:txBody>
      </p:sp>
      <p:sp>
        <p:nvSpPr>
          <p:cNvPr id="4" name="Footer Placeholder 3">
            <a:extLst>
              <a:ext uri="{FF2B5EF4-FFF2-40B4-BE49-F238E27FC236}">
                <a16:creationId xmlns:a16="http://schemas.microsoft.com/office/drawing/2014/main" id="{E32207C7-928A-1F64-9F34-6426A4B44A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CFEA4106-A489-2D21-033B-58B48BE51D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66FF77-893D-1E4E-AE04-822F33E55459}" type="slidenum">
              <a:rPr lang="en-VN" smtClean="0"/>
              <a:t>‹#›</a:t>
            </a:fld>
            <a:endParaRPr lang="en-VN"/>
          </a:p>
        </p:txBody>
      </p:sp>
    </p:spTree>
    <p:extLst>
      <p:ext uri="{BB962C8B-B14F-4D97-AF65-F5344CB8AC3E}">
        <p14:creationId xmlns:p14="http://schemas.microsoft.com/office/powerpoint/2010/main" val="33412289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606BF-AA7A-3344-A865-F5AB4DC868CB}" type="datetimeFigureOut">
              <a:rPr lang="en-VN" smtClean="0"/>
              <a:t>07/09/2023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46085-E259-DE46-8B2D-49F1304DBEF1}" type="slidenum">
              <a:rPr lang="en-VN" smtClean="0"/>
              <a:t>‹#›</a:t>
            </a:fld>
            <a:endParaRPr lang="en-VN"/>
          </a:p>
        </p:txBody>
      </p:sp>
    </p:spTree>
    <p:extLst>
      <p:ext uri="{BB962C8B-B14F-4D97-AF65-F5344CB8AC3E}">
        <p14:creationId xmlns:p14="http://schemas.microsoft.com/office/powerpoint/2010/main" val="1674628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9/7/23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oint_(geometry)" TargetMode="External"/><Relationship Id="rId7" Type="http://schemas.openxmlformats.org/officeDocument/2006/relationships/hyperlink" Target="https://en.wikipedia.org/wiki/Parallel_postulate" TargetMode="External"/><Relationship Id="rId2" Type="http://schemas.openxmlformats.org/officeDocument/2006/relationships/hyperlink" Target="https://en.wikipedia.org/wiki/Straight_line" TargetMode="External"/><Relationship Id="rId1" Type="http://schemas.openxmlformats.org/officeDocument/2006/relationships/slideLayout" Target="../slideLayouts/slideLayout2.xml"/><Relationship Id="rId6" Type="http://schemas.openxmlformats.org/officeDocument/2006/relationships/hyperlink" Target="https://en.wikipedia.org/wiki/Right_angle" TargetMode="External"/><Relationship Id="rId5" Type="http://schemas.openxmlformats.org/officeDocument/2006/relationships/hyperlink" Target="https://en.wikipedia.org/wiki/Circle" TargetMode="External"/><Relationship Id="rId4" Type="http://schemas.openxmlformats.org/officeDocument/2006/relationships/hyperlink" Target="https://en.wikipedia.org/wiki/Line_seg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8B58-EF7B-AB46-A9C0-2E50BD71EDBD}"/>
              </a:ext>
            </a:extLst>
          </p:cNvPr>
          <p:cNvSpPr>
            <a:spLocks noGrp="1"/>
          </p:cNvSpPr>
          <p:nvPr>
            <p:ph type="ctrTitle"/>
          </p:nvPr>
        </p:nvSpPr>
        <p:spPr/>
        <p:txBody>
          <a:bodyPr/>
          <a:lstStyle/>
          <a:p>
            <a:r>
              <a:rPr lang="en-VN" dirty="0"/>
              <a:t>MATH 102</a:t>
            </a:r>
            <a:br>
              <a:rPr lang="en-VN" dirty="0"/>
            </a:br>
            <a:r>
              <a:rPr lang="en-VN" dirty="0"/>
              <a:t>Ideas of Math</a:t>
            </a:r>
          </a:p>
        </p:txBody>
      </p:sp>
      <p:sp>
        <p:nvSpPr>
          <p:cNvPr id="3" name="Subtitle 2">
            <a:extLst>
              <a:ext uri="{FF2B5EF4-FFF2-40B4-BE49-F238E27FC236}">
                <a16:creationId xmlns:a16="http://schemas.microsoft.com/office/drawing/2014/main" id="{D1DC33D3-1E69-6423-75AA-4A802E6A0A23}"/>
              </a:ext>
            </a:extLst>
          </p:cNvPr>
          <p:cNvSpPr>
            <a:spLocks noGrp="1"/>
          </p:cNvSpPr>
          <p:nvPr>
            <p:ph type="subTitle" idx="1"/>
          </p:nvPr>
        </p:nvSpPr>
        <p:spPr/>
        <p:txBody>
          <a:bodyPr/>
          <a:lstStyle/>
          <a:p>
            <a:r>
              <a:rPr lang="en-US" dirty="0"/>
              <a:t>D</a:t>
            </a:r>
            <a:r>
              <a:rPr lang="en-VN" dirty="0"/>
              <a:t>ay 4</a:t>
            </a:r>
          </a:p>
        </p:txBody>
      </p:sp>
    </p:spTree>
    <p:extLst>
      <p:ext uri="{BB962C8B-B14F-4D97-AF65-F5344CB8AC3E}">
        <p14:creationId xmlns:p14="http://schemas.microsoft.com/office/powerpoint/2010/main" val="401378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E82D-DBE7-D3D0-0137-B5AF92C9155A}"/>
              </a:ext>
            </a:extLst>
          </p:cNvPr>
          <p:cNvSpPr>
            <a:spLocks noGrp="1"/>
          </p:cNvSpPr>
          <p:nvPr>
            <p:ph type="title"/>
          </p:nvPr>
        </p:nvSpPr>
        <p:spPr/>
        <p:txBody>
          <a:bodyPr/>
          <a:lstStyle/>
          <a:p>
            <a:r>
              <a:rPr lang="en-VN" dirty="0"/>
              <a:t>Logical Connectives / Logical operators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DE2E99-6354-5378-2279-BE9DD1D9AA77}"/>
                  </a:ext>
                </a:extLst>
              </p:cNvPr>
              <p:cNvSpPr>
                <a:spLocks noGrp="1"/>
              </p:cNvSpPr>
              <p:nvPr>
                <p:ph idx="1"/>
              </p:nvPr>
            </p:nvSpPr>
            <p:spPr/>
            <p:txBody>
              <a:bodyPr/>
              <a:lstStyle/>
              <a:p>
                <a:r>
                  <a:rPr lang="en-VN" sz="2000" dirty="0"/>
                  <a:t>Not (</a:t>
                </a:r>
                <a14:m>
                  <m:oMath xmlns:m="http://schemas.openxmlformats.org/officeDocument/2006/math">
                    <m:r>
                      <a:rPr lang="en-US" sz="2000" b="0" i="1" smtClean="0">
                        <a:latin typeface="Cambria Math" panose="02040503050406030204" pitchFamily="18" charset="0"/>
                      </a:rPr>
                      <m:t>¬</m:t>
                    </m:r>
                  </m:oMath>
                </a14:m>
                <a:r>
                  <a:rPr lang="en-VN" sz="2000" dirty="0"/>
                  <a:t>, $\neg$)</a:t>
                </a:r>
              </a:p>
              <a:p>
                <a:r>
                  <a:rPr lang="en-VN" sz="2000" dirty="0"/>
                  <a:t>And (</a:t>
                </a:r>
                <a14:m>
                  <m:oMath xmlns:m="http://schemas.openxmlformats.org/officeDocument/2006/math">
                    <m:r>
                      <a:rPr lang="en-US" sz="2000" b="0" i="1" smtClean="0">
                        <a:latin typeface="Cambria Math" panose="02040503050406030204" pitchFamily="18" charset="0"/>
                      </a:rPr>
                      <m:t>∧</m:t>
                    </m:r>
                  </m:oMath>
                </a14:m>
                <a:r>
                  <a:rPr lang="en-VN" sz="2000" dirty="0"/>
                  <a:t>, $\wedge$)</a:t>
                </a:r>
              </a:p>
              <a:p>
                <a:r>
                  <a:rPr lang="en-VN" sz="2000" dirty="0"/>
                  <a:t>Or (</a:t>
                </a:r>
                <a14:m>
                  <m:oMath xmlns:m="http://schemas.openxmlformats.org/officeDocument/2006/math">
                    <m:r>
                      <a:rPr lang="en-US" sz="2000" b="0" i="1" smtClean="0">
                        <a:latin typeface="Cambria Math" panose="02040503050406030204" pitchFamily="18" charset="0"/>
                      </a:rPr>
                      <m:t>∨</m:t>
                    </m:r>
                  </m:oMath>
                </a14:m>
                <a:r>
                  <a:rPr lang="en-VN" sz="2000" dirty="0"/>
                  <a:t>, $\vee$)</a:t>
                </a:r>
              </a:p>
              <a:p>
                <a:r>
                  <a:rPr lang="en-VN" dirty="0"/>
                  <a:t>(Conditional connective) If… then….. (</a:t>
                </a:r>
                <a14:m>
                  <m:oMath xmlns:m="http://schemas.openxmlformats.org/officeDocument/2006/math">
                    <m:r>
                      <a:rPr lang="en-VN" i="1" smtClean="0">
                        <a:latin typeface="Cambria Math" panose="02040503050406030204" pitchFamily="18" charset="0"/>
                        <a:ea typeface="Cambria Math" panose="02040503050406030204" pitchFamily="18" charset="0"/>
                      </a:rPr>
                      <m:t>⇒</m:t>
                    </m:r>
                  </m:oMath>
                </a14:m>
                <a:r>
                  <a:rPr lang="en-VN" sz="2000" dirty="0"/>
                  <a:t>, $\implies$)</a:t>
                </a:r>
              </a:p>
            </p:txBody>
          </p:sp>
        </mc:Choice>
        <mc:Fallback xmlns="">
          <p:sp>
            <p:nvSpPr>
              <p:cNvPr id="3" name="Content Placeholder 2">
                <a:extLst>
                  <a:ext uri="{FF2B5EF4-FFF2-40B4-BE49-F238E27FC236}">
                    <a16:creationId xmlns:a16="http://schemas.microsoft.com/office/drawing/2014/main" id="{C4DE2E99-6354-5378-2279-BE9DD1D9AA77}"/>
                  </a:ext>
                </a:extLst>
              </p:cNvPr>
              <p:cNvSpPr>
                <a:spLocks noGrp="1" noRot="1" noChangeAspect="1" noMove="1" noResize="1" noEditPoints="1" noAdjustHandles="1" noChangeArrowheads="1" noChangeShapeType="1" noTextEdit="1"/>
              </p:cNvSpPr>
              <p:nvPr>
                <p:ph idx="1"/>
              </p:nvPr>
            </p:nvSpPr>
            <p:spPr>
              <a:blipFill>
                <a:blip r:embed="rId2"/>
                <a:stretch>
                  <a:fillRect l="-283" t="-904"/>
                </a:stretch>
              </a:blipFill>
            </p:spPr>
            <p:txBody>
              <a:bodyPr/>
              <a:lstStyle/>
              <a:p>
                <a:r>
                  <a:rPr lang="en-VN">
                    <a:noFill/>
                  </a:rPr>
                  <a:t> </a:t>
                </a:r>
              </a:p>
            </p:txBody>
          </p:sp>
        </mc:Fallback>
      </mc:AlternateContent>
    </p:spTree>
    <p:extLst>
      <p:ext uri="{BB962C8B-B14F-4D97-AF65-F5344CB8AC3E}">
        <p14:creationId xmlns:p14="http://schemas.microsoft.com/office/powerpoint/2010/main" val="180756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1FE3-2229-182D-2058-639F417A6CE2}"/>
              </a:ext>
            </a:extLst>
          </p:cNvPr>
          <p:cNvSpPr>
            <a:spLocks noGrp="1"/>
          </p:cNvSpPr>
          <p:nvPr>
            <p:ph type="title"/>
          </p:nvPr>
        </p:nvSpPr>
        <p:spPr/>
        <p:txBody>
          <a:bodyPr/>
          <a:lstStyle/>
          <a:p>
            <a:r>
              <a:rPr lang="en-VN" dirty="0"/>
              <a:t>Variable and Formula</a:t>
            </a:r>
          </a:p>
        </p:txBody>
      </p:sp>
      <p:sp>
        <p:nvSpPr>
          <p:cNvPr id="3" name="Content Placeholder 2">
            <a:extLst>
              <a:ext uri="{FF2B5EF4-FFF2-40B4-BE49-F238E27FC236}">
                <a16:creationId xmlns:a16="http://schemas.microsoft.com/office/drawing/2014/main" id="{E2A23DFF-F240-D432-0948-2FC39D6DE354}"/>
              </a:ext>
            </a:extLst>
          </p:cNvPr>
          <p:cNvSpPr>
            <a:spLocks noGrp="1"/>
          </p:cNvSpPr>
          <p:nvPr>
            <p:ph idx="1"/>
          </p:nvPr>
        </p:nvSpPr>
        <p:spPr/>
        <p:txBody>
          <a:bodyPr/>
          <a:lstStyle/>
          <a:p>
            <a:r>
              <a:rPr lang="en-VN" dirty="0"/>
              <a:t>A </a:t>
            </a:r>
            <a:r>
              <a:rPr lang="en-VN" b="1" dirty="0"/>
              <a:t>proposition</a:t>
            </a:r>
            <a:r>
              <a:rPr lang="en-VN" dirty="0"/>
              <a:t> is a TRUE sentence/statement.</a:t>
            </a:r>
          </a:p>
          <a:p>
            <a:r>
              <a:rPr lang="en-VN" dirty="0"/>
              <a:t>A </a:t>
            </a:r>
            <a:r>
              <a:rPr lang="en-VN" b="1" dirty="0"/>
              <a:t>propositional variable</a:t>
            </a:r>
            <a:r>
              <a:rPr lang="en-VN" dirty="0"/>
              <a:t> is a symbol that represents a sentence.</a:t>
            </a:r>
          </a:p>
          <a:p>
            <a:r>
              <a:rPr lang="en-VN" dirty="0"/>
              <a:t>A </a:t>
            </a:r>
            <a:r>
              <a:rPr lang="en-VN" b="1" dirty="0"/>
              <a:t>propositional formula </a:t>
            </a:r>
            <a:r>
              <a:rPr lang="en-VN" dirty="0"/>
              <a:t>is either a proposition variable or is built up from simpler propositional formulae using logical operators.</a:t>
            </a:r>
          </a:p>
        </p:txBody>
      </p:sp>
    </p:spTree>
    <p:extLst>
      <p:ext uri="{BB962C8B-B14F-4D97-AF65-F5344CB8AC3E}">
        <p14:creationId xmlns:p14="http://schemas.microsoft.com/office/powerpoint/2010/main" val="388061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44CB-1F8F-E909-8645-0903FE8A4984}"/>
              </a:ext>
            </a:extLst>
          </p:cNvPr>
          <p:cNvSpPr>
            <a:spLocks noGrp="1"/>
          </p:cNvSpPr>
          <p:nvPr>
            <p:ph type="title"/>
          </p:nvPr>
        </p:nvSpPr>
        <p:spPr/>
        <p:txBody>
          <a:bodyPr/>
          <a:lstStyle/>
          <a:p>
            <a:r>
              <a:rPr lang="en-VN" dirty="0"/>
              <a:t>Turning sentences to symbols</a:t>
            </a:r>
          </a:p>
        </p:txBody>
      </p:sp>
      <p:sp>
        <p:nvSpPr>
          <p:cNvPr id="3" name="Content Placeholder 2">
            <a:extLst>
              <a:ext uri="{FF2B5EF4-FFF2-40B4-BE49-F238E27FC236}">
                <a16:creationId xmlns:a16="http://schemas.microsoft.com/office/drawing/2014/main" id="{01047297-CCCD-694D-BBD1-7C5555557B82}"/>
              </a:ext>
            </a:extLst>
          </p:cNvPr>
          <p:cNvSpPr>
            <a:spLocks noGrp="1"/>
          </p:cNvSpPr>
          <p:nvPr>
            <p:ph idx="1"/>
          </p:nvPr>
        </p:nvSpPr>
        <p:spPr/>
        <p:txBody>
          <a:bodyPr/>
          <a:lstStyle/>
          <a:p>
            <a:r>
              <a:rPr lang="en-US" dirty="0"/>
              <a:t>Either John went to the store, or we’re out of eggs.</a:t>
            </a:r>
          </a:p>
          <a:p>
            <a:r>
              <a:rPr lang="en-US" dirty="0"/>
              <a:t>Joe is going to leave home and not come back.</a:t>
            </a:r>
          </a:p>
          <a:p>
            <a:pPr algn="l"/>
            <a:r>
              <a:rPr lang="en-US" dirty="0"/>
              <a:t>Either Bill is at work and Jane isn’t, or Jane is at work and Bill</a:t>
            </a:r>
            <a:br>
              <a:rPr lang="en-US" dirty="0"/>
            </a:br>
            <a:r>
              <a:rPr lang="en-US" dirty="0"/>
              <a:t>isn’t.</a:t>
            </a:r>
          </a:p>
          <a:p>
            <a:r>
              <a:rPr lang="en-US" dirty="0"/>
              <a:t>If today is Sunday, then I don’t have to go to work today.</a:t>
            </a:r>
          </a:p>
          <a:p>
            <a:pPr marL="0" indent="0" algn="l">
              <a:buNone/>
            </a:pPr>
            <a:endParaRPr lang="en-US" b="0" i="0" dirty="0">
              <a:solidFill>
                <a:srgbClr val="000000"/>
              </a:solidFill>
              <a:effectLst/>
              <a:latin typeface="Lato" panose="020F0502020204030204" pitchFamily="34" charset="0"/>
            </a:endParaRPr>
          </a:p>
        </p:txBody>
      </p:sp>
    </p:spTree>
    <p:extLst>
      <p:ext uri="{BB962C8B-B14F-4D97-AF65-F5344CB8AC3E}">
        <p14:creationId xmlns:p14="http://schemas.microsoft.com/office/powerpoint/2010/main" val="237934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8DD0-17F9-3470-DED5-32298D635DF4}"/>
              </a:ext>
            </a:extLst>
          </p:cNvPr>
          <p:cNvSpPr>
            <a:spLocks noGrp="1"/>
          </p:cNvSpPr>
          <p:nvPr>
            <p:ph type="title"/>
          </p:nvPr>
        </p:nvSpPr>
        <p:spPr/>
        <p:txBody>
          <a:bodyPr/>
          <a:lstStyle/>
          <a:p>
            <a:r>
              <a:rPr lang="en-VN" dirty="0"/>
              <a:t>Axiom</a:t>
            </a:r>
          </a:p>
        </p:txBody>
      </p:sp>
      <p:sp>
        <p:nvSpPr>
          <p:cNvPr id="3" name="Content Placeholder 2">
            <a:extLst>
              <a:ext uri="{FF2B5EF4-FFF2-40B4-BE49-F238E27FC236}">
                <a16:creationId xmlns:a16="http://schemas.microsoft.com/office/drawing/2014/main" id="{80074DFD-5E4C-FE4D-96FE-36DAE27999E5}"/>
              </a:ext>
            </a:extLst>
          </p:cNvPr>
          <p:cNvSpPr>
            <a:spLocks noGrp="1"/>
          </p:cNvSpPr>
          <p:nvPr>
            <p:ph idx="1"/>
          </p:nvPr>
        </p:nvSpPr>
        <p:spPr/>
        <p:txBody>
          <a:bodyPr/>
          <a:lstStyle/>
          <a:p>
            <a:r>
              <a:rPr lang="en-VN" dirty="0"/>
              <a:t>Definition: An axiom is a premise that is taken to be true to serve as a starting point for any argument within a logical system. </a:t>
            </a:r>
          </a:p>
          <a:p>
            <a:r>
              <a:rPr lang="en-VN" dirty="0"/>
              <a:t>Typically, a logical system has a set of several axioms.</a:t>
            </a:r>
          </a:p>
          <a:p>
            <a:r>
              <a:rPr lang="en-VN" dirty="0"/>
              <a:t>The more general the set of axioms, the more arguments can be made using those axioms.</a:t>
            </a:r>
          </a:p>
        </p:txBody>
      </p:sp>
    </p:spTree>
    <p:extLst>
      <p:ext uri="{BB962C8B-B14F-4D97-AF65-F5344CB8AC3E}">
        <p14:creationId xmlns:p14="http://schemas.microsoft.com/office/powerpoint/2010/main" val="213069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1991-1DF5-2A58-DC78-07C9DBD94253}"/>
              </a:ext>
            </a:extLst>
          </p:cNvPr>
          <p:cNvSpPr>
            <a:spLocks noGrp="1"/>
          </p:cNvSpPr>
          <p:nvPr>
            <p:ph type="title"/>
          </p:nvPr>
        </p:nvSpPr>
        <p:spPr/>
        <p:txBody>
          <a:bodyPr/>
          <a:lstStyle/>
          <a:p>
            <a:r>
              <a:rPr lang="en-VN" dirty="0"/>
              <a:t>Example: Euclidean Geometry</a:t>
            </a:r>
          </a:p>
        </p:txBody>
      </p:sp>
      <p:sp>
        <p:nvSpPr>
          <p:cNvPr id="3" name="Content Placeholder 2">
            <a:extLst>
              <a:ext uri="{FF2B5EF4-FFF2-40B4-BE49-F238E27FC236}">
                <a16:creationId xmlns:a16="http://schemas.microsoft.com/office/drawing/2014/main" id="{0D4AAC69-94E9-1B3F-EF2D-28CBF138570A}"/>
              </a:ext>
            </a:extLst>
          </p:cNvPr>
          <p:cNvSpPr>
            <a:spLocks noGrp="1"/>
          </p:cNvSpPr>
          <p:nvPr>
            <p:ph idx="1"/>
          </p:nvPr>
        </p:nvSpPr>
        <p:spPr/>
        <p:txBody>
          <a:bodyPr/>
          <a:lstStyle/>
          <a:p>
            <a:pPr algn="l">
              <a:buFont typeface="+mj-lt"/>
              <a:buAutoNum type="arabicPeriod"/>
            </a:pPr>
            <a:r>
              <a:rPr lang="en-US" dirty="0"/>
              <a:t>To draw a </a:t>
            </a:r>
            <a:r>
              <a:rPr lang="en-US" dirty="0">
                <a:hlinkClick r:id="rId2" tooltip="Straight line"/>
              </a:rPr>
              <a:t>straight line</a:t>
            </a:r>
            <a:r>
              <a:rPr lang="en-US" dirty="0"/>
              <a:t> from any </a:t>
            </a:r>
            <a:r>
              <a:rPr lang="en-US" dirty="0">
                <a:hlinkClick r:id="rId3" tooltip="Point (geometry)"/>
              </a:rPr>
              <a:t>point</a:t>
            </a:r>
            <a:r>
              <a:rPr lang="en-US" dirty="0"/>
              <a:t> to any point.</a:t>
            </a:r>
          </a:p>
          <a:p>
            <a:pPr algn="l">
              <a:buFont typeface="+mj-lt"/>
              <a:buAutoNum type="arabicPeriod"/>
            </a:pPr>
            <a:r>
              <a:rPr lang="en-US" dirty="0"/>
              <a:t>To produce (extend) a </a:t>
            </a:r>
            <a:r>
              <a:rPr lang="en-US" dirty="0">
                <a:hlinkClick r:id="rId4" tooltip="Line segment"/>
              </a:rPr>
              <a:t>finite straight line</a:t>
            </a:r>
            <a:r>
              <a:rPr lang="en-US" dirty="0"/>
              <a:t> continuously in a straight line.</a:t>
            </a:r>
          </a:p>
          <a:p>
            <a:pPr algn="l">
              <a:buFont typeface="+mj-lt"/>
              <a:buAutoNum type="arabicPeriod"/>
            </a:pPr>
            <a:r>
              <a:rPr lang="en-US" dirty="0"/>
              <a:t>To describe a </a:t>
            </a:r>
            <a:r>
              <a:rPr lang="en-US" dirty="0">
                <a:hlinkClick r:id="rId5" tooltip="Circle"/>
              </a:rPr>
              <a:t>circle</a:t>
            </a:r>
            <a:r>
              <a:rPr lang="en-US" dirty="0"/>
              <a:t> with any </a:t>
            </a:r>
            <a:r>
              <a:rPr lang="en-US" dirty="0" err="1"/>
              <a:t>centre</a:t>
            </a:r>
            <a:r>
              <a:rPr lang="en-US" dirty="0"/>
              <a:t> and distance (radius).</a:t>
            </a:r>
          </a:p>
          <a:p>
            <a:pPr algn="l">
              <a:buFont typeface="+mj-lt"/>
              <a:buAutoNum type="arabicPeriod"/>
            </a:pPr>
            <a:r>
              <a:rPr lang="en-US" dirty="0"/>
              <a:t>That all </a:t>
            </a:r>
            <a:r>
              <a:rPr lang="en-US" dirty="0">
                <a:hlinkClick r:id="rId6" tooltip="Right angle"/>
              </a:rPr>
              <a:t>right angles</a:t>
            </a:r>
            <a:r>
              <a:rPr lang="en-US" dirty="0"/>
              <a:t> are equal to one another.</a:t>
            </a:r>
          </a:p>
          <a:p>
            <a:pPr algn="l">
              <a:buFont typeface="+mj-lt"/>
              <a:buAutoNum type="arabicPeriod"/>
            </a:pPr>
            <a:r>
              <a:rPr lang="en-US" dirty="0"/>
              <a:t>[The </a:t>
            </a:r>
            <a:r>
              <a:rPr lang="en-US" dirty="0">
                <a:hlinkClick r:id="rId7" tooltip="Parallel postulate"/>
              </a:rPr>
              <a:t>parallel postulate</a:t>
            </a:r>
            <a:r>
              <a:rPr lang="en-US" dirty="0"/>
              <a:t>]: That, if a straight line falling on two straight lines make the interior angles on the same side less than two right angles, the two straight lines, if produced indefinitely, meet on that side on which the angles are less than two right angles.</a:t>
            </a:r>
          </a:p>
        </p:txBody>
      </p:sp>
      <p:sp>
        <p:nvSpPr>
          <p:cNvPr id="5" name="TextBox 4">
            <a:extLst>
              <a:ext uri="{FF2B5EF4-FFF2-40B4-BE49-F238E27FC236}">
                <a16:creationId xmlns:a16="http://schemas.microsoft.com/office/drawing/2014/main" id="{2107794B-2A4F-AECF-FAF5-CBFCD25DB4C2}"/>
              </a:ext>
            </a:extLst>
          </p:cNvPr>
          <p:cNvSpPr txBox="1"/>
          <p:nvPr/>
        </p:nvSpPr>
        <p:spPr>
          <a:xfrm>
            <a:off x="914400" y="5879067"/>
            <a:ext cx="7090403" cy="369332"/>
          </a:xfrm>
          <a:prstGeom prst="rect">
            <a:avLst/>
          </a:prstGeom>
          <a:noFill/>
        </p:spPr>
        <p:txBody>
          <a:bodyPr wrap="none" rtlCol="0">
            <a:spAutoFit/>
          </a:bodyPr>
          <a:lstStyle/>
          <a:p>
            <a:r>
              <a:rPr lang="en-VN" dirty="0"/>
              <a:t>Reference: </a:t>
            </a:r>
            <a:r>
              <a:rPr lang="en-US" dirty="0"/>
              <a:t>https://</a:t>
            </a:r>
            <a:r>
              <a:rPr lang="en-US" dirty="0" err="1"/>
              <a:t>en.wikipedia.org</a:t>
            </a:r>
            <a:r>
              <a:rPr lang="en-US" dirty="0"/>
              <a:t>/wiki/</a:t>
            </a:r>
            <a:r>
              <a:rPr lang="en-US" dirty="0" err="1"/>
              <a:t>Euclidean_geometry</a:t>
            </a:r>
            <a:endParaRPr lang="en-VN" dirty="0"/>
          </a:p>
        </p:txBody>
      </p:sp>
    </p:spTree>
    <p:extLst>
      <p:ext uri="{BB962C8B-B14F-4D97-AF65-F5344CB8AC3E}">
        <p14:creationId xmlns:p14="http://schemas.microsoft.com/office/powerpoint/2010/main" val="241974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A68E-38F9-91C8-3D12-2F8675A40470}"/>
              </a:ext>
            </a:extLst>
          </p:cNvPr>
          <p:cNvSpPr>
            <a:spLocks noGrp="1"/>
          </p:cNvSpPr>
          <p:nvPr>
            <p:ph type="title"/>
          </p:nvPr>
        </p:nvSpPr>
        <p:spPr/>
        <p:txBody>
          <a:bodyPr/>
          <a:lstStyle/>
          <a:p>
            <a:r>
              <a:rPr lang="en-VN" dirty="0"/>
              <a:t>Underlying all arguments?</a:t>
            </a:r>
          </a:p>
        </p:txBody>
      </p:sp>
      <p:sp>
        <p:nvSpPr>
          <p:cNvPr id="3" name="Content Placeholder 2">
            <a:extLst>
              <a:ext uri="{FF2B5EF4-FFF2-40B4-BE49-F238E27FC236}">
                <a16:creationId xmlns:a16="http://schemas.microsoft.com/office/drawing/2014/main" id="{1E46E623-60D3-4024-6A02-2383C2B7C9A8}"/>
              </a:ext>
            </a:extLst>
          </p:cNvPr>
          <p:cNvSpPr>
            <a:spLocks noGrp="1"/>
          </p:cNvSpPr>
          <p:nvPr>
            <p:ph idx="1"/>
          </p:nvPr>
        </p:nvSpPr>
        <p:spPr/>
        <p:txBody>
          <a:bodyPr/>
          <a:lstStyle/>
          <a:p>
            <a:r>
              <a:rPr lang="en-VN" dirty="0"/>
              <a:t>Three traditional laws of thought</a:t>
            </a:r>
          </a:p>
          <a:p>
            <a:pPr marL="457200" indent="-457200">
              <a:buFont typeface="+mj-lt"/>
              <a:buAutoNum type="arabicPeriod"/>
            </a:pPr>
            <a:r>
              <a:rPr lang="en-VN" dirty="0"/>
              <a:t>Law of identity: “Whatever is, is”</a:t>
            </a:r>
          </a:p>
          <a:p>
            <a:pPr marL="457200" indent="-457200">
              <a:buFont typeface="+mj-lt"/>
              <a:buAutoNum type="arabicPeriod"/>
            </a:pPr>
            <a:r>
              <a:rPr lang="en-VN" dirty="0"/>
              <a:t>Law of non-contradiction: “Nothing can both be and not be”</a:t>
            </a:r>
          </a:p>
          <a:p>
            <a:pPr marL="457200" indent="-457200">
              <a:buFont typeface="+mj-lt"/>
              <a:buAutoNum type="arabicPeriod"/>
            </a:pPr>
            <a:r>
              <a:rPr lang="en-VN" dirty="0"/>
              <a:t>Law of excluded middle: “Everything must either be or not be”</a:t>
            </a:r>
          </a:p>
          <a:p>
            <a:pPr marL="457200" indent="-457200">
              <a:buFont typeface="+mj-lt"/>
              <a:buAutoNum type="arabicPeriod"/>
            </a:pPr>
            <a:endParaRPr lang="en-VN" dirty="0"/>
          </a:p>
          <a:p>
            <a:r>
              <a:rPr lang="en-VN" dirty="0"/>
              <a:t>Derived law</a:t>
            </a:r>
          </a:p>
          <a:p>
            <a:pPr marL="457200" indent="-457200">
              <a:buFont typeface="+mj-lt"/>
              <a:buAutoNum type="arabicPeriod"/>
            </a:pPr>
            <a:r>
              <a:rPr lang="en-VN" dirty="0"/>
              <a:t>Principle of explosion: “From falsehood, anything follows.”</a:t>
            </a:r>
          </a:p>
          <a:p>
            <a:pPr marL="457200" indent="-457200">
              <a:buFont typeface="+mj-lt"/>
              <a:buAutoNum type="arabicPeriod"/>
            </a:pPr>
            <a:endParaRPr lang="en-VN" dirty="0"/>
          </a:p>
        </p:txBody>
      </p:sp>
    </p:spTree>
    <p:extLst>
      <p:ext uri="{BB962C8B-B14F-4D97-AF65-F5344CB8AC3E}">
        <p14:creationId xmlns:p14="http://schemas.microsoft.com/office/powerpoint/2010/main" val="100981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TotalTime>
  <Words>393</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 Math</vt:lpstr>
      <vt:lpstr>Century Gothic</vt:lpstr>
      <vt:lpstr>Lato</vt:lpstr>
      <vt:lpstr>Wingdings 3</vt:lpstr>
      <vt:lpstr>Ion</vt:lpstr>
      <vt:lpstr>MATH 102 Ideas of Math</vt:lpstr>
      <vt:lpstr>Logical Connectives / Logical operators</vt:lpstr>
      <vt:lpstr>Variable and Formula</vt:lpstr>
      <vt:lpstr>Turning sentences to symbols</vt:lpstr>
      <vt:lpstr>Axiom</vt:lpstr>
      <vt:lpstr>Example: Euclidean Geometry</vt:lpstr>
      <vt:lpstr>Underlying all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102 Ideas of Math</dc:title>
  <dc:creator>Van Phung Truong Son</dc:creator>
  <cp:lastModifiedBy>Van Phung Truong Son</cp:lastModifiedBy>
  <cp:revision>2</cp:revision>
  <dcterms:created xsi:type="dcterms:W3CDTF">2023-09-06T13:47:21Z</dcterms:created>
  <dcterms:modified xsi:type="dcterms:W3CDTF">2023-09-07T00:19:43Z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317ed1e-11a1-41d7-8b96-bb3dd8f99fc4_Enabled">
    <vt:lpwstr>true</vt:lpwstr>
  </property>
  <property fmtid="{D5CDD505-2E9C-101B-9397-08002B2CF9AE}" pid="3" name="MSIP_Label_1317ed1e-11a1-41d7-8b96-bb3dd8f99fc4_SetDate">
    <vt:lpwstr>2023-09-06T15:11:53Z</vt:lpwstr>
  </property>
  <property fmtid="{D5CDD505-2E9C-101B-9397-08002B2CF9AE}" pid="4" name="MSIP_Label_1317ed1e-11a1-41d7-8b96-bb3dd8f99fc4_Method">
    <vt:lpwstr>Privileged</vt:lpwstr>
  </property>
  <property fmtid="{D5CDD505-2E9C-101B-9397-08002B2CF9AE}" pid="5" name="MSIP_Label_1317ed1e-11a1-41d7-8b96-bb3dd8f99fc4_Name">
    <vt:lpwstr>Public</vt:lpwstr>
  </property>
  <property fmtid="{D5CDD505-2E9C-101B-9397-08002B2CF9AE}" pid="6" name="MSIP_Label_1317ed1e-11a1-41d7-8b96-bb3dd8f99fc4_SiteId">
    <vt:lpwstr>ee63425f-af72-4a58-82e7-e451cc92646a</vt:lpwstr>
  </property>
  <property fmtid="{D5CDD505-2E9C-101B-9397-08002B2CF9AE}" pid="7" name="MSIP_Label_1317ed1e-11a1-41d7-8b96-bb3dd8f99fc4_ActionId">
    <vt:lpwstr>a7cbe9cf-0505-4d19-ad8b-b4e8669f053a</vt:lpwstr>
  </property>
  <property fmtid="{D5CDD505-2E9C-101B-9397-08002B2CF9AE}" pid="8" name="MSIP_Label_1317ed1e-11a1-41d7-8b96-bb3dd8f99fc4_ContentBits">
    <vt:lpwstr>0</vt:lpwstr>
  </property>
</Properties>
</file>