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4" r:id="rId3"/>
    <p:sldId id="368" r:id="rId4"/>
    <p:sldId id="371" r:id="rId5"/>
    <p:sldId id="393" r:id="rId6"/>
    <p:sldId id="369" r:id="rId7"/>
    <p:sldId id="372" r:id="rId8"/>
    <p:sldId id="382" r:id="rId9"/>
    <p:sldId id="370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3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83" autoAdjust="0"/>
    <p:restoredTop sz="85125" autoAdjust="0"/>
  </p:normalViewPr>
  <p:slideViewPr>
    <p:cSldViewPr snapToGrid="0" snapToObjects="1">
      <p:cViewPr>
        <p:scale>
          <a:sx n="87" d="100"/>
          <a:sy n="87" d="100"/>
        </p:scale>
        <p:origin x="-2466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4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 all started because we wanted a better User Experience.</a:t>
            </a:r>
          </a:p>
          <a:p>
            <a:r>
              <a:rPr lang="en-US" smtClean="0"/>
              <a:t>We wanted dynamic things without having to refresh the page.</a:t>
            </a:r>
          </a:p>
          <a:p>
            <a:r>
              <a:rPr lang="en-US" smtClean="0"/>
              <a:t>Angular JS is a produc</a:t>
            </a:r>
            <a:r>
              <a:rPr lang="en-US" baseline="0" smtClean="0"/>
              <a:t>t of that want.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: 6 </a:t>
            </a:r>
            <a:r>
              <a:rPr lang="en-US" dirty="0" err="1" smtClean="0"/>
              <a:t>Thang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 </a:t>
            </a:r>
            <a:r>
              <a:rPr lang="en-US" dirty="0" err="1" smtClean="0"/>
              <a:t>Canh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Huong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4 DAT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Sd5 + SD2 </a:t>
            </a:r>
            <a:r>
              <a:rPr lang="en-US" dirty="0" err="1" smtClean="0"/>
              <a:t>hUNG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Wednesday, May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9681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AngularJS Overview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36103" y="6232112"/>
            <a:ext cx="24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SEP,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2770" y="4199706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smtClean="0">
                <a:solidFill>
                  <a:srgbClr val="0E5EA5"/>
                </a:solidFill>
              </a:rPr>
              <a:t>: TaiPM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mtClean="0"/>
              <a:t>Modules</a:t>
            </a:r>
          </a:p>
          <a:p>
            <a:pPr marL="285750" indent="-285750"/>
            <a:r>
              <a:rPr lang="en-US" smtClean="0"/>
              <a:t>Services</a:t>
            </a:r>
            <a:endParaRPr lang="en-GB" smtClean="0"/>
          </a:p>
          <a:p>
            <a:pPr marL="285750" indent="-285750"/>
            <a:r>
              <a:rPr lang="en-US" smtClean="0"/>
              <a:t>Expressions</a:t>
            </a:r>
          </a:p>
          <a:p>
            <a:pPr marL="285750" indent="-285750"/>
            <a:r>
              <a:rPr lang="en-US" smtClean="0"/>
              <a:t>Filters</a:t>
            </a:r>
          </a:p>
          <a:p>
            <a:pPr marL="285750" indent="-285750"/>
            <a:r>
              <a:rPr lang="en-US" smtClean="0"/>
              <a:t>Directives</a:t>
            </a:r>
          </a:p>
          <a:p>
            <a:pPr marL="285750" indent="-285750"/>
            <a:r>
              <a:rPr lang="en-US" smtClean="0"/>
              <a:t>Form Validation</a:t>
            </a:r>
          </a:p>
          <a:p>
            <a:pPr marL="285750" indent="-285750"/>
            <a:r>
              <a:rPr lang="en-US" smtClean="0"/>
              <a:t>Dependency Injection</a:t>
            </a:r>
          </a:p>
          <a:p>
            <a:pPr marL="285750" indent="-285750"/>
            <a:r>
              <a:rPr lang="en-US" smtClean="0"/>
              <a:t>End to end Integration Testing / Unit Testing</a:t>
            </a:r>
          </a:p>
          <a:p>
            <a:pPr marL="285750" indent="-285750"/>
            <a:r>
              <a:rPr lang="en-US" smtClean="0"/>
              <a:t>Routing</a:t>
            </a:r>
          </a:p>
          <a:p>
            <a:pPr marL="285750" indent="-285750"/>
            <a:r>
              <a:rPr lang="en-US" smtClean="0"/>
              <a:t>Template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UP A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 JS file: </a:t>
            </a:r>
            <a:r>
              <a:rPr lang="en-US" u="sng" smtClean="0"/>
              <a:t>https://ajax.googleapis.com/ajax/libs/angularjs/1.5.5/angular.min.js</a:t>
            </a:r>
            <a:endParaRPr lang="en-US" smtClean="0"/>
          </a:p>
          <a:p>
            <a:r>
              <a:rPr lang="en-US" smtClean="0"/>
              <a:t>Put </a:t>
            </a:r>
            <a:r>
              <a:rPr lang="en-US" b="1" smtClean="0"/>
              <a:t>ng-app</a:t>
            </a:r>
            <a:r>
              <a:rPr lang="en-US" smtClean="0"/>
              <a:t> to HTML body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TWO-WAY DATA BINDING</a:t>
            </a:r>
            <a:endParaRPr lang="en-US"/>
          </a:p>
        </p:txBody>
      </p:sp>
      <p:pic>
        <p:nvPicPr>
          <p:cNvPr id="4" name="Picture 2" descr="concepts-databind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058" y="2291459"/>
            <a:ext cx="6760028" cy="398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20" y="2547250"/>
            <a:ext cx="9049150" cy="3708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>
                <a:ea typeface="Roboto" panose="02000000000000000000" pitchFamily="2" charset="0"/>
              </a:rPr>
              <a:t>Container for different parts of your application – controllers, services, filters, etc.</a:t>
            </a:r>
          </a:p>
          <a:p>
            <a:pPr marL="403225" indent="-403225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>
                <a:ea typeface="Roboto" panose="02000000000000000000" pitchFamily="2" charset="0"/>
              </a:rPr>
              <a:t>Declaratively specify how an application is to be bootstrapped</a:t>
            </a:r>
          </a:p>
          <a:p>
            <a:pPr marL="403225" indent="-403225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>
                <a:ea typeface="Roboto" panose="02000000000000000000" pitchFamily="2" charset="0"/>
              </a:rPr>
              <a:t>Builds reusable component packages</a:t>
            </a:r>
          </a:p>
          <a:p>
            <a:pPr marL="403225" indent="-403225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>
                <a:ea typeface="Roboto" panose="02000000000000000000" pitchFamily="2" charset="0"/>
              </a:rPr>
              <a:t>Can be loaded in any order (or even in parallel)</a:t>
            </a:r>
          </a:p>
          <a:p>
            <a:pPr>
              <a:buFont typeface="Arial" pitchFamily="34" charset="0"/>
              <a:buChar char="•"/>
            </a:pPr>
            <a:endParaRPr lang="en-US" smtClean="0"/>
          </a:p>
          <a:p>
            <a:pPr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Logic behind the view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Constructs the Model and publishes it to the View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Instantiate the </a:t>
            </a:r>
            <a:r>
              <a:rPr lang="en-US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ViewModel object</a:t>
            </a: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 or “</a:t>
            </a:r>
            <a:r>
              <a:rPr lang="en-US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$scope</a:t>
            </a: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Set up the </a:t>
            </a:r>
            <a:r>
              <a:rPr lang="en-US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initial state of the $scope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Add </a:t>
            </a:r>
            <a:r>
              <a:rPr lang="en-US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behavior to $scope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organize and share code across your app</a:t>
            </a:r>
          </a:p>
          <a:p>
            <a:r>
              <a:rPr lang="en-US" smtClean="0"/>
              <a:t>Implement dependency injection (DI)</a:t>
            </a:r>
          </a:p>
          <a:p>
            <a:r>
              <a:rPr lang="en-US" smtClean="0"/>
              <a:t>Business logic should be placed in services</a:t>
            </a:r>
            <a:br>
              <a:rPr lang="en-US" smtClean="0"/>
            </a:br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5057" y="2884714"/>
            <a:ext cx="8501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190500" algn="ctr">
              <a:spcBef>
                <a:spcPts val="480"/>
              </a:spcBef>
            </a:pPr>
            <a:r>
              <a:rPr lang="en-US" sz="3600" b="0" i="0" u="none" strike="noStrike" dirty="0" smtClean="0">
                <a:effectLst/>
                <a:latin typeface="Lato"/>
              </a:rPr>
              <a:t>JavaScript-like</a:t>
            </a:r>
            <a:r>
              <a:rPr lang="en-US" sz="3600" b="0" i="0" u="none" strike="noStrike" dirty="0" smtClean="0">
                <a:solidFill>
                  <a:srgbClr val="677480"/>
                </a:solidFill>
                <a:effectLst/>
                <a:latin typeface="Lato"/>
              </a:rPr>
              <a:t> </a:t>
            </a:r>
            <a:r>
              <a:rPr lang="en-US" sz="3600" b="0" i="0" u="none" strike="noStrike" dirty="0" smtClean="0">
                <a:solidFill>
                  <a:srgbClr val="CC0000"/>
                </a:solidFill>
                <a:effectLst/>
                <a:latin typeface="Lato"/>
              </a:rPr>
              <a:t>code snippets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  <a:latin typeface="Lato"/>
              </a:rPr>
              <a:t> </a:t>
            </a:r>
            <a:r>
              <a:rPr lang="en-US" sz="3600" b="0" i="0" u="none" strike="noStrike" dirty="0" smtClean="0">
                <a:effectLst/>
                <a:latin typeface="Lato"/>
              </a:rPr>
              <a:t>that are 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  <a:latin typeface="Lato"/>
              </a:rPr>
              <a:t>usually placed in </a:t>
            </a:r>
            <a:r>
              <a:rPr lang="en-US" sz="3600" b="0" i="0" u="none" strike="noStrike" dirty="0" smtClean="0">
                <a:solidFill>
                  <a:srgbClr val="4A86E8"/>
                </a:solidFill>
                <a:effectLst/>
                <a:latin typeface="Lato"/>
              </a:rPr>
              <a:t>bindings</a:t>
            </a:r>
            <a:endParaRPr lang="en-US" sz="3600" b="0" dirty="0" smtClean="0">
              <a:effectLst/>
            </a:endParaRPr>
          </a:p>
          <a:p>
            <a:r>
              <a:rPr lang="en-US" sz="3600" b="0" dirty="0" smtClean="0">
                <a:effectLst/>
              </a:rPr>
              <a:t/>
            </a:r>
            <a:br>
              <a:rPr lang="en-US" sz="3600" b="0" dirty="0" smtClean="0">
                <a:effectLst/>
              </a:rPr>
            </a:br>
            <a:r>
              <a:rPr lang="en-US" sz="3600" b="0" smtClean="0">
                <a:effectLst/>
              </a:rPr>
              <a:t>               </a:t>
            </a:r>
            <a:r>
              <a:rPr lang="en-US" sz="3600" b="0" i="0" u="none" strike="noStrike" smtClean="0">
                <a:effectLst/>
                <a:latin typeface="Lato"/>
              </a:rPr>
              <a:t>such </a:t>
            </a:r>
            <a:r>
              <a:rPr lang="en-US" sz="3600" b="0" i="0" u="none" strike="noStrike" dirty="0" smtClean="0">
                <a:effectLst/>
                <a:latin typeface="Lato"/>
              </a:rPr>
              <a:t>as </a:t>
            </a:r>
            <a:r>
              <a:rPr lang="en-US" sz="3600" b="0" i="0" u="none" strike="noStrike" dirty="0" smtClean="0">
                <a:solidFill>
                  <a:srgbClr val="999999"/>
                </a:solidFill>
                <a:effectLst/>
                <a:latin typeface="Lato"/>
              </a:rPr>
              <a:t>{{ </a:t>
            </a:r>
            <a:r>
              <a:rPr lang="en-US" sz="3600" b="0" i="0" u="none" strike="noStrike" dirty="0" smtClean="0">
                <a:solidFill>
                  <a:schemeClr val="accent4"/>
                </a:solidFill>
                <a:effectLst/>
                <a:latin typeface="Lato"/>
              </a:rPr>
              <a:t>expression</a:t>
            </a:r>
            <a:r>
              <a:rPr lang="en-US" sz="3600" b="0" i="0" u="none" strike="noStrike" dirty="0" smtClean="0">
                <a:solidFill>
                  <a:srgbClr val="999999"/>
                </a:solidFill>
                <a:effectLst/>
                <a:latin typeface="Lato"/>
              </a:rPr>
              <a:t> }}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3600" b="1" smtClean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rgbClr val="677480"/>
                </a:solidFill>
                <a:latin typeface="Calibri" panose="020F0502020204030204" pitchFamily="34" charset="0"/>
              </a:rPr>
              <a:t>Access objects outside of $scope</a:t>
            </a:r>
            <a:endParaRPr lang="en-US" sz="360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Conditionals, loops, or exceptions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Function declarations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Create regular expressions</a:t>
            </a:r>
          </a:p>
          <a:p>
            <a:pPr>
              <a:buNone/>
            </a:pP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155372"/>
            <a:ext cx="8069422" cy="436982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DEPENDENCY INJECTION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5849" y="1384300"/>
            <a:ext cx="7024007" cy="47371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15’ </a:t>
            </a:r>
            <a:r>
              <a:rPr lang="en-US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chia team &amp; </a:t>
            </a:r>
            <a:r>
              <a:rPr lang="en-US" sz="66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thảo</a:t>
            </a:r>
            <a:r>
              <a:rPr lang="en-US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6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luận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4500" y="6546850"/>
            <a:ext cx="2133600" cy="365125"/>
          </a:xfrm>
        </p:spPr>
        <p:txBody>
          <a:bodyPr/>
          <a:lstStyle/>
          <a:p>
            <a:fld id="{C5608FE6-F300-CA4F-8754-F30BE5DB2C02}" type="datetime2">
              <a:rPr lang="en-US" smtClean="0"/>
              <a:pPr/>
              <a:t>Wednesday, May 18, 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100" y="6546850"/>
            <a:ext cx="2895600" cy="365125"/>
          </a:xfrm>
        </p:spPr>
        <p:txBody>
          <a:bodyPr/>
          <a:lstStyle/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6850"/>
            <a:ext cx="2133600" cy="365125"/>
          </a:xfrm>
        </p:spPr>
        <p:txBody>
          <a:bodyPr/>
          <a:lstStyle/>
          <a:p>
            <a:fld id="{2BDB93A9-DE17-42E8-A366-46C30944BF1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30" y="2781262"/>
            <a:ext cx="2436586" cy="25381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09800" y="627592"/>
            <a:ext cx="4838699" cy="412194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15’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trình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bày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Built-in Dependency Injection Subsystem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Easier to understand and test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Modular Development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Just ask for things that you want to use (built-in or custom services)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mtClean="0"/>
          </a:p>
          <a:p>
            <a:pPr marL="457200" indent="-457200"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525486"/>
            <a:ext cx="7959406" cy="311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190500" algn="ctr">
              <a:spcBef>
                <a:spcPts val="480"/>
              </a:spcBef>
            </a:pPr>
            <a:r>
              <a:rPr lang="en-US" sz="3200" b="0" i="0" u="none" strike="noStrike" dirty="0" smtClean="0">
                <a:solidFill>
                  <a:srgbClr val="CC0000"/>
                </a:solidFill>
                <a:effectLst/>
                <a:latin typeface="Calibri" panose="020F0502020204030204" pitchFamily="34" charset="0"/>
              </a:rPr>
              <a:t>Extends</a:t>
            </a:r>
            <a:r>
              <a:rPr lang="en-US" sz="3200" b="0" i="0" u="none" strike="noStrike" dirty="0" smtClean="0">
                <a:solidFill>
                  <a:srgbClr val="677480"/>
                </a:solidFill>
                <a:effectLst/>
                <a:latin typeface="Calibri" panose="020F0502020204030204" pitchFamily="34" charset="0"/>
              </a:rPr>
              <a:t> the HTML with custom </a:t>
            </a:r>
            <a:r>
              <a:rPr lang="en-US" sz="3200" b="0" i="0" u="none" strike="noStrike" dirty="0" smtClean="0">
                <a:solidFill>
                  <a:srgbClr val="3D85C6"/>
                </a:solidFill>
                <a:effectLst/>
                <a:latin typeface="Calibri" panose="020F0502020204030204" pitchFamily="34" charset="0"/>
              </a:rPr>
              <a:t>attributes</a:t>
            </a:r>
            <a:r>
              <a:rPr lang="en-US" sz="3200" b="0" i="0" u="none" strike="noStrike" dirty="0" smtClean="0">
                <a:solidFill>
                  <a:srgbClr val="67748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3200" b="0" i="0" u="none" strike="noStrike" dirty="0" smtClean="0">
                <a:solidFill>
                  <a:srgbClr val="3D85C6"/>
                </a:solidFill>
                <a:effectLst/>
                <a:latin typeface="Calibri" panose="020F0502020204030204" pitchFamily="34" charset="0"/>
              </a:rPr>
              <a:t>elements</a:t>
            </a:r>
            <a:endParaRPr lang="en-US" sz="3200" b="0" dirty="0" smtClean="0">
              <a:effectLst/>
            </a:endParaRPr>
          </a:p>
          <a:p>
            <a:pPr marL="342900" indent="-190500" algn="ctr">
              <a:spcBef>
                <a:spcPts val="480"/>
              </a:spcBef>
            </a:pPr>
            <a:r>
              <a:rPr lang="en-US" sz="3200" b="0" dirty="0" smtClean="0">
                <a:effectLst/>
              </a:rPr>
              <a:t/>
            </a:r>
            <a:br>
              <a:rPr lang="en-US" sz="3200" b="0" dirty="0" smtClean="0">
                <a:effectLst/>
              </a:rPr>
            </a:br>
            <a:r>
              <a:rPr lang="en-US" sz="3200" b="0" i="0" u="none" strike="noStrike" dirty="0" smtClean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use prefix: </a:t>
            </a:r>
            <a:r>
              <a:rPr lang="en-US" sz="3200" b="0" i="0" u="none" strike="noStrike" dirty="0" err="1" smtClean="0">
                <a:solidFill>
                  <a:srgbClr val="38761D"/>
                </a:solidFill>
                <a:effectLst/>
                <a:latin typeface="Calibri" panose="020F0502020204030204" pitchFamily="34" charset="0"/>
              </a:rPr>
              <a:t>ng</a:t>
            </a:r>
            <a:r>
              <a:rPr lang="en-US" sz="3200" b="0" i="0" u="none" strike="noStrike" dirty="0" smtClean="0">
                <a:solidFill>
                  <a:srgbClr val="38761D"/>
                </a:solidFill>
                <a:effectLst/>
                <a:latin typeface="Calibri" panose="020F0502020204030204" pitchFamily="34" charset="0"/>
              </a:rPr>
              <a:t>-</a:t>
            </a:r>
            <a:endParaRPr lang="en-US" sz="3200" b="0" dirty="0" smtClean="0">
              <a:effectLst/>
            </a:endParaRP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</a:t>
            </a:r>
            <a:endParaRPr lang="en-US"/>
          </a:p>
        </p:txBody>
      </p:sp>
      <p:pic>
        <p:nvPicPr>
          <p:cNvPr id="4" name="Picture 2" descr="Screenshot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1677" y="2372054"/>
            <a:ext cx="6783752" cy="39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1284520"/>
            <a:ext cx="8686800" cy="739014"/>
          </a:xfrm>
        </p:spPr>
        <p:txBody>
          <a:bodyPr/>
          <a:lstStyle/>
          <a:p>
            <a:r>
              <a:rPr lang="en-US" smtClean="0"/>
              <a:t>TOPIC 1 : BASICS OF ANGULAR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Getting Started</a:t>
            </a:r>
          </a:p>
          <a:p>
            <a:r>
              <a:rPr lang="en-US" sz="2800" smtClean="0"/>
              <a:t>Data Binding</a:t>
            </a:r>
          </a:p>
          <a:p>
            <a:r>
              <a:rPr lang="en-US" sz="2800" smtClean="0"/>
              <a:t>Function</a:t>
            </a:r>
          </a:p>
          <a:p>
            <a:r>
              <a:rPr lang="en-US" sz="2800" smtClean="0"/>
              <a:t>Modules</a:t>
            </a:r>
          </a:p>
          <a:p>
            <a:r>
              <a:rPr lang="en-US" sz="2800" smtClean="0"/>
              <a:t>Scopes</a:t>
            </a:r>
          </a:p>
          <a:p>
            <a:r>
              <a:rPr lang="en-US" sz="2800" smtClean="0"/>
              <a:t>Controllers (Controller Hierarchy)</a:t>
            </a:r>
          </a:p>
          <a:p>
            <a:r>
              <a:rPr lang="en-US" sz="2800" smtClean="0"/>
              <a:t>Expressions</a:t>
            </a:r>
          </a:p>
          <a:p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 2 : INTERMEDIATE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Introduction to Directives (Core)</a:t>
            </a:r>
          </a:p>
          <a:p>
            <a:r>
              <a:rPr lang="en-US" sz="3200" smtClean="0"/>
              <a:t>Built-In Directives</a:t>
            </a:r>
          </a:p>
          <a:p>
            <a:r>
              <a:rPr lang="en-US" sz="3200" smtClean="0"/>
              <a:t>Multiple Views </a:t>
            </a:r>
          </a:p>
          <a:p>
            <a:r>
              <a:rPr lang="en-US" sz="3200" smtClean="0"/>
              <a:t>Routing</a:t>
            </a:r>
          </a:p>
          <a:p>
            <a:r>
              <a:rPr lang="en-US" sz="3200" smtClean="0"/>
              <a:t>Dependency Injection</a:t>
            </a:r>
          </a:p>
          <a:p>
            <a:r>
              <a:rPr lang="en-US" sz="3200" smtClean="0"/>
              <a:t>Filter</a:t>
            </a:r>
          </a:p>
          <a:p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 3 : ADVANCED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Form (validation )</a:t>
            </a:r>
          </a:p>
          <a:p>
            <a:r>
              <a:rPr lang="en-US" sz="3200" smtClean="0"/>
              <a:t>Provider</a:t>
            </a:r>
          </a:p>
          <a:p>
            <a:r>
              <a:rPr lang="en-US" sz="3200" smtClean="0"/>
              <a:t>Animation</a:t>
            </a:r>
          </a:p>
          <a:p>
            <a:r>
              <a:rPr lang="en-US" sz="3200" smtClean="0"/>
              <a:t>Services</a:t>
            </a:r>
          </a:p>
          <a:p>
            <a:r>
              <a:rPr lang="en-US" sz="3200" smtClean="0"/>
              <a:t>Improve AngularJS Performance</a:t>
            </a:r>
          </a:p>
          <a:p>
            <a:r>
              <a:rPr lang="en-US" sz="3200" smtClean="0"/>
              <a:t>Working with jquery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 4: SUPERHERO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$q and the Promise</a:t>
            </a:r>
          </a:p>
          <a:p>
            <a:r>
              <a:rPr lang="en-US" sz="3200" dirty="0" smtClean="0"/>
              <a:t>Event ($</a:t>
            </a:r>
            <a:r>
              <a:rPr lang="en-US" sz="3200" dirty="0" err="1" smtClean="0"/>
              <a:t>on,$emit</a:t>
            </a:r>
            <a:r>
              <a:rPr lang="en-US" sz="3200" dirty="0" smtClean="0"/>
              <a:t>…)</a:t>
            </a:r>
          </a:p>
          <a:p>
            <a:r>
              <a:rPr lang="en-US" sz="3200" dirty="0" smtClean="0"/>
              <a:t>Best practices</a:t>
            </a:r>
          </a:p>
          <a:p>
            <a:r>
              <a:rPr lang="en-US" sz="3200" dirty="0" smtClean="0"/>
              <a:t>Security</a:t>
            </a:r>
          </a:p>
          <a:p>
            <a:r>
              <a:rPr lang="en-US" sz="3200" dirty="0" err="1" smtClean="0"/>
              <a:t>AngularJS</a:t>
            </a:r>
            <a:r>
              <a:rPr lang="en-US" sz="3200" dirty="0" smtClean="0"/>
              <a:t> 2.x Overview and Migration Strategy</a:t>
            </a:r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534400" cy="979712"/>
          </a:xfrm>
        </p:spPr>
        <p:txBody>
          <a:bodyPr/>
          <a:lstStyle/>
          <a:p>
            <a:r>
              <a:rPr lang="en-US" sz="3600" smtClean="0"/>
              <a:t>TOPIC 5 : COMMUNICATING</a:t>
            </a:r>
            <a:br>
              <a:rPr lang="en-US" sz="3600" smtClean="0"/>
            </a:br>
            <a:r>
              <a:rPr lang="en-US" sz="3600" smtClean="0"/>
              <a:t> WITH SERVERS.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smtClean="0"/>
              <a:t>Communicating Over $http</a:t>
            </a:r>
          </a:p>
          <a:p>
            <a:r>
              <a:rPr lang="en-US" sz="3000" smtClean="0"/>
              <a:t>Response Object</a:t>
            </a:r>
          </a:p>
          <a:p>
            <a:r>
              <a:rPr lang="en-US" sz="3000" smtClean="0"/>
              <a:t>Caching HTTP Requests</a:t>
            </a:r>
          </a:p>
          <a:p>
            <a:r>
              <a:rPr lang="en-US" sz="3000" smtClean="0"/>
              <a:t>Interceptors</a:t>
            </a:r>
          </a:p>
          <a:p>
            <a:r>
              <a:rPr lang="en-US" sz="3000" smtClean="0"/>
              <a:t>Configuring the $httpProvider</a:t>
            </a:r>
          </a:p>
          <a:p>
            <a:r>
              <a:rPr lang="en-US" sz="3000" smtClean="0"/>
              <a:t>Working with RESTful Resources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1" y="1242186"/>
            <a:ext cx="8436429" cy="739014"/>
          </a:xfrm>
        </p:spPr>
        <p:txBody>
          <a:bodyPr/>
          <a:lstStyle/>
          <a:p>
            <a:r>
              <a:rPr lang="en-US" sz="3400" smtClean="0"/>
              <a:t>TOPIC </a:t>
            </a:r>
            <a:r>
              <a:rPr lang="en" sz="3400" smtClean="0"/>
              <a:t>6</a:t>
            </a:r>
            <a:r>
              <a:rPr lang="en-US" sz="3400" smtClean="0"/>
              <a:t> : TESTING, TOOL AND DEPLOY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Unit Test (E2E) - Karma</a:t>
            </a:r>
          </a:p>
          <a:p>
            <a:r>
              <a:rPr lang="en-US" sz="3200" smtClean="0"/>
              <a:t>IDEs</a:t>
            </a:r>
          </a:p>
          <a:p>
            <a:r>
              <a:rPr lang="en-US" sz="3200" smtClean="0"/>
              <a:t>Debugging – Batarang</a:t>
            </a:r>
          </a:p>
          <a:p>
            <a:r>
              <a:rPr lang="en-US" sz="3200" smtClean="0"/>
              <a:t>Yeoman, Grunt (Gulp)</a:t>
            </a:r>
          </a:p>
          <a:p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54366"/>
            <a:ext cx="8229600" cy="739014"/>
          </a:xfrm>
        </p:spPr>
        <p:txBody>
          <a:bodyPr/>
          <a:lstStyle/>
          <a:p>
            <a:r>
              <a:rPr lang="en-US" smtClean="0"/>
              <a:t>EVOLUTION OF WEB APPs</a:t>
            </a:r>
            <a:endParaRPr lang="en-US"/>
          </a:p>
        </p:txBody>
      </p:sp>
      <p:pic>
        <p:nvPicPr>
          <p:cNvPr id="1027" name="Picture 3" descr="C:\Users\taipm\Desktop\UnderscoreJS\We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714" y="1697013"/>
            <a:ext cx="8686800" cy="49976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366"/>
            <a:ext cx="8229600" cy="739014"/>
          </a:xfrm>
        </p:spPr>
        <p:txBody>
          <a:bodyPr/>
          <a:lstStyle/>
          <a:p>
            <a:r>
              <a:rPr lang="en-US" smtClean="0"/>
              <a:t>TREND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93380"/>
            <a:ext cx="9144000" cy="5364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73304"/>
            <a:ext cx="3788229" cy="4157663"/>
          </a:xfrm>
        </p:spPr>
        <p:txBody>
          <a:bodyPr/>
          <a:lstStyle/>
          <a:p>
            <a:r>
              <a:rPr lang="en-US" sz="2800" smtClean="0"/>
              <a:t>What is AngularJS</a:t>
            </a:r>
          </a:p>
          <a:p>
            <a:r>
              <a:rPr lang="en-US" sz="2800" smtClean="0"/>
              <a:t>Why use AngularJS</a:t>
            </a:r>
          </a:p>
          <a:p>
            <a:r>
              <a:rPr lang="en-US" sz="2800" smtClean="0"/>
              <a:t>Core Features</a:t>
            </a:r>
          </a:p>
          <a:p>
            <a:r>
              <a:rPr lang="en-US" sz="2800" smtClean="0"/>
              <a:t>Two-way data binding</a:t>
            </a:r>
          </a:p>
          <a:p>
            <a:r>
              <a:rPr lang="en-US" sz="2800" smtClean="0"/>
              <a:t>Modules</a:t>
            </a:r>
          </a:p>
          <a:p>
            <a:endParaRPr lang="en-US" sz="2800" smtClean="0"/>
          </a:p>
        </p:txBody>
      </p:sp>
      <p:sp>
        <p:nvSpPr>
          <p:cNvPr id="4" name="Rectangle 3"/>
          <p:cNvSpPr/>
          <p:nvPr/>
        </p:nvSpPr>
        <p:spPr>
          <a:xfrm>
            <a:off x="4898571" y="222976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Controllers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Directive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Expresstion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DI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Topics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ANGULAR.JS?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JavaScript Framework</a:t>
            </a:r>
          </a:p>
          <a:p>
            <a:r>
              <a:rPr lang="en-US" smtClean="0"/>
              <a:t>For Building single page applications </a:t>
            </a:r>
          </a:p>
          <a:p>
            <a:r>
              <a:rPr lang="en-US" smtClean="0"/>
              <a:t>Kung-foo for JavaScript</a:t>
            </a:r>
          </a:p>
          <a:p>
            <a:r>
              <a:rPr lang="en-US" smtClean="0"/>
              <a:t>Learn its MVW structure, get superpowers </a:t>
            </a:r>
          </a:p>
          <a:p>
            <a:r>
              <a:rPr lang="en-US" smtClean="0"/>
              <a:t>It's supposed to be easy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ANGULARJS</a:t>
            </a:r>
            <a:endParaRPr lang="en-US"/>
          </a:p>
        </p:txBody>
      </p:sp>
      <p:pic>
        <p:nvPicPr>
          <p:cNvPr id="2050" name="Picture 2" descr="C:\Users\taipm\Desktop\UnderscoreJS\web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972" y="2325232"/>
            <a:ext cx="8257617" cy="386624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ANGULARJS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provides powerful two-way data binding</a:t>
            </a:r>
          </a:p>
          <a:p>
            <a:r>
              <a:rPr lang="en-US" smtClean="0"/>
              <a:t>It uses expressive HTML via directives</a:t>
            </a:r>
          </a:p>
          <a:p>
            <a:r>
              <a:rPr lang="en-US" smtClean="0"/>
              <a:t>It is designed to be testable</a:t>
            </a:r>
          </a:p>
          <a:p>
            <a:r>
              <a:rPr lang="en-US" smtClean="0"/>
              <a:t>Built in route navigation</a:t>
            </a:r>
          </a:p>
          <a:p>
            <a:r>
              <a:rPr lang="en-US" smtClean="0"/>
              <a:t>Because its popular</a:t>
            </a:r>
          </a:p>
          <a:p>
            <a:r>
              <a:rPr lang="en-US" smtClean="0"/>
              <a:t>DI</a:t>
            </a:r>
          </a:p>
          <a:p>
            <a:r>
              <a:rPr lang="en-US" smtClean="0"/>
              <a:t>….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WHAT'S MVW?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Model, View, Whatever (usually a Controller) </a:t>
            </a:r>
          </a:p>
          <a:p>
            <a:r>
              <a:rPr lang="en-US" smtClean="0"/>
              <a:t>Model = Data, View = Templates </a:t>
            </a:r>
          </a:p>
          <a:p>
            <a:r>
              <a:rPr lang="en-US" smtClean="0"/>
              <a:t>Whatever (Controllers) = JavaScript that connects </a:t>
            </a:r>
          </a:p>
          <a:p>
            <a:r>
              <a:rPr lang="en-US" smtClean="0"/>
              <a:t>Separating this makes apps easie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12085</TotalTime>
  <Words>537</Words>
  <Application>Microsoft Office PowerPoint</Application>
  <PresentationFormat>On-screen Show (4:3)</PresentationFormat>
  <Paragraphs>153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QSOFT VIETNAM</vt:lpstr>
      <vt:lpstr>AngularJS Overview</vt:lpstr>
      <vt:lpstr>Slide 2</vt:lpstr>
      <vt:lpstr>EVOLUTION OF WEB APPs</vt:lpstr>
      <vt:lpstr>TREND</vt:lpstr>
      <vt:lpstr>OUTLINE</vt:lpstr>
      <vt:lpstr>WHAT IS ANGULAR.JS?</vt:lpstr>
      <vt:lpstr>WHY USE ANGULARJS</vt:lpstr>
      <vt:lpstr>WHY USE ANGULARJS</vt:lpstr>
      <vt:lpstr>WHAT'S MVW?</vt:lpstr>
      <vt:lpstr>CORE FEATURES</vt:lpstr>
      <vt:lpstr>SET UP A PROJECT</vt:lpstr>
      <vt:lpstr>TWO-WAY DATA BINDING</vt:lpstr>
      <vt:lpstr>EXAMPLE</vt:lpstr>
      <vt:lpstr>MODULES</vt:lpstr>
      <vt:lpstr>CONTROLLERS</vt:lpstr>
      <vt:lpstr>SERVICE</vt:lpstr>
      <vt:lpstr>EXPRESSION</vt:lpstr>
      <vt:lpstr>EXPRESSION</vt:lpstr>
      <vt:lpstr>DEPENDENCY INJECTION</vt:lpstr>
      <vt:lpstr>DEPENDENCY INJECTION</vt:lpstr>
      <vt:lpstr>DIRECTIVE</vt:lpstr>
      <vt:lpstr>DIRECTIVE</vt:lpstr>
      <vt:lpstr>TOPIC 1 : BASICS OF ANGULAR</vt:lpstr>
      <vt:lpstr>TOPIC 2 : INTERMEDIATE</vt:lpstr>
      <vt:lpstr>TOPIC 3 : ADVANCED</vt:lpstr>
      <vt:lpstr>TOPIC 4: SUPERHERO</vt:lpstr>
      <vt:lpstr>TOPIC 5 : COMMUNICATING  WITH SERVERS.</vt:lpstr>
      <vt:lpstr>TOPIC 6 : TESTING, TOOL AND DEPLOY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taipm</cp:lastModifiedBy>
  <cp:revision>1023</cp:revision>
  <cp:lastPrinted>2015-01-26T06:13:35Z</cp:lastPrinted>
  <dcterms:created xsi:type="dcterms:W3CDTF">2011-07-05T15:47:08Z</dcterms:created>
  <dcterms:modified xsi:type="dcterms:W3CDTF">2016-05-18T06:38:39Z</dcterms:modified>
</cp:coreProperties>
</file>