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heme/themeOverride12.xml" ContentType="application/vnd.openxmlformats-officedocument.themeOverride+xml"/>
  <Override PartName="/ppt/theme/themeOverride30.xml" ContentType="application/vnd.openxmlformats-officedocument.themeOverr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heme/themeOverride5.xml" ContentType="application/vnd.openxmlformats-officedocument.themeOverr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theme/themeOverride68.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heme/themeOverride39.xml" ContentType="application/vnd.openxmlformats-officedocument.themeOverride+xml"/>
  <Override PartName="/ppt/theme/themeOverride57.xml" ContentType="application/vnd.openxmlformats-officedocument.themeOverride+xml"/>
  <Override PartName="/ppt/theme/themeOverride17.xml" ContentType="application/vnd.openxmlformats-officedocument.themeOverride+xml"/>
  <Override PartName="/ppt/theme/themeOverride28.xml" ContentType="application/vnd.openxmlformats-officedocument.themeOverride+xml"/>
  <Override PartName="/ppt/theme/themeOverride46.xml" ContentType="application/vnd.openxmlformats-officedocument.themeOverride+xml"/>
  <Override PartName="/ppt/theme/themeOverride64.xml" ContentType="application/vnd.openxmlformats-officedocument.themeOverride+xml"/>
  <Override PartName="/ppt/theme/themeOverride24.xml" ContentType="application/vnd.openxmlformats-officedocument.themeOverride+xml"/>
  <Override PartName="/ppt/theme/themeOverride35.xml" ContentType="application/vnd.openxmlformats-officedocument.themeOverride+xml"/>
  <Override PartName="/ppt/theme/themeOverride53.xml" ContentType="application/vnd.openxmlformats-officedocument.themeOverride+xml"/>
  <Override PartName="/ppt/theme/themeOverride71.xml" ContentType="application/vnd.openxmlformats-officedocument.themeOverr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Override13.xml" ContentType="application/vnd.openxmlformats-officedocument.themeOverride+xml"/>
  <Override PartName="/ppt/theme/themeOverride42.xml" ContentType="application/vnd.openxmlformats-officedocument.themeOverride+xml"/>
  <Override PartName="/ppt/theme/themeOverride60.xml" ContentType="application/vnd.openxmlformats-officedocument.themeOverrid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theme/themeOverride20.xml" ContentType="application/vnd.openxmlformats-officedocument.themeOverride+xml"/>
  <Override PartName="/ppt/theme/themeOverride31.xml" ContentType="application/vnd.openxmlformats-officedocument.themeOverr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Override6.xml" ContentType="application/vnd.openxmlformats-officedocument.themeOverr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heme/themeOverride2.xml" ContentType="application/vnd.openxmlformats-officedocument.themeOverride+xml"/>
  <Override PartName="/ppt/theme/themeOverride69.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theme/themeOverride29.xml" ContentType="application/vnd.openxmlformats-officedocument.themeOverride+xml"/>
  <Override PartName="/ppt/theme/themeOverride47.xml" ContentType="application/vnd.openxmlformats-officedocument.themeOverride+xml"/>
  <Override PartName="/ppt/theme/themeOverride58.xml" ContentType="application/vnd.openxmlformats-officedocument.themeOverride+xml"/>
  <Override PartName="/ppt/slideLayouts/slideLayout10.xml" ContentType="application/vnd.openxmlformats-officedocument.presentationml.slideLayout+xml"/>
  <Override PartName="/ppt/theme/themeOverride18.xml" ContentType="application/vnd.openxmlformats-officedocument.themeOverride+xml"/>
  <Override PartName="/ppt/theme/themeOverride36.xml" ContentType="application/vnd.openxmlformats-officedocument.themeOverride+xml"/>
  <Override PartName="/ppt/theme/themeOverride65.xml" ContentType="application/vnd.openxmlformats-officedocument.themeOverride+xml"/>
  <Override PartName="/ppt/theme/themeOverride16.xml" ContentType="application/vnd.openxmlformats-officedocument.themeOverride+xml"/>
  <Override PartName="/ppt/theme/themeOverride25.xml" ContentType="application/vnd.openxmlformats-officedocument.themeOverride+xml"/>
  <Override PartName="/ppt/theme/themeOverride34.xml" ContentType="application/vnd.openxmlformats-officedocument.themeOverride+xml"/>
  <Override PartName="/ppt/theme/themeOverride43.xml" ContentType="application/vnd.openxmlformats-officedocument.themeOverride+xml"/>
  <Override PartName="/ppt/theme/themeOverride54.xml" ContentType="application/vnd.openxmlformats-officedocument.themeOverride+xml"/>
  <Override PartName="/ppt/theme/themeOverride63.xml" ContentType="application/vnd.openxmlformats-officedocument.themeOverride+xml"/>
  <Override PartName="/ppt/theme/themeOverride72.xml" ContentType="application/vnd.openxmlformats-officedocument.themeOverr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theme/themeOverride9.xml" ContentType="application/vnd.openxmlformats-officedocument.themeOverride+xml"/>
  <Override PartName="/ppt/theme/themeOverride14.xml" ContentType="application/vnd.openxmlformats-officedocument.themeOverride+xml"/>
  <Override PartName="/ppt/notesSlides/notesSlide4.xml" ContentType="application/vnd.openxmlformats-officedocument.presentationml.notesSlide+xml"/>
  <Override PartName="/ppt/theme/themeOverride23.xml" ContentType="application/vnd.openxmlformats-officedocument.themeOverride+xml"/>
  <Override PartName="/ppt/theme/themeOverride32.xml" ContentType="application/vnd.openxmlformats-officedocument.themeOverride+xml"/>
  <Override PartName="/ppt/theme/themeOverride41.xml" ContentType="application/vnd.openxmlformats-officedocument.themeOverride+xml"/>
  <Override PartName="/ppt/theme/themeOverride52.xml" ContentType="application/vnd.openxmlformats-officedocument.themeOverride+xml"/>
  <Override PartName="/ppt/theme/themeOverride61.xml" ContentType="application/vnd.openxmlformats-officedocument.themeOverride+xml"/>
  <Override PartName="/ppt/theme/themeOverride70.xml" ContentType="application/vnd.openxmlformats-officedocument.themeOverr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heme/themeOverride7.xml" ContentType="application/vnd.openxmlformats-officedocument.themeOverride+xml"/>
  <Override PartName="/ppt/theme/themeOverride21.xml" ContentType="application/vnd.openxmlformats-officedocument.themeOverride+xml"/>
  <Override PartName="/ppt/theme/themeOverride50.xml" ContentType="application/vnd.openxmlformats-officedocument.themeOverr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theme/themeOverride10.xml" ContentType="application/vnd.openxmlformats-officedocument.themeOverr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Override3.xml" ContentType="application/vnd.openxmlformats-officedocument.themeOverr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theme/themeOverride59.xml" ContentType="application/vnd.openxmlformats-officedocument.themeOverr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heme/themeOverride19.xml" ContentType="application/vnd.openxmlformats-officedocument.themeOverride+xml"/>
  <Override PartName="/ppt/theme/themeOverride48.xml" ContentType="application/vnd.openxmlformats-officedocument.themeOverride+xml"/>
  <Override PartName="/ppt/theme/themeOverride66.xml" ContentType="application/vnd.openxmlformats-officedocument.themeOverride+xml"/>
  <Override PartName="/ppt/commentAuthors.xml" ContentType="application/vnd.openxmlformats-officedocument.presentationml.commentAuthors+xml"/>
  <Override PartName="/ppt/theme/themeOverride37.xml" ContentType="application/vnd.openxmlformats-officedocument.themeOverride+xml"/>
  <Override PartName="/ppt/theme/themeOverride55.xml" ContentType="application/vnd.openxmlformats-officedocument.themeOverride+xml"/>
  <Override PartName="/ppt/theme/themeOverride15.xml" ContentType="application/vnd.openxmlformats-officedocument.themeOverride+xml"/>
  <Override PartName="/ppt/theme/themeOverride26.xml" ContentType="application/vnd.openxmlformats-officedocument.themeOverride+xml"/>
  <Override PartName="/ppt/theme/themeOverride44.xml" ContentType="application/vnd.openxmlformats-officedocument.themeOverride+xml"/>
  <Override PartName="/ppt/theme/themeOverride62.xml" ContentType="application/vnd.openxmlformats-officedocument.themeOverride+xml"/>
  <Override PartName="/ppt/theme/themeOverride73.xml" ContentType="application/vnd.openxmlformats-officedocument.themeOverr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heme/themeOverride22.xml" ContentType="application/vnd.openxmlformats-officedocument.themeOverride+xml"/>
  <Override PartName="/ppt/theme/themeOverride33.xml" ContentType="application/vnd.openxmlformats-officedocument.themeOverride+xml"/>
  <Override PartName="/ppt/theme/themeOverride51.xml" ContentType="application/vnd.openxmlformats-officedocument.themeOverr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heme/themeOverride8.xml" ContentType="application/vnd.openxmlformats-officedocument.themeOverride+xml"/>
  <Override PartName="/ppt/theme/themeOverride11.xml" ContentType="application/vnd.openxmlformats-officedocument.themeOverride+xml"/>
  <Override PartName="/ppt/theme/themeOverride40.xml" ContentType="application/vnd.openxmlformats-officedocument.themeOverr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theme/themeOverride4.xml" ContentType="application/vnd.openxmlformats-officedocument.themeOverr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theme/themeOverride38.xml" ContentType="application/vnd.openxmlformats-officedocument.themeOverride+xml"/>
  <Override PartName="/ppt/theme/themeOverride49.xml" ContentType="application/vnd.openxmlformats-officedocument.themeOverride+xml"/>
  <Override PartName="/ppt/theme/themeOverride67.xml" ContentType="application/vnd.openxmlformats-officedocument.themeOverride+xml"/>
  <Override PartName="/ppt/theme/themeOverride27.xml" ContentType="application/vnd.openxmlformats-officedocument.themeOverride+xml"/>
  <Override PartName="/ppt/theme/themeOverride45.xml" ContentType="application/vnd.openxmlformats-officedocument.themeOverride+xml"/>
  <Override PartName="/ppt/theme/themeOverride56.xml" ContentType="application/vnd.openxmlformats-officedocument.themeOverr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495" r:id="rId1"/>
  </p:sldMasterIdLst>
  <p:notesMasterIdLst>
    <p:notesMasterId r:id="rId76"/>
  </p:notesMasterIdLst>
  <p:handoutMasterIdLst>
    <p:handoutMasterId r:id="rId77"/>
  </p:handoutMasterIdLst>
  <p:sldIdLst>
    <p:sldId id="256" r:id="rId2"/>
    <p:sldId id="332" r:id="rId3"/>
    <p:sldId id="331" r:id="rId4"/>
    <p:sldId id="374" r:id="rId5"/>
    <p:sldId id="375" r:id="rId6"/>
    <p:sldId id="334" r:id="rId7"/>
    <p:sldId id="388" r:id="rId8"/>
    <p:sldId id="335" r:id="rId9"/>
    <p:sldId id="336" r:id="rId10"/>
    <p:sldId id="354" r:id="rId11"/>
    <p:sldId id="376" r:id="rId12"/>
    <p:sldId id="389" r:id="rId13"/>
    <p:sldId id="355" r:id="rId14"/>
    <p:sldId id="357" r:id="rId15"/>
    <p:sldId id="356" r:id="rId16"/>
    <p:sldId id="359" r:id="rId17"/>
    <p:sldId id="360" r:id="rId18"/>
    <p:sldId id="377" r:id="rId19"/>
    <p:sldId id="361" r:id="rId20"/>
    <p:sldId id="362" r:id="rId21"/>
    <p:sldId id="378" r:id="rId22"/>
    <p:sldId id="379" r:id="rId23"/>
    <p:sldId id="380" r:id="rId24"/>
    <p:sldId id="363" r:id="rId25"/>
    <p:sldId id="390" r:id="rId26"/>
    <p:sldId id="382" r:id="rId27"/>
    <p:sldId id="383" r:id="rId28"/>
    <p:sldId id="385" r:id="rId29"/>
    <p:sldId id="384" r:id="rId30"/>
    <p:sldId id="391" r:id="rId31"/>
    <p:sldId id="364" r:id="rId32"/>
    <p:sldId id="365" r:id="rId33"/>
    <p:sldId id="381" r:id="rId34"/>
    <p:sldId id="337" r:id="rId35"/>
    <p:sldId id="393" r:id="rId36"/>
    <p:sldId id="404" r:id="rId37"/>
    <p:sldId id="405" r:id="rId38"/>
    <p:sldId id="395" r:id="rId39"/>
    <p:sldId id="396" r:id="rId40"/>
    <p:sldId id="367" r:id="rId41"/>
    <p:sldId id="397" r:id="rId42"/>
    <p:sldId id="398" r:id="rId43"/>
    <p:sldId id="399" r:id="rId44"/>
    <p:sldId id="400" r:id="rId45"/>
    <p:sldId id="401" r:id="rId46"/>
    <p:sldId id="402" r:id="rId47"/>
    <p:sldId id="403" r:id="rId48"/>
    <p:sldId id="368" r:id="rId49"/>
    <p:sldId id="369" r:id="rId50"/>
    <p:sldId id="370" r:id="rId51"/>
    <p:sldId id="371" r:id="rId52"/>
    <p:sldId id="372" r:id="rId53"/>
    <p:sldId id="373" r:id="rId54"/>
    <p:sldId id="366" r:id="rId55"/>
    <p:sldId id="338" r:id="rId56"/>
    <p:sldId id="340" r:id="rId57"/>
    <p:sldId id="343" r:id="rId58"/>
    <p:sldId id="346" r:id="rId59"/>
    <p:sldId id="347" r:id="rId60"/>
    <p:sldId id="348" r:id="rId61"/>
    <p:sldId id="344" r:id="rId62"/>
    <p:sldId id="345" r:id="rId63"/>
    <p:sldId id="351" r:id="rId64"/>
    <p:sldId id="352" r:id="rId65"/>
    <p:sldId id="353" r:id="rId66"/>
    <p:sldId id="349" r:id="rId67"/>
    <p:sldId id="350" r:id="rId68"/>
    <p:sldId id="339" r:id="rId69"/>
    <p:sldId id="386" r:id="rId70"/>
    <p:sldId id="387" r:id="rId71"/>
    <p:sldId id="392" r:id="rId72"/>
    <p:sldId id="341" r:id="rId73"/>
    <p:sldId id="342" r:id="rId74"/>
    <p:sldId id="333"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 Nam Khanh" initials="DNK" lastIdx="1" clrIdx="0">
    <p:extLst>
      <p:ext uri="{19B8F6BF-5375-455C-9EA6-DF929625EA0E}">
        <p15:presenceInfo xmlns:p15="http://schemas.microsoft.com/office/powerpoint/2012/main" xmlns="" userId="S-1-5-21-1553224331-3221245520-3471297191-156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E5EA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81528" autoAdjust="0"/>
  </p:normalViewPr>
  <p:slideViewPr>
    <p:cSldViewPr snapToGrid="0" snapToObjects="1">
      <p:cViewPr varScale="1">
        <p:scale>
          <a:sx n="94" d="100"/>
          <a:sy n="94" d="100"/>
        </p:scale>
        <p:origin x="-212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C239D8-9946-CA43-8D24-8F75F9EC746F}" type="datetimeFigureOut">
              <a:rPr lang="en-US" smtClean="0"/>
              <a:pPr/>
              <a:t>5/24/2016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1555D0-D576-144C-A110-33DEAAC5A4F7}" type="slidenum">
              <a:rPr lang="en-US" smtClean="0"/>
              <a:pPr/>
              <a:t>‹#›</a:t>
            </a:fld>
            <a:endParaRPr lang="en-US"/>
          </a:p>
        </p:txBody>
      </p:sp>
    </p:spTree>
    <p:extLst>
      <p:ext uri="{BB962C8B-B14F-4D97-AF65-F5344CB8AC3E}">
        <p14:creationId xmlns:p14="http://schemas.microsoft.com/office/powerpoint/2010/main" xmlns="" val="35570718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D3C4F2-547F-4EAC-A4FB-1991884D518B}" type="datetimeFigureOut">
              <a:rPr lang="en-US" smtClean="0"/>
              <a:pPr/>
              <a:t>5/24/2016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45946-0CF3-4C0F-AF5C-F563F65A0652}" type="slidenum">
              <a:rPr lang="en-US" smtClean="0"/>
              <a:pPr/>
              <a:t>‹#›</a:t>
            </a:fld>
            <a:endParaRPr lang="en-US"/>
          </a:p>
        </p:txBody>
      </p:sp>
    </p:spTree>
    <p:extLst>
      <p:ext uri="{BB962C8B-B14F-4D97-AF65-F5344CB8AC3E}">
        <p14:creationId xmlns:p14="http://schemas.microsoft.com/office/powerpoint/2010/main" xmlns="" val="9675180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a:t>
            </a:fld>
            <a:endParaRPr lang="en-US"/>
          </a:p>
        </p:txBody>
      </p:sp>
    </p:spTree>
    <p:extLst>
      <p:ext uri="{BB962C8B-B14F-4D97-AF65-F5344CB8AC3E}">
        <p14:creationId xmlns:p14="http://schemas.microsoft.com/office/powerpoint/2010/main" xmlns="" val="759186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SPA </a:t>
            </a:r>
            <a:r>
              <a:rPr lang="en-US" dirty="0" err="1" smtClean="0"/>
              <a:t>là</a:t>
            </a:r>
            <a:r>
              <a:rPr lang="en-US" baseline="0" dirty="0" smtClean="0"/>
              <a:t> </a:t>
            </a:r>
            <a:r>
              <a:rPr lang="en-US" baseline="0" dirty="0" err="1" smtClean="0"/>
              <a:t>gì</a:t>
            </a:r>
            <a:r>
              <a:rPr lang="en-US" baseline="0" dirty="0" smtClean="0"/>
              <a:t>?</a:t>
            </a:r>
          </a:p>
          <a:p>
            <a:pPr marL="171450" indent="-171450">
              <a:buFontTx/>
              <a:buChar char="-"/>
            </a:pPr>
            <a:r>
              <a:rPr lang="en-US" dirty="0" err="1" smtClean="0"/>
              <a:t>Xu</a:t>
            </a:r>
            <a:r>
              <a:rPr lang="en-US" baseline="0" dirty="0" smtClean="0"/>
              <a:t> </a:t>
            </a:r>
            <a:r>
              <a:rPr lang="en-US" baseline="0" dirty="0" err="1" smtClean="0"/>
              <a:t>hướng</a:t>
            </a:r>
            <a:r>
              <a:rPr lang="en-US" baseline="0" dirty="0" smtClean="0"/>
              <a:t> </a:t>
            </a:r>
            <a:r>
              <a:rPr lang="en-US" baseline="0" dirty="0" err="1" smtClean="0"/>
              <a:t>từ</a:t>
            </a:r>
            <a:r>
              <a:rPr lang="en-US" baseline="0" dirty="0" smtClean="0"/>
              <a:t> </a:t>
            </a:r>
            <a:r>
              <a:rPr lang="en-US" baseline="0" dirty="0" err="1" smtClean="0"/>
              <a:t>năm</a:t>
            </a:r>
            <a:r>
              <a:rPr lang="en-US" baseline="0" dirty="0" smtClean="0"/>
              <a:t> 2006-2007?</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4</a:t>
            </a:fld>
            <a:endParaRPr lang="en-US"/>
          </a:p>
        </p:txBody>
      </p:sp>
    </p:spTree>
    <p:extLst>
      <p:ext uri="{BB962C8B-B14F-4D97-AF65-F5344CB8AC3E}">
        <p14:creationId xmlns:p14="http://schemas.microsoft.com/office/powerpoint/2010/main" xmlns="" val="763691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5</a:t>
            </a:fld>
            <a:endParaRPr lang="en-US"/>
          </a:p>
        </p:txBody>
      </p:sp>
    </p:spTree>
    <p:extLst>
      <p:ext uri="{BB962C8B-B14F-4D97-AF65-F5344CB8AC3E}">
        <p14:creationId xmlns:p14="http://schemas.microsoft.com/office/powerpoint/2010/main" xmlns="" val="2198103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15</a:t>
            </a:fld>
            <a:endParaRPr lang="en-US"/>
          </a:p>
        </p:txBody>
      </p:sp>
    </p:spTree>
    <p:extLst>
      <p:ext uri="{BB962C8B-B14F-4D97-AF65-F5344CB8AC3E}">
        <p14:creationId xmlns:p14="http://schemas.microsoft.com/office/powerpoint/2010/main" xmlns="" val="1141356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16</a:t>
            </a:fld>
            <a:endParaRPr lang="en-US"/>
          </a:p>
        </p:txBody>
      </p:sp>
    </p:spTree>
    <p:extLst>
      <p:ext uri="{BB962C8B-B14F-4D97-AF65-F5344CB8AC3E}">
        <p14:creationId xmlns:p14="http://schemas.microsoft.com/office/powerpoint/2010/main" xmlns="" val="1141356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39BB15EF-BE6E-3A4E-94CF-7AA676356CDB}" type="datetime2">
              <a:rPr lang="en-US" smtClean="0"/>
              <a:pPr/>
              <a:t>Tuesday, May 24, 2016</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7F7CE19-E32F-5148-99AD-79D19A6975FC}" type="datetime2">
              <a:rPr lang="en-US" smtClean="0"/>
              <a:pPr/>
              <a:t>Tuesday, May 24, 2016</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C14DB4A-2CAE-F344-B037-3C8CE39ED813}" type="datetime2">
              <a:rPr lang="en-US" smtClean="0"/>
              <a:pPr/>
              <a:t>Tuesday, May 24, 2016</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A271C40-3857-2B42-8094-E96F1EF2DB35}" type="datetime2">
              <a:rPr lang="en-US" smtClean="0"/>
              <a:pPr/>
              <a:t>Tuesday, May 24, 2016</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BA85CE50-74A2-B442-849A-F97B445F91D9}" type="datetime2">
              <a:rPr lang="en-US" smtClean="0"/>
              <a:pPr/>
              <a:t>Tuesday, May 24, 2016</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91AF2B4D-6B12-4EDF-87BB-2B55CECB6611}"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0E28496D-8342-D34F-BA17-990A480CBFEA}" type="datetime2">
              <a:rPr lang="en-US" smtClean="0"/>
              <a:pPr/>
              <a:t>Tuesday, May 24, 2016</a:t>
            </a:fld>
            <a:endParaRPr lang="en-US"/>
          </a:p>
        </p:txBody>
      </p:sp>
      <p:sp>
        <p:nvSpPr>
          <p:cNvPr id="6"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C1A11923-0CEC-954F-80AD-86655B7B905E}" type="datetime2">
              <a:rPr lang="en-US" smtClean="0"/>
              <a:pPr/>
              <a:t>Tuesday, May 24, 2016</a:t>
            </a:fld>
            <a:endParaRPr lang="en-US"/>
          </a:p>
        </p:txBody>
      </p:sp>
      <p:sp>
        <p:nvSpPr>
          <p:cNvPr id="8"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9"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1054DAB3-98F4-5245-856D-10CBA99E0ACE}" type="datetime2">
              <a:rPr lang="en-US" smtClean="0"/>
              <a:pPr/>
              <a:t>Tuesday, May 24, 2016</a:t>
            </a:fld>
            <a:endParaRPr lang="en-US"/>
          </a:p>
        </p:txBody>
      </p:sp>
      <p:sp>
        <p:nvSpPr>
          <p:cNvPr id="4"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5"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5DBBEF07-4A8C-5B4F-8E2C-181C7FBBFF5A}" type="datetime2">
              <a:rPr lang="en-US" smtClean="0"/>
              <a:pPr/>
              <a:t>Tuesday, May 24, 2016</a:t>
            </a:fld>
            <a:endParaRPr lang="en-US"/>
          </a:p>
        </p:txBody>
      </p:sp>
      <p:sp>
        <p:nvSpPr>
          <p:cNvPr id="3"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4"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3459B83C-0A82-2345-83DC-EAA06D96C660}" type="datetime2">
              <a:rPr lang="en-US" smtClean="0"/>
              <a:pPr/>
              <a:t>Tuesday, May 24, 2016</a:t>
            </a:fld>
            <a:endParaRPr lang="en-US"/>
          </a:p>
        </p:txBody>
      </p:sp>
      <p:sp>
        <p:nvSpPr>
          <p:cNvPr id="6"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7"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A41535AF-715D-F349-9325-5CFB3C56B22D}" type="datetime2">
              <a:rPr lang="en-US" smtClean="0"/>
              <a:pPr/>
              <a:t>Tuesday, May 24, 2016</a:t>
            </a:fld>
            <a:endParaRPr lang="en-US"/>
          </a:p>
        </p:txBody>
      </p:sp>
      <p:sp>
        <p:nvSpPr>
          <p:cNvPr id="6"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5334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752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fld id="{23FB046A-26C0-C145-A151-AAA5EF4D293F}" type="datetime2">
              <a:rPr lang="en-US" smtClean="0"/>
              <a:pPr/>
              <a:t>Tuesday, May 24, 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r>
              <a:rPr lang="en-US" smtClean="0"/>
              <a:t>www.qsoftvietnam.com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fld id="{2BDB93A9-DE17-42E8-A366-46C30944BF1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5496" r:id="rId1"/>
    <p:sldLayoutId id="2147485497" r:id="rId2"/>
    <p:sldLayoutId id="2147485498" r:id="rId3"/>
    <p:sldLayoutId id="2147485499" r:id="rId4"/>
    <p:sldLayoutId id="2147485500" r:id="rId5"/>
    <p:sldLayoutId id="2147485501" r:id="rId6"/>
    <p:sldLayoutId id="2147485502" r:id="rId7"/>
    <p:sldLayoutId id="2147485503" r:id="rId8"/>
    <p:sldLayoutId id="2147485504" r:id="rId9"/>
    <p:sldLayoutId id="2147485505" r:id="rId10"/>
    <p:sldLayoutId id="2147485506"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hyperlink" Target="https://plus.google.com/+AngularJS/posts/aZNVhj355G2" TargetMode="External"/><Relationship Id="rId2" Type="http://schemas.openxmlformats.org/officeDocument/2006/relationships/slideLayout" Target="../slideLayouts/slideLayout1.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hemeOverride" Target="../theme/themeOverride14.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15.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16.xml"/><Relationship Id="rId5" Type="http://schemas.openxmlformats.org/officeDocument/2006/relationships/image" Target="../media/image9.png"/><Relationship Id="rId4" Type="http://schemas.openxmlformats.org/officeDocument/2006/relationships/hyperlink" Target="http://angularjs.org/" TargetMode="Externa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3" Type="http://schemas.openxmlformats.org/officeDocument/2006/relationships/hyperlink" Target="http://docs.angularjs.org/api/ng.$parse" TargetMode="External"/><Relationship Id="rId2" Type="http://schemas.openxmlformats.org/officeDocument/2006/relationships/slideLayout" Target="../slideLayouts/slideLayout1.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hyperlink" Target="http://docs.angularjs.org/api/ng.$rootScope.Scope" TargetMode="External"/><Relationship Id="rId2" Type="http://schemas.openxmlformats.org/officeDocument/2006/relationships/slideLayout" Target="../slideLayouts/slideLayout1.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themeOverride" Target="../theme/themeOverride2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hemeOverride" Target="../theme/themeOverride26.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xml"/><Relationship Id="rId1" Type="http://schemas.openxmlformats.org/officeDocument/2006/relationships/themeOverride" Target="../theme/themeOverride2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themeOverride" Target="../theme/themeOverr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2.xml"/></Relationships>
</file>

<file path=ppt/slides/_rels/slide33.xml.rels><?xml version="1.0" encoding="UTF-8" standalone="yes"?>
<Relationships xmlns="http://schemas.openxmlformats.org/package/2006/relationships"><Relationship Id="rId3" Type="http://schemas.openxmlformats.org/officeDocument/2006/relationships/hyperlink" Target="http://jsfiddle.net/abhiroop/G3UCK/1/light/" TargetMode="External"/><Relationship Id="rId2" Type="http://schemas.openxmlformats.org/officeDocument/2006/relationships/slideLayout" Target="../slideLayouts/slideLayout1.xml"/><Relationship Id="rId1" Type="http://schemas.openxmlformats.org/officeDocument/2006/relationships/themeOverride" Target="../theme/themeOverride33.xml"/><Relationship Id="rId4" Type="http://schemas.openxmlformats.org/officeDocument/2006/relationships/hyperlink" Target="http://jsfiddle.net/donamkhanh/4YEG6/"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docs.angularjs.org/api/ngRoute.directive:ngView" TargetMode="External"/><Relationship Id="rId2" Type="http://schemas.openxmlformats.org/officeDocument/2006/relationships/slideLayout" Target="../slideLayouts/slideLayout1.xml"/><Relationship Id="rId1" Type="http://schemas.openxmlformats.org/officeDocument/2006/relationships/themeOverride" Target="../theme/themeOverride34.xml"/><Relationship Id="rId6" Type="http://schemas.openxmlformats.org/officeDocument/2006/relationships/hyperlink" Target="http://docs.angularjs.org/api/ng.$routeParams" TargetMode="External"/><Relationship Id="rId5" Type="http://schemas.openxmlformats.org/officeDocument/2006/relationships/hyperlink" Target="http://docs.angularjs.org/api/ng.$location" TargetMode="External"/><Relationship Id="rId4" Type="http://schemas.openxmlformats.org/officeDocument/2006/relationships/hyperlink" Target="http://docs.angularjs.org/api/ngRoute.$route" TargetMode="Externa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6.xml"/></Relationships>
</file>

<file path=ppt/slides/_rels/slide37.xml.rels><?xml version="1.0" encoding="UTF-8" standalone="yes"?>
<Relationships xmlns="http://schemas.openxmlformats.org/package/2006/relationships"><Relationship Id="rId3" Type="http://schemas.openxmlformats.org/officeDocument/2006/relationships/hyperlink" Target="http://example.com/hello-world" TargetMode="External"/><Relationship Id="rId2" Type="http://schemas.openxmlformats.org/officeDocument/2006/relationships/slideLayout" Target="../slideLayouts/slideLayout1.xml"/><Relationship Id="rId1" Type="http://schemas.openxmlformats.org/officeDocument/2006/relationships/themeOverride" Target="../theme/themeOverride37.xml"/><Relationship Id="rId5" Type="http://schemas.openxmlformats.org/officeDocument/2006/relationships/hyperlink" Target="http://example.com/" TargetMode="External"/><Relationship Id="rId4" Type="http://schemas.openxmlformats.org/officeDocument/2006/relationships/hyperlink" Target="http://example.com/!/hello-world" TargetMode="Externa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8.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4.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0.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1.xml"/></Relationships>
</file>

<file path=ppt/slides/_rels/slide42.xml.rels><?xml version="1.0" encoding="UTF-8" standalone="yes"?>
<Relationships xmlns="http://schemas.openxmlformats.org/package/2006/relationships"><Relationship Id="rId3" Type="http://schemas.openxmlformats.org/officeDocument/2006/relationships/hyperlink" Target="http://jsbin.com/ayohuz/2/edit" TargetMode="External"/><Relationship Id="rId2" Type="http://schemas.openxmlformats.org/officeDocument/2006/relationships/slideLayout" Target="../slideLayouts/slideLayout1.xml"/><Relationship Id="rId1" Type="http://schemas.openxmlformats.org/officeDocument/2006/relationships/themeOverride" Target="../theme/themeOverride42.xml"/><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hyperlink" Target="http://jsbin.com/ayohuz/5/edit" TargetMode="External"/><Relationship Id="rId2" Type="http://schemas.openxmlformats.org/officeDocument/2006/relationships/slideLayout" Target="../slideLayouts/slideLayout1.xml"/><Relationship Id="rId1" Type="http://schemas.openxmlformats.org/officeDocument/2006/relationships/themeOverride" Target="../theme/themeOverride43.xml"/><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3" Type="http://schemas.openxmlformats.org/officeDocument/2006/relationships/hyperlink" Target="http://jsbin.com/ayohuz/7/edit" TargetMode="External"/><Relationship Id="rId2" Type="http://schemas.openxmlformats.org/officeDocument/2006/relationships/slideLayout" Target="../slideLayouts/slideLayout1.xml"/><Relationship Id="rId1" Type="http://schemas.openxmlformats.org/officeDocument/2006/relationships/themeOverride" Target="../theme/themeOverride44.xml"/><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hyperlink" Target="http://jsbin.com/ayohuz/8/edit" TargetMode="External"/><Relationship Id="rId2" Type="http://schemas.openxmlformats.org/officeDocument/2006/relationships/slideLayout" Target="../slideLayouts/slideLayout1.xml"/><Relationship Id="rId1" Type="http://schemas.openxmlformats.org/officeDocument/2006/relationships/themeOverride" Target="../theme/themeOverride45.xml"/><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6.xml"/></Relationships>
</file>

<file path=ppt/slides/_rels/slide47.xml.rels><?xml version="1.0" encoding="UTF-8" standalone="yes"?>
<Relationships xmlns="http://schemas.openxmlformats.org/package/2006/relationships"><Relationship Id="rId3" Type="http://schemas.openxmlformats.org/officeDocument/2006/relationships/hyperlink" Target="http://jsbin.com/ayohuz/9/edit" TargetMode="External"/><Relationship Id="rId2" Type="http://schemas.openxmlformats.org/officeDocument/2006/relationships/slideLayout" Target="../slideLayouts/slideLayout1.xml"/><Relationship Id="rId1" Type="http://schemas.openxmlformats.org/officeDocument/2006/relationships/themeOverride" Target="../theme/themeOverride47.xml"/><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xml"/><Relationship Id="rId1" Type="http://schemas.openxmlformats.org/officeDocument/2006/relationships/themeOverride" Target="../theme/themeOverride48.xml"/><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5.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0.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1.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4.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5.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6.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7.xml"/></Relationships>
</file>

<file path=ppt/slides/_rels/slide5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slideLayout" Target="../slideLayouts/slideLayout1.xml"/><Relationship Id="rId1" Type="http://schemas.openxmlformats.org/officeDocument/2006/relationships/themeOverride" Target="../theme/themeOverride58.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9.xml"/></Relationships>
</file>

<file path=ppt/slides/_rels/slide6.xml.rels><?xml version="1.0" encoding="UTF-8" standalone="yes"?>
<Relationships xmlns="http://schemas.openxmlformats.org/package/2006/relationships"><Relationship Id="rId3" Type="http://schemas.openxmlformats.org/officeDocument/2006/relationships/hyperlink" Target="http://docs.angularjs.org/api/angular.element" TargetMode="External"/><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1.xml"/><Relationship Id="rId1" Type="http://schemas.openxmlformats.org/officeDocument/2006/relationships/themeOverride" Target="../theme/themeOverride60.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xml"/><Relationship Id="rId1" Type="http://schemas.openxmlformats.org/officeDocument/2006/relationships/themeOverride" Target="../theme/themeOverride61.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62.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1.xml"/><Relationship Id="rId1" Type="http://schemas.openxmlformats.org/officeDocument/2006/relationships/themeOverride" Target="../theme/themeOverride63.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64.xml"/></Relationships>
</file>

<file path=ppt/slides/_rels/slide65.xml.rels><?xml version="1.0" encoding="UTF-8" standalone="yes"?>
<Relationships xmlns="http://schemas.openxmlformats.org/package/2006/relationships"><Relationship Id="rId3" Type="http://schemas.openxmlformats.org/officeDocument/2006/relationships/hyperlink" Target="http://sindresorhus.com/bower-components" TargetMode="External"/><Relationship Id="rId2" Type="http://schemas.openxmlformats.org/officeDocument/2006/relationships/slideLayout" Target="../slideLayouts/slideLayout1.xml"/><Relationship Id="rId1" Type="http://schemas.openxmlformats.org/officeDocument/2006/relationships/themeOverride" Target="../theme/themeOverride65.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1.xml"/><Relationship Id="rId1" Type="http://schemas.openxmlformats.org/officeDocument/2006/relationships/themeOverride" Target="../theme/themeOverride66.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67.xml"/></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1.xml"/><Relationship Id="rId1" Type="http://schemas.openxmlformats.org/officeDocument/2006/relationships/themeOverride" Target="../theme/themeOverride68.xml"/><Relationship Id="rId4" Type="http://schemas.openxmlformats.org/officeDocument/2006/relationships/hyperlink" Target="https://github.com/donamkhanh/sample-user-management" TargetMode="Externa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6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70.xml"/></Relationships>
</file>

<file path=ppt/slides/_rels/slide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1.xml"/><Relationship Id="rId1" Type="http://schemas.openxmlformats.org/officeDocument/2006/relationships/themeOverride" Target="../theme/themeOverride71.xml"/><Relationship Id="rId4" Type="http://schemas.openxmlformats.org/officeDocument/2006/relationships/hyperlink" Target="http://www.generatedata.com/" TargetMode="Externa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72.xml"/></Relationships>
</file>

<file path=ppt/slides/_rels/slide73.xml.rels><?xml version="1.0" encoding="UTF-8" standalone="yes"?>
<Relationships xmlns="http://schemas.openxmlformats.org/package/2006/relationships"><Relationship Id="rId8" Type="http://schemas.openxmlformats.org/officeDocument/2006/relationships/hyperlink" Target="http://pivotal.github.io/jasmine" TargetMode="External"/><Relationship Id="rId3" Type="http://schemas.openxmlformats.org/officeDocument/2006/relationships/hyperlink" Target="http://angularjs.org/" TargetMode="External"/><Relationship Id="rId7" Type="http://schemas.openxmlformats.org/officeDocument/2006/relationships/hyperlink" Target="http://angular-tips.com/blog/2013/08/understanding-service-types" TargetMode="External"/><Relationship Id="rId2" Type="http://schemas.openxmlformats.org/officeDocument/2006/relationships/slideLayout" Target="../slideLayouts/slideLayout1.xml"/><Relationship Id="rId1" Type="http://schemas.openxmlformats.org/officeDocument/2006/relationships/themeOverride" Target="../theme/themeOverride73.xml"/><Relationship Id="rId6" Type="http://schemas.openxmlformats.org/officeDocument/2006/relationships/hyperlink" Target="http://gruntjs.com/" TargetMode="External"/><Relationship Id="rId5" Type="http://schemas.openxmlformats.org/officeDocument/2006/relationships/hyperlink" Target="http://bower.io/" TargetMode="External"/><Relationship Id="rId4" Type="http://schemas.openxmlformats.org/officeDocument/2006/relationships/hyperlink" Target="http://yeoman.io/" TargetMode="External"/><Relationship Id="rId9" Type="http://schemas.openxmlformats.org/officeDocument/2006/relationships/hyperlink" Target="http://karma-runner.github.io/0.10/index.html"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33526"/>
            <a:ext cx="7772400" cy="3346587"/>
          </a:xfrm>
        </p:spPr>
        <p:txBody>
          <a:bodyPr>
            <a:noAutofit/>
          </a:bodyPr>
          <a:lstStyle/>
          <a:p>
            <a:pPr fontAlgn="auto">
              <a:spcAft>
                <a:spcPts val="0"/>
              </a:spcAft>
              <a:defRPr/>
            </a:pPr>
            <a:r>
              <a:rPr lang="en-US" sz="6000" b="1" dirty="0" err="1">
                <a:solidFill>
                  <a:schemeClr val="accent6">
                    <a:lumMod val="75000"/>
                  </a:schemeClr>
                </a:solidFill>
                <a:latin typeface="Constantia" pitchFamily="18" charset="0"/>
              </a:rPr>
              <a:t>Giới</a:t>
            </a:r>
            <a:r>
              <a:rPr lang="en-US" sz="6000" b="1" dirty="0">
                <a:solidFill>
                  <a:schemeClr val="accent6">
                    <a:lumMod val="75000"/>
                  </a:schemeClr>
                </a:solidFill>
                <a:latin typeface="Constantia" pitchFamily="18" charset="0"/>
              </a:rPr>
              <a:t> </a:t>
            </a:r>
            <a:r>
              <a:rPr lang="en-US" sz="6000" b="1" dirty="0" err="1">
                <a:solidFill>
                  <a:schemeClr val="accent6">
                    <a:lumMod val="75000"/>
                  </a:schemeClr>
                </a:solidFill>
                <a:latin typeface="Constantia" pitchFamily="18" charset="0"/>
              </a:rPr>
              <a:t>thiệu</a:t>
            </a:r>
            <a:r>
              <a:rPr lang="en-US" sz="6000" b="1" dirty="0">
                <a:solidFill>
                  <a:schemeClr val="accent6">
                    <a:lumMod val="75000"/>
                  </a:schemeClr>
                </a:solidFill>
                <a:latin typeface="Constantia" pitchFamily="18" charset="0"/>
              </a:rPr>
              <a:t> </a:t>
            </a:r>
            <a:r>
              <a:rPr lang="en-US" sz="6000" b="1" dirty="0" err="1">
                <a:solidFill>
                  <a:schemeClr val="accent6">
                    <a:lumMod val="75000"/>
                  </a:schemeClr>
                </a:solidFill>
                <a:latin typeface="Constantia" pitchFamily="18" charset="0"/>
              </a:rPr>
              <a:t>về</a:t>
            </a:r>
            <a:r>
              <a:rPr lang="en-US" sz="6000" b="1" dirty="0">
                <a:solidFill>
                  <a:schemeClr val="accent6">
                    <a:lumMod val="75000"/>
                  </a:schemeClr>
                </a:solidFill>
                <a:latin typeface="Constantia" pitchFamily="18" charset="0"/>
              </a:rPr>
              <a:t> </a:t>
            </a:r>
            <a:r>
              <a:rPr lang="en-US" sz="6000" b="1" dirty="0" err="1">
                <a:solidFill>
                  <a:schemeClr val="accent6">
                    <a:lumMod val="75000"/>
                  </a:schemeClr>
                </a:solidFill>
                <a:latin typeface="Constantia" pitchFamily="18" charset="0"/>
              </a:rPr>
              <a:t>AngularJS</a:t>
            </a:r>
            <a:r>
              <a:rPr lang="en-US" sz="6000" b="1" dirty="0">
                <a:solidFill>
                  <a:schemeClr val="accent6">
                    <a:lumMod val="75000"/>
                  </a:schemeClr>
                </a:solidFill>
                <a:latin typeface="Constantia" pitchFamily="18" charset="0"/>
              </a:rPr>
              <a:t> &amp; </a:t>
            </a:r>
            <a:r>
              <a:rPr lang="en-US" sz="6000" b="1" dirty="0" smtClean="0">
                <a:solidFill>
                  <a:schemeClr val="accent6">
                    <a:lumMod val="75000"/>
                  </a:schemeClr>
                </a:solidFill>
                <a:latin typeface="Constantia" pitchFamily="18" charset="0"/>
              </a:rPr>
              <a:t>Yeoman</a:t>
            </a:r>
            <a:r>
              <a:rPr lang="en-US" sz="3200" dirty="0" smtClean="0">
                <a:latin typeface="Constantia" pitchFamily="18" charset="0"/>
              </a:rPr>
              <a:t/>
            </a:r>
            <a:br>
              <a:rPr lang="en-US" sz="3200" dirty="0" smtClean="0">
                <a:latin typeface="Constantia" pitchFamily="18" charset="0"/>
              </a:rPr>
            </a:br>
            <a:r>
              <a:rPr lang="en-US" sz="3200" dirty="0">
                <a:latin typeface="Constantia" pitchFamily="18" charset="0"/>
              </a:rPr>
              <a:t/>
            </a:r>
            <a:br>
              <a:rPr lang="en-US" sz="3200" dirty="0">
                <a:latin typeface="Constantia" pitchFamily="18" charset="0"/>
              </a:rPr>
            </a:br>
            <a:r>
              <a:rPr lang="vi-VN" sz="2400" dirty="0"/>
              <a:t>Tổng quan &amp; cách sử dụng AngularJS + Yeoman để xây </a:t>
            </a:r>
            <a:r>
              <a:rPr lang="vi-VN" sz="2400" dirty="0" smtClean="0"/>
              <a:t>dựng </a:t>
            </a:r>
            <a:r>
              <a:rPr lang="en-US" sz="2400" dirty="0" smtClean="0"/>
              <a:t>SPA</a:t>
            </a:r>
            <a:endParaRPr lang="en-US" sz="3600" dirty="0"/>
          </a:p>
        </p:txBody>
      </p:sp>
      <p:sp>
        <p:nvSpPr>
          <p:cNvPr id="4"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5"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1</a:t>
            </a:fld>
            <a:endParaRPr lang="en-US" dirty="0">
              <a:solidFill>
                <a:schemeClr val="accent6">
                  <a:lumMod val="60000"/>
                  <a:lumOff val="40000"/>
                </a:schemeClr>
              </a:solidFill>
            </a:endParaRPr>
          </a:p>
        </p:txBody>
      </p:sp>
      <p:sp>
        <p:nvSpPr>
          <p:cNvPr id="7"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
        <p:nvSpPr>
          <p:cNvPr id="3" name="TextBox 2"/>
          <p:cNvSpPr txBox="1"/>
          <p:nvPr/>
        </p:nvSpPr>
        <p:spPr>
          <a:xfrm>
            <a:off x="2277365" y="5076809"/>
            <a:ext cx="4589269" cy="923330"/>
          </a:xfrm>
          <a:prstGeom prst="rect">
            <a:avLst/>
          </a:prstGeom>
          <a:noFill/>
        </p:spPr>
        <p:txBody>
          <a:bodyPr wrap="none" rtlCol="0">
            <a:spAutoFit/>
          </a:bodyPr>
          <a:lstStyle/>
          <a:p>
            <a:pPr algn="ctr" fontAlgn="base"/>
            <a:r>
              <a:rPr lang="en-US" dirty="0" err="1" smtClean="0"/>
              <a:t>Người</a:t>
            </a:r>
            <a:r>
              <a:rPr lang="en-US" dirty="0" smtClean="0"/>
              <a:t> </a:t>
            </a:r>
            <a:r>
              <a:rPr lang="en-US" dirty="0" err="1" smtClean="0"/>
              <a:t>trình</a:t>
            </a:r>
            <a:r>
              <a:rPr lang="en-US" dirty="0" smtClean="0"/>
              <a:t> </a:t>
            </a:r>
            <a:r>
              <a:rPr lang="en-US" dirty="0" err="1" smtClean="0"/>
              <a:t>bày</a:t>
            </a:r>
            <a:r>
              <a:rPr lang="en-US" dirty="0" smtClean="0"/>
              <a:t>: </a:t>
            </a:r>
            <a:r>
              <a:rPr lang="en-US" b="1" dirty="0" err="1" smtClean="0"/>
              <a:t>Đỗ</a:t>
            </a:r>
            <a:r>
              <a:rPr lang="en-US" b="1" dirty="0" smtClean="0"/>
              <a:t> Nam </a:t>
            </a:r>
            <a:r>
              <a:rPr lang="en-US" b="1" dirty="0" err="1" smtClean="0"/>
              <a:t>Khánh</a:t>
            </a:r>
            <a:endParaRPr lang="en-US" b="1" dirty="0"/>
          </a:p>
          <a:p>
            <a:pPr algn="ctr" fontAlgn="base"/>
            <a:r>
              <a:rPr lang="en-US" dirty="0" smtClean="0"/>
              <a:t>Technical Lead </a:t>
            </a:r>
            <a:r>
              <a:rPr lang="en-US" dirty="0"/>
              <a:t>@ </a:t>
            </a:r>
            <a:r>
              <a:rPr lang="en-US" dirty="0" err="1"/>
              <a:t>QSoft</a:t>
            </a:r>
            <a:r>
              <a:rPr lang="en-US" dirty="0"/>
              <a:t> Vietnam </a:t>
            </a:r>
            <a:r>
              <a:rPr lang="en-US" dirty="0" smtClean="0"/>
              <a:t>Corporation</a:t>
            </a:r>
          </a:p>
          <a:p>
            <a:pPr algn="ctr" fontAlgn="base"/>
            <a:r>
              <a:rPr lang="en-US" dirty="0" smtClean="0">
                <a:solidFill>
                  <a:srgbClr val="0E5EA5"/>
                </a:solidFill>
              </a:rPr>
              <a:t>khanhdn@qsoftvietnam.com</a:t>
            </a:r>
            <a:endParaRPr lang="en-US" dirty="0">
              <a:solidFill>
                <a:srgbClr val="0E5EA5"/>
              </a:solidFill>
            </a:endParaRPr>
          </a:p>
        </p:txBody>
      </p:sp>
    </p:spTree>
    <p:extLst>
      <p:ext uri="{BB962C8B-B14F-4D97-AF65-F5344CB8AC3E}">
        <p14:creationId xmlns:p14="http://schemas.microsoft.com/office/powerpoint/2010/main" xmlns="" val="1516866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err="1">
                <a:latin typeface="Constantia"/>
                <a:cs typeface="Constantia"/>
              </a:rPr>
              <a:t>Kiến</a:t>
            </a:r>
            <a:r>
              <a:rPr lang="en-US" sz="6000" dirty="0">
                <a:latin typeface="Constantia"/>
                <a:cs typeface="Constantia"/>
              </a:rPr>
              <a:t> </a:t>
            </a:r>
            <a:r>
              <a:rPr lang="en-US" sz="6000" dirty="0" err="1">
                <a:latin typeface="Constantia"/>
                <a:cs typeface="Constantia"/>
              </a:rPr>
              <a:t>trúc</a:t>
            </a:r>
            <a:r>
              <a:rPr lang="en-US" sz="6000" dirty="0">
                <a:latin typeface="Constantia"/>
                <a:cs typeface="Constantia"/>
              </a:rPr>
              <a:t> MVC</a:t>
            </a:r>
            <a:endParaRPr lang="en-US" sz="9600" dirty="0">
              <a:latin typeface="Constantia"/>
              <a:cs typeface="Constantia"/>
            </a:endParaRP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sz="2800" dirty="0" err="1" smtClean="0">
                <a:solidFill>
                  <a:srgbClr val="000000"/>
                </a:solidFill>
              </a:rPr>
              <a:t>Phân</a:t>
            </a:r>
            <a:r>
              <a:rPr lang="en-US" sz="2800" dirty="0" smtClean="0">
                <a:solidFill>
                  <a:srgbClr val="000000"/>
                </a:solidFill>
              </a:rPr>
              <a:t> </a:t>
            </a:r>
            <a:r>
              <a:rPr lang="en-US" sz="2800" dirty="0" err="1" smtClean="0">
                <a:solidFill>
                  <a:srgbClr val="000000"/>
                </a:solidFill>
              </a:rPr>
              <a:t>tách</a:t>
            </a:r>
            <a:r>
              <a:rPr lang="en-US" sz="2800" dirty="0" smtClean="0">
                <a:solidFill>
                  <a:srgbClr val="000000"/>
                </a:solidFill>
              </a:rPr>
              <a:t> </a:t>
            </a:r>
            <a:r>
              <a:rPr lang="en-US" sz="2800" dirty="0" err="1" smtClean="0">
                <a:solidFill>
                  <a:srgbClr val="000000"/>
                </a:solidFill>
              </a:rPr>
              <a:t>ứng</a:t>
            </a:r>
            <a:r>
              <a:rPr lang="en-US" sz="2800" dirty="0" smtClean="0">
                <a:solidFill>
                  <a:srgbClr val="000000"/>
                </a:solidFill>
              </a:rPr>
              <a:t> </a:t>
            </a:r>
            <a:r>
              <a:rPr lang="en-US" sz="2800" dirty="0" err="1" smtClean="0">
                <a:solidFill>
                  <a:srgbClr val="000000"/>
                </a:solidFill>
              </a:rPr>
              <a:t>dụng</a:t>
            </a:r>
            <a:r>
              <a:rPr lang="en-US" sz="2800" dirty="0" smtClean="0">
                <a:solidFill>
                  <a:srgbClr val="000000"/>
                </a:solidFill>
              </a:rPr>
              <a:t> </a:t>
            </a:r>
            <a:r>
              <a:rPr lang="en-US" sz="2800" dirty="0" err="1" smtClean="0">
                <a:solidFill>
                  <a:srgbClr val="000000"/>
                </a:solidFill>
              </a:rPr>
              <a:t>ra</a:t>
            </a:r>
            <a:r>
              <a:rPr lang="en-US" sz="2800" dirty="0" smtClean="0">
                <a:solidFill>
                  <a:srgbClr val="000000"/>
                </a:solidFill>
              </a:rPr>
              <a:t> </a:t>
            </a:r>
            <a:r>
              <a:rPr lang="en-US" sz="2800" dirty="0" err="1" smtClean="0">
                <a:solidFill>
                  <a:srgbClr val="000000"/>
                </a:solidFill>
              </a:rPr>
              <a:t>các</a:t>
            </a:r>
            <a:r>
              <a:rPr lang="en-US" sz="2800" dirty="0" smtClean="0">
                <a:solidFill>
                  <a:srgbClr val="000000"/>
                </a:solidFill>
              </a:rPr>
              <a:t> </a:t>
            </a:r>
            <a:r>
              <a:rPr lang="en-US" sz="2800" dirty="0" err="1" smtClean="0">
                <a:solidFill>
                  <a:srgbClr val="000000"/>
                </a:solidFill>
              </a:rPr>
              <a:t>thành</a:t>
            </a:r>
            <a:r>
              <a:rPr lang="en-US" sz="2800" dirty="0" smtClean="0">
                <a:solidFill>
                  <a:srgbClr val="000000"/>
                </a:solidFill>
              </a:rPr>
              <a:t> </a:t>
            </a:r>
            <a:r>
              <a:rPr lang="en-US" sz="2800" dirty="0" err="1" smtClean="0">
                <a:solidFill>
                  <a:srgbClr val="000000"/>
                </a:solidFill>
              </a:rPr>
              <a:t>phần</a:t>
            </a:r>
            <a:r>
              <a:rPr lang="en-US" sz="2800" dirty="0">
                <a:solidFill>
                  <a:srgbClr val="000000"/>
                </a:solidFill>
              </a:rPr>
              <a:t> </a:t>
            </a:r>
            <a:r>
              <a:rPr lang="en-US" sz="2800" dirty="0" smtClean="0">
                <a:solidFill>
                  <a:srgbClr val="000000"/>
                </a:solidFill>
              </a:rPr>
              <a:t>presentation, data, &amp; logic</a:t>
            </a:r>
          </a:p>
          <a:p>
            <a:pPr marL="342900" indent="-342900" algn="l">
              <a:buFont typeface="Arial" pitchFamily="34" charset="0"/>
              <a:buChar char="•"/>
            </a:pPr>
            <a:r>
              <a:rPr lang="en-US" sz="2800" dirty="0" err="1" smtClean="0">
                <a:solidFill>
                  <a:srgbClr val="000000"/>
                </a:solidFill>
              </a:rPr>
              <a:t>Khuyến</a:t>
            </a:r>
            <a:r>
              <a:rPr lang="en-US" sz="2800" dirty="0" smtClean="0">
                <a:solidFill>
                  <a:srgbClr val="000000"/>
                </a:solidFill>
              </a:rPr>
              <a:t> </a:t>
            </a:r>
            <a:r>
              <a:rPr lang="en-US" sz="2800" dirty="0" err="1" smtClean="0">
                <a:solidFill>
                  <a:srgbClr val="000000"/>
                </a:solidFill>
              </a:rPr>
              <a:t>khích</a:t>
            </a:r>
            <a:r>
              <a:rPr lang="en-US" sz="2800" dirty="0" smtClean="0">
                <a:solidFill>
                  <a:srgbClr val="000000"/>
                </a:solidFill>
              </a:rPr>
              <a:t> loose coupling </a:t>
            </a:r>
            <a:r>
              <a:rPr lang="en-US" sz="2800" dirty="0" err="1" smtClean="0">
                <a:solidFill>
                  <a:srgbClr val="000000"/>
                </a:solidFill>
              </a:rPr>
              <a:t>giữa</a:t>
            </a:r>
            <a:r>
              <a:rPr lang="en-US" sz="2800" dirty="0" smtClean="0">
                <a:solidFill>
                  <a:srgbClr val="000000"/>
                </a:solidFill>
              </a:rPr>
              <a:t> </a:t>
            </a:r>
            <a:r>
              <a:rPr lang="en-US" sz="2800" dirty="0" err="1" smtClean="0">
                <a:solidFill>
                  <a:srgbClr val="000000"/>
                </a:solidFill>
              </a:rPr>
              <a:t>các</a:t>
            </a:r>
            <a:r>
              <a:rPr lang="en-US" sz="2800" dirty="0" smtClean="0">
                <a:solidFill>
                  <a:srgbClr val="000000"/>
                </a:solidFill>
              </a:rPr>
              <a:t> </a:t>
            </a:r>
            <a:r>
              <a:rPr lang="en-US" sz="2800" dirty="0" err="1" smtClean="0">
                <a:solidFill>
                  <a:srgbClr val="000000"/>
                </a:solidFill>
              </a:rPr>
              <a:t>thành</a:t>
            </a:r>
            <a:r>
              <a:rPr lang="en-US" sz="2800" dirty="0" smtClean="0">
                <a:solidFill>
                  <a:srgbClr val="000000"/>
                </a:solidFill>
              </a:rPr>
              <a:t> </a:t>
            </a:r>
            <a:r>
              <a:rPr lang="en-US" sz="2800" dirty="0" err="1" smtClean="0">
                <a:solidFill>
                  <a:srgbClr val="000000"/>
                </a:solidFill>
              </a:rPr>
              <a:t>phần</a:t>
            </a:r>
            <a:r>
              <a:rPr lang="en-US" sz="2800" dirty="0" smtClean="0">
                <a:solidFill>
                  <a:srgbClr val="000000"/>
                </a:solidFill>
              </a:rPr>
              <a:t> </a:t>
            </a:r>
            <a:r>
              <a:rPr lang="en-US" sz="2800" dirty="0" err="1" smtClean="0">
                <a:solidFill>
                  <a:srgbClr val="000000"/>
                </a:solidFill>
              </a:rPr>
              <a:t>này</a:t>
            </a:r>
            <a:endParaRPr lang="en-US" sz="2800" dirty="0" smtClean="0">
              <a:solidFill>
                <a:srgbClr val="000000"/>
              </a:solidFill>
            </a:endParaRPr>
          </a:p>
          <a:p>
            <a:pPr marL="342900" indent="-342900" algn="l">
              <a:buFont typeface="Arial" pitchFamily="34" charset="0"/>
              <a:buChar char="•"/>
            </a:pPr>
            <a:r>
              <a:rPr lang="en-US" sz="2800" dirty="0" err="1" smtClean="0">
                <a:solidFill>
                  <a:srgbClr val="000000"/>
                </a:solidFill>
              </a:rPr>
              <a:t>Cùng</a:t>
            </a:r>
            <a:r>
              <a:rPr lang="en-US" sz="2800" dirty="0" smtClean="0">
                <a:solidFill>
                  <a:srgbClr val="000000"/>
                </a:solidFill>
              </a:rPr>
              <a:t> </a:t>
            </a:r>
            <a:r>
              <a:rPr lang="en-US" sz="2800" dirty="0" err="1" smtClean="0">
                <a:solidFill>
                  <a:srgbClr val="000000"/>
                </a:solidFill>
              </a:rPr>
              <a:t>với</a:t>
            </a:r>
            <a:r>
              <a:rPr lang="en-US" sz="2800" dirty="0" smtClean="0">
                <a:solidFill>
                  <a:srgbClr val="000000"/>
                </a:solidFill>
              </a:rPr>
              <a:t> services </a:t>
            </a:r>
            <a:r>
              <a:rPr lang="en-US" sz="2800" dirty="0" err="1" smtClean="0">
                <a:solidFill>
                  <a:srgbClr val="000000"/>
                </a:solidFill>
              </a:rPr>
              <a:t>và</a:t>
            </a:r>
            <a:r>
              <a:rPr lang="en-US" sz="2800" dirty="0" smtClean="0">
                <a:solidFill>
                  <a:srgbClr val="000000"/>
                </a:solidFill>
              </a:rPr>
              <a:t> “dependency injection”, </a:t>
            </a:r>
            <a:r>
              <a:rPr lang="en-US" sz="2800" dirty="0">
                <a:solidFill>
                  <a:srgbClr val="000000"/>
                </a:solidFill>
              </a:rPr>
              <a:t>MVC </a:t>
            </a:r>
            <a:r>
              <a:rPr lang="en-US" sz="2800" dirty="0" err="1" smtClean="0">
                <a:solidFill>
                  <a:srgbClr val="000000"/>
                </a:solidFill>
              </a:rPr>
              <a:t>giúp</a:t>
            </a:r>
            <a:r>
              <a:rPr lang="en-US" sz="2800" dirty="0" smtClean="0">
                <a:solidFill>
                  <a:srgbClr val="000000"/>
                </a:solidFill>
              </a:rPr>
              <a:t> </a:t>
            </a:r>
            <a:r>
              <a:rPr lang="en-US" sz="2800" dirty="0" err="1" smtClean="0">
                <a:solidFill>
                  <a:srgbClr val="000000"/>
                </a:solidFill>
              </a:rPr>
              <a:t>các</a:t>
            </a:r>
            <a:r>
              <a:rPr lang="en-US" sz="2800" dirty="0" smtClean="0">
                <a:solidFill>
                  <a:srgbClr val="000000"/>
                </a:solidFill>
              </a:rPr>
              <a:t> app Angular </a:t>
            </a:r>
            <a:r>
              <a:rPr lang="en-US" sz="2800" dirty="0" err="1" smtClean="0">
                <a:solidFill>
                  <a:srgbClr val="000000"/>
                </a:solidFill>
              </a:rPr>
              <a:t>có</a:t>
            </a:r>
            <a:r>
              <a:rPr lang="en-US" sz="2800" dirty="0" smtClean="0">
                <a:solidFill>
                  <a:srgbClr val="000000"/>
                </a:solidFill>
              </a:rPr>
              <a:t> </a:t>
            </a:r>
            <a:r>
              <a:rPr lang="en-US" sz="2800" dirty="0" err="1" smtClean="0">
                <a:solidFill>
                  <a:srgbClr val="000000"/>
                </a:solidFill>
              </a:rPr>
              <a:t>tính</a:t>
            </a:r>
            <a:r>
              <a:rPr lang="en-US" sz="2800" dirty="0" smtClean="0">
                <a:solidFill>
                  <a:srgbClr val="000000"/>
                </a:solidFill>
              </a:rPr>
              <a:t> </a:t>
            </a:r>
            <a:r>
              <a:rPr lang="en-US" sz="2800" dirty="0" err="1" smtClean="0">
                <a:solidFill>
                  <a:srgbClr val="000000"/>
                </a:solidFill>
              </a:rPr>
              <a:t>cấu</a:t>
            </a:r>
            <a:r>
              <a:rPr lang="en-US" sz="2800" dirty="0" smtClean="0">
                <a:solidFill>
                  <a:srgbClr val="000000"/>
                </a:solidFill>
              </a:rPr>
              <a:t> </a:t>
            </a:r>
            <a:r>
              <a:rPr lang="en-US" sz="2800" dirty="0" err="1" smtClean="0">
                <a:solidFill>
                  <a:srgbClr val="000000"/>
                </a:solidFill>
              </a:rPr>
              <a:t>trúc</a:t>
            </a:r>
            <a:r>
              <a:rPr lang="en-US" sz="2800" dirty="0" smtClean="0">
                <a:solidFill>
                  <a:srgbClr val="000000"/>
                </a:solidFill>
              </a:rPr>
              <a:t> </a:t>
            </a:r>
            <a:r>
              <a:rPr lang="en-US" sz="2800" dirty="0" err="1" smtClean="0">
                <a:solidFill>
                  <a:srgbClr val="000000"/>
                </a:solidFill>
              </a:rPr>
              <a:t>tốt</a:t>
            </a:r>
            <a:r>
              <a:rPr lang="en-US" sz="2800" dirty="0" smtClean="0">
                <a:solidFill>
                  <a:srgbClr val="000000"/>
                </a:solidFill>
              </a:rPr>
              <a:t> </a:t>
            </a:r>
            <a:r>
              <a:rPr lang="en-US" sz="2800" dirty="0" err="1" smtClean="0">
                <a:solidFill>
                  <a:srgbClr val="000000"/>
                </a:solidFill>
              </a:rPr>
              <a:t>hơn</a:t>
            </a:r>
            <a:r>
              <a:rPr lang="en-US" sz="2800" dirty="0" smtClean="0">
                <a:solidFill>
                  <a:srgbClr val="000000"/>
                </a:solidFill>
              </a:rPr>
              <a:t>, </a:t>
            </a:r>
            <a:r>
              <a:rPr lang="en-US" sz="2800" dirty="0" err="1" smtClean="0">
                <a:solidFill>
                  <a:srgbClr val="000000"/>
                </a:solidFill>
              </a:rPr>
              <a:t>dễ</a:t>
            </a:r>
            <a:r>
              <a:rPr lang="en-US" sz="2800" dirty="0" smtClean="0">
                <a:solidFill>
                  <a:srgbClr val="000000"/>
                </a:solidFill>
              </a:rPr>
              <a:t> </a:t>
            </a:r>
            <a:r>
              <a:rPr lang="en-US" sz="2800" dirty="0" err="1" smtClean="0">
                <a:solidFill>
                  <a:srgbClr val="000000"/>
                </a:solidFill>
              </a:rPr>
              <a:t>bảo</a:t>
            </a:r>
            <a:r>
              <a:rPr lang="en-US" sz="2800" dirty="0" smtClean="0">
                <a:solidFill>
                  <a:srgbClr val="000000"/>
                </a:solidFill>
              </a:rPr>
              <a:t> </a:t>
            </a:r>
            <a:r>
              <a:rPr lang="en-US" sz="2800" dirty="0" err="1" smtClean="0">
                <a:solidFill>
                  <a:srgbClr val="000000"/>
                </a:solidFill>
              </a:rPr>
              <a:t>trì</a:t>
            </a:r>
            <a:r>
              <a:rPr lang="en-US" sz="2800" dirty="0" smtClean="0">
                <a:solidFill>
                  <a:srgbClr val="000000"/>
                </a:solidFill>
              </a:rPr>
              <a:t> </a:t>
            </a:r>
            <a:r>
              <a:rPr lang="en-US" sz="2800" dirty="0" err="1" smtClean="0">
                <a:solidFill>
                  <a:srgbClr val="000000"/>
                </a:solidFill>
              </a:rPr>
              <a:t>và</a:t>
            </a:r>
            <a:r>
              <a:rPr lang="en-US" sz="2800" dirty="0" smtClean="0">
                <a:solidFill>
                  <a:srgbClr val="000000"/>
                </a:solidFill>
              </a:rPr>
              <a:t> </a:t>
            </a:r>
            <a:r>
              <a:rPr lang="en-US" sz="2800" dirty="0" err="1" smtClean="0">
                <a:solidFill>
                  <a:srgbClr val="000000"/>
                </a:solidFill>
              </a:rPr>
              <a:t>dễ</a:t>
            </a:r>
            <a:r>
              <a:rPr lang="en-US" sz="2800" dirty="0" smtClean="0">
                <a:solidFill>
                  <a:srgbClr val="000000"/>
                </a:solidFill>
              </a:rPr>
              <a:t> test </a:t>
            </a:r>
            <a:r>
              <a:rPr lang="en-US" sz="2800" dirty="0" err="1" smtClean="0">
                <a:solidFill>
                  <a:srgbClr val="000000"/>
                </a:solidFill>
              </a:rPr>
              <a:t>hơn</a:t>
            </a:r>
            <a:r>
              <a:rPr lang="en-US" sz="2800" dirty="0" smtClean="0">
                <a:solidFill>
                  <a:srgbClr val="000000"/>
                </a:solidFill>
              </a:rPr>
              <a:t>.</a:t>
            </a:r>
            <a:endParaRPr lang="en-US" sz="2800"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10</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31956411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smtClean="0">
                <a:latin typeface="Constantia"/>
                <a:cs typeface="Constantia"/>
              </a:rPr>
              <a:t>MVVM &amp; MVW</a:t>
            </a:r>
            <a:endParaRPr lang="en-US" sz="9600" dirty="0">
              <a:latin typeface="Constantia"/>
              <a:cs typeface="Constantia"/>
            </a:endParaRP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sz="2800" dirty="0" err="1" smtClean="0">
                <a:solidFill>
                  <a:srgbClr val="000000"/>
                </a:solidFill>
              </a:rPr>
              <a:t>Sau</a:t>
            </a:r>
            <a:r>
              <a:rPr lang="en-US" sz="2800" dirty="0" smtClean="0">
                <a:solidFill>
                  <a:srgbClr val="000000"/>
                </a:solidFill>
              </a:rPr>
              <a:t> </a:t>
            </a:r>
            <a:r>
              <a:rPr lang="en-US" sz="2800" dirty="0" err="1" smtClean="0">
                <a:solidFill>
                  <a:srgbClr val="000000"/>
                </a:solidFill>
              </a:rPr>
              <a:t>nhiều</a:t>
            </a:r>
            <a:r>
              <a:rPr lang="en-US" sz="2800" dirty="0" smtClean="0">
                <a:solidFill>
                  <a:srgbClr val="000000"/>
                </a:solidFill>
              </a:rPr>
              <a:t> </a:t>
            </a:r>
            <a:r>
              <a:rPr lang="en-US" sz="2800" dirty="0" err="1" smtClean="0">
                <a:solidFill>
                  <a:srgbClr val="000000"/>
                </a:solidFill>
              </a:rPr>
              <a:t>lần</a:t>
            </a:r>
            <a:r>
              <a:rPr lang="en-US" sz="2800" dirty="0" smtClean="0">
                <a:solidFill>
                  <a:srgbClr val="000000"/>
                </a:solidFill>
              </a:rPr>
              <a:t> </a:t>
            </a:r>
            <a:r>
              <a:rPr lang="en-US" sz="2800" dirty="0" err="1" smtClean="0">
                <a:solidFill>
                  <a:srgbClr val="000000"/>
                </a:solidFill>
              </a:rPr>
              <a:t>refactorings</a:t>
            </a:r>
            <a:r>
              <a:rPr lang="en-US" sz="2800" dirty="0" smtClean="0">
                <a:solidFill>
                  <a:srgbClr val="000000"/>
                </a:solidFill>
              </a:rPr>
              <a:t> </a:t>
            </a:r>
            <a:r>
              <a:rPr lang="en-US" sz="2800" dirty="0" err="1" smtClean="0">
                <a:solidFill>
                  <a:srgbClr val="000000"/>
                </a:solidFill>
              </a:rPr>
              <a:t>và</a:t>
            </a:r>
            <a:r>
              <a:rPr lang="en-US" sz="2800" dirty="0" smtClean="0">
                <a:solidFill>
                  <a:srgbClr val="000000"/>
                </a:solidFill>
              </a:rPr>
              <a:t> </a:t>
            </a:r>
            <a:r>
              <a:rPr lang="en-US" sz="2800" dirty="0" err="1" smtClean="0">
                <a:solidFill>
                  <a:srgbClr val="000000"/>
                </a:solidFill>
              </a:rPr>
              <a:t>cải</a:t>
            </a:r>
            <a:r>
              <a:rPr lang="en-US" sz="2800" dirty="0" smtClean="0">
                <a:solidFill>
                  <a:srgbClr val="000000"/>
                </a:solidFill>
              </a:rPr>
              <a:t> </a:t>
            </a:r>
            <a:r>
              <a:rPr lang="en-US" sz="2800" dirty="0" err="1" smtClean="0">
                <a:solidFill>
                  <a:srgbClr val="000000"/>
                </a:solidFill>
              </a:rPr>
              <a:t>tiến</a:t>
            </a:r>
            <a:r>
              <a:rPr lang="en-US" sz="2800" dirty="0" smtClean="0">
                <a:solidFill>
                  <a:srgbClr val="000000"/>
                </a:solidFill>
              </a:rPr>
              <a:t> API </a:t>
            </a:r>
            <a:r>
              <a:rPr lang="en-US" sz="2800" dirty="0" err="1" smtClean="0">
                <a:solidFill>
                  <a:srgbClr val="000000"/>
                </a:solidFill>
              </a:rPr>
              <a:t>thì</a:t>
            </a:r>
            <a:r>
              <a:rPr lang="en-US" sz="2800" dirty="0" smtClean="0">
                <a:solidFill>
                  <a:srgbClr val="000000"/>
                </a:solidFill>
              </a:rPr>
              <a:t> </a:t>
            </a:r>
            <a:r>
              <a:rPr lang="en-US" sz="2800" dirty="0" err="1" smtClean="0">
                <a:solidFill>
                  <a:srgbClr val="000000"/>
                </a:solidFill>
              </a:rPr>
              <a:t>kiến</a:t>
            </a:r>
            <a:r>
              <a:rPr lang="en-US" sz="2800" dirty="0" smtClean="0">
                <a:solidFill>
                  <a:srgbClr val="000000"/>
                </a:solidFill>
              </a:rPr>
              <a:t> </a:t>
            </a:r>
            <a:r>
              <a:rPr lang="en-US" sz="2800" dirty="0" err="1" smtClean="0">
                <a:solidFill>
                  <a:srgbClr val="000000"/>
                </a:solidFill>
              </a:rPr>
              <a:t>trúc</a:t>
            </a:r>
            <a:r>
              <a:rPr lang="en-US" sz="2800" dirty="0" smtClean="0">
                <a:solidFill>
                  <a:srgbClr val="000000"/>
                </a:solidFill>
              </a:rPr>
              <a:t> </a:t>
            </a:r>
            <a:r>
              <a:rPr lang="en-US" sz="2800" dirty="0" err="1" smtClean="0">
                <a:solidFill>
                  <a:srgbClr val="000000"/>
                </a:solidFill>
              </a:rPr>
              <a:t>của</a:t>
            </a:r>
            <a:r>
              <a:rPr lang="en-US" sz="2800" dirty="0" smtClean="0">
                <a:solidFill>
                  <a:srgbClr val="000000"/>
                </a:solidFill>
              </a:rPr>
              <a:t> </a:t>
            </a:r>
            <a:r>
              <a:rPr lang="en-US" sz="2800" dirty="0" err="1" smtClean="0">
                <a:solidFill>
                  <a:srgbClr val="000000"/>
                </a:solidFill>
              </a:rPr>
              <a:t>AngularJS</a:t>
            </a:r>
            <a:r>
              <a:rPr lang="en-US" sz="2800" dirty="0" smtClean="0">
                <a:solidFill>
                  <a:srgbClr val="000000"/>
                </a:solidFill>
              </a:rPr>
              <a:t> </a:t>
            </a:r>
            <a:r>
              <a:rPr lang="en-US" sz="2800" dirty="0" err="1" smtClean="0">
                <a:solidFill>
                  <a:srgbClr val="000000"/>
                </a:solidFill>
              </a:rPr>
              <a:t>đã</a:t>
            </a:r>
            <a:r>
              <a:rPr lang="en-US" sz="2800" dirty="0" smtClean="0">
                <a:solidFill>
                  <a:srgbClr val="000000"/>
                </a:solidFill>
              </a:rPr>
              <a:t> </a:t>
            </a:r>
            <a:r>
              <a:rPr lang="en-US" sz="2800" dirty="0" err="1" smtClean="0">
                <a:solidFill>
                  <a:srgbClr val="000000"/>
                </a:solidFill>
              </a:rPr>
              <a:t>trở</a:t>
            </a:r>
            <a:r>
              <a:rPr lang="en-US" sz="2800" dirty="0" smtClean="0">
                <a:solidFill>
                  <a:srgbClr val="000000"/>
                </a:solidFill>
              </a:rPr>
              <a:t> </a:t>
            </a:r>
            <a:r>
              <a:rPr lang="en-US" sz="2800" dirty="0" err="1" smtClean="0">
                <a:solidFill>
                  <a:srgbClr val="000000"/>
                </a:solidFill>
              </a:rPr>
              <a:t>nên</a:t>
            </a:r>
            <a:r>
              <a:rPr lang="en-US" sz="2800" dirty="0" smtClean="0">
                <a:solidFill>
                  <a:srgbClr val="000000"/>
                </a:solidFill>
              </a:rPr>
              <a:t> </a:t>
            </a:r>
            <a:r>
              <a:rPr lang="en-US" sz="2800" dirty="0" err="1" smtClean="0">
                <a:solidFill>
                  <a:srgbClr val="000000"/>
                </a:solidFill>
              </a:rPr>
              <a:t>gần</a:t>
            </a:r>
            <a:r>
              <a:rPr lang="en-US" sz="2800" dirty="0" smtClean="0">
                <a:solidFill>
                  <a:srgbClr val="000000"/>
                </a:solidFill>
              </a:rPr>
              <a:t> </a:t>
            </a:r>
            <a:r>
              <a:rPr lang="en-US" sz="2800" dirty="0" err="1" smtClean="0">
                <a:solidFill>
                  <a:srgbClr val="000000"/>
                </a:solidFill>
              </a:rPr>
              <a:t>hơn</a:t>
            </a:r>
            <a:r>
              <a:rPr lang="en-US" sz="2800" dirty="0" smtClean="0">
                <a:solidFill>
                  <a:srgbClr val="000000"/>
                </a:solidFill>
              </a:rPr>
              <a:t> </a:t>
            </a:r>
            <a:r>
              <a:rPr lang="en-US" sz="2800" dirty="0" err="1" smtClean="0">
                <a:solidFill>
                  <a:srgbClr val="000000"/>
                </a:solidFill>
              </a:rPr>
              <a:t>với</a:t>
            </a:r>
            <a:r>
              <a:rPr lang="en-US" sz="2800" dirty="0" smtClean="0">
                <a:solidFill>
                  <a:srgbClr val="000000"/>
                </a:solidFill>
              </a:rPr>
              <a:t> MVVM</a:t>
            </a:r>
          </a:p>
          <a:p>
            <a:pPr marL="342900" indent="-342900" algn="l">
              <a:buFont typeface="Arial" pitchFamily="34" charset="0"/>
              <a:buChar char="•"/>
            </a:pPr>
            <a:r>
              <a:rPr lang="en-US" sz="2800" dirty="0" smtClean="0">
                <a:solidFill>
                  <a:srgbClr val="000000"/>
                </a:solidFill>
              </a:rPr>
              <a:t>$scope object </a:t>
            </a:r>
            <a:r>
              <a:rPr lang="en-US" sz="2800" dirty="0" err="1" smtClean="0">
                <a:solidFill>
                  <a:srgbClr val="000000"/>
                </a:solidFill>
              </a:rPr>
              <a:t>được</a:t>
            </a:r>
            <a:r>
              <a:rPr lang="en-US" sz="2800" dirty="0" smtClean="0">
                <a:solidFill>
                  <a:srgbClr val="000000"/>
                </a:solidFill>
              </a:rPr>
              <a:t> </a:t>
            </a:r>
            <a:r>
              <a:rPr lang="en-US" sz="2800" dirty="0" err="1" smtClean="0">
                <a:solidFill>
                  <a:srgbClr val="000000"/>
                </a:solidFill>
              </a:rPr>
              <a:t>xem</a:t>
            </a:r>
            <a:r>
              <a:rPr lang="en-US" sz="2800" dirty="0" smtClean="0">
                <a:solidFill>
                  <a:srgbClr val="000000"/>
                </a:solidFill>
              </a:rPr>
              <a:t> </a:t>
            </a:r>
            <a:r>
              <a:rPr lang="en-US" sz="2800" dirty="0" err="1" smtClean="0">
                <a:solidFill>
                  <a:srgbClr val="000000"/>
                </a:solidFill>
              </a:rPr>
              <a:t>như</a:t>
            </a:r>
            <a:r>
              <a:rPr lang="en-US" sz="2800" dirty="0" smtClean="0">
                <a:solidFill>
                  <a:srgbClr val="000000"/>
                </a:solidFill>
              </a:rPr>
              <a:t> </a:t>
            </a:r>
            <a:r>
              <a:rPr lang="en-US" sz="2800" dirty="0" err="1" smtClean="0">
                <a:solidFill>
                  <a:srgbClr val="000000"/>
                </a:solidFill>
              </a:rPr>
              <a:t>là</a:t>
            </a:r>
            <a:r>
              <a:rPr lang="en-US" sz="2800" dirty="0" smtClean="0">
                <a:solidFill>
                  <a:srgbClr val="000000"/>
                </a:solidFill>
              </a:rPr>
              <a:t> </a:t>
            </a:r>
            <a:r>
              <a:rPr lang="en-US" sz="2800" dirty="0" err="1" smtClean="0">
                <a:solidFill>
                  <a:srgbClr val="000000"/>
                </a:solidFill>
              </a:rPr>
              <a:t>một</a:t>
            </a:r>
            <a:r>
              <a:rPr lang="en-US" sz="2800" dirty="0" smtClean="0">
                <a:solidFill>
                  <a:srgbClr val="000000"/>
                </a:solidFill>
              </a:rPr>
              <a:t> </a:t>
            </a:r>
            <a:r>
              <a:rPr lang="en-US" sz="2800" dirty="0" err="1" smtClean="0">
                <a:solidFill>
                  <a:srgbClr val="000000"/>
                </a:solidFill>
              </a:rPr>
              <a:t>ViewModel</a:t>
            </a:r>
            <a:r>
              <a:rPr lang="en-US" sz="2800" dirty="0" smtClean="0">
                <a:solidFill>
                  <a:srgbClr val="000000"/>
                </a:solidFill>
              </a:rPr>
              <a:t>, </a:t>
            </a:r>
            <a:r>
              <a:rPr lang="en-US" sz="2800" dirty="0" err="1" smtClean="0">
                <a:solidFill>
                  <a:srgbClr val="000000"/>
                </a:solidFill>
              </a:rPr>
              <a:t>có</a:t>
            </a:r>
            <a:r>
              <a:rPr lang="en-US" sz="2800" dirty="0" smtClean="0">
                <a:solidFill>
                  <a:srgbClr val="000000"/>
                </a:solidFill>
              </a:rPr>
              <a:t> </a:t>
            </a:r>
            <a:r>
              <a:rPr lang="en-US" sz="2800" dirty="0" err="1" smtClean="0">
                <a:solidFill>
                  <a:srgbClr val="000000"/>
                </a:solidFill>
              </a:rPr>
              <a:t>thể</a:t>
            </a:r>
            <a:r>
              <a:rPr lang="en-US" sz="2800" dirty="0" smtClean="0">
                <a:solidFill>
                  <a:srgbClr val="000000"/>
                </a:solidFill>
              </a:rPr>
              <a:t> </a:t>
            </a:r>
            <a:r>
              <a:rPr lang="en-US" sz="2800" dirty="0" err="1" smtClean="0">
                <a:solidFill>
                  <a:srgbClr val="000000"/>
                </a:solidFill>
              </a:rPr>
              <a:t>được</a:t>
            </a:r>
            <a:r>
              <a:rPr lang="en-US" sz="2800" dirty="0" smtClean="0">
                <a:solidFill>
                  <a:srgbClr val="000000"/>
                </a:solidFill>
              </a:rPr>
              <a:t> decorate </a:t>
            </a:r>
            <a:r>
              <a:rPr lang="en-US" sz="2800" dirty="0" err="1" smtClean="0">
                <a:solidFill>
                  <a:srgbClr val="000000"/>
                </a:solidFill>
              </a:rPr>
              <a:t>bởi</a:t>
            </a:r>
            <a:r>
              <a:rPr lang="en-US" sz="2800" dirty="0" smtClean="0">
                <a:solidFill>
                  <a:srgbClr val="000000"/>
                </a:solidFill>
              </a:rPr>
              <a:t> </a:t>
            </a:r>
            <a:r>
              <a:rPr lang="en-US" sz="2800" dirty="0" err="1" smtClean="0">
                <a:solidFill>
                  <a:srgbClr val="000000"/>
                </a:solidFill>
              </a:rPr>
              <a:t>một</a:t>
            </a:r>
            <a:r>
              <a:rPr lang="en-US" sz="2800" dirty="0" smtClean="0">
                <a:solidFill>
                  <a:srgbClr val="000000"/>
                </a:solidFill>
              </a:rPr>
              <a:t> function, </a:t>
            </a:r>
            <a:r>
              <a:rPr lang="en-US" sz="2800" dirty="0" err="1" smtClean="0">
                <a:solidFill>
                  <a:srgbClr val="000000"/>
                </a:solidFill>
              </a:rPr>
              <a:t>gọi</a:t>
            </a:r>
            <a:r>
              <a:rPr lang="en-US" sz="2800" dirty="0" smtClean="0">
                <a:solidFill>
                  <a:srgbClr val="000000"/>
                </a:solidFill>
              </a:rPr>
              <a:t> </a:t>
            </a:r>
            <a:r>
              <a:rPr lang="en-US" sz="2800" dirty="0" err="1" smtClean="0">
                <a:solidFill>
                  <a:srgbClr val="000000"/>
                </a:solidFill>
              </a:rPr>
              <a:t>là</a:t>
            </a:r>
            <a:r>
              <a:rPr lang="en-US" sz="2800" dirty="0" smtClean="0">
                <a:solidFill>
                  <a:srgbClr val="000000"/>
                </a:solidFill>
              </a:rPr>
              <a:t> Controller</a:t>
            </a:r>
          </a:p>
          <a:p>
            <a:pPr marL="342900" indent="-342900" algn="l">
              <a:buFont typeface="Arial" pitchFamily="34" charset="0"/>
              <a:buChar char="•"/>
            </a:pPr>
            <a:r>
              <a:rPr lang="en-US" sz="2800" dirty="0" err="1" smtClean="0">
                <a:solidFill>
                  <a:srgbClr val="000000"/>
                </a:solidFill>
              </a:rPr>
              <a:t>Sau</a:t>
            </a:r>
            <a:r>
              <a:rPr lang="en-US" sz="2800" dirty="0" smtClean="0">
                <a:solidFill>
                  <a:srgbClr val="000000"/>
                </a:solidFill>
              </a:rPr>
              <a:t> </a:t>
            </a:r>
            <a:r>
              <a:rPr lang="en-US" sz="2800" dirty="0" err="1" smtClean="0">
                <a:solidFill>
                  <a:srgbClr val="000000"/>
                </a:solidFill>
              </a:rPr>
              <a:t>khi</a:t>
            </a:r>
            <a:r>
              <a:rPr lang="en-US" sz="2800" dirty="0" smtClean="0">
                <a:solidFill>
                  <a:srgbClr val="000000"/>
                </a:solidFill>
              </a:rPr>
              <a:t> </a:t>
            </a:r>
            <a:r>
              <a:rPr lang="en-US" sz="2800" dirty="0" err="1" smtClean="0">
                <a:solidFill>
                  <a:srgbClr val="000000"/>
                </a:solidFill>
              </a:rPr>
              <a:t>chứng</a:t>
            </a:r>
            <a:r>
              <a:rPr lang="en-US" sz="2800" dirty="0" smtClean="0">
                <a:solidFill>
                  <a:srgbClr val="000000"/>
                </a:solidFill>
              </a:rPr>
              <a:t> </a:t>
            </a:r>
            <a:r>
              <a:rPr lang="en-US" sz="2800" dirty="0" err="1" smtClean="0">
                <a:solidFill>
                  <a:srgbClr val="000000"/>
                </a:solidFill>
              </a:rPr>
              <a:t>kiến</a:t>
            </a:r>
            <a:r>
              <a:rPr lang="en-US" sz="2800" dirty="0" smtClean="0">
                <a:solidFill>
                  <a:srgbClr val="000000"/>
                </a:solidFill>
              </a:rPr>
              <a:t> </a:t>
            </a:r>
            <a:r>
              <a:rPr lang="en-US" sz="2800" dirty="0" err="1" smtClean="0">
                <a:solidFill>
                  <a:srgbClr val="000000"/>
                </a:solidFill>
              </a:rPr>
              <a:t>nhiều</a:t>
            </a:r>
            <a:r>
              <a:rPr lang="en-US" sz="2800" dirty="0" smtClean="0">
                <a:solidFill>
                  <a:srgbClr val="000000"/>
                </a:solidFill>
              </a:rPr>
              <a:t> </a:t>
            </a:r>
            <a:r>
              <a:rPr lang="en-US" sz="2800" dirty="0" err="1" smtClean="0">
                <a:solidFill>
                  <a:srgbClr val="000000"/>
                </a:solidFill>
              </a:rPr>
              <a:t>tranh</a:t>
            </a:r>
            <a:r>
              <a:rPr lang="en-US" sz="2800" dirty="0" smtClean="0">
                <a:solidFill>
                  <a:srgbClr val="000000"/>
                </a:solidFill>
              </a:rPr>
              <a:t> </a:t>
            </a:r>
            <a:r>
              <a:rPr lang="en-US" sz="2800" dirty="0" err="1" smtClean="0">
                <a:solidFill>
                  <a:srgbClr val="000000"/>
                </a:solidFill>
              </a:rPr>
              <a:t>luận</a:t>
            </a:r>
            <a:r>
              <a:rPr lang="en-US" sz="2800" dirty="0" smtClean="0">
                <a:solidFill>
                  <a:srgbClr val="000000"/>
                </a:solidFill>
              </a:rPr>
              <a:t> </a:t>
            </a:r>
            <a:r>
              <a:rPr lang="en-US" sz="2800" dirty="0" err="1" smtClean="0">
                <a:solidFill>
                  <a:srgbClr val="000000"/>
                </a:solidFill>
              </a:rPr>
              <a:t>vô</a:t>
            </a:r>
            <a:r>
              <a:rPr lang="en-US" sz="2800" dirty="0" smtClean="0">
                <a:solidFill>
                  <a:srgbClr val="000000"/>
                </a:solidFill>
              </a:rPr>
              <a:t> </a:t>
            </a:r>
            <a:r>
              <a:rPr lang="en-US" sz="2800" dirty="0" err="1" smtClean="0">
                <a:solidFill>
                  <a:srgbClr val="000000"/>
                </a:solidFill>
              </a:rPr>
              <a:t>nghĩa</a:t>
            </a:r>
            <a:r>
              <a:rPr lang="en-US" sz="2800" dirty="0" smtClean="0">
                <a:solidFill>
                  <a:srgbClr val="000000"/>
                </a:solidFill>
              </a:rPr>
              <a:t> </a:t>
            </a:r>
            <a:r>
              <a:rPr lang="en-US" sz="2800" dirty="0" err="1" smtClean="0">
                <a:solidFill>
                  <a:srgbClr val="000000"/>
                </a:solidFill>
              </a:rPr>
              <a:t>về</a:t>
            </a:r>
            <a:r>
              <a:rPr lang="en-US" sz="2800" dirty="0" smtClean="0">
                <a:solidFill>
                  <a:srgbClr val="000000"/>
                </a:solidFill>
              </a:rPr>
              <a:t> MV*, </a:t>
            </a:r>
            <a:r>
              <a:rPr lang="en-US" sz="2800" dirty="0" err="1" smtClean="0">
                <a:solidFill>
                  <a:srgbClr val="000000"/>
                </a:solidFill>
              </a:rPr>
              <a:t>một</a:t>
            </a:r>
            <a:r>
              <a:rPr lang="en-US" sz="2800" dirty="0" smtClean="0">
                <a:solidFill>
                  <a:srgbClr val="000000"/>
                </a:solidFill>
              </a:rPr>
              <a:t> </a:t>
            </a:r>
            <a:r>
              <a:rPr lang="en-US" sz="2800" dirty="0" err="1" smtClean="0">
                <a:solidFill>
                  <a:srgbClr val="000000"/>
                </a:solidFill>
              </a:rPr>
              <a:t>trong</a:t>
            </a:r>
            <a:r>
              <a:rPr lang="en-US" sz="2800" dirty="0" smtClean="0">
                <a:solidFill>
                  <a:srgbClr val="000000"/>
                </a:solidFill>
              </a:rPr>
              <a:t> </a:t>
            </a:r>
            <a:r>
              <a:rPr lang="en-US" sz="2800" dirty="0" err="1" smtClean="0">
                <a:solidFill>
                  <a:srgbClr val="000000"/>
                </a:solidFill>
              </a:rPr>
              <a:t>các</a:t>
            </a:r>
            <a:r>
              <a:rPr lang="en-US" sz="2800" dirty="0" smtClean="0">
                <a:solidFill>
                  <a:srgbClr val="000000"/>
                </a:solidFill>
              </a:rPr>
              <a:t> </a:t>
            </a:r>
            <a:r>
              <a:rPr lang="en-US" sz="2800" dirty="0" err="1" smtClean="0">
                <a:solidFill>
                  <a:srgbClr val="000000"/>
                </a:solidFill>
              </a:rPr>
              <a:t>tác</a:t>
            </a:r>
            <a:r>
              <a:rPr lang="en-US" sz="2800" dirty="0" smtClean="0">
                <a:solidFill>
                  <a:srgbClr val="000000"/>
                </a:solidFill>
              </a:rPr>
              <a:t> </a:t>
            </a:r>
            <a:r>
              <a:rPr lang="en-US" sz="2800" dirty="0" err="1" smtClean="0">
                <a:solidFill>
                  <a:srgbClr val="000000"/>
                </a:solidFill>
              </a:rPr>
              <a:t>giả</a:t>
            </a:r>
            <a:r>
              <a:rPr lang="en-US" sz="2800" dirty="0" smtClean="0">
                <a:solidFill>
                  <a:srgbClr val="000000"/>
                </a:solidFill>
              </a:rPr>
              <a:t> framework </a:t>
            </a:r>
            <a:r>
              <a:rPr lang="en-US" sz="2800" dirty="0" err="1" smtClean="0">
                <a:solidFill>
                  <a:srgbClr val="000000"/>
                </a:solidFill>
              </a:rPr>
              <a:t>là</a:t>
            </a:r>
            <a:r>
              <a:rPr lang="en-US" sz="2800" dirty="0">
                <a:solidFill>
                  <a:srgbClr val="000000"/>
                </a:solidFill>
              </a:rPr>
              <a:t> Igor </a:t>
            </a:r>
            <a:r>
              <a:rPr lang="en-US" sz="2800" dirty="0" err="1" smtClean="0">
                <a:solidFill>
                  <a:srgbClr val="000000"/>
                </a:solidFill>
              </a:rPr>
              <a:t>Minar</a:t>
            </a:r>
            <a:r>
              <a:rPr lang="en-US" sz="2800" dirty="0" smtClean="0">
                <a:solidFill>
                  <a:srgbClr val="000000"/>
                </a:solidFill>
              </a:rPr>
              <a:t> </a:t>
            </a:r>
            <a:r>
              <a:rPr lang="en-US" sz="2800" dirty="0" err="1" smtClean="0">
                <a:solidFill>
                  <a:srgbClr val="000000"/>
                </a:solidFill>
              </a:rPr>
              <a:t>đã</a:t>
            </a:r>
            <a:r>
              <a:rPr lang="en-US" sz="2800" dirty="0" smtClean="0">
                <a:solidFill>
                  <a:srgbClr val="000000"/>
                </a:solidFill>
              </a:rPr>
              <a:t> </a:t>
            </a:r>
            <a:r>
              <a:rPr lang="en-US" sz="2800" dirty="0" err="1" smtClean="0">
                <a:solidFill>
                  <a:srgbClr val="000000"/>
                </a:solidFill>
                <a:hlinkClick r:id="rId3"/>
              </a:rPr>
              <a:t>tuyên</a:t>
            </a:r>
            <a:r>
              <a:rPr lang="en-US" sz="2800" dirty="0" smtClean="0">
                <a:solidFill>
                  <a:srgbClr val="000000"/>
                </a:solidFill>
                <a:hlinkClick r:id="rId3"/>
              </a:rPr>
              <a:t> </a:t>
            </a:r>
            <a:r>
              <a:rPr lang="en-US" sz="2800" dirty="0" err="1" smtClean="0">
                <a:solidFill>
                  <a:srgbClr val="000000"/>
                </a:solidFill>
                <a:hlinkClick r:id="rId3"/>
              </a:rPr>
              <a:t>bố</a:t>
            </a:r>
            <a:r>
              <a:rPr lang="en-US" sz="2800" dirty="0" smtClean="0">
                <a:solidFill>
                  <a:srgbClr val="000000"/>
                </a:solidFill>
                <a:hlinkClick r:id="rId3"/>
              </a:rPr>
              <a:t> </a:t>
            </a:r>
            <a:r>
              <a:rPr lang="en-US" sz="2800" dirty="0" err="1" smtClean="0">
                <a:solidFill>
                  <a:srgbClr val="000000"/>
                </a:solidFill>
              </a:rPr>
              <a:t>AngularJS</a:t>
            </a:r>
            <a:r>
              <a:rPr lang="en-US" sz="2800" dirty="0" smtClean="0">
                <a:solidFill>
                  <a:srgbClr val="000000"/>
                </a:solidFill>
              </a:rPr>
              <a:t> </a:t>
            </a:r>
            <a:r>
              <a:rPr lang="en-US" sz="2800" dirty="0" err="1" smtClean="0">
                <a:solidFill>
                  <a:srgbClr val="000000"/>
                </a:solidFill>
              </a:rPr>
              <a:t>là</a:t>
            </a:r>
            <a:r>
              <a:rPr lang="en-US" sz="2800" dirty="0" smtClean="0">
                <a:solidFill>
                  <a:srgbClr val="000000"/>
                </a:solidFill>
              </a:rPr>
              <a:t> </a:t>
            </a:r>
            <a:r>
              <a:rPr lang="en-US" sz="2800" dirty="0" err="1" smtClean="0">
                <a:solidFill>
                  <a:srgbClr val="000000"/>
                </a:solidFill>
              </a:rPr>
              <a:t>một</a:t>
            </a:r>
            <a:r>
              <a:rPr lang="en-US" sz="2800" dirty="0" smtClean="0">
                <a:solidFill>
                  <a:srgbClr val="000000"/>
                </a:solidFill>
              </a:rPr>
              <a:t>… MVW framework – Model-View-Whatever.</a:t>
            </a:r>
          </a:p>
          <a:p>
            <a:pPr marL="342900" indent="-342900" algn="l">
              <a:buFont typeface="Arial" pitchFamily="34" charset="0"/>
              <a:buChar char="•"/>
            </a:pPr>
            <a:r>
              <a:rPr lang="en-US" sz="2800" dirty="0" smtClean="0">
                <a:solidFill>
                  <a:srgbClr val="000000"/>
                </a:solidFill>
              </a:rPr>
              <a:t>Whatever </a:t>
            </a:r>
            <a:r>
              <a:rPr lang="en-US" sz="2800" dirty="0">
                <a:solidFill>
                  <a:srgbClr val="000000"/>
                </a:solidFill>
              </a:rPr>
              <a:t>= whatever works for you</a:t>
            </a: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11</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10368916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endParaRPr lang="en-US" sz="2800"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12</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2" name="Picture 1"/>
          <p:cNvPicPr>
            <a:picLocks noChangeAspect="1"/>
          </p:cNvPicPr>
          <p:nvPr/>
        </p:nvPicPr>
        <p:blipFill>
          <a:blip r:embed="rId3" cstate="email">
            <a:extLst>
              <a:ext uri="{28A0092B-C50C-407E-A947-70E740481C1C}">
                <a14:useLocalDpi xmlns:a14="http://schemas.microsoft.com/office/drawing/2010/main" xmlns="" val="0"/>
              </a:ext>
            </a:extLst>
          </a:blip>
          <a:stretch>
            <a:fillRect/>
          </a:stretch>
        </p:blipFill>
        <p:spPr>
          <a:xfrm>
            <a:off x="1568019" y="1581955"/>
            <a:ext cx="5922236" cy="4304332"/>
          </a:xfrm>
          <a:prstGeom prst="rect">
            <a:avLst/>
          </a:prstGeom>
        </p:spPr>
      </p:pic>
    </p:spTree>
    <p:extLst>
      <p:ext uri="{BB962C8B-B14F-4D97-AF65-F5344CB8AC3E}">
        <p14:creationId xmlns:p14="http://schemas.microsoft.com/office/powerpoint/2010/main" xmlns="" val="42663386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smtClean="0">
                <a:latin typeface="Constantia"/>
                <a:cs typeface="Constantia"/>
              </a:rPr>
              <a:t>Two-way binding</a:t>
            </a:r>
            <a:endParaRPr lang="en-US" sz="6000" dirty="0">
              <a:latin typeface="Constantia"/>
              <a:cs typeface="Constantia"/>
            </a:endParaRPr>
          </a:p>
        </p:txBody>
      </p:sp>
      <p:sp>
        <p:nvSpPr>
          <p:cNvPr id="9" name="Content Placeholder 2"/>
          <p:cNvSpPr txBox="1">
            <a:spLocks/>
          </p:cNvSpPr>
          <p:nvPr/>
        </p:nvSpPr>
        <p:spPr bwMode="auto">
          <a:xfrm>
            <a:off x="447675"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sz="2800" dirty="0">
                <a:solidFill>
                  <a:srgbClr val="000000"/>
                </a:solidFill>
              </a:rPr>
              <a:t>Data-binding </a:t>
            </a:r>
            <a:r>
              <a:rPr lang="en-US" sz="2800" dirty="0" err="1" smtClean="0">
                <a:solidFill>
                  <a:srgbClr val="000000"/>
                </a:solidFill>
              </a:rPr>
              <a:t>trong</a:t>
            </a:r>
            <a:r>
              <a:rPr lang="en-US" sz="2800" dirty="0" smtClean="0">
                <a:solidFill>
                  <a:srgbClr val="000000"/>
                </a:solidFill>
              </a:rPr>
              <a:t> Angular </a:t>
            </a:r>
            <a:r>
              <a:rPr lang="en-US" sz="2800" dirty="0">
                <a:solidFill>
                  <a:srgbClr val="000000"/>
                </a:solidFill>
              </a:rPr>
              <a:t>web apps </a:t>
            </a:r>
            <a:r>
              <a:rPr lang="en-US" sz="2800" dirty="0" err="1" smtClean="0">
                <a:solidFill>
                  <a:srgbClr val="000000"/>
                </a:solidFill>
              </a:rPr>
              <a:t>là</a:t>
            </a:r>
            <a:r>
              <a:rPr lang="en-US" sz="2800" dirty="0" smtClean="0">
                <a:solidFill>
                  <a:srgbClr val="000000"/>
                </a:solidFill>
              </a:rPr>
              <a:t> </a:t>
            </a:r>
            <a:r>
              <a:rPr lang="en-US" sz="2800" dirty="0" err="1" smtClean="0">
                <a:solidFill>
                  <a:srgbClr val="000000"/>
                </a:solidFill>
              </a:rPr>
              <a:t>việc</a:t>
            </a:r>
            <a:r>
              <a:rPr lang="en-US" sz="2800" dirty="0" smtClean="0">
                <a:solidFill>
                  <a:srgbClr val="000000"/>
                </a:solidFill>
              </a:rPr>
              <a:t> </a:t>
            </a:r>
            <a:r>
              <a:rPr lang="en-US" sz="2800" dirty="0" err="1" smtClean="0">
                <a:solidFill>
                  <a:srgbClr val="000000"/>
                </a:solidFill>
              </a:rPr>
              <a:t>tự</a:t>
            </a:r>
            <a:r>
              <a:rPr lang="en-US" sz="2800" dirty="0" smtClean="0">
                <a:solidFill>
                  <a:srgbClr val="000000"/>
                </a:solidFill>
              </a:rPr>
              <a:t> </a:t>
            </a:r>
            <a:r>
              <a:rPr lang="en-US" sz="2800" dirty="0" err="1" smtClean="0">
                <a:solidFill>
                  <a:srgbClr val="000000"/>
                </a:solidFill>
              </a:rPr>
              <a:t>động</a:t>
            </a:r>
            <a:r>
              <a:rPr lang="en-US" sz="2800" dirty="0" smtClean="0">
                <a:solidFill>
                  <a:srgbClr val="000000"/>
                </a:solidFill>
              </a:rPr>
              <a:t> </a:t>
            </a:r>
            <a:r>
              <a:rPr lang="en-US" sz="2800" dirty="0" err="1" smtClean="0">
                <a:solidFill>
                  <a:srgbClr val="000000"/>
                </a:solidFill>
              </a:rPr>
              <a:t>đồng</a:t>
            </a:r>
            <a:r>
              <a:rPr lang="en-US" sz="2800" dirty="0" smtClean="0">
                <a:solidFill>
                  <a:srgbClr val="000000"/>
                </a:solidFill>
              </a:rPr>
              <a:t> </a:t>
            </a:r>
            <a:r>
              <a:rPr lang="en-US" sz="2800" dirty="0" err="1" smtClean="0">
                <a:solidFill>
                  <a:srgbClr val="000000"/>
                </a:solidFill>
              </a:rPr>
              <a:t>bộ</a:t>
            </a:r>
            <a:r>
              <a:rPr lang="en-US" sz="2800" dirty="0" smtClean="0">
                <a:solidFill>
                  <a:srgbClr val="000000"/>
                </a:solidFill>
              </a:rPr>
              <a:t> </a:t>
            </a:r>
            <a:r>
              <a:rPr lang="en-US" sz="2800" dirty="0" err="1" smtClean="0">
                <a:solidFill>
                  <a:srgbClr val="000000"/>
                </a:solidFill>
              </a:rPr>
              <a:t>hoá</a:t>
            </a:r>
            <a:r>
              <a:rPr lang="en-US" sz="2800" dirty="0" smtClean="0">
                <a:solidFill>
                  <a:srgbClr val="000000"/>
                </a:solidFill>
              </a:rPr>
              <a:t> </a:t>
            </a:r>
            <a:r>
              <a:rPr lang="en-US" sz="2800" dirty="0" err="1" smtClean="0">
                <a:solidFill>
                  <a:srgbClr val="000000"/>
                </a:solidFill>
              </a:rPr>
              <a:t>dữ</a:t>
            </a:r>
            <a:r>
              <a:rPr lang="en-US" sz="2800" dirty="0" smtClean="0">
                <a:solidFill>
                  <a:srgbClr val="000000"/>
                </a:solidFill>
              </a:rPr>
              <a:t> </a:t>
            </a:r>
            <a:r>
              <a:rPr lang="en-US" sz="2800" dirty="0" err="1" smtClean="0">
                <a:solidFill>
                  <a:srgbClr val="000000"/>
                </a:solidFill>
              </a:rPr>
              <a:t>liệu</a:t>
            </a:r>
            <a:r>
              <a:rPr lang="en-US" sz="2800" dirty="0" smtClean="0">
                <a:solidFill>
                  <a:srgbClr val="000000"/>
                </a:solidFill>
              </a:rPr>
              <a:t> </a:t>
            </a:r>
            <a:r>
              <a:rPr lang="en-US" sz="2800" dirty="0" err="1" smtClean="0">
                <a:solidFill>
                  <a:srgbClr val="000000"/>
                </a:solidFill>
              </a:rPr>
              <a:t>giữa</a:t>
            </a:r>
            <a:r>
              <a:rPr lang="en-US" sz="2800" dirty="0" smtClean="0">
                <a:solidFill>
                  <a:srgbClr val="000000"/>
                </a:solidFill>
              </a:rPr>
              <a:t> model &amp; </a:t>
            </a:r>
            <a:r>
              <a:rPr lang="en-US" sz="2800" dirty="0">
                <a:solidFill>
                  <a:srgbClr val="000000"/>
                </a:solidFill>
              </a:rPr>
              <a:t>view components. </a:t>
            </a:r>
            <a:endParaRPr lang="en-US" sz="2800" dirty="0" smtClean="0">
              <a:solidFill>
                <a:srgbClr val="000000"/>
              </a:solidFill>
            </a:endParaRPr>
          </a:p>
          <a:p>
            <a:pPr marL="342900" indent="-342900" algn="l">
              <a:buFont typeface="Arial" pitchFamily="34" charset="0"/>
              <a:buChar char="•"/>
            </a:pPr>
            <a:r>
              <a:rPr lang="en-US" sz="2800" dirty="0" err="1" smtClean="0">
                <a:solidFill>
                  <a:srgbClr val="000000"/>
                </a:solidFill>
              </a:rPr>
              <a:t>Khi</a:t>
            </a:r>
            <a:r>
              <a:rPr lang="en-US" sz="2800" dirty="0" smtClean="0">
                <a:solidFill>
                  <a:srgbClr val="000000"/>
                </a:solidFill>
              </a:rPr>
              <a:t> </a:t>
            </a:r>
            <a:r>
              <a:rPr lang="en-US" sz="2800" dirty="0" err="1" smtClean="0">
                <a:solidFill>
                  <a:srgbClr val="000000"/>
                </a:solidFill>
              </a:rPr>
              <a:t>thực</a:t>
            </a:r>
            <a:r>
              <a:rPr lang="en-US" sz="2800" dirty="0" smtClean="0">
                <a:solidFill>
                  <a:srgbClr val="000000"/>
                </a:solidFill>
              </a:rPr>
              <a:t> </a:t>
            </a:r>
            <a:r>
              <a:rPr lang="en-US" sz="2800" dirty="0" err="1" smtClean="0">
                <a:solidFill>
                  <a:srgbClr val="000000"/>
                </a:solidFill>
              </a:rPr>
              <a:t>hiện</a:t>
            </a:r>
            <a:r>
              <a:rPr lang="en-US" sz="2800" dirty="0" smtClean="0">
                <a:solidFill>
                  <a:srgbClr val="000000"/>
                </a:solidFill>
              </a:rPr>
              <a:t> data-binding, Angular </a:t>
            </a:r>
            <a:r>
              <a:rPr lang="en-US" sz="2800" dirty="0" err="1" smtClean="0">
                <a:solidFill>
                  <a:srgbClr val="000000"/>
                </a:solidFill>
              </a:rPr>
              <a:t>luôn</a:t>
            </a:r>
            <a:r>
              <a:rPr lang="en-US" sz="2800" dirty="0" smtClean="0">
                <a:solidFill>
                  <a:srgbClr val="000000"/>
                </a:solidFill>
              </a:rPr>
              <a:t> </a:t>
            </a:r>
            <a:r>
              <a:rPr lang="en-US" sz="2800" dirty="0" err="1" smtClean="0">
                <a:solidFill>
                  <a:srgbClr val="000000"/>
                </a:solidFill>
              </a:rPr>
              <a:t>coi</a:t>
            </a:r>
            <a:r>
              <a:rPr lang="en-US" sz="2800" dirty="0" smtClean="0">
                <a:solidFill>
                  <a:srgbClr val="000000"/>
                </a:solidFill>
              </a:rPr>
              <a:t> Model </a:t>
            </a:r>
            <a:r>
              <a:rPr lang="en-US" sz="2800" dirty="0" err="1" smtClean="0">
                <a:solidFill>
                  <a:srgbClr val="000000"/>
                </a:solidFill>
              </a:rPr>
              <a:t>là</a:t>
            </a:r>
            <a:r>
              <a:rPr lang="en-US" sz="2800" dirty="0" smtClean="0">
                <a:solidFill>
                  <a:srgbClr val="000000"/>
                </a:solidFill>
              </a:rPr>
              <a:t> “Single-Source of Truth” </a:t>
            </a:r>
            <a:r>
              <a:rPr lang="en-US" sz="2800" dirty="0" err="1" smtClean="0">
                <a:solidFill>
                  <a:srgbClr val="000000"/>
                </a:solidFill>
              </a:rPr>
              <a:t>trong</a:t>
            </a:r>
            <a:r>
              <a:rPr lang="en-US" sz="2800" dirty="0" smtClean="0">
                <a:solidFill>
                  <a:srgbClr val="000000"/>
                </a:solidFill>
              </a:rPr>
              <a:t> app. </a:t>
            </a:r>
          </a:p>
          <a:p>
            <a:pPr marL="342900" indent="-342900" algn="l">
              <a:buFont typeface="Arial" pitchFamily="34" charset="0"/>
              <a:buChar char="•"/>
            </a:pPr>
            <a:r>
              <a:rPr lang="en-US" sz="2800" dirty="0" smtClean="0">
                <a:solidFill>
                  <a:srgbClr val="000000"/>
                </a:solidFill>
              </a:rPr>
              <a:t>View </a:t>
            </a:r>
            <a:r>
              <a:rPr lang="en-US" sz="2800" dirty="0" err="1" smtClean="0">
                <a:solidFill>
                  <a:srgbClr val="000000"/>
                </a:solidFill>
              </a:rPr>
              <a:t>luôn</a:t>
            </a:r>
            <a:r>
              <a:rPr lang="en-US" sz="2800" dirty="0" smtClean="0">
                <a:solidFill>
                  <a:srgbClr val="000000"/>
                </a:solidFill>
              </a:rPr>
              <a:t> </a:t>
            </a:r>
            <a:r>
              <a:rPr lang="en-US" sz="2800" dirty="0" err="1" smtClean="0">
                <a:solidFill>
                  <a:srgbClr val="000000"/>
                </a:solidFill>
              </a:rPr>
              <a:t>luôn</a:t>
            </a:r>
            <a:r>
              <a:rPr lang="en-US" sz="2800" dirty="0" smtClean="0">
                <a:solidFill>
                  <a:srgbClr val="000000"/>
                </a:solidFill>
              </a:rPr>
              <a:t> </a:t>
            </a:r>
            <a:r>
              <a:rPr lang="en-US" sz="2800" dirty="0" err="1" smtClean="0">
                <a:solidFill>
                  <a:srgbClr val="000000"/>
                </a:solidFill>
              </a:rPr>
              <a:t>là</a:t>
            </a:r>
            <a:r>
              <a:rPr lang="en-US" sz="2800" dirty="0">
                <a:solidFill>
                  <a:srgbClr val="000000"/>
                </a:solidFill>
              </a:rPr>
              <a:t> </a:t>
            </a:r>
            <a:r>
              <a:rPr lang="en-US" sz="2800" dirty="0" err="1" smtClean="0">
                <a:solidFill>
                  <a:srgbClr val="000000"/>
                </a:solidFill>
              </a:rPr>
              <a:t>thành</a:t>
            </a:r>
            <a:r>
              <a:rPr lang="en-US" sz="2800" dirty="0" smtClean="0">
                <a:solidFill>
                  <a:srgbClr val="000000"/>
                </a:solidFill>
              </a:rPr>
              <a:t> </a:t>
            </a:r>
            <a:r>
              <a:rPr lang="en-US" sz="2800" dirty="0" err="1" smtClean="0">
                <a:solidFill>
                  <a:srgbClr val="000000"/>
                </a:solidFill>
              </a:rPr>
              <a:t>phần</a:t>
            </a:r>
            <a:r>
              <a:rPr lang="en-US" sz="2800" dirty="0" smtClean="0">
                <a:solidFill>
                  <a:srgbClr val="000000"/>
                </a:solidFill>
              </a:rPr>
              <a:t> </a:t>
            </a:r>
            <a:r>
              <a:rPr lang="en-US" sz="2800" dirty="0" err="1" smtClean="0">
                <a:solidFill>
                  <a:srgbClr val="000000"/>
                </a:solidFill>
              </a:rPr>
              <a:t>hiển</a:t>
            </a:r>
            <a:r>
              <a:rPr lang="en-US" sz="2800" dirty="0" smtClean="0">
                <a:solidFill>
                  <a:srgbClr val="000000"/>
                </a:solidFill>
              </a:rPr>
              <a:t> </a:t>
            </a:r>
            <a:r>
              <a:rPr lang="en-US" sz="2800" dirty="0" err="1" smtClean="0">
                <a:solidFill>
                  <a:srgbClr val="000000"/>
                </a:solidFill>
              </a:rPr>
              <a:t>thị</a:t>
            </a:r>
            <a:r>
              <a:rPr lang="en-US" sz="2800" dirty="0" smtClean="0">
                <a:solidFill>
                  <a:srgbClr val="000000"/>
                </a:solidFill>
              </a:rPr>
              <a:t> </a:t>
            </a:r>
            <a:r>
              <a:rPr lang="en-US" sz="2800" dirty="0" err="1" smtClean="0">
                <a:solidFill>
                  <a:srgbClr val="000000"/>
                </a:solidFill>
              </a:rPr>
              <a:t>ra</a:t>
            </a:r>
            <a:r>
              <a:rPr lang="en-US" sz="2800" dirty="0" smtClean="0">
                <a:solidFill>
                  <a:srgbClr val="000000"/>
                </a:solidFill>
              </a:rPr>
              <a:t> </a:t>
            </a:r>
            <a:r>
              <a:rPr lang="en-US" sz="2800" dirty="0" err="1" smtClean="0">
                <a:solidFill>
                  <a:srgbClr val="000000"/>
                </a:solidFill>
              </a:rPr>
              <a:t>ngoài</a:t>
            </a:r>
            <a:r>
              <a:rPr lang="en-US" sz="2800" dirty="0" smtClean="0">
                <a:solidFill>
                  <a:srgbClr val="000000"/>
                </a:solidFill>
              </a:rPr>
              <a:t> </a:t>
            </a:r>
            <a:r>
              <a:rPr lang="en-US" sz="2800" dirty="0" err="1" smtClean="0">
                <a:solidFill>
                  <a:srgbClr val="000000"/>
                </a:solidFill>
              </a:rPr>
              <a:t>của</a:t>
            </a:r>
            <a:r>
              <a:rPr lang="en-US" sz="2800" dirty="0" smtClean="0">
                <a:solidFill>
                  <a:srgbClr val="000000"/>
                </a:solidFill>
              </a:rPr>
              <a:t> Model. </a:t>
            </a:r>
            <a:r>
              <a:rPr lang="en-US" sz="2800" dirty="0" err="1" smtClean="0">
                <a:solidFill>
                  <a:srgbClr val="000000"/>
                </a:solidFill>
              </a:rPr>
              <a:t>Khi</a:t>
            </a:r>
            <a:r>
              <a:rPr lang="en-US" sz="2800" dirty="0" smtClean="0">
                <a:solidFill>
                  <a:srgbClr val="000000"/>
                </a:solidFill>
              </a:rPr>
              <a:t> Model </a:t>
            </a:r>
            <a:r>
              <a:rPr lang="en-US" sz="2800" dirty="0" err="1" smtClean="0">
                <a:solidFill>
                  <a:srgbClr val="000000"/>
                </a:solidFill>
              </a:rPr>
              <a:t>thay</a:t>
            </a:r>
            <a:r>
              <a:rPr lang="en-US" sz="2800" dirty="0" smtClean="0">
                <a:solidFill>
                  <a:srgbClr val="000000"/>
                </a:solidFill>
              </a:rPr>
              <a:t> </a:t>
            </a:r>
            <a:r>
              <a:rPr lang="en-US" sz="2800" dirty="0" err="1" smtClean="0">
                <a:solidFill>
                  <a:srgbClr val="000000"/>
                </a:solidFill>
              </a:rPr>
              <a:t>đổi</a:t>
            </a:r>
            <a:r>
              <a:rPr lang="en-US" sz="2800" dirty="0" smtClean="0">
                <a:solidFill>
                  <a:srgbClr val="000000"/>
                </a:solidFill>
              </a:rPr>
              <a:t>, View </a:t>
            </a:r>
            <a:r>
              <a:rPr lang="en-US" sz="2800" dirty="0" err="1" smtClean="0">
                <a:solidFill>
                  <a:srgbClr val="000000"/>
                </a:solidFill>
              </a:rPr>
              <a:t>cũng</a:t>
            </a:r>
            <a:r>
              <a:rPr lang="en-US" sz="2800" dirty="0" smtClean="0">
                <a:solidFill>
                  <a:srgbClr val="000000"/>
                </a:solidFill>
              </a:rPr>
              <a:t> </a:t>
            </a:r>
            <a:r>
              <a:rPr lang="en-US" sz="2800" dirty="0" err="1" smtClean="0">
                <a:solidFill>
                  <a:srgbClr val="000000"/>
                </a:solidFill>
              </a:rPr>
              <a:t>thay</a:t>
            </a:r>
            <a:r>
              <a:rPr lang="en-US" sz="2800" dirty="0" smtClean="0">
                <a:solidFill>
                  <a:srgbClr val="000000"/>
                </a:solidFill>
              </a:rPr>
              <a:t> </a:t>
            </a:r>
            <a:r>
              <a:rPr lang="en-US" sz="2800" dirty="0" err="1" smtClean="0">
                <a:solidFill>
                  <a:srgbClr val="000000"/>
                </a:solidFill>
              </a:rPr>
              <a:t>đổi</a:t>
            </a:r>
            <a:r>
              <a:rPr lang="en-US" sz="2800" dirty="0" smtClean="0">
                <a:solidFill>
                  <a:srgbClr val="000000"/>
                </a:solidFill>
              </a:rPr>
              <a:t> </a:t>
            </a:r>
            <a:r>
              <a:rPr lang="en-US" sz="2800" dirty="0" err="1" smtClean="0">
                <a:solidFill>
                  <a:srgbClr val="000000"/>
                </a:solidFill>
              </a:rPr>
              <a:t>theo</a:t>
            </a:r>
            <a:r>
              <a:rPr lang="en-US" sz="2800" dirty="0" smtClean="0">
                <a:solidFill>
                  <a:srgbClr val="000000"/>
                </a:solidFill>
              </a:rPr>
              <a:t>, </a:t>
            </a:r>
            <a:r>
              <a:rPr lang="en-US" sz="2800" dirty="0" err="1" smtClean="0">
                <a:solidFill>
                  <a:srgbClr val="000000"/>
                </a:solidFill>
              </a:rPr>
              <a:t>và</a:t>
            </a:r>
            <a:r>
              <a:rPr lang="en-US" sz="2800" dirty="0" smtClean="0">
                <a:solidFill>
                  <a:srgbClr val="000000"/>
                </a:solidFill>
              </a:rPr>
              <a:t> </a:t>
            </a:r>
            <a:r>
              <a:rPr lang="en-US" sz="2800" dirty="0" err="1" smtClean="0">
                <a:solidFill>
                  <a:srgbClr val="000000"/>
                </a:solidFill>
              </a:rPr>
              <a:t>ngược</a:t>
            </a:r>
            <a:r>
              <a:rPr lang="en-US" sz="2800" dirty="0" smtClean="0">
                <a:solidFill>
                  <a:srgbClr val="000000"/>
                </a:solidFill>
              </a:rPr>
              <a:t> </a:t>
            </a:r>
            <a:r>
              <a:rPr lang="en-US" sz="2800" dirty="0" err="1" smtClean="0">
                <a:solidFill>
                  <a:srgbClr val="000000"/>
                </a:solidFill>
              </a:rPr>
              <a:t>lại</a:t>
            </a:r>
            <a:r>
              <a:rPr lang="en-US" sz="2800" dirty="0" smtClean="0">
                <a:solidFill>
                  <a:srgbClr val="000000"/>
                </a:solidFill>
              </a:rPr>
              <a:t>.</a:t>
            </a:r>
            <a:endParaRPr lang="en-US" sz="2800"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13</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19634602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smtClean="0">
                <a:latin typeface="Constantia"/>
                <a:cs typeface="Constantia"/>
              </a:rPr>
              <a:t>Two-way binding</a:t>
            </a:r>
            <a:endParaRPr lang="en-US" sz="6000" dirty="0">
              <a:latin typeface="Constantia"/>
              <a:cs typeface="Constantia"/>
            </a:endParaRPr>
          </a:p>
        </p:txBody>
      </p:sp>
      <p:sp>
        <p:nvSpPr>
          <p:cNvPr id="9" name="Content Placeholder 2"/>
          <p:cNvSpPr txBox="1">
            <a:spLocks/>
          </p:cNvSpPr>
          <p:nvPr/>
        </p:nvSpPr>
        <p:spPr bwMode="auto">
          <a:xfrm>
            <a:off x="447675"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endParaRPr lang="en-US" sz="2800"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14</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61987" y="2364365"/>
            <a:ext cx="3867150" cy="2695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752975" y="2345315"/>
            <a:ext cx="3848100" cy="300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763794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endParaRPr lang="en-US" sz="6000" dirty="0">
              <a:latin typeface="Constantia"/>
              <a:cs typeface="Constantia"/>
            </a:endParaRP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vi-VN" sz="2800" b="1" dirty="0" smtClean="0">
                <a:solidFill>
                  <a:srgbClr val="000000"/>
                </a:solidFill>
              </a:rPr>
              <a:t>jQuery </a:t>
            </a:r>
            <a:r>
              <a:rPr lang="vi-VN" sz="2800" b="1" dirty="0">
                <a:solidFill>
                  <a:srgbClr val="000000"/>
                </a:solidFill>
              </a:rPr>
              <a:t>way:</a:t>
            </a:r>
          </a:p>
          <a:p>
            <a:pPr algn="l"/>
            <a:endParaRPr lang="vi-VN" sz="2800"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15</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014413" y="2657475"/>
            <a:ext cx="7115175" cy="3295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66705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endParaRPr lang="en-US" sz="6000" dirty="0">
              <a:latin typeface="Constantia"/>
              <a:cs typeface="Constantia"/>
            </a:endParaRP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vi-VN" sz="2800" b="1" dirty="0" smtClean="0">
                <a:solidFill>
                  <a:srgbClr val="000000"/>
                </a:solidFill>
              </a:rPr>
              <a:t>AngularJS </a:t>
            </a:r>
            <a:r>
              <a:rPr lang="vi-VN" sz="2800" b="1" dirty="0">
                <a:solidFill>
                  <a:srgbClr val="000000"/>
                </a:solidFill>
              </a:rPr>
              <a:t>way</a:t>
            </a:r>
            <a:r>
              <a:rPr lang="vi-VN" sz="2800" b="1" dirty="0" smtClean="0">
                <a:solidFill>
                  <a:srgbClr val="000000"/>
                </a:solidFill>
              </a:rPr>
              <a:t>:</a:t>
            </a:r>
            <a:endParaRPr lang="en-US" sz="2800" b="1" dirty="0" smtClean="0">
              <a:solidFill>
                <a:srgbClr val="000000"/>
              </a:solidFill>
            </a:endParaRPr>
          </a:p>
          <a:p>
            <a:pPr algn="l"/>
            <a:endParaRPr lang="vi-VN" sz="2800" b="1"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16</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7170" name="Picture 2">
            <a:hlinkClick r:id="rId4"/>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714375" y="2695575"/>
            <a:ext cx="7715250" cy="1981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75139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sz="2800" dirty="0">
                <a:solidFill>
                  <a:srgbClr val="000000"/>
                </a:solidFill>
              </a:rPr>
              <a:t>Angular template là 1 đặc tả dạng </a:t>
            </a:r>
            <a:r>
              <a:rPr lang="en-US" sz="2800" dirty="0" smtClean="0">
                <a:solidFill>
                  <a:srgbClr val="000000"/>
                </a:solidFill>
              </a:rPr>
              <a:t>declarative (khai báo), </a:t>
            </a:r>
            <a:r>
              <a:rPr lang="en-US" sz="2800" dirty="0">
                <a:solidFill>
                  <a:srgbClr val="000000"/>
                </a:solidFill>
              </a:rPr>
              <a:t>cùng với thông tin từ model &amp; controller, trở thành rendered view mà user thấy trên mặt browser. </a:t>
            </a:r>
            <a:r>
              <a:rPr lang="en-US" sz="2800" dirty="0" err="1">
                <a:solidFill>
                  <a:srgbClr val="000000"/>
                </a:solidFill>
              </a:rPr>
              <a:t>Nó</a:t>
            </a:r>
            <a:r>
              <a:rPr lang="en-US" sz="2800" dirty="0">
                <a:solidFill>
                  <a:srgbClr val="000000"/>
                </a:solidFill>
              </a:rPr>
              <a:t> </a:t>
            </a:r>
            <a:r>
              <a:rPr lang="en-US" sz="2800" dirty="0" err="1">
                <a:solidFill>
                  <a:srgbClr val="000000"/>
                </a:solidFill>
              </a:rPr>
              <a:t>là</a:t>
            </a:r>
            <a:r>
              <a:rPr lang="en-US" sz="2800" dirty="0">
                <a:solidFill>
                  <a:srgbClr val="000000"/>
                </a:solidFill>
              </a:rPr>
              <a:t> static DOM, </a:t>
            </a:r>
            <a:r>
              <a:rPr lang="en-US" sz="2800" dirty="0" err="1">
                <a:solidFill>
                  <a:srgbClr val="000000"/>
                </a:solidFill>
              </a:rPr>
              <a:t>chứa</a:t>
            </a:r>
            <a:r>
              <a:rPr lang="en-US" sz="2800" dirty="0">
                <a:solidFill>
                  <a:srgbClr val="000000"/>
                </a:solidFill>
              </a:rPr>
              <a:t> HTML, CSS, </a:t>
            </a:r>
            <a:r>
              <a:rPr lang="en-US" sz="2800" dirty="0" err="1">
                <a:solidFill>
                  <a:srgbClr val="000000"/>
                </a:solidFill>
              </a:rPr>
              <a:t>và</a:t>
            </a:r>
            <a:r>
              <a:rPr lang="en-US" sz="2800" dirty="0">
                <a:solidFill>
                  <a:srgbClr val="000000"/>
                </a:solidFill>
              </a:rPr>
              <a:t> </a:t>
            </a:r>
            <a:r>
              <a:rPr lang="en-US" sz="2800" dirty="0" err="1">
                <a:solidFill>
                  <a:srgbClr val="000000"/>
                </a:solidFill>
              </a:rPr>
              <a:t>các</a:t>
            </a:r>
            <a:r>
              <a:rPr lang="en-US" sz="2800" dirty="0">
                <a:solidFill>
                  <a:srgbClr val="000000"/>
                </a:solidFill>
              </a:rPr>
              <a:t> </a:t>
            </a:r>
            <a:r>
              <a:rPr lang="en-US" sz="2800" dirty="0" err="1">
                <a:solidFill>
                  <a:srgbClr val="000000"/>
                </a:solidFill>
              </a:rPr>
              <a:t>thành</a:t>
            </a:r>
            <a:r>
              <a:rPr lang="en-US" sz="2800" dirty="0">
                <a:solidFill>
                  <a:srgbClr val="000000"/>
                </a:solidFill>
              </a:rPr>
              <a:t> </a:t>
            </a:r>
            <a:r>
              <a:rPr lang="en-US" sz="2800" dirty="0" err="1">
                <a:solidFill>
                  <a:srgbClr val="000000"/>
                </a:solidFill>
              </a:rPr>
              <a:t>phần</a:t>
            </a:r>
            <a:r>
              <a:rPr lang="en-US" sz="2800" dirty="0">
                <a:solidFill>
                  <a:srgbClr val="000000"/>
                </a:solidFill>
              </a:rPr>
              <a:t>, </a:t>
            </a:r>
            <a:r>
              <a:rPr lang="en-US" sz="2800" dirty="0" err="1">
                <a:solidFill>
                  <a:srgbClr val="000000"/>
                </a:solidFill>
              </a:rPr>
              <a:t>thuộc</a:t>
            </a:r>
            <a:r>
              <a:rPr lang="en-US" sz="2800" dirty="0">
                <a:solidFill>
                  <a:srgbClr val="000000"/>
                </a:solidFill>
              </a:rPr>
              <a:t> </a:t>
            </a:r>
            <a:r>
              <a:rPr lang="en-US" sz="2800" dirty="0" err="1">
                <a:solidFill>
                  <a:srgbClr val="000000"/>
                </a:solidFill>
              </a:rPr>
              <a:t>tính</a:t>
            </a:r>
            <a:r>
              <a:rPr lang="en-US" sz="2800" dirty="0">
                <a:solidFill>
                  <a:srgbClr val="000000"/>
                </a:solidFill>
              </a:rPr>
              <a:t> </a:t>
            </a:r>
            <a:r>
              <a:rPr lang="en-US" sz="2800" dirty="0" err="1">
                <a:solidFill>
                  <a:srgbClr val="000000"/>
                </a:solidFill>
              </a:rPr>
              <a:t>của</a:t>
            </a:r>
            <a:r>
              <a:rPr lang="en-US" sz="2800" dirty="0">
                <a:solidFill>
                  <a:srgbClr val="000000"/>
                </a:solidFill>
              </a:rPr>
              <a:t> </a:t>
            </a:r>
            <a:r>
              <a:rPr lang="en-US" sz="2800" dirty="0" err="1">
                <a:solidFill>
                  <a:srgbClr val="000000"/>
                </a:solidFill>
              </a:rPr>
              <a:t>riêng</a:t>
            </a:r>
            <a:r>
              <a:rPr lang="en-US" sz="2800" dirty="0">
                <a:solidFill>
                  <a:srgbClr val="000000"/>
                </a:solidFill>
              </a:rPr>
              <a:t> Angular. </a:t>
            </a:r>
            <a:r>
              <a:rPr lang="en-US" sz="2800" dirty="0" err="1">
                <a:solidFill>
                  <a:srgbClr val="000000"/>
                </a:solidFill>
              </a:rPr>
              <a:t>Các</a:t>
            </a:r>
            <a:r>
              <a:rPr lang="en-US" sz="2800" dirty="0">
                <a:solidFill>
                  <a:srgbClr val="000000"/>
                </a:solidFill>
              </a:rPr>
              <a:t> </a:t>
            </a:r>
            <a:r>
              <a:rPr lang="en-US" sz="2800" dirty="0" err="1">
                <a:solidFill>
                  <a:srgbClr val="000000"/>
                </a:solidFill>
              </a:rPr>
              <a:t>thành</a:t>
            </a:r>
            <a:r>
              <a:rPr lang="en-US" sz="2800" dirty="0">
                <a:solidFill>
                  <a:srgbClr val="000000"/>
                </a:solidFill>
              </a:rPr>
              <a:t> </a:t>
            </a:r>
            <a:r>
              <a:rPr lang="en-US" sz="2800" dirty="0" err="1">
                <a:solidFill>
                  <a:srgbClr val="000000"/>
                </a:solidFill>
              </a:rPr>
              <a:t>phần</a:t>
            </a:r>
            <a:r>
              <a:rPr lang="en-US" sz="2800" dirty="0">
                <a:solidFill>
                  <a:srgbClr val="000000"/>
                </a:solidFill>
              </a:rPr>
              <a:t> Angular </a:t>
            </a:r>
            <a:r>
              <a:rPr lang="en-US" sz="2800" dirty="0" err="1">
                <a:solidFill>
                  <a:srgbClr val="000000"/>
                </a:solidFill>
              </a:rPr>
              <a:t>và</a:t>
            </a:r>
            <a:r>
              <a:rPr lang="en-US" sz="2800" dirty="0">
                <a:solidFill>
                  <a:srgbClr val="000000"/>
                </a:solidFill>
              </a:rPr>
              <a:t> </a:t>
            </a:r>
            <a:r>
              <a:rPr lang="en-US" sz="2800" dirty="0" err="1">
                <a:solidFill>
                  <a:srgbClr val="000000"/>
                </a:solidFill>
              </a:rPr>
              <a:t>các</a:t>
            </a:r>
            <a:r>
              <a:rPr lang="en-US" sz="2800" dirty="0">
                <a:solidFill>
                  <a:srgbClr val="000000"/>
                </a:solidFill>
              </a:rPr>
              <a:t> </a:t>
            </a:r>
            <a:r>
              <a:rPr lang="en-US" sz="2800" dirty="0" err="1">
                <a:solidFill>
                  <a:srgbClr val="000000"/>
                </a:solidFill>
              </a:rPr>
              <a:t>thuộc</a:t>
            </a:r>
            <a:r>
              <a:rPr lang="en-US" sz="2800" dirty="0">
                <a:solidFill>
                  <a:srgbClr val="000000"/>
                </a:solidFill>
              </a:rPr>
              <a:t> </a:t>
            </a:r>
            <a:r>
              <a:rPr lang="en-US" sz="2800" dirty="0" err="1">
                <a:solidFill>
                  <a:srgbClr val="000000"/>
                </a:solidFill>
              </a:rPr>
              <a:t>tính</a:t>
            </a:r>
            <a:r>
              <a:rPr lang="en-US" sz="2800" dirty="0">
                <a:solidFill>
                  <a:srgbClr val="000000"/>
                </a:solidFill>
              </a:rPr>
              <a:t> </a:t>
            </a:r>
            <a:r>
              <a:rPr lang="en-US" sz="2800" dirty="0" err="1">
                <a:solidFill>
                  <a:srgbClr val="000000"/>
                </a:solidFill>
              </a:rPr>
              <a:t>giúp</a:t>
            </a:r>
            <a:r>
              <a:rPr lang="en-US" sz="2800" dirty="0">
                <a:solidFill>
                  <a:srgbClr val="000000"/>
                </a:solidFill>
              </a:rPr>
              <a:t> angular </a:t>
            </a:r>
            <a:r>
              <a:rPr lang="en-US" sz="2800" dirty="0" err="1" smtClean="0">
                <a:solidFill>
                  <a:srgbClr val="000000"/>
                </a:solidFill>
              </a:rPr>
              <a:t>thêm</a:t>
            </a:r>
            <a:r>
              <a:rPr lang="en-US" sz="2800" dirty="0" smtClean="0">
                <a:solidFill>
                  <a:srgbClr val="000000"/>
                </a:solidFill>
              </a:rPr>
              <a:t> </a:t>
            </a:r>
            <a:r>
              <a:rPr lang="en-US" sz="2800" dirty="0" err="1">
                <a:solidFill>
                  <a:srgbClr val="000000"/>
                </a:solidFill>
              </a:rPr>
              <a:t>các</a:t>
            </a:r>
            <a:r>
              <a:rPr lang="en-US" sz="2800" dirty="0">
                <a:solidFill>
                  <a:srgbClr val="000000"/>
                </a:solidFill>
              </a:rPr>
              <a:t> </a:t>
            </a:r>
            <a:r>
              <a:rPr lang="en-US" sz="2800" dirty="0" err="1">
                <a:solidFill>
                  <a:srgbClr val="000000"/>
                </a:solidFill>
              </a:rPr>
              <a:t>hành</a:t>
            </a:r>
            <a:r>
              <a:rPr lang="en-US" sz="2800" dirty="0">
                <a:solidFill>
                  <a:srgbClr val="000000"/>
                </a:solidFill>
              </a:rPr>
              <a:t> vi </a:t>
            </a:r>
            <a:r>
              <a:rPr lang="en-US" sz="2800" dirty="0" err="1">
                <a:solidFill>
                  <a:srgbClr val="000000"/>
                </a:solidFill>
              </a:rPr>
              <a:t>và</a:t>
            </a:r>
            <a:r>
              <a:rPr lang="en-US" sz="2800" dirty="0">
                <a:solidFill>
                  <a:srgbClr val="000000"/>
                </a:solidFill>
              </a:rPr>
              <a:t> </a:t>
            </a:r>
            <a:r>
              <a:rPr lang="en-US" sz="2800" dirty="0" err="1">
                <a:solidFill>
                  <a:srgbClr val="000000"/>
                </a:solidFill>
              </a:rPr>
              <a:t>biến</a:t>
            </a:r>
            <a:r>
              <a:rPr lang="en-US" sz="2800" dirty="0">
                <a:solidFill>
                  <a:srgbClr val="000000"/>
                </a:solidFill>
              </a:rPr>
              <a:t> </a:t>
            </a:r>
            <a:r>
              <a:rPr lang="en-US" sz="2800" dirty="0" err="1">
                <a:solidFill>
                  <a:srgbClr val="000000"/>
                </a:solidFill>
              </a:rPr>
              <a:t>đổi</a:t>
            </a:r>
            <a:r>
              <a:rPr lang="en-US" sz="2800" dirty="0">
                <a:solidFill>
                  <a:srgbClr val="000000"/>
                </a:solidFill>
              </a:rPr>
              <a:t> template DOM </a:t>
            </a:r>
            <a:r>
              <a:rPr lang="en-US" sz="2800" dirty="0" err="1" smtClean="0">
                <a:solidFill>
                  <a:srgbClr val="000000"/>
                </a:solidFill>
              </a:rPr>
              <a:t>thành</a:t>
            </a:r>
            <a:r>
              <a:rPr lang="en-US" sz="2800" dirty="0" smtClean="0">
                <a:solidFill>
                  <a:srgbClr val="000000"/>
                </a:solidFill>
              </a:rPr>
              <a:t> </a:t>
            </a:r>
            <a:r>
              <a:rPr lang="en-US" sz="2800" dirty="0">
                <a:solidFill>
                  <a:srgbClr val="000000"/>
                </a:solidFill>
              </a:rPr>
              <a:t>dynamic view </a:t>
            </a:r>
            <a:r>
              <a:rPr lang="en-US" sz="2800" dirty="0" smtClean="0">
                <a:solidFill>
                  <a:srgbClr val="000000"/>
                </a:solidFill>
              </a:rPr>
              <a:t>DOM</a:t>
            </a:r>
          </a:p>
          <a:p>
            <a:pPr marL="342900" indent="-342900" algn="l">
              <a:buFont typeface="Arial" pitchFamily="34" charset="0"/>
              <a:buChar char="•"/>
            </a:pPr>
            <a:r>
              <a:rPr lang="en-US" sz="2800" dirty="0" err="1" smtClean="0">
                <a:solidFill>
                  <a:srgbClr val="000000"/>
                </a:solidFill>
              </a:rPr>
              <a:t>Nói</a:t>
            </a:r>
            <a:r>
              <a:rPr lang="en-US" sz="2800" dirty="0" smtClean="0">
                <a:solidFill>
                  <a:srgbClr val="000000"/>
                </a:solidFill>
              </a:rPr>
              <a:t> 1 </a:t>
            </a:r>
            <a:r>
              <a:rPr lang="en-US" sz="2800" dirty="0" err="1" smtClean="0">
                <a:solidFill>
                  <a:srgbClr val="000000"/>
                </a:solidFill>
              </a:rPr>
              <a:t>cách</a:t>
            </a:r>
            <a:r>
              <a:rPr lang="en-US" sz="2800" dirty="0" smtClean="0">
                <a:solidFill>
                  <a:srgbClr val="000000"/>
                </a:solidFill>
              </a:rPr>
              <a:t> </a:t>
            </a:r>
            <a:r>
              <a:rPr lang="en-US" sz="2800" dirty="0" err="1" smtClean="0">
                <a:solidFill>
                  <a:srgbClr val="000000"/>
                </a:solidFill>
              </a:rPr>
              <a:t>đơn</a:t>
            </a:r>
            <a:r>
              <a:rPr lang="en-US" sz="2800" dirty="0" smtClean="0">
                <a:solidFill>
                  <a:srgbClr val="000000"/>
                </a:solidFill>
              </a:rPr>
              <a:t> </a:t>
            </a:r>
            <a:r>
              <a:rPr lang="en-US" sz="2800" dirty="0" err="1" smtClean="0">
                <a:solidFill>
                  <a:srgbClr val="000000"/>
                </a:solidFill>
              </a:rPr>
              <a:t>giản</a:t>
            </a:r>
            <a:r>
              <a:rPr lang="en-US" sz="2800" dirty="0" smtClean="0">
                <a:solidFill>
                  <a:srgbClr val="000000"/>
                </a:solidFill>
              </a:rPr>
              <a:t> </a:t>
            </a:r>
            <a:r>
              <a:rPr lang="en-US" sz="2800" dirty="0" err="1" smtClean="0">
                <a:solidFill>
                  <a:srgbClr val="000000"/>
                </a:solidFill>
              </a:rPr>
              <a:t>nhất</a:t>
            </a:r>
            <a:r>
              <a:rPr lang="en-US" sz="2800" dirty="0" smtClean="0">
                <a:solidFill>
                  <a:srgbClr val="000000"/>
                </a:solidFill>
              </a:rPr>
              <a:t> </a:t>
            </a:r>
            <a:r>
              <a:rPr lang="en-US" sz="2800" dirty="0" err="1" smtClean="0">
                <a:solidFill>
                  <a:srgbClr val="000000"/>
                </a:solidFill>
              </a:rPr>
              <a:t>thì</a:t>
            </a:r>
            <a:r>
              <a:rPr lang="en-US" sz="2800" dirty="0" smtClean="0">
                <a:solidFill>
                  <a:srgbClr val="000000"/>
                </a:solidFill>
              </a:rPr>
              <a:t> Template </a:t>
            </a:r>
            <a:r>
              <a:rPr lang="en-US" sz="2800" dirty="0" err="1" smtClean="0">
                <a:solidFill>
                  <a:srgbClr val="000000"/>
                </a:solidFill>
              </a:rPr>
              <a:t>trong</a:t>
            </a:r>
            <a:r>
              <a:rPr lang="en-US" sz="2800" dirty="0" smtClean="0">
                <a:solidFill>
                  <a:srgbClr val="000000"/>
                </a:solidFill>
              </a:rPr>
              <a:t> </a:t>
            </a:r>
            <a:r>
              <a:rPr lang="en-US" sz="2800" dirty="0" err="1" smtClean="0">
                <a:solidFill>
                  <a:srgbClr val="000000"/>
                </a:solidFill>
              </a:rPr>
              <a:t>AngularJS</a:t>
            </a:r>
            <a:r>
              <a:rPr lang="en-US" sz="2800" dirty="0" smtClean="0">
                <a:solidFill>
                  <a:srgbClr val="000000"/>
                </a:solidFill>
              </a:rPr>
              <a:t> </a:t>
            </a:r>
            <a:r>
              <a:rPr lang="en-US" sz="2800" dirty="0" err="1" smtClean="0">
                <a:solidFill>
                  <a:srgbClr val="000000"/>
                </a:solidFill>
              </a:rPr>
              <a:t>là</a:t>
            </a:r>
            <a:r>
              <a:rPr lang="en-US" sz="2800" dirty="0" smtClean="0">
                <a:solidFill>
                  <a:srgbClr val="000000"/>
                </a:solidFill>
              </a:rPr>
              <a:t> “HTML </a:t>
            </a:r>
            <a:r>
              <a:rPr lang="en-US" sz="2800" dirty="0" err="1" smtClean="0">
                <a:solidFill>
                  <a:srgbClr val="000000"/>
                </a:solidFill>
              </a:rPr>
              <a:t>với</a:t>
            </a:r>
            <a:r>
              <a:rPr lang="en-US" sz="2800" dirty="0" smtClean="0">
                <a:solidFill>
                  <a:srgbClr val="000000"/>
                </a:solidFill>
              </a:rPr>
              <a:t> additional markup”</a:t>
            </a:r>
            <a:endParaRPr lang="en-US" sz="2800" dirty="0">
              <a:solidFill>
                <a:srgbClr val="000000"/>
              </a:solidFill>
            </a:endParaRPr>
          </a:p>
        </p:txBody>
      </p:sp>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5400" dirty="0"/>
              <a:t>Dynamic templates</a:t>
            </a:r>
            <a:endParaRPr lang="en-US" sz="5400" dirty="0">
              <a:latin typeface="Constantia"/>
              <a:cs typeface="Constantia"/>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17</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18056056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 calcmode="lin" valueType="num">
                                      <p:cBhvr>
                                        <p:cTn id="7" dur="1000" fill="hold"/>
                                        <p:tgtEl>
                                          <p:spTgt spid="9">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9">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9">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19125" y="2000925"/>
            <a:ext cx="7905750" cy="1371600"/>
          </a:xfrm>
          <a:prstGeom prst="rect">
            <a:avLst/>
          </a:prstGeom>
        </p:spPr>
      </p:pic>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5400" dirty="0"/>
              <a:t>Dynamic templates</a:t>
            </a:r>
            <a:endParaRPr lang="en-US" sz="5400" dirty="0">
              <a:latin typeface="Constantia"/>
              <a:cs typeface="Constantia"/>
            </a:endParaRP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endParaRPr lang="en-US" sz="2800" dirty="0">
              <a:solidFill>
                <a:srgbClr val="000000"/>
              </a:solidFill>
            </a:endParaRPr>
          </a:p>
          <a:p>
            <a:pPr algn="l"/>
            <a:endParaRPr lang="en-US" sz="2800" dirty="0" smtClean="0">
              <a:solidFill>
                <a:srgbClr val="000000"/>
              </a:solidFill>
            </a:endParaRPr>
          </a:p>
          <a:p>
            <a:pPr algn="l"/>
            <a:endParaRPr lang="en-US" sz="2800" dirty="0">
              <a:solidFill>
                <a:srgbClr val="000000"/>
              </a:solidFill>
            </a:endParaRPr>
          </a:p>
          <a:p>
            <a:pPr algn="l"/>
            <a:r>
              <a:rPr lang="en-US" sz="2800" dirty="0" smtClean="0">
                <a:solidFill>
                  <a:srgbClr val="000000"/>
                </a:solidFill>
              </a:rPr>
              <a:t>Output:</a:t>
            </a:r>
            <a:endParaRPr lang="en-US" sz="2800" dirty="0">
              <a:solidFill>
                <a:srgbClr val="000000"/>
              </a:solidFill>
            </a:endParaRPr>
          </a:p>
          <a:p>
            <a:pPr marL="342900" indent="-342900" algn="l">
              <a:buFont typeface="Arial" pitchFamily="34" charset="0"/>
              <a:buChar char="•"/>
            </a:pPr>
            <a:r>
              <a:rPr lang="en-US" sz="2800" dirty="0" smtClean="0">
                <a:solidFill>
                  <a:srgbClr val="000000"/>
                </a:solidFill>
              </a:rPr>
              <a:t>web</a:t>
            </a:r>
            <a:endParaRPr lang="en-US" sz="2800" dirty="0">
              <a:solidFill>
                <a:srgbClr val="000000"/>
              </a:solidFill>
            </a:endParaRPr>
          </a:p>
          <a:p>
            <a:pPr marL="342900" indent="-342900" algn="l">
              <a:buFont typeface="Arial" pitchFamily="34" charset="0"/>
              <a:buChar char="•"/>
            </a:pPr>
            <a:r>
              <a:rPr lang="en-US" sz="2800" dirty="0" smtClean="0">
                <a:solidFill>
                  <a:srgbClr val="000000"/>
                </a:solidFill>
              </a:rPr>
              <a:t>element</a:t>
            </a:r>
            <a:endParaRPr lang="en-US" sz="2800" dirty="0">
              <a:solidFill>
                <a:srgbClr val="000000"/>
              </a:solidFill>
            </a:endParaRPr>
          </a:p>
          <a:p>
            <a:pPr marL="342900" indent="-342900" algn="l">
              <a:buFont typeface="Arial" pitchFamily="34" charset="0"/>
              <a:buChar char="•"/>
            </a:pPr>
            <a:r>
              <a:rPr lang="en-US" sz="2800" dirty="0" smtClean="0">
                <a:solidFill>
                  <a:srgbClr val="000000"/>
                </a:solidFill>
              </a:rPr>
              <a:t>#</a:t>
            </a:r>
            <a:r>
              <a:rPr lang="en-US" sz="2800" dirty="0">
                <a:solidFill>
                  <a:srgbClr val="000000"/>
                </a:solidFill>
              </a:rPr>
              <a:t>14</a:t>
            </a: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18</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32257692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a:t>Expressions</a:t>
            </a:r>
            <a:endParaRPr lang="en-US" sz="6000" dirty="0">
              <a:latin typeface="Constantia"/>
              <a:cs typeface="Constantia"/>
            </a:endParaRP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sz="2800" dirty="0" err="1" smtClean="0">
                <a:solidFill>
                  <a:srgbClr val="000000"/>
                </a:solidFill>
              </a:rPr>
              <a:t>Là</a:t>
            </a:r>
            <a:r>
              <a:rPr lang="en-US" sz="2800" dirty="0" smtClean="0">
                <a:solidFill>
                  <a:srgbClr val="000000"/>
                </a:solidFill>
              </a:rPr>
              <a:t> </a:t>
            </a:r>
            <a:r>
              <a:rPr lang="en-US" sz="2800" dirty="0" err="1" smtClean="0">
                <a:solidFill>
                  <a:srgbClr val="000000"/>
                </a:solidFill>
              </a:rPr>
              <a:t>các</a:t>
            </a:r>
            <a:r>
              <a:rPr lang="en-US" sz="2800" dirty="0" smtClean="0">
                <a:solidFill>
                  <a:srgbClr val="000000"/>
                </a:solidFill>
              </a:rPr>
              <a:t> snippets </a:t>
            </a:r>
            <a:r>
              <a:rPr lang="en-US" sz="2800" dirty="0" err="1" smtClean="0">
                <a:solidFill>
                  <a:srgbClr val="000000"/>
                </a:solidFill>
              </a:rPr>
              <a:t>giống</a:t>
            </a:r>
            <a:r>
              <a:rPr lang="en-US" sz="2800" dirty="0" smtClean="0">
                <a:solidFill>
                  <a:srgbClr val="000000"/>
                </a:solidFill>
              </a:rPr>
              <a:t> JS </a:t>
            </a:r>
            <a:r>
              <a:rPr lang="en-US" sz="2800" dirty="0" err="1" smtClean="0">
                <a:solidFill>
                  <a:srgbClr val="000000"/>
                </a:solidFill>
              </a:rPr>
              <a:t>được</a:t>
            </a:r>
            <a:r>
              <a:rPr lang="en-US" sz="2800" dirty="0" smtClean="0">
                <a:solidFill>
                  <a:srgbClr val="000000"/>
                </a:solidFill>
              </a:rPr>
              <a:t> </a:t>
            </a:r>
            <a:r>
              <a:rPr lang="en-US" sz="2800" dirty="0" err="1" smtClean="0">
                <a:solidFill>
                  <a:srgbClr val="000000"/>
                </a:solidFill>
              </a:rPr>
              <a:t>đặt</a:t>
            </a:r>
            <a:r>
              <a:rPr lang="en-US" sz="2800" dirty="0" smtClean="0">
                <a:solidFill>
                  <a:srgbClr val="000000"/>
                </a:solidFill>
              </a:rPr>
              <a:t> </a:t>
            </a:r>
            <a:r>
              <a:rPr lang="en-US" sz="2800" dirty="0" err="1" smtClean="0">
                <a:solidFill>
                  <a:srgbClr val="000000"/>
                </a:solidFill>
              </a:rPr>
              <a:t>trong</a:t>
            </a:r>
            <a:r>
              <a:rPr lang="en-US" sz="2800" dirty="0" smtClean="0">
                <a:solidFill>
                  <a:srgbClr val="000000"/>
                </a:solidFill>
              </a:rPr>
              <a:t> bindings, </a:t>
            </a:r>
            <a:r>
              <a:rPr lang="en-US" sz="2800" dirty="0" err="1" smtClean="0">
                <a:solidFill>
                  <a:srgbClr val="000000"/>
                </a:solidFill>
              </a:rPr>
              <a:t>kiểu</a:t>
            </a:r>
            <a:r>
              <a:rPr lang="en-US" sz="2800" dirty="0" smtClean="0">
                <a:solidFill>
                  <a:srgbClr val="000000"/>
                </a:solidFill>
              </a:rPr>
              <a:t> </a:t>
            </a:r>
            <a:r>
              <a:rPr lang="en-US" sz="2800" dirty="0" err="1" smtClean="0">
                <a:solidFill>
                  <a:srgbClr val="000000"/>
                </a:solidFill>
              </a:rPr>
              <a:t>như</a:t>
            </a:r>
            <a:r>
              <a:rPr lang="en-US" sz="2800" dirty="0" smtClean="0">
                <a:solidFill>
                  <a:srgbClr val="000000"/>
                </a:solidFill>
              </a:rPr>
              <a:t> </a:t>
            </a:r>
            <a:r>
              <a:rPr lang="en-US" sz="2800" dirty="0">
                <a:solidFill>
                  <a:srgbClr val="000000"/>
                </a:solidFill>
              </a:rPr>
              <a:t>{{expression}}. </a:t>
            </a:r>
            <a:endParaRPr lang="en-US" sz="2800" dirty="0" smtClean="0">
              <a:solidFill>
                <a:srgbClr val="000000"/>
              </a:solidFill>
            </a:endParaRPr>
          </a:p>
          <a:p>
            <a:pPr marL="342900" indent="-342900" algn="l">
              <a:buFont typeface="Arial" pitchFamily="34" charset="0"/>
              <a:buChar char="•"/>
            </a:pPr>
            <a:r>
              <a:rPr lang="en-US" sz="2800" dirty="0" err="1" smtClean="0">
                <a:solidFill>
                  <a:srgbClr val="000000"/>
                </a:solidFill>
              </a:rPr>
              <a:t>Được</a:t>
            </a:r>
            <a:r>
              <a:rPr lang="en-US" sz="2800" dirty="0" smtClean="0">
                <a:solidFill>
                  <a:srgbClr val="000000"/>
                </a:solidFill>
              </a:rPr>
              <a:t> </a:t>
            </a:r>
            <a:r>
              <a:rPr lang="en-US" sz="2800" dirty="0" err="1" smtClean="0">
                <a:solidFill>
                  <a:srgbClr val="000000"/>
                </a:solidFill>
              </a:rPr>
              <a:t>xử</a:t>
            </a:r>
            <a:r>
              <a:rPr lang="en-US" sz="2800" dirty="0" smtClean="0">
                <a:solidFill>
                  <a:srgbClr val="000000"/>
                </a:solidFill>
              </a:rPr>
              <a:t> </a:t>
            </a:r>
            <a:r>
              <a:rPr lang="en-US" sz="2800" dirty="0" err="1" smtClean="0">
                <a:solidFill>
                  <a:srgbClr val="000000"/>
                </a:solidFill>
              </a:rPr>
              <a:t>lý</a:t>
            </a:r>
            <a:r>
              <a:rPr lang="en-US" sz="2800" dirty="0" smtClean="0">
                <a:solidFill>
                  <a:srgbClr val="000000"/>
                </a:solidFill>
              </a:rPr>
              <a:t> </a:t>
            </a:r>
            <a:r>
              <a:rPr lang="en-US" sz="2800" dirty="0" err="1" smtClean="0">
                <a:solidFill>
                  <a:srgbClr val="000000"/>
                </a:solidFill>
              </a:rPr>
              <a:t>bởi</a:t>
            </a:r>
            <a:r>
              <a:rPr lang="en-US" sz="2800" dirty="0" smtClean="0">
                <a:solidFill>
                  <a:srgbClr val="000000"/>
                </a:solidFill>
              </a:rPr>
              <a:t> </a:t>
            </a:r>
            <a:r>
              <a:rPr lang="en-US" sz="2800" dirty="0">
                <a:solidFill>
                  <a:srgbClr val="000000"/>
                </a:solidFill>
                <a:hlinkClick r:id="rId3"/>
              </a:rPr>
              <a:t>$parse</a:t>
            </a:r>
            <a:r>
              <a:rPr lang="en-US" sz="2800" dirty="0">
                <a:solidFill>
                  <a:srgbClr val="000000"/>
                </a:solidFill>
              </a:rPr>
              <a:t> service</a:t>
            </a:r>
            <a:endParaRPr lang="en-US" sz="2800" dirty="0" smtClean="0">
              <a:solidFill>
                <a:srgbClr val="000000"/>
              </a:solidFill>
            </a:endParaRPr>
          </a:p>
          <a:p>
            <a:pPr marL="342900" indent="-342900" algn="l">
              <a:buFont typeface="Arial" pitchFamily="34" charset="0"/>
              <a:buChar char="•"/>
            </a:pPr>
            <a:r>
              <a:rPr lang="en-US" sz="2800" dirty="0" smtClean="0">
                <a:solidFill>
                  <a:srgbClr val="000000"/>
                </a:solidFill>
              </a:rPr>
              <a:t>Ex</a:t>
            </a:r>
            <a:r>
              <a:rPr lang="en-US" sz="2800" dirty="0">
                <a:solidFill>
                  <a:srgbClr val="000000"/>
                </a:solidFill>
              </a:rPr>
              <a:t>: &lt;body&gt; 1 + 2 = {{1+2}} &lt;/body&gt;</a:t>
            </a: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19</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29326780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err="1" smtClean="0">
                <a:latin typeface="Constantia"/>
                <a:cs typeface="Constantia"/>
              </a:rPr>
              <a:t>Các</a:t>
            </a:r>
            <a:r>
              <a:rPr lang="en-US" sz="4000" dirty="0" smtClean="0">
                <a:latin typeface="Constantia"/>
                <a:cs typeface="Constantia"/>
              </a:rPr>
              <a:t> </a:t>
            </a:r>
            <a:r>
              <a:rPr lang="en-US" sz="4000" dirty="0" err="1" smtClean="0">
                <a:latin typeface="Constantia"/>
                <a:cs typeface="Constantia"/>
              </a:rPr>
              <a:t>mục</a:t>
            </a:r>
            <a:r>
              <a:rPr lang="en-US" sz="4000" dirty="0" smtClean="0">
                <a:latin typeface="Constantia"/>
                <a:cs typeface="Constantia"/>
              </a:rPr>
              <a:t> </a:t>
            </a:r>
            <a:r>
              <a:rPr lang="en-US" sz="4000" dirty="0" err="1" smtClean="0">
                <a:latin typeface="Constantia"/>
                <a:cs typeface="Constantia"/>
              </a:rPr>
              <a:t>trình</a:t>
            </a:r>
            <a:r>
              <a:rPr lang="en-US" sz="4000" dirty="0" smtClean="0">
                <a:latin typeface="Constantia"/>
                <a:cs typeface="Constantia"/>
              </a:rPr>
              <a:t> </a:t>
            </a:r>
            <a:r>
              <a:rPr lang="en-US" sz="4000" dirty="0" err="1" smtClean="0">
                <a:latin typeface="Constantia"/>
                <a:cs typeface="Constantia"/>
              </a:rPr>
              <a:t>bày</a:t>
            </a:r>
            <a:endParaRPr lang="en-US" sz="6000" dirty="0">
              <a:latin typeface="Constantia"/>
              <a:cs typeface="Constantia"/>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vi-VN" sz="2000" dirty="0" smtClean="0">
                <a:solidFill>
                  <a:srgbClr val="000000"/>
                </a:solidFill>
              </a:rPr>
              <a:t>Giới </a:t>
            </a:r>
            <a:r>
              <a:rPr lang="vi-VN" sz="2000" dirty="0">
                <a:solidFill>
                  <a:srgbClr val="000000"/>
                </a:solidFill>
              </a:rPr>
              <a:t>thiệu về AngularJS</a:t>
            </a:r>
          </a:p>
          <a:p>
            <a:pPr marL="800100" lvl="1" indent="-342900" algn="l">
              <a:buFont typeface="Arial" pitchFamily="34" charset="0"/>
              <a:buChar char="•"/>
            </a:pPr>
            <a:r>
              <a:rPr lang="vi-VN" sz="1800" dirty="0">
                <a:solidFill>
                  <a:srgbClr val="000000"/>
                </a:solidFill>
              </a:rPr>
              <a:t>AngularJS là gì?</a:t>
            </a:r>
          </a:p>
          <a:p>
            <a:pPr marL="800100" lvl="1" indent="-342900" algn="l">
              <a:buFont typeface="Arial" pitchFamily="34" charset="0"/>
              <a:buChar char="•"/>
            </a:pPr>
            <a:r>
              <a:rPr lang="vi-VN" sz="1800" dirty="0" smtClean="0">
                <a:solidFill>
                  <a:srgbClr val="000000"/>
                </a:solidFill>
              </a:rPr>
              <a:t>Các </a:t>
            </a:r>
            <a:r>
              <a:rPr lang="vi-VN" sz="1800" dirty="0">
                <a:solidFill>
                  <a:srgbClr val="000000"/>
                </a:solidFill>
              </a:rPr>
              <a:t>đặc trưng </a:t>
            </a:r>
            <a:r>
              <a:rPr lang="vi-VN" sz="1800" dirty="0" smtClean="0">
                <a:solidFill>
                  <a:srgbClr val="000000"/>
                </a:solidFill>
              </a:rPr>
              <a:t>của </a:t>
            </a:r>
            <a:r>
              <a:rPr lang="vi-VN" sz="1800" dirty="0">
                <a:solidFill>
                  <a:srgbClr val="000000"/>
                </a:solidFill>
              </a:rPr>
              <a:t>AngularJS</a:t>
            </a:r>
          </a:p>
          <a:p>
            <a:pPr marL="342900" indent="-342900" algn="l">
              <a:buFont typeface="Arial" pitchFamily="34" charset="0"/>
              <a:buChar char="•"/>
            </a:pPr>
            <a:r>
              <a:rPr lang="vi-VN" sz="2000" dirty="0">
                <a:solidFill>
                  <a:srgbClr val="000000"/>
                </a:solidFill>
              </a:rPr>
              <a:t>Giới thiệu về Yeoman</a:t>
            </a:r>
          </a:p>
          <a:p>
            <a:pPr marL="800100" lvl="1" indent="-342900" algn="l">
              <a:buFont typeface="Arial" pitchFamily="34" charset="0"/>
              <a:buChar char="•"/>
            </a:pPr>
            <a:r>
              <a:rPr lang="vi-VN" sz="1800" dirty="0">
                <a:solidFill>
                  <a:srgbClr val="000000"/>
                </a:solidFill>
              </a:rPr>
              <a:t>Yo</a:t>
            </a:r>
          </a:p>
          <a:p>
            <a:pPr marL="800100" lvl="1" indent="-342900" algn="l">
              <a:buFont typeface="Arial" pitchFamily="34" charset="0"/>
              <a:buChar char="•"/>
            </a:pPr>
            <a:r>
              <a:rPr lang="vi-VN" sz="1800" dirty="0">
                <a:solidFill>
                  <a:srgbClr val="000000"/>
                </a:solidFill>
              </a:rPr>
              <a:t>Grunt</a:t>
            </a:r>
          </a:p>
          <a:p>
            <a:pPr marL="800100" lvl="1" indent="-342900" algn="l">
              <a:buFont typeface="Arial" pitchFamily="34" charset="0"/>
              <a:buChar char="•"/>
            </a:pPr>
            <a:r>
              <a:rPr lang="vi-VN" sz="1800" dirty="0">
                <a:solidFill>
                  <a:srgbClr val="000000"/>
                </a:solidFill>
              </a:rPr>
              <a:t>Bower</a:t>
            </a:r>
          </a:p>
          <a:p>
            <a:pPr marL="342900" indent="-342900" algn="l">
              <a:buFont typeface="Arial" pitchFamily="34" charset="0"/>
              <a:buChar char="•"/>
            </a:pPr>
            <a:r>
              <a:rPr lang="vi-VN" sz="2000" dirty="0">
                <a:solidFill>
                  <a:srgbClr val="000000"/>
                </a:solidFill>
              </a:rPr>
              <a:t>Case study: Xây dựng ứng dụng quản lý người dùng</a:t>
            </a:r>
          </a:p>
          <a:p>
            <a:pPr marL="342900" indent="-342900" algn="l">
              <a:buFont typeface="Arial" pitchFamily="34" charset="0"/>
              <a:buChar char="•"/>
            </a:pPr>
            <a:r>
              <a:rPr lang="vi-VN" sz="2000" dirty="0" smtClean="0">
                <a:solidFill>
                  <a:srgbClr val="000000"/>
                </a:solidFill>
              </a:rPr>
              <a:t>Demo</a:t>
            </a:r>
            <a:endParaRPr lang="vi-VN" sz="2000" dirty="0">
              <a:solidFill>
                <a:srgbClr val="000000"/>
              </a:solidFill>
            </a:endParaRPr>
          </a:p>
          <a:p>
            <a:pPr marL="800100" lvl="1" indent="-342900" algn="l">
              <a:buFont typeface="Arial" pitchFamily="34" charset="0"/>
              <a:buChar char="•"/>
            </a:pPr>
            <a:r>
              <a:rPr lang="vi-VN" sz="1800" dirty="0">
                <a:solidFill>
                  <a:srgbClr val="000000"/>
                </a:solidFill>
              </a:rPr>
              <a:t>Generate skeleton app</a:t>
            </a:r>
          </a:p>
          <a:p>
            <a:pPr marL="800100" lvl="1" indent="-342900" algn="l">
              <a:buFont typeface="Arial" pitchFamily="34" charset="0"/>
              <a:buChar char="•"/>
            </a:pPr>
            <a:r>
              <a:rPr lang="vi-VN" sz="1800" dirty="0">
                <a:solidFill>
                  <a:srgbClr val="000000"/>
                </a:solidFill>
              </a:rPr>
              <a:t>Preview application with built-in server</a:t>
            </a:r>
          </a:p>
          <a:p>
            <a:pPr marL="800100" lvl="1" indent="-342900" algn="l">
              <a:buFont typeface="Arial" pitchFamily="34" charset="0"/>
              <a:buChar char="•"/>
            </a:pPr>
            <a:r>
              <a:rPr lang="vi-VN" sz="1800" dirty="0">
                <a:solidFill>
                  <a:srgbClr val="000000"/>
                </a:solidFill>
              </a:rPr>
              <a:t>Build &amp; deploy application</a:t>
            </a:r>
            <a:r>
              <a:rPr lang="en-US" sz="1800" dirty="0" smtClean="0">
                <a:solidFill>
                  <a:srgbClr val="000000"/>
                </a:solidFill>
              </a:rPr>
              <a:t> </a:t>
            </a:r>
          </a:p>
          <a:p>
            <a:pPr marL="800100" lvl="1" indent="-342900" algn="l">
              <a:buFont typeface="Wingdings" charset="2"/>
              <a:buChar char="ü"/>
            </a:pPr>
            <a:endParaRPr lang="en-US" dirty="0" smtClean="0">
              <a:solidFill>
                <a:srgbClr val="000000"/>
              </a:solidFill>
            </a:endParaRPr>
          </a:p>
          <a:p>
            <a:pPr marL="1200150" lvl="2" indent="-285750" algn="l">
              <a:buFont typeface="Wingdings" charset="2"/>
              <a:buChar char="ü"/>
            </a:pP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2</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37582388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a:t>Scopes</a:t>
            </a:r>
            <a:endParaRPr lang="en-US" sz="6000" dirty="0">
              <a:latin typeface="Constantia"/>
              <a:cs typeface="Constantia"/>
            </a:endParaRP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sz="2800" dirty="0" err="1" smtClean="0">
                <a:solidFill>
                  <a:srgbClr val="000000"/>
                </a:solidFill>
              </a:rPr>
              <a:t>Là</a:t>
            </a:r>
            <a:r>
              <a:rPr lang="en-US" sz="2800" dirty="0" smtClean="0">
                <a:solidFill>
                  <a:srgbClr val="000000"/>
                </a:solidFill>
              </a:rPr>
              <a:t> object </a:t>
            </a:r>
            <a:r>
              <a:rPr lang="en-US" sz="2800" dirty="0" err="1" smtClean="0">
                <a:solidFill>
                  <a:srgbClr val="000000"/>
                </a:solidFill>
              </a:rPr>
              <a:t>trong</a:t>
            </a:r>
            <a:r>
              <a:rPr lang="en-US" sz="2800" dirty="0" smtClean="0">
                <a:solidFill>
                  <a:srgbClr val="000000"/>
                </a:solidFill>
              </a:rPr>
              <a:t> application model</a:t>
            </a:r>
          </a:p>
          <a:p>
            <a:pPr marL="342900" indent="-342900" algn="l">
              <a:buFont typeface="Arial" pitchFamily="34" charset="0"/>
              <a:buChar char="•"/>
            </a:pPr>
            <a:r>
              <a:rPr lang="en-US" sz="2800" dirty="0" err="1" smtClean="0">
                <a:solidFill>
                  <a:srgbClr val="000000"/>
                </a:solidFill>
              </a:rPr>
              <a:t>Là</a:t>
            </a:r>
            <a:r>
              <a:rPr lang="en-US" sz="2800" dirty="0" smtClean="0">
                <a:solidFill>
                  <a:srgbClr val="000000"/>
                </a:solidFill>
              </a:rPr>
              <a:t> </a:t>
            </a:r>
            <a:r>
              <a:rPr lang="en-US" sz="2800" dirty="0" err="1" smtClean="0">
                <a:solidFill>
                  <a:srgbClr val="000000"/>
                </a:solidFill>
              </a:rPr>
              <a:t>phần</a:t>
            </a:r>
            <a:r>
              <a:rPr lang="en-US" sz="2800" dirty="0" smtClean="0">
                <a:solidFill>
                  <a:srgbClr val="000000"/>
                </a:solidFill>
              </a:rPr>
              <a:t> </a:t>
            </a:r>
            <a:r>
              <a:rPr lang="en-US" sz="2800" dirty="0" err="1" smtClean="0">
                <a:solidFill>
                  <a:srgbClr val="000000"/>
                </a:solidFill>
              </a:rPr>
              <a:t>gắn</a:t>
            </a:r>
            <a:r>
              <a:rPr lang="en-US" sz="2800" dirty="0" smtClean="0">
                <a:solidFill>
                  <a:srgbClr val="000000"/>
                </a:solidFill>
              </a:rPr>
              <a:t> </a:t>
            </a:r>
            <a:r>
              <a:rPr lang="en-US" sz="2800" dirty="0" err="1" smtClean="0">
                <a:solidFill>
                  <a:srgbClr val="000000"/>
                </a:solidFill>
              </a:rPr>
              <a:t>kết</a:t>
            </a:r>
            <a:r>
              <a:rPr lang="en-US" sz="2800" dirty="0" smtClean="0">
                <a:solidFill>
                  <a:srgbClr val="000000"/>
                </a:solidFill>
              </a:rPr>
              <a:t> </a:t>
            </a:r>
            <a:r>
              <a:rPr lang="en-US" sz="2800" dirty="0" err="1" smtClean="0">
                <a:solidFill>
                  <a:srgbClr val="000000"/>
                </a:solidFill>
              </a:rPr>
              <a:t>giữa</a:t>
            </a:r>
            <a:r>
              <a:rPr lang="en-US" sz="2800" dirty="0" smtClean="0">
                <a:solidFill>
                  <a:srgbClr val="000000"/>
                </a:solidFill>
              </a:rPr>
              <a:t> View </a:t>
            </a:r>
            <a:r>
              <a:rPr lang="en-US" sz="2800" dirty="0" err="1" smtClean="0">
                <a:solidFill>
                  <a:srgbClr val="000000"/>
                </a:solidFill>
              </a:rPr>
              <a:t>và</a:t>
            </a:r>
            <a:r>
              <a:rPr lang="en-US" sz="2800" dirty="0" smtClean="0">
                <a:solidFill>
                  <a:srgbClr val="000000"/>
                </a:solidFill>
              </a:rPr>
              <a:t> Controller</a:t>
            </a:r>
            <a:endParaRPr lang="en-US" sz="2800" dirty="0">
              <a:solidFill>
                <a:srgbClr val="000000"/>
              </a:solidFill>
            </a:endParaRPr>
          </a:p>
          <a:p>
            <a:pPr marL="342900" indent="-342900" algn="l">
              <a:buFont typeface="Arial" pitchFamily="34" charset="0"/>
              <a:buChar char="•"/>
            </a:pPr>
            <a:r>
              <a:rPr lang="en-US" sz="2800" dirty="0">
                <a:solidFill>
                  <a:srgbClr val="000000"/>
                </a:solidFill>
              </a:rPr>
              <a:t>Scope </a:t>
            </a:r>
            <a:r>
              <a:rPr lang="en-US" sz="2800" dirty="0" err="1" smtClean="0">
                <a:solidFill>
                  <a:srgbClr val="000000"/>
                </a:solidFill>
              </a:rPr>
              <a:t>cung</a:t>
            </a:r>
            <a:r>
              <a:rPr lang="en-US" sz="2800" dirty="0" smtClean="0">
                <a:solidFill>
                  <a:srgbClr val="000000"/>
                </a:solidFill>
              </a:rPr>
              <a:t> </a:t>
            </a:r>
            <a:r>
              <a:rPr lang="en-US" sz="2800" dirty="0" err="1" smtClean="0">
                <a:solidFill>
                  <a:srgbClr val="000000"/>
                </a:solidFill>
              </a:rPr>
              <a:t>cấp</a:t>
            </a:r>
            <a:r>
              <a:rPr lang="en-US" sz="2800" dirty="0" smtClean="0">
                <a:solidFill>
                  <a:srgbClr val="000000"/>
                </a:solidFill>
              </a:rPr>
              <a:t> </a:t>
            </a:r>
            <a:r>
              <a:rPr lang="en-US" sz="2800" dirty="0" err="1" smtClean="0">
                <a:solidFill>
                  <a:srgbClr val="000000"/>
                </a:solidFill>
              </a:rPr>
              <a:t>các</a:t>
            </a:r>
            <a:r>
              <a:rPr lang="en-US" sz="2800" dirty="0" smtClean="0">
                <a:solidFill>
                  <a:srgbClr val="000000"/>
                </a:solidFill>
              </a:rPr>
              <a:t> </a:t>
            </a:r>
            <a:r>
              <a:rPr lang="en-US" sz="2800" dirty="0">
                <a:solidFill>
                  <a:srgbClr val="000000"/>
                </a:solidFill>
              </a:rPr>
              <a:t>APIs </a:t>
            </a:r>
            <a:r>
              <a:rPr lang="en-US" sz="2800" dirty="0" err="1" smtClean="0">
                <a:solidFill>
                  <a:srgbClr val="000000"/>
                </a:solidFill>
              </a:rPr>
              <a:t>để</a:t>
            </a:r>
            <a:r>
              <a:rPr lang="en-US" sz="2800" dirty="0" smtClean="0">
                <a:solidFill>
                  <a:srgbClr val="000000"/>
                </a:solidFill>
              </a:rPr>
              <a:t> </a:t>
            </a:r>
            <a:r>
              <a:rPr lang="en-US" sz="2800" dirty="0" err="1" smtClean="0">
                <a:solidFill>
                  <a:srgbClr val="000000"/>
                </a:solidFill>
              </a:rPr>
              <a:t>theo</a:t>
            </a:r>
            <a:r>
              <a:rPr lang="en-US" sz="2800" dirty="0" smtClean="0">
                <a:solidFill>
                  <a:srgbClr val="000000"/>
                </a:solidFill>
              </a:rPr>
              <a:t> </a:t>
            </a:r>
            <a:r>
              <a:rPr lang="en-US" sz="2800" dirty="0" err="1" smtClean="0">
                <a:solidFill>
                  <a:srgbClr val="000000"/>
                </a:solidFill>
              </a:rPr>
              <a:t>dõi</a:t>
            </a:r>
            <a:r>
              <a:rPr lang="en-US" sz="2800" dirty="0" smtClean="0">
                <a:solidFill>
                  <a:srgbClr val="000000"/>
                </a:solidFill>
              </a:rPr>
              <a:t> </a:t>
            </a:r>
            <a:r>
              <a:rPr lang="en-US" sz="2800" dirty="0" err="1" smtClean="0">
                <a:solidFill>
                  <a:srgbClr val="000000"/>
                </a:solidFill>
              </a:rPr>
              <a:t>các</a:t>
            </a:r>
            <a:r>
              <a:rPr lang="en-US" sz="2800" dirty="0" smtClean="0">
                <a:solidFill>
                  <a:srgbClr val="000000"/>
                </a:solidFill>
              </a:rPr>
              <a:t> </a:t>
            </a:r>
            <a:r>
              <a:rPr lang="en-US" sz="2800" dirty="0" err="1" smtClean="0">
                <a:solidFill>
                  <a:srgbClr val="000000"/>
                </a:solidFill>
              </a:rPr>
              <a:t>thay</a:t>
            </a:r>
            <a:r>
              <a:rPr lang="en-US" sz="2800" dirty="0" smtClean="0">
                <a:solidFill>
                  <a:srgbClr val="000000"/>
                </a:solidFill>
              </a:rPr>
              <a:t> </a:t>
            </a:r>
            <a:r>
              <a:rPr lang="en-US" sz="2800" dirty="0" err="1" smtClean="0">
                <a:solidFill>
                  <a:srgbClr val="000000"/>
                </a:solidFill>
              </a:rPr>
              <a:t>đổi</a:t>
            </a:r>
            <a:r>
              <a:rPr lang="en-US" sz="2800" dirty="0" smtClean="0">
                <a:solidFill>
                  <a:srgbClr val="000000"/>
                </a:solidFill>
              </a:rPr>
              <a:t> </a:t>
            </a:r>
            <a:r>
              <a:rPr lang="en-US" sz="2800" dirty="0" err="1" smtClean="0">
                <a:solidFill>
                  <a:srgbClr val="000000"/>
                </a:solidFill>
              </a:rPr>
              <a:t>của</a:t>
            </a:r>
            <a:r>
              <a:rPr lang="en-US" sz="2800" dirty="0" smtClean="0">
                <a:solidFill>
                  <a:srgbClr val="000000"/>
                </a:solidFill>
              </a:rPr>
              <a:t> Model: </a:t>
            </a:r>
            <a:r>
              <a:rPr lang="en-US" sz="2800" dirty="0">
                <a:solidFill>
                  <a:srgbClr val="000000"/>
                </a:solidFill>
                <a:hlinkClick r:id="rId3"/>
              </a:rPr>
              <a:t>$watch</a:t>
            </a:r>
            <a:endParaRPr lang="en-US" sz="2800" dirty="0">
              <a:solidFill>
                <a:srgbClr val="000000"/>
              </a:solidFill>
            </a:endParaRPr>
          </a:p>
          <a:p>
            <a:pPr marL="342900" indent="-342900" algn="l">
              <a:buFont typeface="Arial" pitchFamily="34" charset="0"/>
              <a:buChar char="•"/>
            </a:pPr>
            <a:r>
              <a:rPr lang="en-US" sz="2800" dirty="0">
                <a:solidFill>
                  <a:srgbClr val="000000"/>
                </a:solidFill>
              </a:rPr>
              <a:t>Scope </a:t>
            </a:r>
            <a:r>
              <a:rPr lang="en-US" sz="2800" dirty="0" err="1" smtClean="0">
                <a:solidFill>
                  <a:srgbClr val="000000"/>
                </a:solidFill>
              </a:rPr>
              <a:t>cung</a:t>
            </a:r>
            <a:r>
              <a:rPr lang="en-US" sz="2800" dirty="0" smtClean="0">
                <a:solidFill>
                  <a:srgbClr val="000000"/>
                </a:solidFill>
              </a:rPr>
              <a:t> </a:t>
            </a:r>
            <a:r>
              <a:rPr lang="en-US" sz="2800" dirty="0" err="1" smtClean="0">
                <a:solidFill>
                  <a:srgbClr val="000000"/>
                </a:solidFill>
              </a:rPr>
              <a:t>cấp</a:t>
            </a:r>
            <a:r>
              <a:rPr lang="en-US" sz="2800" dirty="0" smtClean="0">
                <a:solidFill>
                  <a:srgbClr val="000000"/>
                </a:solidFill>
              </a:rPr>
              <a:t> </a:t>
            </a:r>
            <a:r>
              <a:rPr lang="en-US" sz="2800" dirty="0" err="1" smtClean="0">
                <a:solidFill>
                  <a:srgbClr val="000000"/>
                </a:solidFill>
              </a:rPr>
              <a:t>các</a:t>
            </a:r>
            <a:r>
              <a:rPr lang="en-US" sz="2800" dirty="0" smtClean="0">
                <a:solidFill>
                  <a:srgbClr val="000000"/>
                </a:solidFill>
              </a:rPr>
              <a:t> </a:t>
            </a:r>
            <a:r>
              <a:rPr lang="en-US" sz="2800" dirty="0">
                <a:solidFill>
                  <a:srgbClr val="000000"/>
                </a:solidFill>
              </a:rPr>
              <a:t>APIs </a:t>
            </a:r>
            <a:r>
              <a:rPr lang="en-US" sz="2800" dirty="0" err="1" smtClean="0">
                <a:solidFill>
                  <a:srgbClr val="000000"/>
                </a:solidFill>
              </a:rPr>
              <a:t>để</a:t>
            </a:r>
            <a:r>
              <a:rPr lang="en-US" sz="2800" dirty="0" smtClean="0">
                <a:solidFill>
                  <a:srgbClr val="000000"/>
                </a:solidFill>
              </a:rPr>
              <a:t> </a:t>
            </a:r>
            <a:r>
              <a:rPr lang="en-US" sz="2800" dirty="0" err="1" smtClean="0">
                <a:solidFill>
                  <a:srgbClr val="000000"/>
                </a:solidFill>
              </a:rPr>
              <a:t>truyền</a:t>
            </a:r>
            <a:r>
              <a:rPr lang="en-US" sz="2800" dirty="0" smtClean="0">
                <a:solidFill>
                  <a:srgbClr val="000000"/>
                </a:solidFill>
              </a:rPr>
              <a:t> </a:t>
            </a:r>
            <a:r>
              <a:rPr lang="en-US" sz="2800" dirty="0" err="1" smtClean="0">
                <a:solidFill>
                  <a:srgbClr val="000000"/>
                </a:solidFill>
              </a:rPr>
              <a:t>bất</a:t>
            </a:r>
            <a:r>
              <a:rPr lang="en-US" sz="2800" dirty="0" smtClean="0">
                <a:solidFill>
                  <a:srgbClr val="000000"/>
                </a:solidFill>
              </a:rPr>
              <a:t> </a:t>
            </a:r>
            <a:r>
              <a:rPr lang="en-US" sz="2800" dirty="0" err="1" smtClean="0">
                <a:solidFill>
                  <a:srgbClr val="000000"/>
                </a:solidFill>
              </a:rPr>
              <a:t>kỳ</a:t>
            </a:r>
            <a:r>
              <a:rPr lang="en-US" sz="2800" dirty="0" smtClean="0">
                <a:solidFill>
                  <a:srgbClr val="000000"/>
                </a:solidFill>
              </a:rPr>
              <a:t> </a:t>
            </a:r>
            <a:r>
              <a:rPr lang="en-US" sz="2800" dirty="0" err="1" smtClean="0">
                <a:solidFill>
                  <a:srgbClr val="000000"/>
                </a:solidFill>
              </a:rPr>
              <a:t>thay</a:t>
            </a:r>
            <a:r>
              <a:rPr lang="en-US" sz="2800" dirty="0" smtClean="0">
                <a:solidFill>
                  <a:srgbClr val="000000"/>
                </a:solidFill>
              </a:rPr>
              <a:t> </a:t>
            </a:r>
            <a:r>
              <a:rPr lang="en-US" sz="2800" dirty="0" err="1" smtClean="0">
                <a:solidFill>
                  <a:srgbClr val="000000"/>
                </a:solidFill>
              </a:rPr>
              <a:t>đổi</a:t>
            </a:r>
            <a:r>
              <a:rPr lang="en-US" sz="2800" dirty="0" smtClean="0">
                <a:solidFill>
                  <a:srgbClr val="000000"/>
                </a:solidFill>
              </a:rPr>
              <a:t> </a:t>
            </a:r>
            <a:r>
              <a:rPr lang="en-US" sz="2800" dirty="0" err="1" smtClean="0">
                <a:solidFill>
                  <a:srgbClr val="000000"/>
                </a:solidFill>
              </a:rPr>
              <a:t>nào</a:t>
            </a:r>
            <a:r>
              <a:rPr lang="en-US" sz="2800" dirty="0" smtClean="0">
                <a:solidFill>
                  <a:srgbClr val="000000"/>
                </a:solidFill>
              </a:rPr>
              <a:t> </a:t>
            </a:r>
            <a:r>
              <a:rPr lang="en-US" sz="2800" dirty="0" err="1" smtClean="0">
                <a:solidFill>
                  <a:srgbClr val="000000"/>
                </a:solidFill>
              </a:rPr>
              <a:t>của</a:t>
            </a:r>
            <a:r>
              <a:rPr lang="en-US" sz="2800" dirty="0" smtClean="0">
                <a:solidFill>
                  <a:srgbClr val="000000"/>
                </a:solidFill>
              </a:rPr>
              <a:t> Model </a:t>
            </a:r>
            <a:r>
              <a:rPr lang="en-US" sz="2800" dirty="0" err="1" smtClean="0">
                <a:solidFill>
                  <a:srgbClr val="000000"/>
                </a:solidFill>
              </a:rPr>
              <a:t>tới</a:t>
            </a:r>
            <a:r>
              <a:rPr lang="en-US" sz="2800" dirty="0" smtClean="0">
                <a:solidFill>
                  <a:srgbClr val="000000"/>
                </a:solidFill>
              </a:rPr>
              <a:t> View: </a:t>
            </a:r>
            <a:r>
              <a:rPr lang="en-US" sz="2800" dirty="0">
                <a:solidFill>
                  <a:srgbClr val="000000"/>
                </a:solidFill>
                <a:hlinkClick r:id="rId3"/>
              </a:rPr>
              <a:t>$apply</a:t>
            </a:r>
            <a:endParaRPr lang="en-US" sz="2800" dirty="0">
              <a:solidFill>
                <a:srgbClr val="000000"/>
              </a:solidFill>
            </a:endParaRPr>
          </a:p>
          <a:p>
            <a:pPr marL="342900" indent="-342900" algn="l">
              <a:buFont typeface="Arial" pitchFamily="34" charset="0"/>
              <a:buChar char="•"/>
            </a:pPr>
            <a:r>
              <a:rPr lang="en-US" sz="2800" dirty="0" err="1" smtClean="0">
                <a:solidFill>
                  <a:srgbClr val="000000"/>
                </a:solidFill>
              </a:rPr>
              <a:t>Tự</a:t>
            </a:r>
            <a:r>
              <a:rPr lang="en-US" sz="2800" dirty="0" smtClean="0">
                <a:solidFill>
                  <a:srgbClr val="000000"/>
                </a:solidFill>
              </a:rPr>
              <a:t> </a:t>
            </a:r>
            <a:r>
              <a:rPr lang="en-US" sz="2800" dirty="0" err="1" smtClean="0">
                <a:solidFill>
                  <a:srgbClr val="000000"/>
                </a:solidFill>
              </a:rPr>
              <a:t>động</a:t>
            </a:r>
            <a:r>
              <a:rPr lang="en-US" sz="2800" dirty="0" smtClean="0">
                <a:solidFill>
                  <a:srgbClr val="000000"/>
                </a:solidFill>
              </a:rPr>
              <a:t> </a:t>
            </a:r>
            <a:r>
              <a:rPr lang="en-US" sz="2800" dirty="0" err="1" smtClean="0">
                <a:solidFill>
                  <a:srgbClr val="000000"/>
                </a:solidFill>
              </a:rPr>
              <a:t>đồng</a:t>
            </a:r>
            <a:r>
              <a:rPr lang="en-US" sz="2800" dirty="0" smtClean="0">
                <a:solidFill>
                  <a:srgbClr val="000000"/>
                </a:solidFill>
              </a:rPr>
              <a:t> </a:t>
            </a:r>
            <a:r>
              <a:rPr lang="en-US" sz="2800" dirty="0" err="1" smtClean="0">
                <a:solidFill>
                  <a:srgbClr val="000000"/>
                </a:solidFill>
              </a:rPr>
              <a:t>bộ</a:t>
            </a:r>
            <a:r>
              <a:rPr lang="en-US" sz="2800" dirty="0" smtClean="0">
                <a:solidFill>
                  <a:srgbClr val="000000"/>
                </a:solidFill>
              </a:rPr>
              <a:t> </a:t>
            </a:r>
            <a:r>
              <a:rPr lang="en-US" sz="2800" dirty="0" err="1" smtClean="0">
                <a:solidFill>
                  <a:srgbClr val="000000"/>
                </a:solidFill>
              </a:rPr>
              <a:t>dữ</a:t>
            </a:r>
            <a:r>
              <a:rPr lang="en-US" sz="2800" dirty="0" smtClean="0">
                <a:solidFill>
                  <a:srgbClr val="000000"/>
                </a:solidFill>
              </a:rPr>
              <a:t> </a:t>
            </a:r>
            <a:r>
              <a:rPr lang="en-US" sz="2800" dirty="0" err="1" smtClean="0">
                <a:solidFill>
                  <a:srgbClr val="000000"/>
                </a:solidFill>
              </a:rPr>
              <a:t>liệu</a:t>
            </a:r>
            <a:r>
              <a:rPr lang="en-US" sz="2800" dirty="0" smtClean="0">
                <a:solidFill>
                  <a:srgbClr val="000000"/>
                </a:solidFill>
              </a:rPr>
              <a:t> </a:t>
            </a:r>
            <a:r>
              <a:rPr lang="en-US" sz="2800" dirty="0" err="1" smtClean="0">
                <a:solidFill>
                  <a:srgbClr val="000000"/>
                </a:solidFill>
              </a:rPr>
              <a:t>giữa</a:t>
            </a:r>
            <a:r>
              <a:rPr lang="en-US" sz="2800" dirty="0" smtClean="0">
                <a:solidFill>
                  <a:srgbClr val="000000"/>
                </a:solidFill>
              </a:rPr>
              <a:t> Model </a:t>
            </a:r>
            <a:r>
              <a:rPr lang="en-US" sz="2800" dirty="0" err="1" smtClean="0">
                <a:solidFill>
                  <a:srgbClr val="000000"/>
                </a:solidFill>
              </a:rPr>
              <a:t>và</a:t>
            </a:r>
            <a:r>
              <a:rPr lang="en-US" sz="2800" dirty="0" smtClean="0">
                <a:solidFill>
                  <a:srgbClr val="000000"/>
                </a:solidFill>
              </a:rPr>
              <a:t> View</a:t>
            </a:r>
            <a:endParaRPr lang="en-US" sz="2800"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20</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15384525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a:t>Scopes</a:t>
            </a:r>
            <a:endParaRPr lang="en-US" sz="6000" dirty="0">
              <a:latin typeface="Constantia"/>
              <a:cs typeface="Constantia"/>
            </a:endParaRP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endParaRPr lang="en-US" sz="2800"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21</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3" name="Picture 2"/>
          <p:cNvPicPr>
            <a:picLocks noChangeAspect="1"/>
          </p:cNvPicPr>
          <p:nvPr/>
        </p:nvPicPr>
        <p:blipFill>
          <a:blip r:embed="rId3"/>
          <a:stretch>
            <a:fillRect/>
          </a:stretch>
        </p:blipFill>
        <p:spPr>
          <a:xfrm>
            <a:off x="2243137" y="2329218"/>
            <a:ext cx="4657725" cy="3190875"/>
          </a:xfrm>
          <a:prstGeom prst="rect">
            <a:avLst/>
          </a:prstGeom>
        </p:spPr>
      </p:pic>
    </p:spTree>
    <p:extLst>
      <p:ext uri="{BB962C8B-B14F-4D97-AF65-F5344CB8AC3E}">
        <p14:creationId xmlns:p14="http://schemas.microsoft.com/office/powerpoint/2010/main" xmlns="" val="24788203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a:t>Scopes</a:t>
            </a:r>
            <a:endParaRPr lang="en-US" sz="6000" dirty="0">
              <a:latin typeface="Constantia"/>
              <a:cs typeface="Constantia"/>
            </a:endParaRP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endParaRPr lang="en-US" sz="2800"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22</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2" name="Picture 1"/>
          <p:cNvPicPr>
            <a:picLocks noChangeAspect="1"/>
          </p:cNvPicPr>
          <p:nvPr/>
        </p:nvPicPr>
        <p:blipFill>
          <a:blip r:embed="rId3"/>
          <a:stretch>
            <a:fillRect/>
          </a:stretch>
        </p:blipFill>
        <p:spPr>
          <a:xfrm>
            <a:off x="1652587" y="2193771"/>
            <a:ext cx="5838825" cy="3581400"/>
          </a:xfrm>
          <a:prstGeom prst="rect">
            <a:avLst/>
          </a:prstGeom>
        </p:spPr>
      </p:pic>
    </p:spTree>
    <p:extLst>
      <p:ext uri="{BB962C8B-B14F-4D97-AF65-F5344CB8AC3E}">
        <p14:creationId xmlns:p14="http://schemas.microsoft.com/office/powerpoint/2010/main" xmlns="" val="33772771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a:t>Scopes</a:t>
            </a:r>
            <a:endParaRPr lang="en-US" sz="6000" dirty="0">
              <a:latin typeface="Constantia"/>
              <a:cs typeface="Constantia"/>
            </a:endParaRP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endParaRPr lang="en-US" sz="2800"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23</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3" name="Picture 2"/>
          <p:cNvPicPr>
            <a:picLocks noChangeAspect="1"/>
          </p:cNvPicPr>
          <p:nvPr/>
        </p:nvPicPr>
        <p:blipFill>
          <a:blip r:embed="rId3"/>
          <a:stretch>
            <a:fillRect/>
          </a:stretch>
        </p:blipFill>
        <p:spPr>
          <a:xfrm>
            <a:off x="2414587" y="2495550"/>
            <a:ext cx="4314825" cy="1866900"/>
          </a:xfrm>
          <a:prstGeom prst="rect">
            <a:avLst/>
          </a:prstGeom>
        </p:spPr>
      </p:pic>
    </p:spTree>
    <p:extLst>
      <p:ext uri="{BB962C8B-B14F-4D97-AF65-F5344CB8AC3E}">
        <p14:creationId xmlns:p14="http://schemas.microsoft.com/office/powerpoint/2010/main" xmlns="" val="34764806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a:t>Dependence Injection</a:t>
            </a:r>
            <a:endParaRPr lang="en-US" sz="6000" dirty="0">
              <a:latin typeface="Constantia"/>
              <a:cs typeface="Constantia"/>
            </a:endParaRP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sz="2800" dirty="0">
                <a:solidFill>
                  <a:srgbClr val="000000"/>
                </a:solidFill>
              </a:rPr>
              <a:t>AngularJS </a:t>
            </a:r>
            <a:r>
              <a:rPr lang="en-US" sz="2800" dirty="0" smtClean="0">
                <a:solidFill>
                  <a:srgbClr val="000000"/>
                </a:solidFill>
              </a:rPr>
              <a:t>sử dụng </a:t>
            </a:r>
            <a:r>
              <a:rPr lang="en-US" sz="2800" dirty="0">
                <a:solidFill>
                  <a:srgbClr val="000000"/>
                </a:solidFill>
              </a:rPr>
              <a:t>DI </a:t>
            </a:r>
            <a:r>
              <a:rPr lang="en-US" sz="2800" dirty="0" smtClean="0">
                <a:solidFill>
                  <a:srgbClr val="000000"/>
                </a:solidFill>
              </a:rPr>
              <a:t>để tách biệt các modules</a:t>
            </a:r>
            <a:endParaRPr lang="en-US" sz="2800" dirty="0">
              <a:solidFill>
                <a:srgbClr val="000000"/>
              </a:solidFill>
            </a:endParaRPr>
          </a:p>
          <a:p>
            <a:pPr marL="342900" indent="-342900" algn="l">
              <a:buFont typeface="Arial" pitchFamily="34" charset="0"/>
              <a:buChar char="•"/>
            </a:pPr>
            <a:r>
              <a:rPr lang="en-US" sz="2800" dirty="0" err="1" smtClean="0">
                <a:solidFill>
                  <a:srgbClr val="000000"/>
                </a:solidFill>
              </a:rPr>
              <a:t>Các</a:t>
            </a:r>
            <a:r>
              <a:rPr lang="en-US" sz="2800" dirty="0">
                <a:solidFill>
                  <a:srgbClr val="000000"/>
                </a:solidFill>
              </a:rPr>
              <a:t> </a:t>
            </a:r>
            <a:r>
              <a:rPr lang="en-US" sz="2800" dirty="0" smtClean="0">
                <a:solidFill>
                  <a:srgbClr val="000000"/>
                </a:solidFill>
              </a:rPr>
              <a:t>dependency </a:t>
            </a:r>
            <a:r>
              <a:rPr lang="en-US" sz="2800" dirty="0" err="1" smtClean="0">
                <a:solidFill>
                  <a:srgbClr val="000000"/>
                </a:solidFill>
              </a:rPr>
              <a:t>được</a:t>
            </a:r>
            <a:r>
              <a:rPr lang="en-US" sz="2800" dirty="0" smtClean="0">
                <a:solidFill>
                  <a:srgbClr val="000000"/>
                </a:solidFill>
              </a:rPr>
              <a:t> </a:t>
            </a:r>
            <a:r>
              <a:rPr lang="en-US" sz="2800" dirty="0" err="1" smtClean="0">
                <a:solidFill>
                  <a:srgbClr val="000000"/>
                </a:solidFill>
              </a:rPr>
              <a:t>đưa</a:t>
            </a:r>
            <a:r>
              <a:rPr lang="en-US" sz="2800" dirty="0" smtClean="0">
                <a:solidFill>
                  <a:srgbClr val="000000"/>
                </a:solidFill>
              </a:rPr>
              <a:t> </a:t>
            </a:r>
            <a:r>
              <a:rPr lang="en-US" sz="2800" dirty="0" err="1" smtClean="0">
                <a:solidFill>
                  <a:srgbClr val="000000"/>
                </a:solidFill>
              </a:rPr>
              <a:t>vào</a:t>
            </a:r>
            <a:r>
              <a:rPr lang="en-US" sz="2800" dirty="0" smtClean="0">
                <a:solidFill>
                  <a:srgbClr val="000000"/>
                </a:solidFill>
              </a:rPr>
              <a:t> </a:t>
            </a:r>
            <a:r>
              <a:rPr lang="en-US" sz="2800" dirty="0" err="1" smtClean="0">
                <a:solidFill>
                  <a:srgbClr val="000000"/>
                </a:solidFill>
              </a:rPr>
              <a:t>tự</a:t>
            </a:r>
            <a:r>
              <a:rPr lang="en-US" sz="2800" dirty="0" smtClean="0">
                <a:solidFill>
                  <a:srgbClr val="000000"/>
                </a:solidFill>
              </a:rPr>
              <a:t> </a:t>
            </a:r>
            <a:r>
              <a:rPr lang="en-US" sz="2800" dirty="0" err="1" smtClean="0">
                <a:solidFill>
                  <a:srgbClr val="000000"/>
                </a:solidFill>
              </a:rPr>
              <a:t>động</a:t>
            </a:r>
            <a:r>
              <a:rPr lang="en-US" sz="2800" dirty="0" smtClean="0">
                <a:solidFill>
                  <a:srgbClr val="000000"/>
                </a:solidFill>
              </a:rPr>
              <a:t> </a:t>
            </a:r>
            <a:r>
              <a:rPr lang="en-US" sz="2800" dirty="0" err="1" smtClean="0">
                <a:solidFill>
                  <a:srgbClr val="000000"/>
                </a:solidFill>
              </a:rPr>
              <a:t>bởi</a:t>
            </a:r>
            <a:r>
              <a:rPr lang="en-US" sz="2800" dirty="0" smtClean="0">
                <a:solidFill>
                  <a:srgbClr val="000000"/>
                </a:solidFill>
              </a:rPr>
              <a:t> framework</a:t>
            </a:r>
            <a:endParaRPr lang="en-US" sz="2800"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24</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31545515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a:solidFill>
                  <a:srgbClr val="000000"/>
                </a:solidFill>
              </a:rPr>
              <a:t>Dependency Annotation</a:t>
            </a:r>
            <a:endParaRPr lang="en-US" sz="6000" dirty="0">
              <a:latin typeface="Constantia"/>
              <a:cs typeface="Constantia"/>
            </a:endParaRP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smtClean="0">
                <a:solidFill>
                  <a:srgbClr val="000000"/>
                </a:solidFill>
              </a:rPr>
              <a:t>Inferring </a:t>
            </a:r>
            <a:r>
              <a:rPr lang="en-US" dirty="0">
                <a:solidFill>
                  <a:srgbClr val="000000"/>
                </a:solidFill>
              </a:rPr>
              <a:t>Dependencies</a:t>
            </a:r>
          </a:p>
          <a:p>
            <a:pPr marL="342900" indent="-342900" algn="l">
              <a:buFont typeface="Arial" pitchFamily="34" charset="0"/>
              <a:buChar char="•"/>
            </a:pPr>
            <a:r>
              <a:rPr lang="en-US" dirty="0">
                <a:solidFill>
                  <a:srgbClr val="000000"/>
                </a:solidFill>
              </a:rPr>
              <a:t>$inject </a:t>
            </a:r>
            <a:r>
              <a:rPr lang="en-US" dirty="0" smtClean="0">
                <a:solidFill>
                  <a:srgbClr val="000000"/>
                </a:solidFill>
              </a:rPr>
              <a:t>Annotation</a:t>
            </a:r>
            <a:endParaRPr lang="en-US" dirty="0">
              <a:solidFill>
                <a:srgbClr val="000000"/>
              </a:solidFill>
            </a:endParaRPr>
          </a:p>
          <a:p>
            <a:pPr marL="342900" indent="-342900" algn="l">
              <a:buFont typeface="Arial" pitchFamily="34" charset="0"/>
              <a:buChar char="•"/>
            </a:pPr>
            <a:r>
              <a:rPr lang="en-US" dirty="0">
                <a:solidFill>
                  <a:srgbClr val="000000"/>
                </a:solidFill>
              </a:rPr>
              <a:t>Inline Annotation</a:t>
            </a:r>
          </a:p>
          <a:p>
            <a:pPr marL="342900" indent="-342900" algn="l">
              <a:buFont typeface="Arial" pitchFamily="34" charset="0"/>
              <a:buChar char="•"/>
            </a:pPr>
            <a:endParaRPr lang="en-US" sz="2800"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25</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12516823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pPr lvl="1" algn="l"/>
            <a:r>
              <a:rPr lang="en-US" dirty="0">
                <a:solidFill>
                  <a:srgbClr val="000000"/>
                </a:solidFill>
              </a:rPr>
              <a:t>Inferring Dependencies</a:t>
            </a: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26</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4" name="Picture 3"/>
          <p:cNvPicPr>
            <a:picLocks noChangeAspect="1"/>
          </p:cNvPicPr>
          <p:nvPr/>
        </p:nvPicPr>
        <p:blipFill>
          <a:blip r:embed="rId3"/>
          <a:stretch>
            <a:fillRect/>
          </a:stretch>
        </p:blipFill>
        <p:spPr>
          <a:xfrm>
            <a:off x="771524" y="2083296"/>
            <a:ext cx="7515225" cy="3533775"/>
          </a:xfrm>
          <a:prstGeom prst="rect">
            <a:avLst/>
          </a:prstGeom>
        </p:spPr>
      </p:pic>
      <p:pic>
        <p:nvPicPr>
          <p:cNvPr id="5" name="Picture 4"/>
          <p:cNvPicPr>
            <a:picLocks noChangeAspect="1"/>
          </p:cNvPicPr>
          <p:nvPr/>
        </p:nvPicPr>
        <p:blipFill>
          <a:blip r:embed="rId4"/>
          <a:stretch>
            <a:fillRect/>
          </a:stretch>
        </p:blipFill>
        <p:spPr>
          <a:xfrm>
            <a:off x="771524" y="2083296"/>
            <a:ext cx="5619750" cy="838200"/>
          </a:xfrm>
          <a:prstGeom prst="rect">
            <a:avLst/>
          </a:prstGeom>
        </p:spPr>
      </p:pic>
    </p:spTree>
    <p:extLst>
      <p:ext uri="{BB962C8B-B14F-4D97-AF65-F5344CB8AC3E}">
        <p14:creationId xmlns:p14="http://schemas.microsoft.com/office/powerpoint/2010/main" xmlns="" val="41231371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pPr lvl="1" algn="l"/>
            <a:r>
              <a:rPr lang="en-US" dirty="0">
                <a:solidFill>
                  <a:srgbClr val="000000"/>
                </a:solidFill>
              </a:rPr>
              <a:t>$inject Annotation</a:t>
            </a: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27</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2" name="Picture 1"/>
          <p:cNvPicPr>
            <a:picLocks noChangeAspect="1"/>
          </p:cNvPicPr>
          <p:nvPr/>
        </p:nvPicPr>
        <p:blipFill>
          <a:blip r:embed="rId3"/>
          <a:stretch>
            <a:fillRect/>
          </a:stretch>
        </p:blipFill>
        <p:spPr>
          <a:xfrm>
            <a:off x="1166812" y="2943225"/>
            <a:ext cx="6810375" cy="971550"/>
          </a:xfrm>
          <a:prstGeom prst="rect">
            <a:avLst/>
          </a:prstGeom>
        </p:spPr>
      </p:pic>
    </p:spTree>
    <p:extLst>
      <p:ext uri="{BB962C8B-B14F-4D97-AF65-F5344CB8AC3E}">
        <p14:creationId xmlns:p14="http://schemas.microsoft.com/office/powerpoint/2010/main" xmlns="" val="31608614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pPr lvl="1" algn="l"/>
            <a:r>
              <a:rPr lang="en-US" dirty="0">
                <a:solidFill>
                  <a:srgbClr val="000000"/>
                </a:solidFill>
              </a:rPr>
              <a:t>$inject </a:t>
            </a:r>
            <a:r>
              <a:rPr lang="en-US" dirty="0" smtClean="0">
                <a:solidFill>
                  <a:srgbClr val="000000"/>
                </a:solidFill>
              </a:rPr>
              <a:t>API</a:t>
            </a:r>
            <a:endParaRPr lang="en-US" dirty="0">
              <a:solidFill>
                <a:srgbClr val="000000"/>
              </a:solidFill>
            </a:endParaRP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b="1" dirty="0">
                <a:solidFill>
                  <a:srgbClr val="000000"/>
                </a:solidFill>
              </a:rPr>
              <a:t>$</a:t>
            </a:r>
            <a:r>
              <a:rPr lang="en-US" b="1" dirty="0" err="1">
                <a:solidFill>
                  <a:srgbClr val="000000"/>
                </a:solidFill>
              </a:rPr>
              <a:t>injector.get</a:t>
            </a:r>
            <a:r>
              <a:rPr lang="en-US" b="1" dirty="0">
                <a:solidFill>
                  <a:srgbClr val="000000"/>
                </a:solidFill>
              </a:rPr>
              <a:t>(name</a:t>
            </a:r>
            <a:r>
              <a:rPr lang="en-US" b="1" dirty="0" smtClean="0">
                <a:solidFill>
                  <a:srgbClr val="000000"/>
                </a:solidFill>
              </a:rPr>
              <a:t>)</a:t>
            </a:r>
            <a:r>
              <a:rPr lang="en-US" dirty="0" smtClean="0">
                <a:solidFill>
                  <a:srgbClr val="000000"/>
                </a:solidFill>
              </a:rPr>
              <a:t>: Return </a:t>
            </a:r>
            <a:r>
              <a:rPr lang="en-US" dirty="0">
                <a:solidFill>
                  <a:srgbClr val="000000"/>
                </a:solidFill>
              </a:rPr>
              <a:t>an instance of the service.</a:t>
            </a:r>
          </a:p>
          <a:p>
            <a:pPr marL="342900" indent="-342900" algn="l">
              <a:buFont typeface="Arial" pitchFamily="34" charset="0"/>
              <a:buChar char="•"/>
            </a:pPr>
            <a:r>
              <a:rPr lang="en-US" b="1" dirty="0">
                <a:solidFill>
                  <a:srgbClr val="000000"/>
                </a:solidFill>
              </a:rPr>
              <a:t>$</a:t>
            </a:r>
            <a:r>
              <a:rPr lang="en-US" b="1" dirty="0" err="1">
                <a:solidFill>
                  <a:srgbClr val="000000"/>
                </a:solidFill>
              </a:rPr>
              <a:t>injector.has</a:t>
            </a:r>
            <a:r>
              <a:rPr lang="en-US" b="1" dirty="0">
                <a:solidFill>
                  <a:srgbClr val="000000"/>
                </a:solidFill>
              </a:rPr>
              <a:t>(Name</a:t>
            </a:r>
            <a:r>
              <a:rPr lang="en-US" b="1" dirty="0" smtClean="0">
                <a:solidFill>
                  <a:srgbClr val="000000"/>
                </a:solidFill>
              </a:rPr>
              <a:t>)</a:t>
            </a:r>
            <a:r>
              <a:rPr lang="en-US" dirty="0" smtClean="0">
                <a:solidFill>
                  <a:srgbClr val="000000"/>
                </a:solidFill>
              </a:rPr>
              <a:t>:Allows </a:t>
            </a:r>
            <a:r>
              <a:rPr lang="en-US" dirty="0">
                <a:solidFill>
                  <a:srgbClr val="000000"/>
                </a:solidFill>
              </a:rPr>
              <a:t>the user to query if the </a:t>
            </a:r>
            <a:r>
              <a:rPr lang="en-US" dirty="0" smtClean="0">
                <a:solidFill>
                  <a:srgbClr val="000000"/>
                </a:solidFill>
              </a:rPr>
              <a:t>particular </a:t>
            </a:r>
            <a:r>
              <a:rPr lang="en-US" dirty="0">
                <a:solidFill>
                  <a:srgbClr val="000000"/>
                </a:solidFill>
              </a:rPr>
              <a:t>service exist.</a:t>
            </a:r>
          </a:p>
          <a:p>
            <a:pPr marL="342900" indent="-342900" algn="l">
              <a:buFont typeface="Arial" pitchFamily="34" charset="0"/>
              <a:buChar char="•"/>
            </a:pPr>
            <a:r>
              <a:rPr lang="en-US" b="1" dirty="0">
                <a:solidFill>
                  <a:srgbClr val="000000"/>
                </a:solidFill>
              </a:rPr>
              <a:t>$</a:t>
            </a:r>
            <a:r>
              <a:rPr lang="en-US" b="1" dirty="0" err="1">
                <a:solidFill>
                  <a:srgbClr val="000000"/>
                </a:solidFill>
              </a:rPr>
              <a:t>injector.instantiate</a:t>
            </a:r>
            <a:r>
              <a:rPr lang="en-US" b="1" dirty="0">
                <a:solidFill>
                  <a:srgbClr val="000000"/>
                </a:solidFill>
              </a:rPr>
              <a:t>(Type, locals</a:t>
            </a:r>
            <a:r>
              <a:rPr lang="en-US" b="1" dirty="0" smtClean="0">
                <a:solidFill>
                  <a:srgbClr val="000000"/>
                </a:solidFill>
              </a:rPr>
              <a:t>): </a:t>
            </a:r>
            <a:r>
              <a:rPr lang="en-US" dirty="0" smtClean="0">
                <a:solidFill>
                  <a:srgbClr val="000000"/>
                </a:solidFill>
              </a:rPr>
              <a:t>Create </a:t>
            </a:r>
            <a:r>
              <a:rPr lang="en-US" dirty="0">
                <a:solidFill>
                  <a:srgbClr val="000000"/>
                </a:solidFill>
              </a:rPr>
              <a:t>a new instance of JS type.</a:t>
            </a:r>
          </a:p>
          <a:p>
            <a:pPr marL="342900" indent="-342900" algn="l">
              <a:buFont typeface="Arial" pitchFamily="34" charset="0"/>
              <a:buChar char="•"/>
            </a:pPr>
            <a:r>
              <a:rPr lang="en-US" b="1" dirty="0">
                <a:solidFill>
                  <a:srgbClr val="000000"/>
                </a:solidFill>
              </a:rPr>
              <a:t>$</a:t>
            </a:r>
            <a:r>
              <a:rPr lang="en-US" b="1" dirty="0" err="1">
                <a:solidFill>
                  <a:srgbClr val="000000"/>
                </a:solidFill>
              </a:rPr>
              <a:t>injector.invoke</a:t>
            </a:r>
            <a:r>
              <a:rPr lang="en-US" b="1" dirty="0">
                <a:solidFill>
                  <a:srgbClr val="000000"/>
                </a:solidFill>
              </a:rPr>
              <a:t>(</a:t>
            </a:r>
            <a:r>
              <a:rPr lang="en-US" b="1" dirty="0" err="1">
                <a:solidFill>
                  <a:srgbClr val="000000"/>
                </a:solidFill>
              </a:rPr>
              <a:t>fn</a:t>
            </a:r>
            <a:r>
              <a:rPr lang="en-US" b="1" dirty="0">
                <a:solidFill>
                  <a:srgbClr val="000000"/>
                </a:solidFill>
              </a:rPr>
              <a:t>, self, locals</a:t>
            </a:r>
            <a:r>
              <a:rPr lang="en-US" b="1" dirty="0" smtClean="0">
                <a:solidFill>
                  <a:srgbClr val="000000"/>
                </a:solidFill>
              </a:rPr>
              <a:t>)</a:t>
            </a:r>
            <a:r>
              <a:rPr lang="en-US" dirty="0" smtClean="0">
                <a:solidFill>
                  <a:srgbClr val="000000"/>
                </a:solidFill>
              </a:rPr>
              <a:t>: Invoke </a:t>
            </a:r>
            <a:r>
              <a:rPr lang="en-US" dirty="0">
                <a:solidFill>
                  <a:srgbClr val="000000"/>
                </a:solidFill>
              </a:rPr>
              <a:t>the method and supply the method arguments from the $injector.</a:t>
            </a: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28</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35599203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pPr lvl="1" algn="l"/>
            <a:r>
              <a:rPr lang="en-US" dirty="0">
                <a:solidFill>
                  <a:srgbClr val="000000"/>
                </a:solidFill>
              </a:rPr>
              <a:t>Inline Annotation</a:t>
            </a: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29</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2" name="Picture 1"/>
          <p:cNvPicPr>
            <a:picLocks noChangeAspect="1"/>
          </p:cNvPicPr>
          <p:nvPr/>
        </p:nvPicPr>
        <p:blipFill>
          <a:blip r:embed="rId3"/>
          <a:stretch>
            <a:fillRect/>
          </a:stretch>
        </p:blipFill>
        <p:spPr>
          <a:xfrm>
            <a:off x="1222265" y="2050040"/>
            <a:ext cx="6810375" cy="4038600"/>
          </a:xfrm>
          <a:prstGeom prst="rect">
            <a:avLst/>
          </a:prstGeom>
        </p:spPr>
      </p:pic>
    </p:spTree>
    <p:extLst>
      <p:ext uri="{BB962C8B-B14F-4D97-AF65-F5344CB8AC3E}">
        <p14:creationId xmlns:p14="http://schemas.microsoft.com/office/powerpoint/2010/main" xmlns="" val="9716630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
        <p:nvSpPr>
          <p:cNvPr id="13"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4"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3</a:t>
            </a:fld>
            <a:endParaRPr lang="en-US" dirty="0">
              <a:solidFill>
                <a:schemeClr val="accent6">
                  <a:lumMod val="60000"/>
                  <a:lumOff val="40000"/>
                </a:schemeClr>
              </a:solidFill>
            </a:endParaRPr>
          </a:p>
        </p:txBody>
      </p:sp>
      <p:pic>
        <p:nvPicPr>
          <p:cNvPr id="2" name="Picture 1"/>
          <p:cNvPicPr>
            <a:picLocks noChangeAspect="1"/>
          </p:cNvPicPr>
          <p:nvPr/>
        </p:nvPicPr>
        <p:blipFill>
          <a:blip r:embed="rId3" cstate="email">
            <a:extLst>
              <a:ext uri="{28A0092B-C50C-407E-A947-70E740481C1C}">
                <a14:useLocalDpi xmlns:a14="http://schemas.microsoft.com/office/drawing/2010/main" xmlns="" val="0"/>
              </a:ext>
            </a:extLst>
          </a:blip>
          <a:stretch>
            <a:fillRect/>
          </a:stretch>
        </p:blipFill>
        <p:spPr>
          <a:xfrm>
            <a:off x="1440545" y="2254575"/>
            <a:ext cx="6262910" cy="3662941"/>
          </a:xfrm>
          <a:prstGeom prst="rect">
            <a:avLst/>
          </a:prstGeom>
        </p:spPr>
      </p:pic>
      <p:sp>
        <p:nvSpPr>
          <p:cNvPr id="3" name="TextBox 2"/>
          <p:cNvSpPr txBox="1"/>
          <p:nvPr/>
        </p:nvSpPr>
        <p:spPr>
          <a:xfrm>
            <a:off x="2298818" y="1435694"/>
            <a:ext cx="4735079" cy="646331"/>
          </a:xfrm>
          <a:prstGeom prst="rect">
            <a:avLst/>
          </a:prstGeom>
          <a:noFill/>
        </p:spPr>
        <p:txBody>
          <a:bodyPr wrap="none" rtlCol="0">
            <a:spAutoFit/>
          </a:bodyPr>
          <a:lstStyle/>
          <a:p>
            <a:r>
              <a:rPr lang="en-US" sz="3600" dirty="0" smtClean="0">
                <a:solidFill>
                  <a:schemeClr val="accent6">
                    <a:lumMod val="75000"/>
                  </a:schemeClr>
                </a:solidFill>
              </a:rPr>
              <a:t>Client Technology Stack</a:t>
            </a:r>
            <a:endParaRPr lang="en-US" sz="3600" dirty="0">
              <a:solidFill>
                <a:schemeClr val="accent6">
                  <a:lumMod val="75000"/>
                </a:schemeClr>
              </a:solidFill>
            </a:endParaRPr>
          </a:p>
        </p:txBody>
      </p:sp>
    </p:spTree>
    <p:extLst>
      <p:ext uri="{BB962C8B-B14F-4D97-AF65-F5344CB8AC3E}">
        <p14:creationId xmlns:p14="http://schemas.microsoft.com/office/powerpoint/2010/main" xmlns="" val="32416354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a:t>Dependence Injection</a:t>
            </a:r>
            <a:endParaRPr lang="en-US" sz="6000" dirty="0">
              <a:latin typeface="Constantia"/>
              <a:cs typeface="Constantia"/>
            </a:endParaRP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err="1" smtClean="0">
                <a:solidFill>
                  <a:srgbClr val="000000"/>
                </a:solidFill>
              </a:rPr>
              <a:t>Bất</a:t>
            </a:r>
            <a:r>
              <a:rPr lang="en-US" dirty="0" smtClean="0">
                <a:solidFill>
                  <a:srgbClr val="000000"/>
                </a:solidFill>
              </a:rPr>
              <a:t> </a:t>
            </a:r>
            <a:r>
              <a:rPr lang="en-US" dirty="0" err="1" smtClean="0">
                <a:solidFill>
                  <a:srgbClr val="000000"/>
                </a:solidFill>
              </a:rPr>
              <a:t>cứ</a:t>
            </a:r>
            <a:r>
              <a:rPr lang="en-US" dirty="0" smtClean="0">
                <a:solidFill>
                  <a:srgbClr val="000000"/>
                </a:solidFill>
              </a:rPr>
              <a:t> function </a:t>
            </a:r>
            <a:r>
              <a:rPr lang="en-US" dirty="0" err="1" smtClean="0">
                <a:solidFill>
                  <a:srgbClr val="000000"/>
                </a:solidFill>
              </a:rPr>
              <a:t>nào</a:t>
            </a:r>
            <a:r>
              <a:rPr lang="en-US" dirty="0" smtClean="0">
                <a:solidFill>
                  <a:srgbClr val="000000"/>
                </a:solidFill>
              </a:rPr>
              <a:t> </a:t>
            </a:r>
            <a:r>
              <a:rPr lang="en-US" dirty="0" err="1" smtClean="0">
                <a:solidFill>
                  <a:srgbClr val="000000"/>
                </a:solidFill>
              </a:rPr>
              <a:t>được</a:t>
            </a:r>
            <a:r>
              <a:rPr lang="en-US" dirty="0" smtClean="0">
                <a:solidFill>
                  <a:srgbClr val="000000"/>
                </a:solidFill>
              </a:rPr>
              <a:t> </a:t>
            </a:r>
            <a:r>
              <a:rPr lang="en-US" dirty="0" err="1" smtClean="0">
                <a:solidFill>
                  <a:srgbClr val="000000"/>
                </a:solidFill>
              </a:rPr>
              <a:t>gọi</a:t>
            </a:r>
            <a:r>
              <a:rPr lang="en-US" dirty="0" smtClean="0">
                <a:solidFill>
                  <a:srgbClr val="000000"/>
                </a:solidFill>
              </a:rPr>
              <a:t> </a:t>
            </a:r>
            <a:r>
              <a:rPr lang="en-US" dirty="0" err="1" smtClean="0">
                <a:solidFill>
                  <a:srgbClr val="000000"/>
                </a:solidFill>
              </a:rPr>
              <a:t>với</a:t>
            </a:r>
            <a:r>
              <a:rPr lang="en-US" dirty="0" smtClean="0">
                <a:solidFill>
                  <a:srgbClr val="000000"/>
                </a:solidFill>
              </a:rPr>
              <a:t> $</a:t>
            </a:r>
            <a:r>
              <a:rPr lang="en-US" dirty="0" err="1" smtClean="0">
                <a:solidFill>
                  <a:srgbClr val="000000"/>
                </a:solidFill>
              </a:rPr>
              <a:t>injector.invoke</a:t>
            </a:r>
            <a:r>
              <a:rPr lang="en-US" dirty="0" smtClean="0">
                <a:solidFill>
                  <a:srgbClr val="000000"/>
                </a:solidFill>
              </a:rPr>
              <a:t> </a:t>
            </a:r>
            <a:r>
              <a:rPr lang="en-US" dirty="0" err="1" smtClean="0">
                <a:solidFill>
                  <a:srgbClr val="000000"/>
                </a:solidFill>
              </a:rPr>
              <a:t>đều</a:t>
            </a:r>
            <a:r>
              <a:rPr lang="en-US" dirty="0" smtClean="0">
                <a:solidFill>
                  <a:srgbClr val="000000"/>
                </a:solidFill>
              </a:rPr>
              <a:t> </a:t>
            </a:r>
            <a:r>
              <a:rPr lang="en-US" dirty="0" err="1" smtClean="0">
                <a:solidFill>
                  <a:srgbClr val="000000"/>
                </a:solidFill>
              </a:rPr>
              <a:t>có</a:t>
            </a:r>
            <a:r>
              <a:rPr lang="en-US" dirty="0" smtClean="0">
                <a:solidFill>
                  <a:srgbClr val="000000"/>
                </a:solidFill>
              </a:rPr>
              <a:t> </a:t>
            </a:r>
            <a:r>
              <a:rPr lang="en-US" dirty="0" err="1" smtClean="0">
                <a:solidFill>
                  <a:srgbClr val="000000"/>
                </a:solidFill>
              </a:rPr>
              <a:t>thể</a:t>
            </a:r>
            <a:r>
              <a:rPr lang="en-US" dirty="0" smtClean="0">
                <a:solidFill>
                  <a:srgbClr val="000000"/>
                </a:solidFill>
              </a:rPr>
              <a:t> </a:t>
            </a:r>
            <a:r>
              <a:rPr lang="en-US" dirty="0" err="1" smtClean="0">
                <a:solidFill>
                  <a:srgbClr val="000000"/>
                </a:solidFill>
              </a:rPr>
              <a:t>được</a:t>
            </a:r>
            <a:r>
              <a:rPr lang="en-US" dirty="0" smtClean="0">
                <a:solidFill>
                  <a:srgbClr val="000000"/>
                </a:solidFill>
              </a:rPr>
              <a:t> inject</a:t>
            </a:r>
          </a:p>
          <a:p>
            <a:pPr marL="342900" indent="-342900" algn="l">
              <a:buFont typeface="Arial" pitchFamily="34" charset="0"/>
              <a:buChar char="•"/>
            </a:pPr>
            <a:r>
              <a:rPr lang="en-US" dirty="0" err="1" smtClean="0">
                <a:solidFill>
                  <a:srgbClr val="000000"/>
                </a:solidFill>
              </a:rPr>
              <a:t>Mặc</a:t>
            </a:r>
            <a:r>
              <a:rPr lang="en-US" dirty="0" smtClean="0">
                <a:solidFill>
                  <a:srgbClr val="000000"/>
                </a:solidFill>
              </a:rPr>
              <a:t> </a:t>
            </a:r>
            <a:r>
              <a:rPr lang="en-US" dirty="0" err="1" smtClean="0">
                <a:solidFill>
                  <a:srgbClr val="000000"/>
                </a:solidFill>
              </a:rPr>
              <a:t>định</a:t>
            </a:r>
            <a:r>
              <a:rPr lang="en-US" dirty="0" smtClean="0">
                <a:solidFill>
                  <a:srgbClr val="000000"/>
                </a:solidFill>
              </a:rPr>
              <a:t> </a:t>
            </a:r>
            <a:r>
              <a:rPr lang="en-US" dirty="0" err="1" smtClean="0">
                <a:solidFill>
                  <a:srgbClr val="000000"/>
                </a:solidFill>
              </a:rPr>
              <a:t>bao</a:t>
            </a:r>
            <a:r>
              <a:rPr lang="en-US" dirty="0" smtClean="0">
                <a:solidFill>
                  <a:srgbClr val="000000"/>
                </a:solidFill>
              </a:rPr>
              <a:t> </a:t>
            </a:r>
            <a:r>
              <a:rPr lang="en-US" dirty="0" err="1" smtClean="0">
                <a:solidFill>
                  <a:srgbClr val="000000"/>
                </a:solidFill>
              </a:rPr>
              <a:t>gồm</a:t>
            </a:r>
            <a:r>
              <a:rPr lang="en-US" dirty="0" smtClean="0">
                <a:solidFill>
                  <a:srgbClr val="000000"/>
                </a:solidFill>
              </a:rPr>
              <a:t>:</a:t>
            </a:r>
          </a:p>
          <a:p>
            <a:pPr marL="800100" lvl="1" indent="-342900" algn="l">
              <a:buFont typeface="Arial" pitchFamily="34" charset="0"/>
              <a:buChar char="•"/>
            </a:pPr>
            <a:r>
              <a:rPr lang="en-US" dirty="0" smtClean="0">
                <a:solidFill>
                  <a:srgbClr val="000000"/>
                </a:solidFill>
              </a:rPr>
              <a:t>controller</a:t>
            </a:r>
            <a:endParaRPr lang="en-US" dirty="0">
              <a:solidFill>
                <a:srgbClr val="000000"/>
              </a:solidFill>
            </a:endParaRPr>
          </a:p>
          <a:p>
            <a:pPr marL="800100" lvl="1" indent="-342900" algn="l">
              <a:buFont typeface="Arial" pitchFamily="34" charset="0"/>
              <a:buChar char="•"/>
            </a:pPr>
            <a:r>
              <a:rPr lang="en-US" dirty="0">
                <a:solidFill>
                  <a:srgbClr val="000000"/>
                </a:solidFill>
              </a:rPr>
              <a:t>directive</a:t>
            </a:r>
          </a:p>
          <a:p>
            <a:pPr marL="800100" lvl="1" indent="-342900" algn="l">
              <a:buFont typeface="Arial" pitchFamily="34" charset="0"/>
              <a:buChar char="•"/>
            </a:pPr>
            <a:r>
              <a:rPr lang="en-US" dirty="0">
                <a:solidFill>
                  <a:srgbClr val="000000"/>
                </a:solidFill>
              </a:rPr>
              <a:t>factory</a:t>
            </a:r>
          </a:p>
          <a:p>
            <a:pPr marL="800100" lvl="1" indent="-342900" algn="l">
              <a:buFont typeface="Arial" pitchFamily="34" charset="0"/>
              <a:buChar char="•"/>
            </a:pPr>
            <a:r>
              <a:rPr lang="en-US" dirty="0">
                <a:solidFill>
                  <a:srgbClr val="000000"/>
                </a:solidFill>
              </a:rPr>
              <a:t>filter</a:t>
            </a:r>
          </a:p>
          <a:p>
            <a:pPr marL="800100" lvl="1" indent="-342900" algn="l">
              <a:buFont typeface="Arial" pitchFamily="34" charset="0"/>
              <a:buChar char="•"/>
            </a:pPr>
            <a:r>
              <a:rPr lang="en-US" dirty="0">
                <a:solidFill>
                  <a:srgbClr val="000000"/>
                </a:solidFill>
              </a:rPr>
              <a:t>provider $get </a:t>
            </a:r>
            <a:r>
              <a:rPr lang="en-US" dirty="0" smtClean="0">
                <a:solidFill>
                  <a:srgbClr val="000000"/>
                </a:solidFill>
              </a:rPr>
              <a:t>(</a:t>
            </a:r>
            <a:r>
              <a:rPr lang="en-US" dirty="0" err="1" smtClean="0">
                <a:solidFill>
                  <a:srgbClr val="000000"/>
                </a:solidFill>
              </a:rPr>
              <a:t>khi</a:t>
            </a:r>
            <a:r>
              <a:rPr lang="en-US" dirty="0" smtClean="0">
                <a:solidFill>
                  <a:srgbClr val="000000"/>
                </a:solidFill>
              </a:rPr>
              <a:t> </a:t>
            </a:r>
            <a:r>
              <a:rPr lang="en-US" dirty="0" err="1" smtClean="0">
                <a:solidFill>
                  <a:srgbClr val="000000"/>
                </a:solidFill>
              </a:rPr>
              <a:t>định</a:t>
            </a:r>
            <a:r>
              <a:rPr lang="en-US" dirty="0" smtClean="0">
                <a:solidFill>
                  <a:srgbClr val="000000"/>
                </a:solidFill>
              </a:rPr>
              <a:t> </a:t>
            </a:r>
            <a:r>
              <a:rPr lang="en-US" dirty="0" err="1" smtClean="0">
                <a:solidFill>
                  <a:srgbClr val="000000"/>
                </a:solidFill>
              </a:rPr>
              <a:t>nghĩa</a:t>
            </a:r>
            <a:r>
              <a:rPr lang="en-US" dirty="0" smtClean="0">
                <a:solidFill>
                  <a:srgbClr val="000000"/>
                </a:solidFill>
              </a:rPr>
              <a:t> provider </a:t>
            </a:r>
            <a:r>
              <a:rPr lang="en-US" dirty="0" err="1" smtClean="0">
                <a:solidFill>
                  <a:srgbClr val="000000"/>
                </a:solidFill>
              </a:rPr>
              <a:t>như</a:t>
            </a:r>
            <a:r>
              <a:rPr lang="en-US" dirty="0" smtClean="0">
                <a:solidFill>
                  <a:srgbClr val="000000"/>
                </a:solidFill>
              </a:rPr>
              <a:t> </a:t>
            </a:r>
            <a:r>
              <a:rPr lang="en-US" dirty="0" err="1" smtClean="0">
                <a:solidFill>
                  <a:srgbClr val="000000"/>
                </a:solidFill>
              </a:rPr>
              <a:t>là</a:t>
            </a:r>
            <a:r>
              <a:rPr lang="en-US" dirty="0" smtClean="0">
                <a:solidFill>
                  <a:srgbClr val="000000"/>
                </a:solidFill>
              </a:rPr>
              <a:t> </a:t>
            </a:r>
            <a:r>
              <a:rPr lang="en-US" dirty="0" err="1" smtClean="0">
                <a:solidFill>
                  <a:srgbClr val="000000"/>
                </a:solidFill>
              </a:rPr>
              <a:t>một</a:t>
            </a:r>
            <a:r>
              <a:rPr lang="en-US" dirty="0" smtClean="0">
                <a:solidFill>
                  <a:srgbClr val="000000"/>
                </a:solidFill>
              </a:rPr>
              <a:t> </a:t>
            </a:r>
            <a:r>
              <a:rPr lang="en-US" dirty="0">
                <a:solidFill>
                  <a:srgbClr val="000000"/>
                </a:solidFill>
              </a:rPr>
              <a:t>object)</a:t>
            </a:r>
          </a:p>
          <a:p>
            <a:pPr marL="800100" lvl="1" indent="-342900" algn="l">
              <a:buFont typeface="Arial" pitchFamily="34" charset="0"/>
              <a:buChar char="•"/>
            </a:pPr>
            <a:r>
              <a:rPr lang="en-US" dirty="0">
                <a:solidFill>
                  <a:srgbClr val="000000"/>
                </a:solidFill>
              </a:rPr>
              <a:t>provider function </a:t>
            </a:r>
            <a:r>
              <a:rPr lang="en-US" dirty="0" smtClean="0">
                <a:solidFill>
                  <a:srgbClr val="000000"/>
                </a:solidFill>
              </a:rPr>
              <a:t>(</a:t>
            </a:r>
            <a:r>
              <a:rPr lang="en-US" dirty="0" err="1" smtClean="0">
                <a:solidFill>
                  <a:srgbClr val="000000"/>
                </a:solidFill>
              </a:rPr>
              <a:t>khi</a:t>
            </a:r>
            <a:r>
              <a:rPr lang="en-US" dirty="0" smtClean="0">
                <a:solidFill>
                  <a:srgbClr val="000000"/>
                </a:solidFill>
              </a:rPr>
              <a:t> </a:t>
            </a:r>
            <a:r>
              <a:rPr lang="en-US" dirty="0" err="1" smtClean="0">
                <a:solidFill>
                  <a:srgbClr val="000000"/>
                </a:solidFill>
              </a:rPr>
              <a:t>định</a:t>
            </a:r>
            <a:r>
              <a:rPr lang="en-US" dirty="0" smtClean="0">
                <a:solidFill>
                  <a:srgbClr val="000000"/>
                </a:solidFill>
              </a:rPr>
              <a:t> </a:t>
            </a:r>
            <a:r>
              <a:rPr lang="en-US" dirty="0" err="1" smtClean="0">
                <a:solidFill>
                  <a:srgbClr val="000000"/>
                </a:solidFill>
              </a:rPr>
              <a:t>nghĩa</a:t>
            </a:r>
            <a:r>
              <a:rPr lang="en-US" dirty="0" smtClean="0">
                <a:solidFill>
                  <a:srgbClr val="000000"/>
                </a:solidFill>
              </a:rPr>
              <a:t> </a:t>
            </a:r>
            <a:r>
              <a:rPr lang="en-US" dirty="0">
                <a:solidFill>
                  <a:srgbClr val="000000"/>
                </a:solidFill>
              </a:rPr>
              <a:t>provider </a:t>
            </a:r>
            <a:r>
              <a:rPr lang="en-US" dirty="0" err="1" smtClean="0">
                <a:solidFill>
                  <a:srgbClr val="000000"/>
                </a:solidFill>
              </a:rPr>
              <a:t>như</a:t>
            </a:r>
            <a:r>
              <a:rPr lang="en-US" dirty="0" smtClean="0">
                <a:solidFill>
                  <a:srgbClr val="000000"/>
                </a:solidFill>
              </a:rPr>
              <a:t> </a:t>
            </a:r>
            <a:r>
              <a:rPr lang="en-US" dirty="0" err="1" smtClean="0">
                <a:solidFill>
                  <a:srgbClr val="000000"/>
                </a:solidFill>
              </a:rPr>
              <a:t>làm</a:t>
            </a:r>
            <a:r>
              <a:rPr lang="en-US" dirty="0" smtClean="0">
                <a:solidFill>
                  <a:srgbClr val="000000"/>
                </a:solidFill>
              </a:rPr>
              <a:t> </a:t>
            </a:r>
            <a:r>
              <a:rPr lang="en-US" dirty="0" err="1" smtClean="0">
                <a:solidFill>
                  <a:srgbClr val="000000"/>
                </a:solidFill>
              </a:rPr>
              <a:t>một</a:t>
            </a:r>
            <a:r>
              <a:rPr lang="en-US" dirty="0" smtClean="0">
                <a:solidFill>
                  <a:srgbClr val="000000"/>
                </a:solidFill>
              </a:rPr>
              <a:t> </a:t>
            </a:r>
            <a:r>
              <a:rPr lang="en-US" dirty="0" err="1" smtClean="0">
                <a:solidFill>
                  <a:srgbClr val="000000"/>
                </a:solidFill>
              </a:rPr>
              <a:t>hàm</a:t>
            </a:r>
            <a:r>
              <a:rPr lang="en-US" dirty="0" smtClean="0">
                <a:solidFill>
                  <a:srgbClr val="000000"/>
                </a:solidFill>
              </a:rPr>
              <a:t> </a:t>
            </a:r>
            <a:r>
              <a:rPr lang="en-US" dirty="0" err="1" smtClean="0">
                <a:solidFill>
                  <a:srgbClr val="000000"/>
                </a:solidFill>
              </a:rPr>
              <a:t>khởi</a:t>
            </a:r>
            <a:r>
              <a:rPr lang="en-US" dirty="0" smtClean="0">
                <a:solidFill>
                  <a:srgbClr val="000000"/>
                </a:solidFill>
              </a:rPr>
              <a:t> </a:t>
            </a:r>
            <a:r>
              <a:rPr lang="en-US" dirty="0" err="1" smtClean="0">
                <a:solidFill>
                  <a:srgbClr val="000000"/>
                </a:solidFill>
              </a:rPr>
              <a:t>tạo</a:t>
            </a:r>
            <a:r>
              <a:rPr lang="en-US" dirty="0" smtClean="0">
                <a:solidFill>
                  <a:srgbClr val="000000"/>
                </a:solidFill>
              </a:rPr>
              <a:t>)</a:t>
            </a:r>
            <a:endParaRPr lang="en-US" dirty="0">
              <a:solidFill>
                <a:srgbClr val="000000"/>
              </a:solidFill>
            </a:endParaRPr>
          </a:p>
          <a:p>
            <a:pPr marL="800100" lvl="1" indent="-342900" algn="l">
              <a:buFont typeface="Arial" pitchFamily="34" charset="0"/>
              <a:buChar char="•"/>
            </a:pPr>
            <a:r>
              <a:rPr lang="en-US" dirty="0">
                <a:solidFill>
                  <a:srgbClr val="000000"/>
                </a:solidFill>
              </a:rPr>
              <a:t>service</a:t>
            </a: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30</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31401322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smtClean="0">
                <a:latin typeface="Constantia"/>
                <a:cs typeface="Constantia"/>
              </a:rPr>
              <a:t>Directives</a:t>
            </a:r>
            <a:endParaRPr lang="en-US" sz="6000" dirty="0">
              <a:latin typeface="Constantia"/>
              <a:cs typeface="Constantia"/>
            </a:endParaRP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sz="2800" dirty="0" err="1" smtClean="0">
                <a:solidFill>
                  <a:srgbClr val="000000"/>
                </a:solidFill>
              </a:rPr>
              <a:t>Là</a:t>
            </a:r>
            <a:r>
              <a:rPr lang="en-US" sz="2800" dirty="0" smtClean="0">
                <a:solidFill>
                  <a:srgbClr val="000000"/>
                </a:solidFill>
              </a:rPr>
              <a:t> </a:t>
            </a:r>
            <a:r>
              <a:rPr lang="en-US" sz="2800" dirty="0" err="1" smtClean="0">
                <a:solidFill>
                  <a:srgbClr val="000000"/>
                </a:solidFill>
              </a:rPr>
              <a:t>các</a:t>
            </a:r>
            <a:r>
              <a:rPr lang="en-US" sz="2800" dirty="0" smtClean="0">
                <a:solidFill>
                  <a:srgbClr val="000000"/>
                </a:solidFill>
              </a:rPr>
              <a:t> </a:t>
            </a:r>
            <a:r>
              <a:rPr lang="en-US" sz="2800" dirty="0" err="1" smtClean="0">
                <a:solidFill>
                  <a:srgbClr val="000000"/>
                </a:solidFill>
              </a:rPr>
              <a:t>tuỳ</a:t>
            </a:r>
            <a:r>
              <a:rPr lang="en-US" sz="2800" dirty="0" smtClean="0">
                <a:solidFill>
                  <a:srgbClr val="000000"/>
                </a:solidFill>
              </a:rPr>
              <a:t> </a:t>
            </a:r>
            <a:r>
              <a:rPr lang="en-US" sz="2800" dirty="0" err="1" smtClean="0">
                <a:solidFill>
                  <a:srgbClr val="000000"/>
                </a:solidFill>
              </a:rPr>
              <a:t>biến</a:t>
            </a:r>
            <a:r>
              <a:rPr lang="en-US" sz="2800" dirty="0" smtClean="0">
                <a:solidFill>
                  <a:srgbClr val="000000"/>
                </a:solidFill>
              </a:rPr>
              <a:t> </a:t>
            </a:r>
            <a:r>
              <a:rPr lang="en-US" sz="2800" dirty="0" err="1" smtClean="0">
                <a:solidFill>
                  <a:srgbClr val="000000"/>
                </a:solidFill>
              </a:rPr>
              <a:t>gắn</a:t>
            </a:r>
            <a:r>
              <a:rPr lang="en-US" sz="2800" dirty="0" smtClean="0">
                <a:solidFill>
                  <a:srgbClr val="000000"/>
                </a:solidFill>
              </a:rPr>
              <a:t> </a:t>
            </a:r>
            <a:r>
              <a:rPr lang="en-US" sz="2800" dirty="0" err="1" smtClean="0">
                <a:solidFill>
                  <a:srgbClr val="000000"/>
                </a:solidFill>
              </a:rPr>
              <a:t>vào</a:t>
            </a:r>
            <a:r>
              <a:rPr lang="en-US" sz="2800" dirty="0" smtClean="0">
                <a:solidFill>
                  <a:srgbClr val="000000"/>
                </a:solidFill>
              </a:rPr>
              <a:t> </a:t>
            </a:r>
            <a:r>
              <a:rPr lang="en-US" sz="2800" dirty="0" err="1" smtClean="0">
                <a:solidFill>
                  <a:srgbClr val="000000"/>
                </a:solidFill>
              </a:rPr>
              <a:t>các</a:t>
            </a:r>
            <a:r>
              <a:rPr lang="en-US" sz="2800" dirty="0" smtClean="0">
                <a:solidFill>
                  <a:srgbClr val="000000"/>
                </a:solidFill>
              </a:rPr>
              <a:t> DOM (attribute, element name, CSS class…) </a:t>
            </a:r>
            <a:r>
              <a:rPr lang="en-US" sz="2800" dirty="0" err="1" smtClean="0">
                <a:solidFill>
                  <a:srgbClr val="000000"/>
                </a:solidFill>
              </a:rPr>
              <a:t>để</a:t>
            </a:r>
            <a:r>
              <a:rPr lang="en-US" sz="2800" dirty="0" smtClean="0">
                <a:solidFill>
                  <a:srgbClr val="000000"/>
                </a:solidFill>
              </a:rPr>
              <a:t> HTML compiler </a:t>
            </a:r>
            <a:r>
              <a:rPr lang="en-US" sz="2800" dirty="0" err="1" smtClean="0">
                <a:solidFill>
                  <a:srgbClr val="000000"/>
                </a:solidFill>
              </a:rPr>
              <a:t>của</a:t>
            </a:r>
            <a:r>
              <a:rPr lang="en-US" sz="2800" dirty="0" smtClean="0">
                <a:solidFill>
                  <a:srgbClr val="000000"/>
                </a:solidFill>
              </a:rPr>
              <a:t> </a:t>
            </a:r>
            <a:r>
              <a:rPr lang="en-US" sz="2800" dirty="0" err="1" smtClean="0">
                <a:solidFill>
                  <a:srgbClr val="000000"/>
                </a:solidFill>
              </a:rPr>
              <a:t>AngularJS</a:t>
            </a:r>
            <a:r>
              <a:rPr lang="en-US" sz="2800" dirty="0" smtClean="0">
                <a:solidFill>
                  <a:srgbClr val="000000"/>
                </a:solidFill>
              </a:rPr>
              <a:t> </a:t>
            </a:r>
            <a:r>
              <a:rPr lang="en-US" sz="2800" dirty="0" err="1" smtClean="0">
                <a:solidFill>
                  <a:srgbClr val="000000"/>
                </a:solidFill>
              </a:rPr>
              <a:t>có</a:t>
            </a:r>
            <a:r>
              <a:rPr lang="en-US" sz="2800" dirty="0" smtClean="0">
                <a:solidFill>
                  <a:srgbClr val="000000"/>
                </a:solidFill>
              </a:rPr>
              <a:t> </a:t>
            </a:r>
            <a:r>
              <a:rPr lang="en-US" sz="2800" dirty="0" err="1" smtClean="0">
                <a:solidFill>
                  <a:srgbClr val="000000"/>
                </a:solidFill>
              </a:rPr>
              <a:t>thể</a:t>
            </a:r>
            <a:r>
              <a:rPr lang="en-US" sz="2800" dirty="0" smtClean="0">
                <a:solidFill>
                  <a:srgbClr val="000000"/>
                </a:solidFill>
              </a:rPr>
              <a:t> </a:t>
            </a:r>
            <a:r>
              <a:rPr lang="en-US" sz="2800" dirty="0" err="1" smtClean="0">
                <a:solidFill>
                  <a:srgbClr val="000000"/>
                </a:solidFill>
              </a:rPr>
              <a:t>thêm</a:t>
            </a:r>
            <a:r>
              <a:rPr lang="en-US" sz="2800" dirty="0">
                <a:solidFill>
                  <a:srgbClr val="000000"/>
                </a:solidFill>
              </a:rPr>
              <a:t> </a:t>
            </a:r>
            <a:r>
              <a:rPr lang="en-US" sz="2800" dirty="0" err="1" smtClean="0">
                <a:solidFill>
                  <a:srgbClr val="000000"/>
                </a:solidFill>
              </a:rPr>
              <a:t>vào</a:t>
            </a:r>
            <a:r>
              <a:rPr lang="en-US" sz="2800" dirty="0" smtClean="0">
                <a:solidFill>
                  <a:srgbClr val="000000"/>
                </a:solidFill>
              </a:rPr>
              <a:t> </a:t>
            </a:r>
            <a:r>
              <a:rPr lang="en-US" sz="2800" dirty="0" err="1" smtClean="0">
                <a:solidFill>
                  <a:srgbClr val="000000"/>
                </a:solidFill>
              </a:rPr>
              <a:t>hoặc</a:t>
            </a:r>
            <a:r>
              <a:rPr lang="en-US" sz="2800" dirty="0" smtClean="0">
                <a:solidFill>
                  <a:srgbClr val="000000"/>
                </a:solidFill>
              </a:rPr>
              <a:t> </a:t>
            </a:r>
            <a:r>
              <a:rPr lang="en-US" sz="2800" dirty="0" err="1" smtClean="0">
                <a:solidFill>
                  <a:srgbClr val="000000"/>
                </a:solidFill>
              </a:rPr>
              <a:t>biến</a:t>
            </a:r>
            <a:r>
              <a:rPr lang="en-US" sz="2800" dirty="0" smtClean="0">
                <a:solidFill>
                  <a:srgbClr val="000000"/>
                </a:solidFill>
              </a:rPr>
              <a:t> </a:t>
            </a:r>
            <a:r>
              <a:rPr lang="en-US" sz="2800" dirty="0" err="1" smtClean="0">
                <a:solidFill>
                  <a:srgbClr val="000000"/>
                </a:solidFill>
              </a:rPr>
              <a:t>đổi</a:t>
            </a:r>
            <a:r>
              <a:rPr lang="en-US" sz="2800" dirty="0" smtClean="0">
                <a:solidFill>
                  <a:srgbClr val="000000"/>
                </a:solidFill>
              </a:rPr>
              <a:t> DOM element.</a:t>
            </a:r>
            <a:endParaRPr lang="en-US" sz="2800" dirty="0">
              <a:solidFill>
                <a:srgbClr val="000000"/>
              </a:solidFill>
            </a:endParaRPr>
          </a:p>
          <a:p>
            <a:pPr marL="342900" indent="-342900" algn="l">
              <a:buFont typeface="Arial" pitchFamily="34" charset="0"/>
              <a:buChar char="•"/>
            </a:pPr>
            <a:r>
              <a:rPr lang="en-US" sz="2800" dirty="0" err="1" smtClean="0">
                <a:solidFill>
                  <a:srgbClr val="000000"/>
                </a:solidFill>
              </a:rPr>
              <a:t>Các</a:t>
            </a:r>
            <a:r>
              <a:rPr lang="en-US" sz="2800" dirty="0" smtClean="0">
                <a:solidFill>
                  <a:srgbClr val="000000"/>
                </a:solidFill>
              </a:rPr>
              <a:t> </a:t>
            </a:r>
            <a:r>
              <a:rPr lang="en-US" sz="2800" dirty="0" err="1" smtClean="0">
                <a:solidFill>
                  <a:srgbClr val="000000"/>
                </a:solidFill>
              </a:rPr>
              <a:t>loại</a:t>
            </a:r>
            <a:r>
              <a:rPr lang="en-US" sz="2800" dirty="0" smtClean="0">
                <a:solidFill>
                  <a:srgbClr val="000000"/>
                </a:solidFill>
              </a:rPr>
              <a:t> directive</a:t>
            </a:r>
          </a:p>
          <a:p>
            <a:pPr marL="800100" lvl="1" indent="-342900" algn="l">
              <a:buFont typeface="Arial" pitchFamily="34" charset="0"/>
              <a:buChar char="•"/>
            </a:pPr>
            <a:r>
              <a:rPr lang="en-US" dirty="0">
                <a:solidFill>
                  <a:srgbClr val="000000"/>
                </a:solidFill>
              </a:rPr>
              <a:t>E - Element: &lt;my-directive&gt;&lt;/my-directive&gt;</a:t>
            </a:r>
          </a:p>
          <a:p>
            <a:pPr marL="800100" lvl="1" indent="-342900" algn="l">
              <a:buFont typeface="Arial" pitchFamily="34" charset="0"/>
              <a:buChar char="•"/>
            </a:pPr>
            <a:r>
              <a:rPr lang="en-US" dirty="0">
                <a:solidFill>
                  <a:srgbClr val="000000"/>
                </a:solidFill>
              </a:rPr>
              <a:t>A - Attribute: &lt;div my-directive="</a:t>
            </a:r>
            <a:r>
              <a:rPr lang="en-US" dirty="0" err="1">
                <a:solidFill>
                  <a:srgbClr val="000000"/>
                </a:solidFill>
              </a:rPr>
              <a:t>exp</a:t>
            </a:r>
            <a:r>
              <a:rPr lang="en-US" dirty="0">
                <a:solidFill>
                  <a:srgbClr val="000000"/>
                </a:solidFill>
              </a:rPr>
              <a:t>"&gt;&lt;/div&gt;</a:t>
            </a:r>
          </a:p>
          <a:p>
            <a:pPr marL="800100" lvl="1" indent="-342900" algn="l">
              <a:buFont typeface="Arial" pitchFamily="34" charset="0"/>
              <a:buChar char="•"/>
            </a:pPr>
            <a:r>
              <a:rPr lang="en-US" dirty="0">
                <a:solidFill>
                  <a:srgbClr val="000000"/>
                </a:solidFill>
              </a:rPr>
              <a:t>C - Class: &lt;div class="my-directive: </a:t>
            </a:r>
            <a:r>
              <a:rPr lang="en-US" dirty="0" err="1">
                <a:solidFill>
                  <a:srgbClr val="000000"/>
                </a:solidFill>
              </a:rPr>
              <a:t>exp</a:t>
            </a:r>
            <a:r>
              <a:rPr lang="en-US" dirty="0">
                <a:solidFill>
                  <a:srgbClr val="000000"/>
                </a:solidFill>
              </a:rPr>
              <a:t>;"&gt;&lt;/div&gt;</a:t>
            </a:r>
          </a:p>
          <a:p>
            <a:pPr marL="800100" lvl="1" indent="-342900" algn="l">
              <a:buFont typeface="Arial" pitchFamily="34" charset="0"/>
              <a:buChar char="•"/>
            </a:pPr>
            <a:r>
              <a:rPr lang="en-US" dirty="0">
                <a:solidFill>
                  <a:srgbClr val="000000"/>
                </a:solidFill>
              </a:rPr>
              <a:t>M - Comment: &lt;!-- directive: my-directive </a:t>
            </a:r>
            <a:r>
              <a:rPr lang="en-US" dirty="0" err="1">
                <a:solidFill>
                  <a:srgbClr val="000000"/>
                </a:solidFill>
              </a:rPr>
              <a:t>exp</a:t>
            </a:r>
            <a:r>
              <a:rPr lang="en-US" dirty="0">
                <a:solidFill>
                  <a:srgbClr val="000000"/>
                </a:solidFill>
              </a:rPr>
              <a:t> --&gt;</a:t>
            </a: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31</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4220564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smtClean="0">
                <a:latin typeface="Constantia"/>
                <a:cs typeface="Constantia"/>
              </a:rPr>
              <a:t>Built-in Directives</a:t>
            </a:r>
            <a:endParaRPr lang="en-US" sz="6000" dirty="0">
              <a:latin typeface="Constantia"/>
              <a:cs typeface="Constantia"/>
            </a:endParaRP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endParaRPr lang="en-US" sz="1800"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32</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
        <p:nvSpPr>
          <p:cNvPr id="2" name="TextBox 1"/>
          <p:cNvSpPr txBox="1"/>
          <p:nvPr/>
        </p:nvSpPr>
        <p:spPr>
          <a:xfrm>
            <a:off x="542924" y="2105025"/>
            <a:ext cx="2105025" cy="3693319"/>
          </a:xfrm>
          <a:prstGeom prst="rect">
            <a:avLst/>
          </a:prstGeom>
          <a:noFill/>
        </p:spPr>
        <p:txBody>
          <a:bodyPr wrap="square" rtlCol="0">
            <a:spAutoFit/>
          </a:bodyPr>
          <a:lstStyle/>
          <a:p>
            <a:pPr marL="342900" indent="-342900">
              <a:buFont typeface="Arial" pitchFamily="34" charset="0"/>
              <a:buChar char="•"/>
            </a:pPr>
            <a:r>
              <a:rPr lang="en-US" dirty="0" err="1">
                <a:solidFill>
                  <a:srgbClr val="000000"/>
                </a:solidFill>
              </a:rPr>
              <a:t>ngApp</a:t>
            </a:r>
            <a:endParaRPr lang="en-US" dirty="0">
              <a:solidFill>
                <a:srgbClr val="000000"/>
              </a:solidFill>
            </a:endParaRPr>
          </a:p>
          <a:p>
            <a:pPr marL="342900" indent="-342900">
              <a:buFont typeface="Arial" pitchFamily="34" charset="0"/>
              <a:buChar char="•"/>
            </a:pPr>
            <a:r>
              <a:rPr lang="en-US" dirty="0" err="1">
                <a:solidFill>
                  <a:srgbClr val="000000"/>
                </a:solidFill>
              </a:rPr>
              <a:t>ngBind</a:t>
            </a:r>
            <a:endParaRPr lang="en-US" dirty="0">
              <a:solidFill>
                <a:srgbClr val="000000"/>
              </a:solidFill>
            </a:endParaRPr>
          </a:p>
          <a:p>
            <a:pPr marL="342900" indent="-342900">
              <a:buFont typeface="Arial" pitchFamily="34" charset="0"/>
              <a:buChar char="•"/>
            </a:pPr>
            <a:r>
              <a:rPr lang="en-US" dirty="0" err="1">
                <a:solidFill>
                  <a:srgbClr val="000000"/>
                </a:solidFill>
              </a:rPr>
              <a:t>ngBindHtml</a:t>
            </a:r>
            <a:endParaRPr lang="en-US" dirty="0">
              <a:solidFill>
                <a:srgbClr val="000000"/>
              </a:solidFill>
            </a:endParaRPr>
          </a:p>
          <a:p>
            <a:pPr marL="342900" indent="-342900">
              <a:buFont typeface="Arial" pitchFamily="34" charset="0"/>
              <a:buChar char="•"/>
            </a:pPr>
            <a:r>
              <a:rPr lang="en-US" dirty="0" err="1">
                <a:solidFill>
                  <a:srgbClr val="000000"/>
                </a:solidFill>
              </a:rPr>
              <a:t>ngBindTemplate</a:t>
            </a:r>
            <a:endParaRPr lang="en-US" dirty="0">
              <a:solidFill>
                <a:srgbClr val="000000"/>
              </a:solidFill>
            </a:endParaRPr>
          </a:p>
          <a:p>
            <a:pPr marL="342900" indent="-342900">
              <a:buFont typeface="Arial" pitchFamily="34" charset="0"/>
              <a:buChar char="•"/>
            </a:pPr>
            <a:r>
              <a:rPr lang="en-US" dirty="0" err="1">
                <a:solidFill>
                  <a:srgbClr val="000000"/>
                </a:solidFill>
              </a:rPr>
              <a:t>ngBlur</a:t>
            </a:r>
            <a:endParaRPr lang="en-US" dirty="0">
              <a:solidFill>
                <a:srgbClr val="000000"/>
              </a:solidFill>
            </a:endParaRPr>
          </a:p>
          <a:p>
            <a:pPr marL="342900" indent="-342900">
              <a:buFont typeface="Arial" pitchFamily="34" charset="0"/>
              <a:buChar char="•"/>
            </a:pPr>
            <a:r>
              <a:rPr lang="en-US" dirty="0" err="1">
                <a:solidFill>
                  <a:srgbClr val="000000"/>
                </a:solidFill>
              </a:rPr>
              <a:t>ngChange</a:t>
            </a:r>
            <a:endParaRPr lang="en-US" dirty="0">
              <a:solidFill>
                <a:srgbClr val="000000"/>
              </a:solidFill>
            </a:endParaRPr>
          </a:p>
          <a:p>
            <a:pPr marL="342900" indent="-342900">
              <a:buFont typeface="Arial" pitchFamily="34" charset="0"/>
              <a:buChar char="•"/>
            </a:pPr>
            <a:r>
              <a:rPr lang="en-US" dirty="0" err="1">
                <a:solidFill>
                  <a:srgbClr val="000000"/>
                </a:solidFill>
              </a:rPr>
              <a:t>ngChecked</a:t>
            </a:r>
            <a:endParaRPr lang="en-US" dirty="0">
              <a:solidFill>
                <a:srgbClr val="000000"/>
              </a:solidFill>
            </a:endParaRPr>
          </a:p>
          <a:p>
            <a:pPr marL="342900" indent="-342900">
              <a:buFont typeface="Arial" pitchFamily="34" charset="0"/>
              <a:buChar char="•"/>
            </a:pPr>
            <a:r>
              <a:rPr lang="en-US" dirty="0" err="1">
                <a:solidFill>
                  <a:srgbClr val="000000"/>
                </a:solidFill>
              </a:rPr>
              <a:t>ngClass</a:t>
            </a:r>
            <a:endParaRPr lang="en-US" dirty="0">
              <a:solidFill>
                <a:srgbClr val="000000"/>
              </a:solidFill>
            </a:endParaRPr>
          </a:p>
          <a:p>
            <a:pPr marL="342900" indent="-342900">
              <a:buFont typeface="Arial" pitchFamily="34" charset="0"/>
              <a:buChar char="•"/>
            </a:pPr>
            <a:r>
              <a:rPr lang="en-US" dirty="0" err="1">
                <a:solidFill>
                  <a:srgbClr val="000000"/>
                </a:solidFill>
              </a:rPr>
              <a:t>ngClassEven</a:t>
            </a:r>
            <a:endParaRPr lang="en-US" dirty="0">
              <a:solidFill>
                <a:srgbClr val="000000"/>
              </a:solidFill>
            </a:endParaRPr>
          </a:p>
          <a:p>
            <a:pPr marL="342900" indent="-342900">
              <a:buFont typeface="Arial" pitchFamily="34" charset="0"/>
              <a:buChar char="•"/>
            </a:pPr>
            <a:r>
              <a:rPr lang="en-US" dirty="0" err="1">
                <a:solidFill>
                  <a:srgbClr val="000000"/>
                </a:solidFill>
              </a:rPr>
              <a:t>ngClassOdd</a:t>
            </a:r>
            <a:endParaRPr lang="en-US" dirty="0">
              <a:solidFill>
                <a:srgbClr val="000000"/>
              </a:solidFill>
            </a:endParaRPr>
          </a:p>
          <a:p>
            <a:pPr marL="342900" indent="-342900">
              <a:buFont typeface="Arial" pitchFamily="34" charset="0"/>
              <a:buChar char="•"/>
            </a:pPr>
            <a:r>
              <a:rPr lang="en-US" dirty="0" err="1">
                <a:solidFill>
                  <a:srgbClr val="000000"/>
                </a:solidFill>
              </a:rPr>
              <a:t>ngClick</a:t>
            </a:r>
            <a:endParaRPr lang="en-US" dirty="0">
              <a:solidFill>
                <a:srgbClr val="000000"/>
              </a:solidFill>
            </a:endParaRPr>
          </a:p>
          <a:p>
            <a:pPr marL="342900" indent="-342900">
              <a:buFont typeface="Arial" pitchFamily="34" charset="0"/>
              <a:buChar char="•"/>
            </a:pPr>
            <a:r>
              <a:rPr lang="en-US" dirty="0" err="1">
                <a:solidFill>
                  <a:srgbClr val="000000"/>
                </a:solidFill>
              </a:rPr>
              <a:t>ngCloak</a:t>
            </a:r>
            <a:endParaRPr lang="en-US" dirty="0">
              <a:solidFill>
                <a:srgbClr val="000000"/>
              </a:solidFill>
            </a:endParaRPr>
          </a:p>
          <a:p>
            <a:pPr marL="342900" indent="-342900">
              <a:buFont typeface="Arial" pitchFamily="34" charset="0"/>
              <a:buChar char="•"/>
            </a:pPr>
            <a:r>
              <a:rPr lang="en-US" dirty="0" err="1">
                <a:solidFill>
                  <a:srgbClr val="000000"/>
                </a:solidFill>
              </a:rPr>
              <a:t>ngController</a:t>
            </a:r>
            <a:endParaRPr lang="en-US" dirty="0"/>
          </a:p>
        </p:txBody>
      </p:sp>
      <p:sp>
        <p:nvSpPr>
          <p:cNvPr id="3" name="TextBox 2"/>
          <p:cNvSpPr txBox="1"/>
          <p:nvPr/>
        </p:nvSpPr>
        <p:spPr>
          <a:xfrm>
            <a:off x="2869708" y="2115691"/>
            <a:ext cx="1659429" cy="3970318"/>
          </a:xfrm>
          <a:prstGeom prst="rect">
            <a:avLst/>
          </a:prstGeom>
          <a:noFill/>
        </p:spPr>
        <p:txBody>
          <a:bodyPr wrap="none" rtlCol="0">
            <a:spAutoFit/>
          </a:bodyPr>
          <a:lstStyle/>
          <a:p>
            <a:pPr marL="342900" indent="-342900">
              <a:buFont typeface="Arial" pitchFamily="34" charset="0"/>
              <a:buChar char="•"/>
            </a:pPr>
            <a:r>
              <a:rPr lang="en-US" dirty="0" err="1">
                <a:solidFill>
                  <a:srgbClr val="000000"/>
                </a:solidFill>
              </a:rPr>
              <a:t>ngCopy</a:t>
            </a:r>
            <a:endParaRPr lang="en-US" dirty="0">
              <a:solidFill>
                <a:srgbClr val="000000"/>
              </a:solidFill>
            </a:endParaRPr>
          </a:p>
          <a:p>
            <a:pPr marL="342900" indent="-342900">
              <a:buFont typeface="Arial" pitchFamily="34" charset="0"/>
              <a:buChar char="•"/>
            </a:pPr>
            <a:r>
              <a:rPr lang="en-US" dirty="0" err="1">
                <a:solidFill>
                  <a:srgbClr val="000000"/>
                </a:solidFill>
              </a:rPr>
              <a:t>ngCsp</a:t>
            </a:r>
            <a:endParaRPr lang="en-US" dirty="0">
              <a:solidFill>
                <a:srgbClr val="000000"/>
              </a:solidFill>
            </a:endParaRPr>
          </a:p>
          <a:p>
            <a:pPr marL="342900" indent="-342900">
              <a:buFont typeface="Arial" pitchFamily="34" charset="0"/>
              <a:buChar char="•"/>
            </a:pPr>
            <a:r>
              <a:rPr lang="en-US" dirty="0" err="1">
                <a:solidFill>
                  <a:srgbClr val="000000"/>
                </a:solidFill>
              </a:rPr>
              <a:t>ngCut</a:t>
            </a:r>
            <a:endParaRPr lang="en-US" dirty="0">
              <a:solidFill>
                <a:srgbClr val="000000"/>
              </a:solidFill>
            </a:endParaRPr>
          </a:p>
          <a:p>
            <a:pPr marL="342900" indent="-342900">
              <a:buFont typeface="Arial" pitchFamily="34" charset="0"/>
              <a:buChar char="•"/>
            </a:pPr>
            <a:r>
              <a:rPr lang="en-US" dirty="0" err="1">
                <a:solidFill>
                  <a:srgbClr val="000000"/>
                </a:solidFill>
              </a:rPr>
              <a:t>ngDblclick</a:t>
            </a:r>
            <a:endParaRPr lang="en-US" dirty="0">
              <a:solidFill>
                <a:srgbClr val="000000"/>
              </a:solidFill>
            </a:endParaRPr>
          </a:p>
          <a:p>
            <a:pPr marL="342900" indent="-342900">
              <a:buFont typeface="Arial" pitchFamily="34" charset="0"/>
              <a:buChar char="•"/>
            </a:pPr>
            <a:r>
              <a:rPr lang="en-US" dirty="0" err="1">
                <a:solidFill>
                  <a:srgbClr val="000000"/>
                </a:solidFill>
              </a:rPr>
              <a:t>ngDisabled</a:t>
            </a:r>
            <a:endParaRPr lang="en-US" dirty="0">
              <a:solidFill>
                <a:srgbClr val="000000"/>
              </a:solidFill>
            </a:endParaRPr>
          </a:p>
          <a:p>
            <a:pPr marL="342900" indent="-342900">
              <a:buFont typeface="Arial" pitchFamily="34" charset="0"/>
              <a:buChar char="•"/>
            </a:pPr>
            <a:r>
              <a:rPr lang="en-US" dirty="0" err="1">
                <a:solidFill>
                  <a:srgbClr val="000000"/>
                </a:solidFill>
              </a:rPr>
              <a:t>ngFocus</a:t>
            </a:r>
            <a:endParaRPr lang="en-US" dirty="0">
              <a:solidFill>
                <a:srgbClr val="000000"/>
              </a:solidFill>
            </a:endParaRPr>
          </a:p>
          <a:p>
            <a:pPr marL="342900" indent="-342900">
              <a:buFont typeface="Arial" pitchFamily="34" charset="0"/>
              <a:buChar char="•"/>
            </a:pPr>
            <a:r>
              <a:rPr lang="en-US" dirty="0" err="1">
                <a:solidFill>
                  <a:srgbClr val="000000"/>
                </a:solidFill>
              </a:rPr>
              <a:t>ngForm</a:t>
            </a:r>
            <a:endParaRPr lang="en-US" dirty="0">
              <a:solidFill>
                <a:srgbClr val="000000"/>
              </a:solidFill>
            </a:endParaRPr>
          </a:p>
          <a:p>
            <a:pPr marL="342900" indent="-342900">
              <a:buFont typeface="Arial" pitchFamily="34" charset="0"/>
              <a:buChar char="•"/>
            </a:pPr>
            <a:r>
              <a:rPr lang="en-US" dirty="0" err="1">
                <a:solidFill>
                  <a:srgbClr val="000000"/>
                </a:solidFill>
              </a:rPr>
              <a:t>nghide</a:t>
            </a:r>
            <a:endParaRPr lang="en-US" dirty="0">
              <a:solidFill>
                <a:srgbClr val="000000"/>
              </a:solidFill>
            </a:endParaRPr>
          </a:p>
          <a:p>
            <a:pPr marL="342900" indent="-342900">
              <a:buFont typeface="Arial" pitchFamily="34" charset="0"/>
              <a:buChar char="•"/>
            </a:pPr>
            <a:r>
              <a:rPr lang="en-US" dirty="0" err="1">
                <a:solidFill>
                  <a:srgbClr val="000000"/>
                </a:solidFill>
              </a:rPr>
              <a:t>ngHref</a:t>
            </a:r>
            <a:endParaRPr lang="en-US" dirty="0">
              <a:solidFill>
                <a:srgbClr val="000000"/>
              </a:solidFill>
            </a:endParaRPr>
          </a:p>
          <a:p>
            <a:pPr marL="342900" indent="-342900">
              <a:buFont typeface="Arial" pitchFamily="34" charset="0"/>
              <a:buChar char="•"/>
            </a:pPr>
            <a:r>
              <a:rPr lang="en-US" dirty="0" err="1">
                <a:solidFill>
                  <a:srgbClr val="000000"/>
                </a:solidFill>
              </a:rPr>
              <a:t>ngIf</a:t>
            </a:r>
            <a:endParaRPr lang="en-US" dirty="0">
              <a:solidFill>
                <a:srgbClr val="000000"/>
              </a:solidFill>
            </a:endParaRPr>
          </a:p>
          <a:p>
            <a:pPr marL="342900" indent="-342900">
              <a:buFont typeface="Arial" pitchFamily="34" charset="0"/>
              <a:buChar char="•"/>
            </a:pPr>
            <a:r>
              <a:rPr lang="en-US" dirty="0" err="1">
                <a:solidFill>
                  <a:srgbClr val="000000"/>
                </a:solidFill>
              </a:rPr>
              <a:t>ngInclude</a:t>
            </a:r>
            <a:endParaRPr lang="en-US" dirty="0">
              <a:solidFill>
                <a:srgbClr val="000000"/>
              </a:solidFill>
            </a:endParaRPr>
          </a:p>
          <a:p>
            <a:pPr marL="342900" indent="-342900">
              <a:buFont typeface="Arial" pitchFamily="34" charset="0"/>
              <a:buChar char="•"/>
            </a:pPr>
            <a:r>
              <a:rPr lang="en-US" dirty="0" err="1">
                <a:solidFill>
                  <a:srgbClr val="000000"/>
                </a:solidFill>
              </a:rPr>
              <a:t>ngInit</a:t>
            </a:r>
            <a:endParaRPr lang="en-US" dirty="0">
              <a:solidFill>
                <a:srgbClr val="000000"/>
              </a:solidFill>
            </a:endParaRPr>
          </a:p>
          <a:p>
            <a:pPr marL="342900" indent="-342900">
              <a:buFont typeface="Arial" pitchFamily="34" charset="0"/>
              <a:buChar char="•"/>
            </a:pPr>
            <a:r>
              <a:rPr lang="en-US" dirty="0" err="1">
                <a:solidFill>
                  <a:srgbClr val="000000"/>
                </a:solidFill>
              </a:rPr>
              <a:t>ngKeydown</a:t>
            </a:r>
            <a:endParaRPr lang="en-US" dirty="0">
              <a:solidFill>
                <a:srgbClr val="000000"/>
              </a:solidFill>
            </a:endParaRPr>
          </a:p>
          <a:p>
            <a:endParaRPr lang="en-US" dirty="0"/>
          </a:p>
        </p:txBody>
      </p:sp>
      <p:sp>
        <p:nvSpPr>
          <p:cNvPr id="4" name="TextBox 3"/>
          <p:cNvSpPr txBox="1"/>
          <p:nvPr/>
        </p:nvSpPr>
        <p:spPr>
          <a:xfrm>
            <a:off x="4873809" y="2105025"/>
            <a:ext cx="1992853" cy="3970318"/>
          </a:xfrm>
          <a:prstGeom prst="rect">
            <a:avLst/>
          </a:prstGeom>
          <a:noFill/>
        </p:spPr>
        <p:txBody>
          <a:bodyPr wrap="none" rtlCol="0">
            <a:spAutoFit/>
          </a:bodyPr>
          <a:lstStyle/>
          <a:p>
            <a:pPr marL="342900" indent="-342900">
              <a:buFont typeface="Arial" pitchFamily="34" charset="0"/>
              <a:buChar char="•"/>
            </a:pPr>
            <a:r>
              <a:rPr lang="en-US" dirty="0" err="1">
                <a:solidFill>
                  <a:srgbClr val="000000"/>
                </a:solidFill>
              </a:rPr>
              <a:t>ngKeypress</a:t>
            </a:r>
            <a:endParaRPr lang="en-US" dirty="0">
              <a:solidFill>
                <a:srgbClr val="000000"/>
              </a:solidFill>
            </a:endParaRPr>
          </a:p>
          <a:p>
            <a:pPr marL="342900" indent="-342900">
              <a:buFont typeface="Arial" pitchFamily="34" charset="0"/>
              <a:buChar char="•"/>
            </a:pPr>
            <a:r>
              <a:rPr lang="en-US" dirty="0" err="1">
                <a:solidFill>
                  <a:srgbClr val="000000"/>
                </a:solidFill>
              </a:rPr>
              <a:t>ngKeyup</a:t>
            </a:r>
            <a:endParaRPr lang="en-US" dirty="0">
              <a:solidFill>
                <a:srgbClr val="000000"/>
              </a:solidFill>
            </a:endParaRPr>
          </a:p>
          <a:p>
            <a:pPr marL="342900" indent="-342900">
              <a:buFont typeface="Arial" pitchFamily="34" charset="0"/>
              <a:buChar char="•"/>
            </a:pPr>
            <a:r>
              <a:rPr lang="en-US" dirty="0" err="1">
                <a:solidFill>
                  <a:srgbClr val="000000"/>
                </a:solidFill>
              </a:rPr>
              <a:t>ngList</a:t>
            </a:r>
            <a:endParaRPr lang="en-US" dirty="0">
              <a:solidFill>
                <a:srgbClr val="000000"/>
              </a:solidFill>
            </a:endParaRPr>
          </a:p>
          <a:p>
            <a:pPr marL="342900" indent="-342900">
              <a:buFont typeface="Arial" pitchFamily="34" charset="0"/>
              <a:buChar char="•"/>
            </a:pPr>
            <a:r>
              <a:rPr lang="en-US" dirty="0" err="1">
                <a:solidFill>
                  <a:srgbClr val="000000"/>
                </a:solidFill>
              </a:rPr>
              <a:t>ngModel</a:t>
            </a:r>
            <a:endParaRPr lang="en-US" dirty="0">
              <a:solidFill>
                <a:srgbClr val="000000"/>
              </a:solidFill>
            </a:endParaRPr>
          </a:p>
          <a:p>
            <a:pPr marL="342900" indent="-342900">
              <a:buFont typeface="Arial" pitchFamily="34" charset="0"/>
              <a:buChar char="•"/>
            </a:pPr>
            <a:r>
              <a:rPr lang="en-US" dirty="0" err="1">
                <a:solidFill>
                  <a:srgbClr val="000000"/>
                </a:solidFill>
              </a:rPr>
              <a:t>ngMousedown</a:t>
            </a:r>
            <a:endParaRPr lang="en-US" dirty="0">
              <a:solidFill>
                <a:srgbClr val="000000"/>
              </a:solidFill>
            </a:endParaRPr>
          </a:p>
          <a:p>
            <a:pPr marL="342900" indent="-342900">
              <a:buFont typeface="Arial" pitchFamily="34" charset="0"/>
              <a:buChar char="•"/>
            </a:pPr>
            <a:r>
              <a:rPr lang="en-US" dirty="0" err="1">
                <a:solidFill>
                  <a:srgbClr val="000000"/>
                </a:solidFill>
              </a:rPr>
              <a:t>ngMouseenter</a:t>
            </a:r>
            <a:endParaRPr lang="en-US" dirty="0">
              <a:solidFill>
                <a:srgbClr val="000000"/>
              </a:solidFill>
            </a:endParaRPr>
          </a:p>
          <a:p>
            <a:pPr marL="342900" indent="-342900">
              <a:buFont typeface="Arial" pitchFamily="34" charset="0"/>
              <a:buChar char="•"/>
            </a:pPr>
            <a:r>
              <a:rPr lang="en-US" dirty="0" err="1">
                <a:solidFill>
                  <a:srgbClr val="000000"/>
                </a:solidFill>
              </a:rPr>
              <a:t>ngMouseleave</a:t>
            </a:r>
            <a:endParaRPr lang="en-US" dirty="0">
              <a:solidFill>
                <a:srgbClr val="000000"/>
              </a:solidFill>
            </a:endParaRPr>
          </a:p>
          <a:p>
            <a:pPr marL="342900" indent="-342900">
              <a:buFont typeface="Arial" pitchFamily="34" charset="0"/>
              <a:buChar char="•"/>
            </a:pPr>
            <a:r>
              <a:rPr lang="en-US" dirty="0" err="1">
                <a:solidFill>
                  <a:srgbClr val="000000"/>
                </a:solidFill>
              </a:rPr>
              <a:t>ngMousemove</a:t>
            </a:r>
            <a:endParaRPr lang="en-US" dirty="0">
              <a:solidFill>
                <a:srgbClr val="000000"/>
              </a:solidFill>
            </a:endParaRPr>
          </a:p>
          <a:p>
            <a:pPr marL="342900" indent="-342900">
              <a:buFont typeface="Arial" pitchFamily="34" charset="0"/>
              <a:buChar char="•"/>
            </a:pPr>
            <a:r>
              <a:rPr lang="en-US" dirty="0" err="1">
                <a:solidFill>
                  <a:srgbClr val="000000"/>
                </a:solidFill>
              </a:rPr>
              <a:t>ngMouseover</a:t>
            </a:r>
            <a:endParaRPr lang="en-US" dirty="0">
              <a:solidFill>
                <a:srgbClr val="000000"/>
              </a:solidFill>
            </a:endParaRPr>
          </a:p>
          <a:p>
            <a:pPr marL="342900" indent="-342900">
              <a:buFont typeface="Arial" pitchFamily="34" charset="0"/>
              <a:buChar char="•"/>
            </a:pPr>
            <a:r>
              <a:rPr lang="en-US" dirty="0" err="1">
                <a:solidFill>
                  <a:srgbClr val="000000"/>
                </a:solidFill>
              </a:rPr>
              <a:t>ngMouseup</a:t>
            </a:r>
            <a:endParaRPr lang="en-US" dirty="0">
              <a:solidFill>
                <a:srgbClr val="000000"/>
              </a:solidFill>
            </a:endParaRPr>
          </a:p>
          <a:p>
            <a:pPr marL="342900" indent="-342900">
              <a:buFont typeface="Arial" pitchFamily="34" charset="0"/>
              <a:buChar char="•"/>
            </a:pPr>
            <a:r>
              <a:rPr lang="en-US" dirty="0" err="1">
                <a:solidFill>
                  <a:srgbClr val="000000"/>
                </a:solidFill>
              </a:rPr>
              <a:t>ngNonBindable</a:t>
            </a:r>
            <a:endParaRPr lang="en-US" dirty="0">
              <a:solidFill>
                <a:srgbClr val="000000"/>
              </a:solidFill>
            </a:endParaRPr>
          </a:p>
          <a:p>
            <a:pPr marL="342900" indent="-342900">
              <a:buFont typeface="Arial" pitchFamily="34" charset="0"/>
              <a:buChar char="•"/>
            </a:pPr>
            <a:r>
              <a:rPr lang="en-US" dirty="0" err="1">
                <a:solidFill>
                  <a:srgbClr val="000000"/>
                </a:solidFill>
              </a:rPr>
              <a:t>ngOpen</a:t>
            </a:r>
            <a:endParaRPr lang="en-US" dirty="0">
              <a:solidFill>
                <a:srgbClr val="000000"/>
              </a:solidFill>
            </a:endParaRPr>
          </a:p>
          <a:p>
            <a:pPr marL="342900" indent="-342900">
              <a:buFont typeface="Arial" pitchFamily="34" charset="0"/>
              <a:buChar char="•"/>
            </a:pPr>
            <a:r>
              <a:rPr lang="en-US" dirty="0" err="1">
                <a:solidFill>
                  <a:srgbClr val="000000"/>
                </a:solidFill>
              </a:rPr>
              <a:t>ngPaste</a:t>
            </a:r>
            <a:endParaRPr lang="en-US" dirty="0">
              <a:solidFill>
                <a:srgbClr val="000000"/>
              </a:solidFill>
            </a:endParaRPr>
          </a:p>
          <a:p>
            <a:endParaRPr lang="en-US" dirty="0"/>
          </a:p>
        </p:txBody>
      </p:sp>
      <p:sp>
        <p:nvSpPr>
          <p:cNvPr id="5" name="TextBox 4"/>
          <p:cNvSpPr txBox="1"/>
          <p:nvPr/>
        </p:nvSpPr>
        <p:spPr>
          <a:xfrm>
            <a:off x="7019801" y="2106166"/>
            <a:ext cx="1856512" cy="3416320"/>
          </a:xfrm>
          <a:prstGeom prst="rect">
            <a:avLst/>
          </a:prstGeom>
          <a:noFill/>
        </p:spPr>
        <p:txBody>
          <a:bodyPr wrap="square" rtlCol="0">
            <a:spAutoFit/>
          </a:bodyPr>
          <a:lstStyle/>
          <a:p>
            <a:pPr marL="342900" indent="-342900">
              <a:buFont typeface="Arial" pitchFamily="34" charset="0"/>
              <a:buChar char="•"/>
            </a:pPr>
            <a:r>
              <a:rPr lang="en-US" dirty="0" err="1">
                <a:solidFill>
                  <a:srgbClr val="000000"/>
                </a:solidFill>
              </a:rPr>
              <a:t>ngPluralize</a:t>
            </a:r>
            <a:endParaRPr lang="en-US" dirty="0">
              <a:solidFill>
                <a:srgbClr val="000000"/>
              </a:solidFill>
            </a:endParaRPr>
          </a:p>
          <a:p>
            <a:pPr marL="342900" indent="-342900">
              <a:buFont typeface="Arial" pitchFamily="34" charset="0"/>
              <a:buChar char="•"/>
            </a:pPr>
            <a:r>
              <a:rPr lang="en-US" dirty="0" err="1">
                <a:solidFill>
                  <a:srgbClr val="000000"/>
                </a:solidFill>
              </a:rPr>
              <a:t>ngReadonly</a:t>
            </a:r>
            <a:endParaRPr lang="en-US" dirty="0">
              <a:solidFill>
                <a:srgbClr val="000000"/>
              </a:solidFill>
            </a:endParaRPr>
          </a:p>
          <a:p>
            <a:pPr marL="342900" indent="-342900">
              <a:buFont typeface="Arial" pitchFamily="34" charset="0"/>
              <a:buChar char="•"/>
            </a:pPr>
            <a:r>
              <a:rPr lang="en-US" dirty="0" err="1">
                <a:solidFill>
                  <a:srgbClr val="000000"/>
                </a:solidFill>
              </a:rPr>
              <a:t>ngRepeat</a:t>
            </a:r>
            <a:endParaRPr lang="en-US" dirty="0">
              <a:solidFill>
                <a:srgbClr val="000000"/>
              </a:solidFill>
            </a:endParaRPr>
          </a:p>
          <a:p>
            <a:pPr marL="342900" indent="-342900">
              <a:buFont typeface="Arial" pitchFamily="34" charset="0"/>
              <a:buChar char="•"/>
            </a:pPr>
            <a:r>
              <a:rPr lang="en-US" dirty="0" err="1">
                <a:solidFill>
                  <a:srgbClr val="000000"/>
                </a:solidFill>
              </a:rPr>
              <a:t>ngSelected</a:t>
            </a:r>
            <a:endParaRPr lang="en-US" dirty="0">
              <a:solidFill>
                <a:srgbClr val="000000"/>
              </a:solidFill>
            </a:endParaRPr>
          </a:p>
          <a:p>
            <a:pPr marL="342900" indent="-342900">
              <a:buFont typeface="Arial" pitchFamily="34" charset="0"/>
              <a:buChar char="•"/>
            </a:pPr>
            <a:r>
              <a:rPr lang="en-US" dirty="0" err="1">
                <a:solidFill>
                  <a:srgbClr val="000000"/>
                </a:solidFill>
              </a:rPr>
              <a:t>ngShow</a:t>
            </a:r>
            <a:endParaRPr lang="en-US" dirty="0">
              <a:solidFill>
                <a:srgbClr val="000000"/>
              </a:solidFill>
            </a:endParaRPr>
          </a:p>
          <a:p>
            <a:pPr marL="342900" indent="-342900">
              <a:buFont typeface="Arial" pitchFamily="34" charset="0"/>
              <a:buChar char="•"/>
            </a:pPr>
            <a:r>
              <a:rPr lang="en-US" dirty="0" err="1">
                <a:solidFill>
                  <a:srgbClr val="000000"/>
                </a:solidFill>
              </a:rPr>
              <a:t>ngSrc</a:t>
            </a:r>
            <a:endParaRPr lang="en-US" dirty="0">
              <a:solidFill>
                <a:srgbClr val="000000"/>
              </a:solidFill>
            </a:endParaRPr>
          </a:p>
          <a:p>
            <a:pPr marL="342900" indent="-342900">
              <a:buFont typeface="Arial" pitchFamily="34" charset="0"/>
              <a:buChar char="•"/>
            </a:pPr>
            <a:r>
              <a:rPr lang="en-US" dirty="0" err="1">
                <a:solidFill>
                  <a:srgbClr val="000000"/>
                </a:solidFill>
              </a:rPr>
              <a:t>ngSrcset</a:t>
            </a:r>
            <a:endParaRPr lang="en-US" dirty="0">
              <a:solidFill>
                <a:srgbClr val="000000"/>
              </a:solidFill>
            </a:endParaRPr>
          </a:p>
          <a:p>
            <a:pPr marL="342900" indent="-342900">
              <a:buFont typeface="Arial" pitchFamily="34" charset="0"/>
              <a:buChar char="•"/>
            </a:pPr>
            <a:r>
              <a:rPr lang="en-US" dirty="0" err="1">
                <a:solidFill>
                  <a:srgbClr val="000000"/>
                </a:solidFill>
              </a:rPr>
              <a:t>ngStyle</a:t>
            </a:r>
            <a:endParaRPr lang="en-US" dirty="0">
              <a:solidFill>
                <a:srgbClr val="000000"/>
              </a:solidFill>
            </a:endParaRPr>
          </a:p>
          <a:p>
            <a:pPr marL="342900" indent="-342900">
              <a:buFont typeface="Arial" pitchFamily="34" charset="0"/>
              <a:buChar char="•"/>
            </a:pPr>
            <a:r>
              <a:rPr lang="en-US" dirty="0" err="1">
                <a:solidFill>
                  <a:srgbClr val="000000"/>
                </a:solidFill>
              </a:rPr>
              <a:t>ngSubmit</a:t>
            </a:r>
            <a:endParaRPr lang="en-US" dirty="0">
              <a:solidFill>
                <a:srgbClr val="000000"/>
              </a:solidFill>
            </a:endParaRPr>
          </a:p>
          <a:p>
            <a:pPr marL="342900" indent="-342900">
              <a:buFont typeface="Arial" pitchFamily="34" charset="0"/>
              <a:buChar char="•"/>
            </a:pPr>
            <a:r>
              <a:rPr lang="en-US" dirty="0" err="1">
                <a:solidFill>
                  <a:srgbClr val="000000"/>
                </a:solidFill>
              </a:rPr>
              <a:t>ngSwitch</a:t>
            </a:r>
            <a:endParaRPr lang="en-US" dirty="0">
              <a:solidFill>
                <a:srgbClr val="000000"/>
              </a:solidFill>
            </a:endParaRPr>
          </a:p>
          <a:p>
            <a:pPr marL="342900" indent="-342900">
              <a:buFont typeface="Arial" pitchFamily="34" charset="0"/>
              <a:buChar char="•"/>
            </a:pPr>
            <a:r>
              <a:rPr lang="en-US" dirty="0" err="1">
                <a:solidFill>
                  <a:srgbClr val="000000"/>
                </a:solidFill>
              </a:rPr>
              <a:t>ngTransclude</a:t>
            </a:r>
            <a:endParaRPr lang="en-US" dirty="0">
              <a:solidFill>
                <a:srgbClr val="000000"/>
              </a:solidFill>
            </a:endParaRPr>
          </a:p>
          <a:p>
            <a:pPr marL="342900" indent="-342900">
              <a:buFont typeface="Arial" pitchFamily="34" charset="0"/>
              <a:buChar char="•"/>
            </a:pPr>
            <a:r>
              <a:rPr lang="en-US" dirty="0" err="1">
                <a:solidFill>
                  <a:srgbClr val="000000"/>
                </a:solidFill>
              </a:rPr>
              <a:t>ngValue</a:t>
            </a:r>
            <a:endParaRPr lang="en-US" dirty="0"/>
          </a:p>
        </p:txBody>
      </p:sp>
    </p:spTree>
    <p:extLst>
      <p:ext uri="{BB962C8B-B14F-4D97-AF65-F5344CB8AC3E}">
        <p14:creationId xmlns:p14="http://schemas.microsoft.com/office/powerpoint/2010/main" xmlns="" val="12436161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800" dirty="0" err="1" smtClean="0">
                <a:latin typeface="Constantia"/>
                <a:cs typeface="Constantia"/>
              </a:rPr>
              <a:t>Ví</a:t>
            </a:r>
            <a:r>
              <a:rPr lang="en-US" sz="4800" dirty="0" smtClean="0">
                <a:latin typeface="Constantia"/>
                <a:cs typeface="Constantia"/>
              </a:rPr>
              <a:t> </a:t>
            </a:r>
            <a:r>
              <a:rPr lang="en-US" sz="4800" dirty="0" err="1" smtClean="0">
                <a:latin typeface="Constantia"/>
                <a:cs typeface="Constantia"/>
              </a:rPr>
              <a:t>dụ</a:t>
            </a:r>
            <a:r>
              <a:rPr lang="en-US" sz="4800" dirty="0" smtClean="0">
                <a:latin typeface="Constantia"/>
                <a:cs typeface="Constantia"/>
              </a:rPr>
              <a:t> </a:t>
            </a:r>
            <a:r>
              <a:rPr lang="en-US" sz="4800" dirty="0" err="1" smtClean="0">
                <a:latin typeface="Constantia"/>
                <a:cs typeface="Constantia"/>
              </a:rPr>
              <a:t>về</a:t>
            </a:r>
            <a:r>
              <a:rPr lang="en-US" sz="4800" dirty="0" smtClean="0">
                <a:latin typeface="Constantia"/>
                <a:cs typeface="Constantia"/>
              </a:rPr>
              <a:t> directive</a:t>
            </a:r>
            <a:endParaRPr lang="en-US" sz="4800" dirty="0">
              <a:latin typeface="Constantia"/>
              <a:cs typeface="Constantia"/>
            </a:endParaRPr>
          </a:p>
        </p:txBody>
      </p:sp>
      <p:sp>
        <p:nvSpPr>
          <p:cNvPr id="9" name="Content Placeholder 2"/>
          <p:cNvSpPr txBox="1">
            <a:spLocks/>
          </p:cNvSpPr>
          <p:nvPr/>
        </p:nvSpPr>
        <p:spPr bwMode="auto">
          <a:xfrm>
            <a:off x="457200" y="2000925"/>
            <a:ext cx="814387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a:hlinkClick r:id="rId3"/>
              </a:rPr>
              <a:t>http://</a:t>
            </a:r>
            <a:r>
              <a:rPr lang="en-US" dirty="0" smtClean="0">
                <a:hlinkClick r:id="rId3"/>
              </a:rPr>
              <a:t>jsfiddle.net/abhiroop/G3UCK/1/light/</a:t>
            </a:r>
            <a:endParaRPr lang="en-US" dirty="0" smtClean="0"/>
          </a:p>
          <a:p>
            <a:pPr marL="342900" indent="-342900" algn="l">
              <a:buFont typeface="Arial" pitchFamily="34" charset="0"/>
              <a:buChar char="•"/>
            </a:pPr>
            <a:r>
              <a:rPr lang="en-US" dirty="0">
                <a:hlinkClick r:id="rId4"/>
              </a:rPr>
              <a:t>http://jsfiddle.net/donamkhanh/4YEG6/</a:t>
            </a:r>
            <a:endParaRPr lang="en-US" dirty="0" smtClean="0"/>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33</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30940823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5400" dirty="0"/>
              <a:t>Routing</a:t>
            </a:r>
            <a:endParaRPr lang="en-US" sz="5400" dirty="0">
              <a:latin typeface="Constantia"/>
              <a:cs typeface="Constantia"/>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err="1" smtClean="0">
                <a:solidFill>
                  <a:srgbClr val="000000"/>
                </a:solidFill>
              </a:rPr>
              <a:t>Dùng</a:t>
            </a:r>
            <a:r>
              <a:rPr lang="en-US" dirty="0" smtClean="0">
                <a:solidFill>
                  <a:srgbClr val="000000"/>
                </a:solidFill>
              </a:rPr>
              <a:t> </a:t>
            </a:r>
            <a:r>
              <a:rPr lang="en-US" dirty="0" err="1" smtClean="0">
                <a:solidFill>
                  <a:srgbClr val="000000"/>
                </a:solidFill>
              </a:rPr>
              <a:t>để</a:t>
            </a:r>
            <a:r>
              <a:rPr lang="en-US" dirty="0" smtClean="0">
                <a:solidFill>
                  <a:srgbClr val="000000"/>
                </a:solidFill>
              </a:rPr>
              <a:t> </a:t>
            </a:r>
            <a:r>
              <a:rPr lang="en-US" dirty="0" err="1" smtClean="0">
                <a:solidFill>
                  <a:srgbClr val="000000"/>
                </a:solidFill>
              </a:rPr>
              <a:t>tạo</a:t>
            </a:r>
            <a:r>
              <a:rPr lang="en-US" dirty="0" smtClean="0">
                <a:solidFill>
                  <a:srgbClr val="000000"/>
                </a:solidFill>
              </a:rPr>
              <a:t> </a:t>
            </a:r>
            <a:r>
              <a:rPr lang="en-US" dirty="0" err="1" smtClean="0">
                <a:solidFill>
                  <a:srgbClr val="000000"/>
                </a:solidFill>
              </a:rPr>
              <a:t>các</a:t>
            </a:r>
            <a:r>
              <a:rPr lang="en-US" dirty="0" smtClean="0">
                <a:solidFill>
                  <a:srgbClr val="000000"/>
                </a:solidFill>
              </a:rPr>
              <a:t> app </a:t>
            </a:r>
            <a:r>
              <a:rPr lang="en-US" dirty="0" err="1" smtClean="0">
                <a:solidFill>
                  <a:srgbClr val="000000"/>
                </a:solidFill>
              </a:rPr>
              <a:t>theo</a:t>
            </a:r>
            <a:r>
              <a:rPr lang="en-US" dirty="0" smtClean="0">
                <a:solidFill>
                  <a:srgbClr val="000000"/>
                </a:solidFill>
              </a:rPr>
              <a:t> </a:t>
            </a:r>
            <a:r>
              <a:rPr lang="en-US" dirty="0" err="1" smtClean="0">
                <a:solidFill>
                  <a:srgbClr val="000000"/>
                </a:solidFill>
              </a:rPr>
              <a:t>kiểu</a:t>
            </a:r>
            <a:r>
              <a:rPr lang="en-US" dirty="0" smtClean="0">
                <a:solidFill>
                  <a:srgbClr val="000000"/>
                </a:solidFill>
              </a:rPr>
              <a:t> </a:t>
            </a:r>
            <a:r>
              <a:rPr lang="en-US" dirty="0">
                <a:solidFill>
                  <a:srgbClr val="000000"/>
                </a:solidFill>
              </a:rPr>
              <a:t>SPA </a:t>
            </a:r>
            <a:r>
              <a:rPr lang="en-US" dirty="0" smtClean="0">
                <a:solidFill>
                  <a:srgbClr val="000000"/>
                </a:solidFill>
              </a:rPr>
              <a:t>(Single Page Application)</a:t>
            </a:r>
            <a:endParaRPr lang="en-US" dirty="0">
              <a:solidFill>
                <a:srgbClr val="000000"/>
              </a:solidFill>
            </a:endParaRPr>
          </a:p>
          <a:p>
            <a:pPr marL="342900" indent="-342900" algn="l">
              <a:buFont typeface="Arial" pitchFamily="34" charset="0"/>
              <a:buChar char="•"/>
            </a:pPr>
            <a:r>
              <a:rPr lang="en-US" dirty="0" err="1" smtClean="0">
                <a:solidFill>
                  <a:srgbClr val="000000"/>
                </a:solidFill>
                <a:hlinkClick r:id="rId3"/>
              </a:rPr>
              <a:t>ngView</a:t>
            </a:r>
            <a:r>
              <a:rPr lang="en-US" dirty="0" smtClean="0">
                <a:solidFill>
                  <a:srgbClr val="000000"/>
                </a:solidFill>
              </a:rPr>
              <a:t> </a:t>
            </a:r>
            <a:r>
              <a:rPr lang="en-US" dirty="0" err="1" smtClean="0">
                <a:solidFill>
                  <a:srgbClr val="000000"/>
                </a:solidFill>
              </a:rPr>
              <a:t>thường</a:t>
            </a:r>
            <a:r>
              <a:rPr lang="en-US" dirty="0" smtClean="0">
                <a:solidFill>
                  <a:srgbClr val="000000"/>
                </a:solidFill>
              </a:rPr>
              <a:t> </a:t>
            </a:r>
            <a:r>
              <a:rPr lang="en-US" dirty="0" err="1" smtClean="0">
                <a:solidFill>
                  <a:srgbClr val="000000"/>
                </a:solidFill>
              </a:rPr>
              <a:t>được</a:t>
            </a:r>
            <a:r>
              <a:rPr lang="en-US" dirty="0" smtClean="0">
                <a:solidFill>
                  <a:srgbClr val="000000"/>
                </a:solidFill>
              </a:rPr>
              <a:t> </a:t>
            </a:r>
            <a:r>
              <a:rPr lang="en-US" dirty="0" err="1" smtClean="0">
                <a:solidFill>
                  <a:srgbClr val="000000"/>
                </a:solidFill>
              </a:rPr>
              <a:t>dùng</a:t>
            </a:r>
            <a:r>
              <a:rPr lang="en-US" dirty="0" smtClean="0">
                <a:solidFill>
                  <a:srgbClr val="000000"/>
                </a:solidFill>
              </a:rPr>
              <a:t> </a:t>
            </a:r>
            <a:r>
              <a:rPr lang="en-US" dirty="0" err="1" smtClean="0">
                <a:solidFill>
                  <a:srgbClr val="000000"/>
                </a:solidFill>
              </a:rPr>
              <a:t>để</a:t>
            </a:r>
            <a:r>
              <a:rPr lang="en-US" dirty="0" smtClean="0">
                <a:solidFill>
                  <a:srgbClr val="000000"/>
                </a:solidFill>
              </a:rPr>
              <a:t> render </a:t>
            </a:r>
            <a:r>
              <a:rPr lang="en-US" dirty="0">
                <a:solidFill>
                  <a:srgbClr val="000000"/>
                </a:solidFill>
              </a:rPr>
              <a:t>template</a:t>
            </a:r>
          </a:p>
          <a:p>
            <a:pPr marL="342900" indent="-342900" algn="l">
              <a:buFont typeface="Arial" pitchFamily="34" charset="0"/>
              <a:buChar char="•"/>
            </a:pPr>
            <a:r>
              <a:rPr lang="en-US" dirty="0" smtClean="0">
                <a:solidFill>
                  <a:srgbClr val="000000"/>
                </a:solidFill>
                <a:hlinkClick r:id="rId4"/>
              </a:rPr>
              <a:t>$</a:t>
            </a:r>
            <a:r>
              <a:rPr lang="en-US" dirty="0" err="1">
                <a:solidFill>
                  <a:srgbClr val="000000"/>
                </a:solidFill>
                <a:hlinkClick r:id="rId4"/>
              </a:rPr>
              <a:t>routeProvider</a:t>
            </a:r>
            <a:r>
              <a:rPr lang="en-US" dirty="0">
                <a:solidFill>
                  <a:srgbClr val="000000"/>
                </a:solidFill>
              </a:rPr>
              <a:t> service </a:t>
            </a:r>
            <a:r>
              <a:rPr lang="en-US" dirty="0" err="1" smtClean="0">
                <a:solidFill>
                  <a:srgbClr val="000000"/>
                </a:solidFill>
              </a:rPr>
              <a:t>được</a:t>
            </a:r>
            <a:r>
              <a:rPr lang="en-US" dirty="0" smtClean="0">
                <a:solidFill>
                  <a:srgbClr val="000000"/>
                </a:solidFill>
              </a:rPr>
              <a:t> </a:t>
            </a:r>
            <a:r>
              <a:rPr lang="en-US" dirty="0" err="1" smtClean="0">
                <a:solidFill>
                  <a:srgbClr val="000000"/>
                </a:solidFill>
              </a:rPr>
              <a:t>dùng</a:t>
            </a:r>
            <a:r>
              <a:rPr lang="en-US" dirty="0" smtClean="0">
                <a:solidFill>
                  <a:srgbClr val="000000"/>
                </a:solidFill>
              </a:rPr>
              <a:t> </a:t>
            </a:r>
            <a:r>
              <a:rPr lang="en-US" dirty="0" err="1" smtClean="0">
                <a:solidFill>
                  <a:srgbClr val="000000"/>
                </a:solidFill>
              </a:rPr>
              <a:t>để</a:t>
            </a:r>
            <a:r>
              <a:rPr lang="en-US" dirty="0" smtClean="0">
                <a:solidFill>
                  <a:srgbClr val="000000"/>
                </a:solidFill>
              </a:rPr>
              <a:t> </a:t>
            </a:r>
            <a:r>
              <a:rPr lang="en-US" dirty="0" err="1" smtClean="0">
                <a:solidFill>
                  <a:srgbClr val="000000"/>
                </a:solidFill>
              </a:rPr>
              <a:t>cấu</a:t>
            </a:r>
            <a:r>
              <a:rPr lang="en-US" dirty="0" smtClean="0">
                <a:solidFill>
                  <a:srgbClr val="000000"/>
                </a:solidFill>
              </a:rPr>
              <a:t> </a:t>
            </a:r>
            <a:r>
              <a:rPr lang="en-US" dirty="0" err="1" smtClean="0">
                <a:solidFill>
                  <a:srgbClr val="000000"/>
                </a:solidFill>
              </a:rPr>
              <a:t>hình</a:t>
            </a:r>
            <a:r>
              <a:rPr lang="en-US" dirty="0" smtClean="0">
                <a:solidFill>
                  <a:srgbClr val="000000"/>
                </a:solidFill>
              </a:rPr>
              <a:t> route</a:t>
            </a:r>
            <a:endParaRPr lang="en-US" dirty="0">
              <a:solidFill>
                <a:srgbClr val="000000"/>
              </a:solidFill>
            </a:endParaRPr>
          </a:p>
          <a:p>
            <a:pPr marL="342900" indent="-342900" algn="l">
              <a:buFont typeface="Arial" pitchFamily="34" charset="0"/>
              <a:buChar char="•"/>
            </a:pPr>
            <a:r>
              <a:rPr lang="en-US" dirty="0" smtClean="0">
                <a:solidFill>
                  <a:srgbClr val="000000"/>
                </a:solidFill>
                <a:hlinkClick r:id="rId5"/>
              </a:rPr>
              <a:t>$</a:t>
            </a:r>
            <a:r>
              <a:rPr lang="en-US" dirty="0">
                <a:solidFill>
                  <a:srgbClr val="000000"/>
                </a:solidFill>
                <a:hlinkClick r:id="rId5"/>
              </a:rPr>
              <a:t>location</a:t>
            </a:r>
            <a:r>
              <a:rPr lang="en-US" dirty="0">
                <a:solidFill>
                  <a:srgbClr val="000000"/>
                </a:solidFill>
              </a:rPr>
              <a:t> service </a:t>
            </a:r>
            <a:r>
              <a:rPr lang="en-US" dirty="0" err="1" smtClean="0">
                <a:solidFill>
                  <a:srgbClr val="000000"/>
                </a:solidFill>
              </a:rPr>
              <a:t>dùng</a:t>
            </a:r>
            <a:r>
              <a:rPr lang="en-US" dirty="0" smtClean="0">
                <a:solidFill>
                  <a:srgbClr val="000000"/>
                </a:solidFill>
              </a:rPr>
              <a:t> </a:t>
            </a:r>
            <a:r>
              <a:rPr lang="en-US" dirty="0" err="1" smtClean="0">
                <a:solidFill>
                  <a:srgbClr val="000000"/>
                </a:solidFill>
              </a:rPr>
              <a:t>cho</a:t>
            </a:r>
            <a:r>
              <a:rPr lang="en-US" dirty="0" smtClean="0">
                <a:solidFill>
                  <a:srgbClr val="000000"/>
                </a:solidFill>
              </a:rPr>
              <a:t> navigate</a:t>
            </a:r>
            <a:endParaRPr lang="en-US" dirty="0">
              <a:solidFill>
                <a:srgbClr val="000000"/>
              </a:solidFill>
            </a:endParaRPr>
          </a:p>
          <a:p>
            <a:pPr marL="342900" indent="-342900" algn="l">
              <a:buFont typeface="Arial" pitchFamily="34" charset="0"/>
              <a:buChar char="•"/>
            </a:pPr>
            <a:r>
              <a:rPr lang="en-US" dirty="0" smtClean="0">
                <a:solidFill>
                  <a:srgbClr val="000000"/>
                </a:solidFill>
                <a:hlinkClick r:id="rId6"/>
              </a:rPr>
              <a:t>$</a:t>
            </a:r>
            <a:r>
              <a:rPr lang="en-US" dirty="0" err="1" smtClean="0">
                <a:solidFill>
                  <a:srgbClr val="000000"/>
                </a:solidFill>
                <a:hlinkClick r:id="rId6"/>
              </a:rPr>
              <a:t>routeParams</a:t>
            </a:r>
            <a:r>
              <a:rPr lang="en-US" dirty="0" smtClean="0">
                <a:solidFill>
                  <a:srgbClr val="000000"/>
                </a:solidFill>
              </a:rPr>
              <a:t> </a:t>
            </a:r>
            <a:r>
              <a:rPr lang="en-US" dirty="0">
                <a:solidFill>
                  <a:srgbClr val="000000"/>
                </a:solidFill>
              </a:rPr>
              <a:t>service </a:t>
            </a:r>
            <a:r>
              <a:rPr lang="en-US" dirty="0" err="1" smtClean="0">
                <a:solidFill>
                  <a:srgbClr val="000000"/>
                </a:solidFill>
              </a:rPr>
              <a:t>dùng</a:t>
            </a:r>
            <a:r>
              <a:rPr lang="en-US" dirty="0" smtClean="0">
                <a:solidFill>
                  <a:srgbClr val="000000"/>
                </a:solidFill>
              </a:rPr>
              <a:t> </a:t>
            </a:r>
            <a:r>
              <a:rPr lang="en-US" dirty="0" err="1" smtClean="0">
                <a:solidFill>
                  <a:srgbClr val="000000"/>
                </a:solidFill>
              </a:rPr>
              <a:t>để</a:t>
            </a:r>
            <a:r>
              <a:rPr lang="en-US" dirty="0" smtClean="0">
                <a:solidFill>
                  <a:srgbClr val="000000"/>
                </a:solidFill>
              </a:rPr>
              <a:t> </a:t>
            </a:r>
            <a:r>
              <a:rPr lang="en-US" dirty="0" err="1" smtClean="0">
                <a:solidFill>
                  <a:srgbClr val="000000"/>
                </a:solidFill>
              </a:rPr>
              <a:t>nhận</a:t>
            </a:r>
            <a:r>
              <a:rPr lang="en-US" dirty="0" smtClean="0">
                <a:solidFill>
                  <a:srgbClr val="000000"/>
                </a:solidFill>
              </a:rPr>
              <a:t> </a:t>
            </a:r>
            <a:r>
              <a:rPr lang="en-US" dirty="0" err="1" smtClean="0">
                <a:solidFill>
                  <a:srgbClr val="000000"/>
                </a:solidFill>
              </a:rPr>
              <a:t>các</a:t>
            </a:r>
            <a:r>
              <a:rPr lang="en-US" dirty="0" smtClean="0">
                <a:solidFill>
                  <a:srgbClr val="000000"/>
                </a:solidFill>
              </a:rPr>
              <a:t> </a:t>
            </a:r>
            <a:r>
              <a:rPr lang="en-US" dirty="0" err="1" smtClean="0">
                <a:solidFill>
                  <a:srgbClr val="000000"/>
                </a:solidFill>
              </a:rPr>
              <a:t>param</a:t>
            </a: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34</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9637074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5400" dirty="0" smtClean="0"/>
              <a:t>Route Events</a:t>
            </a:r>
            <a:endParaRPr lang="en-US" sz="5400" dirty="0"/>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a:solidFill>
                  <a:srgbClr val="000000"/>
                </a:solidFill>
              </a:rPr>
              <a:t>$</a:t>
            </a:r>
            <a:r>
              <a:rPr lang="en-US" dirty="0" err="1">
                <a:solidFill>
                  <a:srgbClr val="000000"/>
                </a:solidFill>
              </a:rPr>
              <a:t>routeChangeError</a:t>
            </a:r>
            <a:endParaRPr lang="en-US" dirty="0">
              <a:solidFill>
                <a:srgbClr val="000000"/>
              </a:solidFill>
            </a:endParaRPr>
          </a:p>
          <a:p>
            <a:pPr marL="342900" indent="-342900" algn="l">
              <a:buFont typeface="Arial" pitchFamily="34" charset="0"/>
              <a:buChar char="•"/>
            </a:pPr>
            <a:r>
              <a:rPr lang="en-US" dirty="0">
                <a:solidFill>
                  <a:srgbClr val="000000"/>
                </a:solidFill>
              </a:rPr>
              <a:t>$</a:t>
            </a:r>
            <a:r>
              <a:rPr lang="en-US" dirty="0" err="1" smtClean="0">
                <a:solidFill>
                  <a:srgbClr val="000000"/>
                </a:solidFill>
              </a:rPr>
              <a:t>routeChangeStart</a:t>
            </a:r>
            <a:endParaRPr lang="en-US" dirty="0" smtClean="0">
              <a:solidFill>
                <a:srgbClr val="000000"/>
              </a:solidFill>
            </a:endParaRPr>
          </a:p>
          <a:p>
            <a:pPr marL="342900" indent="-342900" algn="l">
              <a:buFont typeface="Arial" pitchFamily="34" charset="0"/>
              <a:buChar char="•"/>
            </a:pPr>
            <a:r>
              <a:rPr lang="en-US" dirty="0">
                <a:solidFill>
                  <a:srgbClr val="000000"/>
                </a:solidFill>
              </a:rPr>
              <a:t>$</a:t>
            </a:r>
            <a:r>
              <a:rPr lang="en-US" dirty="0" err="1" smtClean="0">
                <a:solidFill>
                  <a:srgbClr val="000000"/>
                </a:solidFill>
              </a:rPr>
              <a:t>routeChangeSuccess</a:t>
            </a:r>
            <a:endParaRPr lang="en-US" dirty="0" smtClean="0">
              <a:solidFill>
                <a:srgbClr val="000000"/>
              </a:solidFill>
            </a:endParaRPr>
          </a:p>
          <a:p>
            <a:pPr marL="342900" indent="-342900" algn="l">
              <a:buFont typeface="Arial" pitchFamily="34" charset="0"/>
              <a:buChar char="•"/>
            </a:pPr>
            <a:r>
              <a:rPr lang="en-US" dirty="0">
                <a:solidFill>
                  <a:srgbClr val="000000"/>
                </a:solidFill>
              </a:rPr>
              <a:t>$</a:t>
            </a:r>
            <a:r>
              <a:rPr lang="en-US" dirty="0" err="1" smtClean="0">
                <a:solidFill>
                  <a:srgbClr val="000000"/>
                </a:solidFill>
              </a:rPr>
              <a:t>routeUpdate</a:t>
            </a:r>
            <a:endParaRPr lang="en-US" dirty="0" smtClean="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35</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30705250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dirty="0">
                <a:solidFill>
                  <a:srgbClr val="000000"/>
                </a:solidFill>
              </a:rPr>
              <a:t>$location service configuration</a:t>
            </a: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err="1" smtClean="0">
                <a:solidFill>
                  <a:srgbClr val="000000"/>
                </a:solidFill>
              </a:rPr>
              <a:t>Để</a:t>
            </a:r>
            <a:r>
              <a:rPr lang="en-US" dirty="0" smtClean="0">
                <a:solidFill>
                  <a:srgbClr val="000000"/>
                </a:solidFill>
              </a:rPr>
              <a:t> </a:t>
            </a:r>
            <a:r>
              <a:rPr lang="en-US" dirty="0" err="1" smtClean="0">
                <a:solidFill>
                  <a:srgbClr val="000000"/>
                </a:solidFill>
              </a:rPr>
              <a:t>cấu</a:t>
            </a:r>
            <a:r>
              <a:rPr lang="en-US" dirty="0" smtClean="0">
                <a:solidFill>
                  <a:srgbClr val="000000"/>
                </a:solidFill>
              </a:rPr>
              <a:t> </a:t>
            </a:r>
            <a:r>
              <a:rPr lang="en-US" dirty="0" err="1" smtClean="0">
                <a:solidFill>
                  <a:srgbClr val="000000"/>
                </a:solidFill>
              </a:rPr>
              <a:t>hình</a:t>
            </a:r>
            <a:r>
              <a:rPr lang="en-US" dirty="0" smtClean="0">
                <a:solidFill>
                  <a:srgbClr val="000000"/>
                </a:solidFill>
              </a:rPr>
              <a:t> </a:t>
            </a:r>
            <a:r>
              <a:rPr lang="en-US" dirty="0">
                <a:solidFill>
                  <a:srgbClr val="000000"/>
                </a:solidFill>
              </a:rPr>
              <a:t>$location service, </a:t>
            </a:r>
            <a:r>
              <a:rPr lang="en-US" dirty="0" err="1" smtClean="0">
                <a:solidFill>
                  <a:srgbClr val="000000"/>
                </a:solidFill>
              </a:rPr>
              <a:t>cần</a:t>
            </a:r>
            <a:r>
              <a:rPr lang="en-US" dirty="0" smtClean="0">
                <a:solidFill>
                  <a:srgbClr val="000000"/>
                </a:solidFill>
              </a:rPr>
              <a:t> </a:t>
            </a:r>
            <a:r>
              <a:rPr lang="en-US" dirty="0" err="1" smtClean="0">
                <a:solidFill>
                  <a:srgbClr val="000000"/>
                </a:solidFill>
              </a:rPr>
              <a:t>sử</a:t>
            </a:r>
            <a:r>
              <a:rPr lang="en-US" dirty="0" smtClean="0">
                <a:solidFill>
                  <a:srgbClr val="000000"/>
                </a:solidFill>
              </a:rPr>
              <a:t> </a:t>
            </a:r>
            <a:r>
              <a:rPr lang="en-US" dirty="0" err="1" smtClean="0">
                <a:solidFill>
                  <a:srgbClr val="000000"/>
                </a:solidFill>
              </a:rPr>
              <a:t>dụng</a:t>
            </a:r>
            <a:r>
              <a:rPr lang="en-US" dirty="0" smtClean="0">
                <a:solidFill>
                  <a:srgbClr val="000000"/>
                </a:solidFill>
              </a:rPr>
              <a:t> </a:t>
            </a:r>
            <a:r>
              <a:rPr lang="en-US" dirty="0">
                <a:solidFill>
                  <a:srgbClr val="000000"/>
                </a:solidFill>
              </a:rPr>
              <a:t>$</a:t>
            </a:r>
            <a:r>
              <a:rPr lang="en-US" dirty="0" err="1">
                <a:solidFill>
                  <a:srgbClr val="000000"/>
                </a:solidFill>
              </a:rPr>
              <a:t>locationProvider</a:t>
            </a:r>
            <a:r>
              <a:rPr lang="en-US" dirty="0">
                <a:solidFill>
                  <a:srgbClr val="000000"/>
                </a:solidFill>
              </a:rPr>
              <a:t> </a:t>
            </a:r>
            <a:r>
              <a:rPr lang="en-US" dirty="0" err="1" smtClean="0">
                <a:solidFill>
                  <a:srgbClr val="000000"/>
                </a:solidFill>
              </a:rPr>
              <a:t>thiết</a:t>
            </a:r>
            <a:r>
              <a:rPr lang="en-US" dirty="0" smtClean="0">
                <a:solidFill>
                  <a:srgbClr val="000000"/>
                </a:solidFill>
              </a:rPr>
              <a:t> </a:t>
            </a:r>
            <a:r>
              <a:rPr lang="en-US" dirty="0" err="1" smtClean="0">
                <a:solidFill>
                  <a:srgbClr val="000000"/>
                </a:solidFill>
              </a:rPr>
              <a:t>lập</a:t>
            </a:r>
            <a:r>
              <a:rPr lang="en-US" dirty="0" smtClean="0">
                <a:solidFill>
                  <a:srgbClr val="000000"/>
                </a:solidFill>
              </a:rPr>
              <a:t> </a:t>
            </a:r>
            <a:r>
              <a:rPr lang="en-US" dirty="0" err="1" smtClean="0">
                <a:solidFill>
                  <a:srgbClr val="000000"/>
                </a:solidFill>
              </a:rPr>
              <a:t>các</a:t>
            </a:r>
            <a:r>
              <a:rPr lang="en-US" dirty="0" smtClean="0">
                <a:solidFill>
                  <a:srgbClr val="000000"/>
                </a:solidFill>
              </a:rPr>
              <a:t> </a:t>
            </a:r>
            <a:r>
              <a:rPr lang="en-US" dirty="0" err="1" smtClean="0">
                <a:solidFill>
                  <a:srgbClr val="000000"/>
                </a:solidFill>
              </a:rPr>
              <a:t>tham</a:t>
            </a:r>
            <a:r>
              <a:rPr lang="en-US" dirty="0" smtClean="0">
                <a:solidFill>
                  <a:srgbClr val="000000"/>
                </a:solidFill>
              </a:rPr>
              <a:t> </a:t>
            </a:r>
            <a:r>
              <a:rPr lang="en-US" dirty="0" err="1" smtClean="0">
                <a:solidFill>
                  <a:srgbClr val="000000"/>
                </a:solidFill>
              </a:rPr>
              <a:t>số</a:t>
            </a:r>
            <a:r>
              <a:rPr lang="en-US" dirty="0" smtClean="0">
                <a:solidFill>
                  <a:srgbClr val="000000"/>
                </a:solidFill>
              </a:rPr>
              <a:t> </a:t>
            </a:r>
            <a:r>
              <a:rPr lang="en-US" dirty="0" err="1" smtClean="0">
                <a:solidFill>
                  <a:srgbClr val="000000"/>
                </a:solidFill>
              </a:rPr>
              <a:t>như</a:t>
            </a:r>
            <a:r>
              <a:rPr lang="en-US" dirty="0" smtClean="0">
                <a:solidFill>
                  <a:srgbClr val="000000"/>
                </a:solidFill>
              </a:rPr>
              <a:t> </a:t>
            </a:r>
            <a:r>
              <a:rPr lang="en-US" dirty="0" err="1" smtClean="0">
                <a:solidFill>
                  <a:srgbClr val="000000"/>
                </a:solidFill>
              </a:rPr>
              <a:t>sau</a:t>
            </a:r>
            <a:r>
              <a:rPr lang="en-US" dirty="0" smtClean="0">
                <a:solidFill>
                  <a:srgbClr val="000000"/>
                </a:solidFill>
              </a:rPr>
              <a:t>:</a:t>
            </a:r>
            <a:endParaRPr lang="en-US" dirty="0">
              <a:solidFill>
                <a:srgbClr val="000000"/>
              </a:solidFill>
            </a:endParaRPr>
          </a:p>
          <a:p>
            <a:pPr marL="342900" indent="-342900" algn="l">
              <a:buFont typeface="Arial" pitchFamily="34" charset="0"/>
              <a:buChar char="•"/>
            </a:pPr>
            <a:r>
              <a:rPr lang="en-US" dirty="0" smtClean="0">
                <a:solidFill>
                  <a:srgbClr val="000000"/>
                </a:solidFill>
              </a:rPr>
              <a:t>html5Mode(mode</a:t>
            </a:r>
            <a:r>
              <a:rPr lang="en-US" dirty="0">
                <a:solidFill>
                  <a:srgbClr val="000000"/>
                </a:solidFill>
              </a:rPr>
              <a:t>): {</a:t>
            </a:r>
            <a:r>
              <a:rPr lang="en-US" dirty="0" err="1">
                <a:solidFill>
                  <a:srgbClr val="000000"/>
                </a:solidFill>
              </a:rPr>
              <a:t>boolean</a:t>
            </a:r>
            <a:r>
              <a:rPr lang="en-US" dirty="0">
                <a:solidFill>
                  <a:srgbClr val="000000"/>
                </a:solidFill>
              </a:rPr>
              <a:t>}</a:t>
            </a:r>
          </a:p>
          <a:p>
            <a:pPr marL="800100" lvl="1" indent="-342900" algn="l">
              <a:buFont typeface="Arial" pitchFamily="34" charset="0"/>
              <a:buChar char="•"/>
            </a:pPr>
            <a:r>
              <a:rPr lang="en-US" dirty="0">
                <a:solidFill>
                  <a:srgbClr val="000000"/>
                </a:solidFill>
              </a:rPr>
              <a:t>true - see HTML5 mode</a:t>
            </a:r>
          </a:p>
          <a:p>
            <a:pPr marL="800100" lvl="1" indent="-342900" algn="l">
              <a:buFont typeface="Arial" pitchFamily="34" charset="0"/>
              <a:buChar char="•"/>
            </a:pPr>
            <a:r>
              <a:rPr lang="en-US" dirty="0">
                <a:solidFill>
                  <a:srgbClr val="000000"/>
                </a:solidFill>
              </a:rPr>
              <a:t>false - see </a:t>
            </a:r>
            <a:r>
              <a:rPr lang="en-US" dirty="0" err="1">
                <a:solidFill>
                  <a:srgbClr val="000000"/>
                </a:solidFill>
              </a:rPr>
              <a:t>Hashbang</a:t>
            </a:r>
            <a:r>
              <a:rPr lang="en-US" dirty="0">
                <a:solidFill>
                  <a:srgbClr val="000000"/>
                </a:solidFill>
              </a:rPr>
              <a:t> mode</a:t>
            </a:r>
          </a:p>
          <a:p>
            <a:pPr marL="800100" lvl="1" indent="-342900" algn="l">
              <a:buFont typeface="Arial" pitchFamily="34" charset="0"/>
              <a:buChar char="•"/>
            </a:pPr>
            <a:r>
              <a:rPr lang="en-US" dirty="0">
                <a:solidFill>
                  <a:srgbClr val="000000"/>
                </a:solidFill>
              </a:rPr>
              <a:t>default: false</a:t>
            </a:r>
          </a:p>
          <a:p>
            <a:pPr marL="342900" indent="-342900" algn="l">
              <a:buFont typeface="Arial" pitchFamily="34" charset="0"/>
              <a:buChar char="•"/>
            </a:pPr>
            <a:r>
              <a:rPr lang="en-US" dirty="0" err="1" smtClean="0">
                <a:solidFill>
                  <a:srgbClr val="000000"/>
                </a:solidFill>
              </a:rPr>
              <a:t>hashPrefix</a:t>
            </a:r>
            <a:r>
              <a:rPr lang="en-US" dirty="0" smtClean="0">
                <a:solidFill>
                  <a:srgbClr val="000000"/>
                </a:solidFill>
              </a:rPr>
              <a:t>(prefix</a:t>
            </a:r>
            <a:r>
              <a:rPr lang="en-US" dirty="0">
                <a:solidFill>
                  <a:srgbClr val="000000"/>
                </a:solidFill>
              </a:rPr>
              <a:t>): {string}</a:t>
            </a:r>
          </a:p>
          <a:p>
            <a:pPr marL="800100" lvl="1" indent="-342900" algn="l">
              <a:buFont typeface="Arial" pitchFamily="34" charset="0"/>
              <a:buChar char="•"/>
            </a:pPr>
            <a:r>
              <a:rPr lang="en-US" dirty="0">
                <a:solidFill>
                  <a:srgbClr val="000000"/>
                </a:solidFill>
              </a:rPr>
              <a:t>prefix used for </a:t>
            </a:r>
            <a:r>
              <a:rPr lang="en-US" dirty="0" err="1">
                <a:solidFill>
                  <a:srgbClr val="000000"/>
                </a:solidFill>
              </a:rPr>
              <a:t>Hashbang</a:t>
            </a:r>
            <a:r>
              <a:rPr lang="en-US" dirty="0">
                <a:solidFill>
                  <a:srgbClr val="000000"/>
                </a:solidFill>
              </a:rPr>
              <a:t> URLs (used in </a:t>
            </a:r>
            <a:r>
              <a:rPr lang="en-US" dirty="0" err="1">
                <a:solidFill>
                  <a:srgbClr val="000000"/>
                </a:solidFill>
              </a:rPr>
              <a:t>Hashbang</a:t>
            </a:r>
            <a:r>
              <a:rPr lang="en-US" dirty="0">
                <a:solidFill>
                  <a:srgbClr val="000000"/>
                </a:solidFill>
              </a:rPr>
              <a:t> mode or in legacy browser in Html5 mode)</a:t>
            </a:r>
          </a:p>
          <a:p>
            <a:pPr marL="800100" lvl="1" indent="-342900" algn="l">
              <a:buFont typeface="Arial" pitchFamily="34" charset="0"/>
              <a:buChar char="•"/>
            </a:pPr>
            <a:r>
              <a:rPr lang="en-US" dirty="0">
                <a:solidFill>
                  <a:srgbClr val="000000"/>
                </a:solidFill>
              </a:rPr>
              <a:t>default: ""</a:t>
            </a:r>
            <a:endParaRPr lang="en-US" dirty="0" smtClean="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36</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15104252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dirty="0">
                <a:solidFill>
                  <a:srgbClr val="000000"/>
                </a:solidFill>
              </a:rPr>
              <a:t>Example configuration</a:t>
            </a: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smtClean="0">
                <a:solidFill>
                  <a:srgbClr val="000000"/>
                </a:solidFill>
              </a:rPr>
              <a:t>$</a:t>
            </a:r>
            <a:r>
              <a:rPr lang="en-US" dirty="0">
                <a:solidFill>
                  <a:srgbClr val="000000"/>
                </a:solidFill>
              </a:rPr>
              <a:t>locationProvider.html5Mode(true</a:t>
            </a:r>
            <a:r>
              <a:rPr lang="en-US" dirty="0" smtClean="0">
                <a:solidFill>
                  <a:srgbClr val="000000"/>
                </a:solidFill>
              </a:rPr>
              <a:t>);</a:t>
            </a:r>
          </a:p>
          <a:p>
            <a:pPr marL="342900" indent="-342900" algn="l">
              <a:buFont typeface="Symbol" panose="05050102010706020507" pitchFamily="18" charset="2"/>
              <a:buChar char="Þ"/>
            </a:pPr>
            <a:r>
              <a:rPr lang="en-US" dirty="0" smtClean="0">
                <a:solidFill>
                  <a:srgbClr val="000000"/>
                </a:solidFill>
                <a:hlinkClick r:id="rId3"/>
              </a:rPr>
              <a:t>http://example.com/hello-world</a:t>
            </a:r>
            <a:endParaRPr lang="en-US" dirty="0" smtClean="0">
              <a:solidFill>
                <a:srgbClr val="000000"/>
              </a:solidFill>
            </a:endParaRPr>
          </a:p>
          <a:p>
            <a:pPr algn="l"/>
            <a:r>
              <a:rPr lang="en-US" dirty="0" smtClean="0">
                <a:solidFill>
                  <a:srgbClr val="000000"/>
                </a:solidFill>
              </a:rPr>
              <a:t>$</a:t>
            </a:r>
            <a:r>
              <a:rPr lang="en-US" dirty="0">
                <a:solidFill>
                  <a:srgbClr val="000000"/>
                </a:solidFill>
              </a:rPr>
              <a:t>locationProvider.html5Mode(true).</a:t>
            </a:r>
            <a:r>
              <a:rPr lang="en-US" dirty="0" err="1">
                <a:solidFill>
                  <a:srgbClr val="000000"/>
                </a:solidFill>
              </a:rPr>
              <a:t>hashPrefix</a:t>
            </a:r>
            <a:r>
              <a:rPr lang="en-US" dirty="0" smtClean="0">
                <a:solidFill>
                  <a:srgbClr val="000000"/>
                </a:solidFill>
              </a:rPr>
              <a:t>('!');</a:t>
            </a:r>
          </a:p>
          <a:p>
            <a:pPr marL="342900" indent="-342900" algn="l">
              <a:buFont typeface="Symbol" panose="05050102010706020507" pitchFamily="18" charset="2"/>
              <a:buChar char="Þ"/>
            </a:pPr>
            <a:r>
              <a:rPr lang="en-US" dirty="0" smtClean="0">
                <a:solidFill>
                  <a:srgbClr val="000000"/>
                </a:solidFill>
                <a:hlinkClick r:id="rId4"/>
              </a:rPr>
              <a:t>http</a:t>
            </a:r>
            <a:r>
              <a:rPr lang="en-US" dirty="0">
                <a:solidFill>
                  <a:srgbClr val="000000"/>
                </a:solidFill>
                <a:hlinkClick r:id="rId4"/>
              </a:rPr>
              <a:t>://example.com</a:t>
            </a:r>
            <a:r>
              <a:rPr lang="en-US" dirty="0" smtClean="0">
                <a:solidFill>
                  <a:srgbClr val="000000"/>
                </a:solidFill>
                <a:hlinkClick r:id="rId4"/>
              </a:rPr>
              <a:t>/!/hello-world</a:t>
            </a:r>
            <a:endParaRPr lang="en-US" dirty="0" smtClean="0">
              <a:solidFill>
                <a:srgbClr val="000000"/>
              </a:solidFill>
            </a:endParaRPr>
          </a:p>
          <a:p>
            <a:pPr algn="l"/>
            <a:r>
              <a:rPr lang="en-US" dirty="0" smtClean="0">
                <a:solidFill>
                  <a:srgbClr val="000000"/>
                </a:solidFill>
              </a:rPr>
              <a:t>$locationProvider.html5Mode(false);</a:t>
            </a:r>
          </a:p>
          <a:p>
            <a:pPr marL="342900" indent="-342900" algn="l">
              <a:buFont typeface="Symbol" panose="05050102010706020507" pitchFamily="18" charset="2"/>
              <a:buChar char="Þ"/>
            </a:pPr>
            <a:r>
              <a:rPr lang="en-US" dirty="0" smtClean="0">
                <a:solidFill>
                  <a:srgbClr val="000000"/>
                </a:solidFill>
                <a:hlinkClick r:id="rId5"/>
              </a:rPr>
              <a:t>http</a:t>
            </a:r>
            <a:r>
              <a:rPr lang="en-US" dirty="0">
                <a:solidFill>
                  <a:srgbClr val="000000"/>
                </a:solidFill>
                <a:hlinkClick r:id="rId5"/>
              </a:rPr>
              <a:t>://example.com</a:t>
            </a:r>
            <a:r>
              <a:rPr lang="en-US" dirty="0" smtClean="0">
                <a:solidFill>
                  <a:srgbClr val="000000"/>
                </a:solidFill>
                <a:hlinkClick r:id="rId5"/>
              </a:rPr>
              <a:t>/#/hello-world</a:t>
            </a:r>
            <a:endParaRPr lang="en-US" dirty="0" smtClean="0">
              <a:solidFill>
                <a:srgbClr val="000000"/>
              </a:solidFill>
            </a:endParaRPr>
          </a:p>
          <a:p>
            <a:pPr algn="l"/>
            <a:r>
              <a:rPr lang="en-US" dirty="0" smtClean="0">
                <a:solidFill>
                  <a:srgbClr val="000000"/>
                </a:solidFill>
              </a:rPr>
              <a:t>$locationProvider.html5Mode(false).</a:t>
            </a:r>
            <a:r>
              <a:rPr lang="en-US" dirty="0" err="1" smtClean="0">
                <a:solidFill>
                  <a:srgbClr val="000000"/>
                </a:solidFill>
              </a:rPr>
              <a:t>hashPrefix</a:t>
            </a:r>
            <a:r>
              <a:rPr lang="en-US" dirty="0">
                <a:solidFill>
                  <a:srgbClr val="000000"/>
                </a:solidFill>
              </a:rPr>
              <a:t>('!')</a:t>
            </a:r>
            <a:r>
              <a:rPr lang="en-US" dirty="0" smtClean="0">
                <a:solidFill>
                  <a:srgbClr val="000000"/>
                </a:solidFill>
              </a:rPr>
              <a:t>;</a:t>
            </a:r>
          </a:p>
          <a:p>
            <a:pPr marL="342900" indent="-342900" algn="l">
              <a:buFont typeface="Symbol" panose="05050102010706020507" pitchFamily="18" charset="2"/>
              <a:buChar char="Þ"/>
            </a:pPr>
            <a:r>
              <a:rPr lang="en-US" dirty="0">
                <a:solidFill>
                  <a:srgbClr val="000000"/>
                </a:solidFill>
                <a:hlinkClick r:id="rId5"/>
              </a:rPr>
              <a:t>http://example.com</a:t>
            </a:r>
            <a:r>
              <a:rPr lang="en-US" dirty="0" smtClean="0">
                <a:solidFill>
                  <a:srgbClr val="000000"/>
                </a:solidFill>
                <a:hlinkClick r:id="rId5"/>
              </a:rPr>
              <a:t>/#!/</a:t>
            </a:r>
            <a:r>
              <a:rPr lang="en-US" dirty="0">
                <a:solidFill>
                  <a:srgbClr val="000000"/>
                </a:solidFill>
                <a:hlinkClick r:id="rId5"/>
              </a:rPr>
              <a:t>hello-world</a:t>
            </a:r>
            <a:endParaRPr lang="en-US" dirty="0">
              <a:solidFill>
                <a:srgbClr val="000000"/>
              </a:solidFill>
            </a:endParaRPr>
          </a:p>
          <a:p>
            <a:pPr marL="342900" indent="-342900" algn="l">
              <a:buFont typeface="Symbol" panose="05050102010706020507" pitchFamily="18" charset="2"/>
              <a:buChar char="Þ"/>
            </a:pPr>
            <a:endParaRPr lang="en-US" dirty="0" smtClean="0">
              <a:solidFill>
                <a:srgbClr val="000000"/>
              </a:solidFill>
            </a:endParaRPr>
          </a:p>
          <a:p>
            <a:pPr marL="342900" indent="-342900" algn="l">
              <a:buFont typeface="Symbol" panose="05050102010706020507" pitchFamily="18" charset="2"/>
              <a:buChar char="Þ"/>
            </a:pPr>
            <a:endParaRPr lang="en-US" dirty="0">
              <a:solidFill>
                <a:srgbClr val="000000"/>
              </a:solidFill>
            </a:endParaRPr>
          </a:p>
          <a:p>
            <a:pPr algn="l"/>
            <a:endParaRPr lang="en-US" dirty="0">
              <a:solidFill>
                <a:srgbClr val="000000"/>
              </a:solidFill>
            </a:endParaRPr>
          </a:p>
          <a:p>
            <a:pPr algn="l"/>
            <a:endParaRPr lang="en-US" dirty="0">
              <a:solidFill>
                <a:srgbClr val="000000"/>
              </a:solidFill>
            </a:endParaRPr>
          </a:p>
          <a:p>
            <a:pPr marL="342900" indent="-342900" algn="l">
              <a:buFont typeface="Symbol" panose="05050102010706020507" pitchFamily="18" charset="2"/>
              <a:buChar char="Þ"/>
            </a:pPr>
            <a:endParaRPr lang="en-US" dirty="0" smtClean="0">
              <a:solidFill>
                <a:srgbClr val="000000"/>
              </a:solidFill>
            </a:endParaRPr>
          </a:p>
          <a:p>
            <a:pPr algn="l"/>
            <a:endParaRPr lang="en-US" dirty="0" smtClean="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37</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10609372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5400" dirty="0" smtClean="0"/>
              <a:t>$location methods</a:t>
            </a:r>
            <a:endParaRPr lang="en-US" sz="5400" dirty="0"/>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err="1">
                <a:solidFill>
                  <a:srgbClr val="000000"/>
                </a:solidFill>
              </a:rPr>
              <a:t>absUrl</a:t>
            </a:r>
            <a:r>
              <a:rPr lang="en-US" dirty="0" smtClean="0">
                <a:solidFill>
                  <a:srgbClr val="000000"/>
                </a:solidFill>
              </a:rPr>
              <a:t>()</a:t>
            </a:r>
          </a:p>
          <a:p>
            <a:pPr marL="342900" indent="-342900" algn="l">
              <a:buFont typeface="Arial" pitchFamily="34" charset="0"/>
              <a:buChar char="•"/>
            </a:pPr>
            <a:r>
              <a:rPr lang="en-US" dirty="0">
                <a:solidFill>
                  <a:srgbClr val="000000"/>
                </a:solidFill>
              </a:rPr>
              <a:t>hash(hash</a:t>
            </a:r>
            <a:r>
              <a:rPr lang="en-US" dirty="0" smtClean="0">
                <a:solidFill>
                  <a:srgbClr val="000000"/>
                </a:solidFill>
              </a:rPr>
              <a:t>)</a:t>
            </a:r>
          </a:p>
          <a:p>
            <a:pPr marL="342900" indent="-342900" algn="l">
              <a:buFont typeface="Arial" pitchFamily="34" charset="0"/>
              <a:buChar char="•"/>
            </a:pPr>
            <a:r>
              <a:rPr lang="en-US" dirty="0">
                <a:solidFill>
                  <a:schemeClr val="tx1"/>
                </a:solidFill>
              </a:rPr>
              <a:t>host()</a:t>
            </a:r>
          </a:p>
          <a:p>
            <a:pPr marL="342900" indent="-342900" algn="l">
              <a:buFont typeface="Arial" pitchFamily="34" charset="0"/>
              <a:buChar char="•"/>
            </a:pPr>
            <a:r>
              <a:rPr lang="en-US" dirty="0">
                <a:solidFill>
                  <a:schemeClr val="tx1"/>
                </a:solidFill>
              </a:rPr>
              <a:t>path(path)</a:t>
            </a:r>
          </a:p>
          <a:p>
            <a:pPr marL="342900" indent="-342900" algn="l">
              <a:buFont typeface="Arial" pitchFamily="34" charset="0"/>
              <a:buChar char="•"/>
            </a:pPr>
            <a:r>
              <a:rPr lang="en-US" dirty="0">
                <a:solidFill>
                  <a:schemeClr val="tx1"/>
                </a:solidFill>
              </a:rPr>
              <a:t>port()</a:t>
            </a:r>
          </a:p>
          <a:p>
            <a:pPr marL="342900" indent="-342900" algn="l">
              <a:buFont typeface="Arial" pitchFamily="34" charset="0"/>
              <a:buChar char="•"/>
            </a:pPr>
            <a:r>
              <a:rPr lang="en-US" dirty="0">
                <a:solidFill>
                  <a:schemeClr val="tx1"/>
                </a:solidFill>
              </a:rPr>
              <a:t>protocol()</a:t>
            </a:r>
          </a:p>
          <a:p>
            <a:pPr marL="342900" indent="-342900" algn="l">
              <a:buFont typeface="Arial" pitchFamily="34" charset="0"/>
              <a:buChar char="•"/>
            </a:pPr>
            <a:r>
              <a:rPr lang="en-US" dirty="0">
                <a:solidFill>
                  <a:schemeClr val="tx1"/>
                </a:solidFill>
              </a:rPr>
              <a:t>replace()</a:t>
            </a:r>
          </a:p>
          <a:p>
            <a:pPr marL="342900" indent="-342900" algn="l">
              <a:buFont typeface="Arial" pitchFamily="34" charset="0"/>
              <a:buChar char="•"/>
            </a:pPr>
            <a:r>
              <a:rPr lang="en-US" dirty="0">
                <a:solidFill>
                  <a:schemeClr val="tx1"/>
                </a:solidFill>
              </a:rPr>
              <a:t>search(search, </a:t>
            </a:r>
            <a:r>
              <a:rPr lang="en-US" dirty="0" err="1">
                <a:solidFill>
                  <a:schemeClr val="tx1"/>
                </a:solidFill>
              </a:rPr>
              <a:t>paramValue</a:t>
            </a:r>
            <a:r>
              <a:rPr lang="en-US" dirty="0">
                <a:solidFill>
                  <a:schemeClr val="tx1"/>
                </a:solidFill>
              </a:rPr>
              <a:t>)</a:t>
            </a:r>
          </a:p>
          <a:p>
            <a:pPr marL="342900" indent="-342900" algn="l">
              <a:buFont typeface="Arial" pitchFamily="34" charset="0"/>
              <a:buChar char="•"/>
            </a:pPr>
            <a:r>
              <a:rPr lang="en-US" dirty="0" err="1">
                <a:solidFill>
                  <a:schemeClr val="tx1"/>
                </a:solidFill>
              </a:rPr>
              <a:t>url</a:t>
            </a:r>
            <a:r>
              <a:rPr lang="en-US" dirty="0">
                <a:solidFill>
                  <a:schemeClr val="tx1"/>
                </a:solidFill>
              </a:rPr>
              <a:t>(</a:t>
            </a:r>
            <a:r>
              <a:rPr lang="en-US" dirty="0" err="1">
                <a:solidFill>
                  <a:schemeClr val="tx1"/>
                </a:solidFill>
              </a:rPr>
              <a:t>url</a:t>
            </a:r>
            <a:r>
              <a:rPr lang="en-US" dirty="0">
                <a:solidFill>
                  <a:schemeClr val="tx1"/>
                </a:solidFill>
              </a:rPr>
              <a:t>, replace)</a:t>
            </a:r>
          </a:p>
          <a:p>
            <a:pPr marL="342900" indent="-342900" algn="l">
              <a:buFont typeface="Arial" pitchFamily="34" charset="0"/>
              <a:buChar char="•"/>
            </a:pPr>
            <a:endParaRPr lang="en-US" dirty="0" smtClean="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38</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30782539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5400" dirty="0" smtClean="0"/>
              <a:t>$location events</a:t>
            </a:r>
            <a:endParaRPr lang="en-US" sz="5400" dirty="0"/>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a:solidFill>
                  <a:srgbClr val="000000"/>
                </a:solidFill>
              </a:rPr>
              <a:t>$</a:t>
            </a:r>
            <a:r>
              <a:rPr lang="en-US" dirty="0" err="1" smtClean="0">
                <a:solidFill>
                  <a:srgbClr val="000000"/>
                </a:solidFill>
              </a:rPr>
              <a:t>locationChangeStart</a:t>
            </a:r>
            <a:endParaRPr lang="en-US" dirty="0" smtClean="0">
              <a:solidFill>
                <a:srgbClr val="000000"/>
              </a:solidFill>
            </a:endParaRPr>
          </a:p>
          <a:p>
            <a:pPr marL="342900" indent="-342900" algn="l">
              <a:buFont typeface="Arial" pitchFamily="34" charset="0"/>
              <a:buChar char="•"/>
            </a:pPr>
            <a:r>
              <a:rPr lang="en-US" dirty="0">
                <a:solidFill>
                  <a:srgbClr val="000000"/>
                </a:solidFill>
              </a:rPr>
              <a:t>$</a:t>
            </a:r>
            <a:r>
              <a:rPr lang="en-US" dirty="0" err="1">
                <a:solidFill>
                  <a:srgbClr val="000000"/>
                </a:solidFill>
              </a:rPr>
              <a:t>locationChangeSuccess</a:t>
            </a:r>
            <a:endParaRPr lang="en-US" dirty="0" smtClean="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39</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13591727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
        <p:nvSpPr>
          <p:cNvPr id="13"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4"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4</a:t>
            </a:fld>
            <a:endParaRPr lang="en-US" dirty="0">
              <a:solidFill>
                <a:schemeClr val="accent6">
                  <a:lumMod val="60000"/>
                  <a:lumOff val="40000"/>
                </a:schemeClr>
              </a:solidFill>
            </a:endParaRPr>
          </a:p>
        </p:txBody>
      </p:sp>
      <p:pic>
        <p:nvPicPr>
          <p:cNvPr id="4" name="Picture 3"/>
          <p:cNvPicPr>
            <a:picLocks noChangeAspect="1"/>
          </p:cNvPicPr>
          <p:nvPr/>
        </p:nvPicPr>
        <p:blipFill>
          <a:blip r:embed="rId4" cstate="email">
            <a:extLst>
              <a:ext uri="{28A0092B-C50C-407E-A947-70E740481C1C}">
                <a14:useLocalDpi xmlns:a14="http://schemas.microsoft.com/office/drawing/2010/main" xmlns="" val="0"/>
              </a:ext>
            </a:extLst>
          </a:blip>
          <a:stretch>
            <a:fillRect/>
          </a:stretch>
        </p:blipFill>
        <p:spPr>
          <a:xfrm>
            <a:off x="1515036" y="1804437"/>
            <a:ext cx="6302188" cy="4198833"/>
          </a:xfrm>
          <a:prstGeom prst="rect">
            <a:avLst/>
          </a:prstGeom>
        </p:spPr>
      </p:pic>
      <p:sp>
        <p:nvSpPr>
          <p:cNvPr id="5" name="TextBox 4"/>
          <p:cNvSpPr txBox="1"/>
          <p:nvPr/>
        </p:nvSpPr>
        <p:spPr>
          <a:xfrm>
            <a:off x="5741399" y="5172273"/>
            <a:ext cx="2075825" cy="830997"/>
          </a:xfrm>
          <a:prstGeom prst="rect">
            <a:avLst/>
          </a:prstGeom>
          <a:noFill/>
        </p:spPr>
        <p:txBody>
          <a:bodyPr wrap="none" rtlCol="0">
            <a:spAutoFit/>
          </a:bodyPr>
          <a:lstStyle/>
          <a:p>
            <a:r>
              <a:rPr lang="en-US" sz="4800" dirty="0" smtClean="0">
                <a:solidFill>
                  <a:srgbClr val="FF0000"/>
                </a:solidFill>
              </a:rPr>
              <a:t>SPA???</a:t>
            </a:r>
            <a:endParaRPr lang="en-US" sz="4800" dirty="0">
              <a:solidFill>
                <a:srgbClr val="FF0000"/>
              </a:solidFill>
            </a:endParaRPr>
          </a:p>
        </p:txBody>
      </p:sp>
    </p:spTree>
    <p:extLst>
      <p:ext uri="{BB962C8B-B14F-4D97-AF65-F5344CB8AC3E}">
        <p14:creationId xmlns:p14="http://schemas.microsoft.com/office/powerpoint/2010/main" xmlns="" val="8124214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5400" dirty="0">
                <a:solidFill>
                  <a:srgbClr val="000000"/>
                </a:solidFill>
              </a:rPr>
              <a:t>Services</a:t>
            </a:r>
            <a:endParaRPr lang="en-US" sz="5400" dirty="0">
              <a:latin typeface="Constantia"/>
              <a:cs typeface="Constantia"/>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smtClean="0">
                <a:solidFill>
                  <a:srgbClr val="000000"/>
                </a:solidFill>
              </a:rPr>
              <a:t>Services </a:t>
            </a:r>
            <a:r>
              <a:rPr lang="en-US" dirty="0" err="1" smtClean="0">
                <a:solidFill>
                  <a:srgbClr val="000000"/>
                </a:solidFill>
              </a:rPr>
              <a:t>là</a:t>
            </a:r>
            <a:r>
              <a:rPr lang="en-US" dirty="0" smtClean="0">
                <a:solidFill>
                  <a:srgbClr val="000000"/>
                </a:solidFill>
              </a:rPr>
              <a:t> </a:t>
            </a:r>
            <a:r>
              <a:rPr lang="en-US" dirty="0" err="1" smtClean="0">
                <a:solidFill>
                  <a:srgbClr val="000000"/>
                </a:solidFill>
              </a:rPr>
              <a:t>các</a:t>
            </a:r>
            <a:r>
              <a:rPr lang="en-US" dirty="0" smtClean="0">
                <a:solidFill>
                  <a:srgbClr val="000000"/>
                </a:solidFill>
              </a:rPr>
              <a:t> </a:t>
            </a:r>
            <a:r>
              <a:rPr lang="en-US" dirty="0" err="1" smtClean="0">
                <a:solidFill>
                  <a:srgbClr val="000000"/>
                </a:solidFill>
              </a:rPr>
              <a:t>phần</a:t>
            </a:r>
            <a:r>
              <a:rPr lang="en-US" dirty="0" smtClean="0">
                <a:solidFill>
                  <a:srgbClr val="000000"/>
                </a:solidFill>
              </a:rPr>
              <a:t> </a:t>
            </a:r>
            <a:r>
              <a:rPr lang="en-US" dirty="0" err="1" smtClean="0">
                <a:solidFill>
                  <a:srgbClr val="000000"/>
                </a:solidFill>
              </a:rPr>
              <a:t>dùng</a:t>
            </a:r>
            <a:r>
              <a:rPr lang="en-US" dirty="0" smtClean="0">
                <a:solidFill>
                  <a:srgbClr val="000000"/>
                </a:solidFill>
              </a:rPr>
              <a:t> </a:t>
            </a:r>
            <a:r>
              <a:rPr lang="en-US" dirty="0" err="1" smtClean="0">
                <a:solidFill>
                  <a:srgbClr val="000000"/>
                </a:solidFill>
              </a:rPr>
              <a:t>lại</a:t>
            </a:r>
            <a:r>
              <a:rPr lang="en-US" dirty="0" smtClean="0">
                <a:solidFill>
                  <a:srgbClr val="000000"/>
                </a:solidFill>
              </a:rPr>
              <a:t> </a:t>
            </a:r>
            <a:r>
              <a:rPr lang="en-US" dirty="0" err="1" smtClean="0">
                <a:solidFill>
                  <a:srgbClr val="000000"/>
                </a:solidFill>
              </a:rPr>
              <a:t>được</a:t>
            </a:r>
            <a:r>
              <a:rPr lang="en-US" dirty="0" smtClean="0">
                <a:solidFill>
                  <a:srgbClr val="000000"/>
                </a:solidFill>
              </a:rPr>
              <a:t> </a:t>
            </a:r>
            <a:r>
              <a:rPr lang="en-US" dirty="0" err="1" smtClean="0">
                <a:solidFill>
                  <a:srgbClr val="000000"/>
                </a:solidFill>
              </a:rPr>
              <a:t>của</a:t>
            </a:r>
            <a:r>
              <a:rPr lang="en-US" dirty="0" smtClean="0">
                <a:solidFill>
                  <a:srgbClr val="000000"/>
                </a:solidFill>
              </a:rPr>
              <a:t> business logic</a:t>
            </a:r>
            <a:endParaRPr lang="en-US" dirty="0">
              <a:solidFill>
                <a:srgbClr val="000000"/>
              </a:solidFill>
            </a:endParaRPr>
          </a:p>
          <a:p>
            <a:pPr marL="342900" indent="-342900" algn="l">
              <a:buFont typeface="Arial" pitchFamily="34" charset="0"/>
              <a:buChar char="•"/>
            </a:pPr>
            <a:r>
              <a:rPr lang="en-US" dirty="0" err="1" smtClean="0">
                <a:solidFill>
                  <a:srgbClr val="000000"/>
                </a:solidFill>
              </a:rPr>
              <a:t>Được</a:t>
            </a:r>
            <a:r>
              <a:rPr lang="en-US" dirty="0" smtClean="0">
                <a:solidFill>
                  <a:srgbClr val="000000"/>
                </a:solidFill>
              </a:rPr>
              <a:t> </a:t>
            </a:r>
            <a:r>
              <a:rPr lang="en-US" dirty="0" err="1" smtClean="0">
                <a:solidFill>
                  <a:srgbClr val="000000"/>
                </a:solidFill>
              </a:rPr>
              <a:t>tạo</a:t>
            </a:r>
            <a:r>
              <a:rPr lang="en-US" dirty="0" smtClean="0">
                <a:solidFill>
                  <a:srgbClr val="000000"/>
                </a:solidFill>
              </a:rPr>
              <a:t> </a:t>
            </a:r>
            <a:r>
              <a:rPr lang="en-US" dirty="0" err="1" smtClean="0">
                <a:solidFill>
                  <a:srgbClr val="000000"/>
                </a:solidFill>
              </a:rPr>
              <a:t>dưới</a:t>
            </a:r>
            <a:r>
              <a:rPr lang="en-US" dirty="0" smtClean="0">
                <a:solidFill>
                  <a:srgbClr val="000000"/>
                </a:solidFill>
              </a:rPr>
              <a:t> </a:t>
            </a:r>
            <a:r>
              <a:rPr lang="en-US" dirty="0" err="1" smtClean="0">
                <a:solidFill>
                  <a:srgbClr val="000000"/>
                </a:solidFill>
              </a:rPr>
              <a:t>dạng</a:t>
            </a:r>
            <a:r>
              <a:rPr lang="en-US" dirty="0" smtClean="0">
                <a:solidFill>
                  <a:srgbClr val="000000"/>
                </a:solidFill>
              </a:rPr>
              <a:t> </a:t>
            </a:r>
            <a:r>
              <a:rPr lang="en-US" dirty="0" err="1" smtClean="0">
                <a:solidFill>
                  <a:srgbClr val="000000"/>
                </a:solidFill>
              </a:rPr>
              <a:t>các</a:t>
            </a:r>
            <a:r>
              <a:rPr lang="en-US" dirty="0" smtClean="0">
                <a:solidFill>
                  <a:srgbClr val="000000"/>
                </a:solidFill>
              </a:rPr>
              <a:t> singleton object</a:t>
            </a:r>
            <a:endParaRPr lang="en-US" dirty="0">
              <a:solidFill>
                <a:srgbClr val="000000"/>
              </a:solidFill>
            </a:endParaRPr>
          </a:p>
          <a:p>
            <a:pPr marL="342900" indent="-342900" algn="l">
              <a:buFont typeface="Arial" pitchFamily="34" charset="0"/>
              <a:buChar char="•"/>
            </a:pPr>
            <a:r>
              <a:rPr lang="en-US" dirty="0" smtClean="0">
                <a:solidFill>
                  <a:srgbClr val="000000"/>
                </a:solidFill>
              </a:rPr>
              <a:t>Services </a:t>
            </a:r>
            <a:r>
              <a:rPr lang="en-US" dirty="0" err="1" smtClean="0">
                <a:solidFill>
                  <a:srgbClr val="000000"/>
                </a:solidFill>
              </a:rPr>
              <a:t>là</a:t>
            </a:r>
            <a:r>
              <a:rPr lang="en-US" dirty="0" smtClean="0">
                <a:solidFill>
                  <a:srgbClr val="000000"/>
                </a:solidFill>
              </a:rPr>
              <a:t> </a:t>
            </a:r>
            <a:r>
              <a:rPr lang="en-US" dirty="0" err="1" smtClean="0">
                <a:solidFill>
                  <a:srgbClr val="000000"/>
                </a:solidFill>
              </a:rPr>
              <a:t>một</a:t>
            </a:r>
            <a:r>
              <a:rPr lang="en-US" dirty="0" smtClean="0">
                <a:solidFill>
                  <a:srgbClr val="000000"/>
                </a:solidFill>
              </a:rPr>
              <a:t> </a:t>
            </a:r>
            <a:r>
              <a:rPr lang="en-US" dirty="0" err="1" smtClean="0">
                <a:solidFill>
                  <a:srgbClr val="000000"/>
                </a:solidFill>
              </a:rPr>
              <a:t>phần</a:t>
            </a:r>
            <a:r>
              <a:rPr lang="en-US" dirty="0" smtClean="0">
                <a:solidFill>
                  <a:srgbClr val="000000"/>
                </a:solidFill>
              </a:rPr>
              <a:t> </a:t>
            </a:r>
            <a:r>
              <a:rPr lang="en-US" dirty="0" err="1" smtClean="0">
                <a:solidFill>
                  <a:srgbClr val="000000"/>
                </a:solidFill>
              </a:rPr>
              <a:t>của</a:t>
            </a:r>
            <a:r>
              <a:rPr lang="en-US" dirty="0" smtClean="0">
                <a:solidFill>
                  <a:srgbClr val="000000"/>
                </a:solidFill>
              </a:rPr>
              <a:t> module</a:t>
            </a:r>
            <a:endParaRPr lang="en-US" dirty="0">
              <a:solidFill>
                <a:srgbClr val="000000"/>
              </a:solidFill>
            </a:endParaRPr>
          </a:p>
          <a:p>
            <a:pPr marL="342900" indent="-342900" algn="l">
              <a:buFont typeface="Arial" pitchFamily="34" charset="0"/>
              <a:buChar char="•"/>
            </a:pPr>
            <a:r>
              <a:rPr lang="en-US" dirty="0" smtClean="0">
                <a:solidFill>
                  <a:srgbClr val="000000"/>
                </a:solidFill>
              </a:rPr>
              <a:t>Modules </a:t>
            </a:r>
            <a:r>
              <a:rPr lang="en-US" dirty="0" err="1" smtClean="0">
                <a:solidFill>
                  <a:srgbClr val="000000"/>
                </a:solidFill>
              </a:rPr>
              <a:t>là</a:t>
            </a:r>
            <a:r>
              <a:rPr lang="en-US" dirty="0" smtClean="0">
                <a:solidFill>
                  <a:srgbClr val="000000"/>
                </a:solidFill>
              </a:rPr>
              <a:t> </a:t>
            </a:r>
            <a:r>
              <a:rPr lang="en-US" dirty="0" err="1" smtClean="0">
                <a:solidFill>
                  <a:srgbClr val="000000"/>
                </a:solidFill>
              </a:rPr>
              <a:t>nhóm</a:t>
            </a:r>
            <a:r>
              <a:rPr lang="en-US" dirty="0" smtClean="0">
                <a:solidFill>
                  <a:srgbClr val="000000"/>
                </a:solidFill>
              </a:rPr>
              <a:t> </a:t>
            </a:r>
            <a:r>
              <a:rPr lang="en-US" dirty="0" err="1" smtClean="0">
                <a:solidFill>
                  <a:srgbClr val="000000"/>
                </a:solidFill>
              </a:rPr>
              <a:t>các</a:t>
            </a:r>
            <a:r>
              <a:rPr lang="en-US" dirty="0" smtClean="0">
                <a:solidFill>
                  <a:srgbClr val="000000"/>
                </a:solidFill>
              </a:rPr>
              <a:t> </a:t>
            </a:r>
            <a:r>
              <a:rPr lang="en-US" dirty="0" err="1" smtClean="0">
                <a:solidFill>
                  <a:srgbClr val="000000"/>
                </a:solidFill>
              </a:rPr>
              <a:t>chức</a:t>
            </a:r>
            <a:r>
              <a:rPr lang="en-US" dirty="0" smtClean="0">
                <a:solidFill>
                  <a:srgbClr val="000000"/>
                </a:solidFill>
              </a:rPr>
              <a:t> </a:t>
            </a:r>
            <a:r>
              <a:rPr lang="en-US" dirty="0" err="1" smtClean="0">
                <a:solidFill>
                  <a:srgbClr val="000000"/>
                </a:solidFill>
              </a:rPr>
              <a:t>năng</a:t>
            </a: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40</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10476182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800" dirty="0" err="1">
                <a:solidFill>
                  <a:srgbClr val="000000"/>
                </a:solidFill>
              </a:rPr>
              <a:t>Các</a:t>
            </a:r>
            <a:r>
              <a:rPr lang="en-US" sz="4800" dirty="0">
                <a:solidFill>
                  <a:srgbClr val="000000"/>
                </a:solidFill>
              </a:rPr>
              <a:t> </a:t>
            </a:r>
            <a:r>
              <a:rPr lang="en-US" sz="4800" dirty="0" err="1">
                <a:solidFill>
                  <a:srgbClr val="000000"/>
                </a:solidFill>
              </a:rPr>
              <a:t>loại</a:t>
            </a:r>
            <a:r>
              <a:rPr lang="en-US" sz="4800" dirty="0">
                <a:solidFill>
                  <a:srgbClr val="000000"/>
                </a:solidFill>
              </a:rPr>
              <a:t> </a:t>
            </a:r>
            <a:r>
              <a:rPr lang="en-US" sz="4800" dirty="0" smtClean="0">
                <a:solidFill>
                  <a:srgbClr val="000000"/>
                </a:solidFill>
              </a:rPr>
              <a:t>services</a:t>
            </a:r>
            <a:endParaRPr lang="en-US" sz="4800" dirty="0">
              <a:solidFill>
                <a:srgbClr val="000000"/>
              </a:solidFill>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smtClean="0">
                <a:solidFill>
                  <a:srgbClr val="000000"/>
                </a:solidFill>
              </a:rPr>
              <a:t>Constant</a:t>
            </a:r>
          </a:p>
          <a:p>
            <a:pPr marL="342900" indent="-342900" algn="l">
              <a:buFont typeface="Arial" pitchFamily="34" charset="0"/>
              <a:buChar char="•"/>
            </a:pPr>
            <a:r>
              <a:rPr lang="en-US" dirty="0" smtClean="0">
                <a:solidFill>
                  <a:srgbClr val="000000"/>
                </a:solidFill>
              </a:rPr>
              <a:t>Value</a:t>
            </a:r>
            <a:endParaRPr lang="en-US" dirty="0">
              <a:solidFill>
                <a:srgbClr val="000000"/>
              </a:solidFill>
            </a:endParaRPr>
          </a:p>
          <a:p>
            <a:pPr marL="342900" indent="-342900" algn="l">
              <a:buFont typeface="Arial" pitchFamily="34" charset="0"/>
              <a:buChar char="•"/>
            </a:pPr>
            <a:r>
              <a:rPr lang="en-US" dirty="0" smtClean="0">
                <a:solidFill>
                  <a:srgbClr val="000000"/>
                </a:solidFill>
              </a:rPr>
              <a:t>Factory</a:t>
            </a:r>
            <a:endParaRPr lang="en-US" dirty="0">
              <a:solidFill>
                <a:srgbClr val="000000"/>
              </a:solidFill>
            </a:endParaRPr>
          </a:p>
          <a:p>
            <a:pPr marL="342900" indent="-342900" algn="l">
              <a:buFont typeface="Arial" pitchFamily="34" charset="0"/>
              <a:buChar char="•"/>
            </a:pPr>
            <a:r>
              <a:rPr lang="en-US" dirty="0" smtClean="0">
                <a:solidFill>
                  <a:srgbClr val="000000"/>
                </a:solidFill>
              </a:rPr>
              <a:t>Service</a:t>
            </a:r>
            <a:endParaRPr lang="en-US" dirty="0">
              <a:solidFill>
                <a:srgbClr val="000000"/>
              </a:solidFill>
            </a:endParaRPr>
          </a:p>
          <a:p>
            <a:pPr marL="342900" indent="-342900" algn="l">
              <a:buFont typeface="Arial" pitchFamily="34" charset="0"/>
              <a:buChar char="•"/>
            </a:pPr>
            <a:r>
              <a:rPr lang="en-US" dirty="0" smtClean="0">
                <a:solidFill>
                  <a:srgbClr val="000000"/>
                </a:solidFill>
              </a:rPr>
              <a:t>Provider</a:t>
            </a: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41</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33551179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800" dirty="0" smtClean="0">
                <a:solidFill>
                  <a:srgbClr val="000000"/>
                </a:solidFill>
              </a:rPr>
              <a:t>Constant service</a:t>
            </a:r>
            <a:endParaRPr lang="en-US" sz="4800" dirty="0">
              <a:solidFill>
                <a:srgbClr val="000000"/>
              </a:solidFill>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vi-VN" dirty="0">
                <a:solidFill>
                  <a:srgbClr val="000000"/>
                </a:solidFill>
              </a:rPr>
              <a:t>Là một service hữu dụng thường được dùng để cung cấp các cấu hình mặc định trong </a:t>
            </a:r>
            <a:r>
              <a:rPr lang="vi-VN" dirty="0" smtClean="0">
                <a:solidFill>
                  <a:srgbClr val="000000"/>
                </a:solidFill>
              </a:rPr>
              <a:t>directive</a:t>
            </a:r>
            <a:endParaRPr lang="en-US" dirty="0" smtClean="0">
              <a:solidFill>
                <a:srgbClr val="000000"/>
              </a:solidFill>
            </a:endParaRPr>
          </a:p>
          <a:p>
            <a:pPr marL="342900" indent="-342900" algn="l">
              <a:buFont typeface="Arial" pitchFamily="34" charset="0"/>
              <a:buChar char="•"/>
            </a:pPr>
            <a:r>
              <a:rPr lang="vi-VN" dirty="0" smtClean="0">
                <a:solidFill>
                  <a:srgbClr val="000000"/>
                </a:solidFill>
              </a:rPr>
              <a:t>Sử </a:t>
            </a:r>
            <a:r>
              <a:rPr lang="vi-VN" dirty="0">
                <a:solidFill>
                  <a:srgbClr val="000000"/>
                </a:solidFill>
              </a:rPr>
              <a:t>dụng như hằng số, các giá trị trong constant service sẽ không thể thay đổi </a:t>
            </a:r>
            <a:r>
              <a:rPr lang="vi-VN" dirty="0" smtClean="0">
                <a:solidFill>
                  <a:srgbClr val="000000"/>
                </a:solidFill>
              </a:rPr>
              <a:t>được</a:t>
            </a:r>
            <a:endParaRPr lang="en-US" dirty="0" smtClean="0">
              <a:solidFill>
                <a:srgbClr val="000000"/>
              </a:solidFill>
            </a:endParaRPr>
          </a:p>
          <a:p>
            <a:pPr algn="l"/>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42</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1026" name="Picture 2">
            <a:hlinkClick r:id="rId3"/>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421735" y="3863829"/>
            <a:ext cx="4411436" cy="2278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598777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800" dirty="0" smtClean="0">
                <a:solidFill>
                  <a:srgbClr val="000000"/>
                </a:solidFill>
              </a:rPr>
              <a:t>Value service</a:t>
            </a:r>
            <a:endParaRPr lang="en-US" sz="4800" dirty="0">
              <a:solidFill>
                <a:srgbClr val="000000"/>
              </a:solidFill>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smtClean="0">
                <a:solidFill>
                  <a:schemeClr val="tx1"/>
                </a:solidFill>
              </a:rPr>
              <a:t>T</a:t>
            </a:r>
            <a:r>
              <a:rPr lang="vi-VN" dirty="0" smtClean="0">
                <a:solidFill>
                  <a:schemeClr val="tx1"/>
                </a:solidFill>
              </a:rPr>
              <a:t>ương </a:t>
            </a:r>
            <a:r>
              <a:rPr lang="vi-VN" dirty="0">
                <a:solidFill>
                  <a:schemeClr val="tx1"/>
                </a:solidFill>
              </a:rPr>
              <a:t>tự như consant service, chỉ khác ở chỗ là ta có thể thay đổi được giá </a:t>
            </a:r>
            <a:r>
              <a:rPr lang="vi-VN" dirty="0" smtClean="0">
                <a:solidFill>
                  <a:schemeClr val="tx1"/>
                </a:solidFill>
              </a:rPr>
              <a:t>trị</a:t>
            </a:r>
            <a:endParaRPr lang="en-US" dirty="0" smtClean="0">
              <a:solidFill>
                <a:schemeClr val="tx1"/>
              </a:solidFill>
            </a:endParaRPr>
          </a:p>
          <a:p>
            <a:pPr algn="l"/>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43</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2050" name="Picture 2">
            <a:hlinkClick r:id="rId3"/>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511175" y="3233056"/>
            <a:ext cx="6232555" cy="2381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023687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800" dirty="0" smtClean="0">
                <a:solidFill>
                  <a:srgbClr val="000000"/>
                </a:solidFill>
              </a:rPr>
              <a:t>Service Factory</a:t>
            </a:r>
            <a:endParaRPr lang="en-US" sz="4800" dirty="0">
              <a:solidFill>
                <a:srgbClr val="000000"/>
              </a:solidFill>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err="1" smtClean="0">
                <a:solidFill>
                  <a:srgbClr val="000000"/>
                </a:solidFill>
              </a:rPr>
              <a:t>Là</a:t>
            </a:r>
            <a:r>
              <a:rPr lang="en-US" dirty="0" smtClean="0">
                <a:solidFill>
                  <a:srgbClr val="000000"/>
                </a:solidFill>
              </a:rPr>
              <a:t> </a:t>
            </a:r>
            <a:r>
              <a:rPr lang="vi-VN" dirty="0" smtClean="0">
                <a:solidFill>
                  <a:srgbClr val="000000"/>
                </a:solidFill>
              </a:rPr>
              <a:t>một </a:t>
            </a:r>
            <a:r>
              <a:rPr lang="vi-VN" dirty="0">
                <a:solidFill>
                  <a:srgbClr val="000000"/>
                </a:solidFill>
              </a:rPr>
              <a:t>service được sử dụng nhiều </a:t>
            </a:r>
            <a:r>
              <a:rPr lang="vi-VN" dirty="0" smtClean="0">
                <a:solidFill>
                  <a:srgbClr val="000000"/>
                </a:solidFill>
              </a:rPr>
              <a:t>nhất</a:t>
            </a:r>
            <a:r>
              <a:rPr lang="en-US" dirty="0" smtClean="0">
                <a:solidFill>
                  <a:srgbClr val="000000"/>
                </a:solidFill>
              </a:rPr>
              <a:t> &amp; </a:t>
            </a:r>
            <a:r>
              <a:rPr lang="en-US" dirty="0" err="1" smtClean="0">
                <a:solidFill>
                  <a:srgbClr val="000000"/>
                </a:solidFill>
              </a:rPr>
              <a:t>cũng</a:t>
            </a:r>
            <a:r>
              <a:rPr lang="en-US" dirty="0" smtClean="0">
                <a:solidFill>
                  <a:srgbClr val="000000"/>
                </a:solidFill>
              </a:rPr>
              <a:t> </a:t>
            </a:r>
            <a:r>
              <a:rPr lang="en-US" dirty="0" err="1" smtClean="0">
                <a:solidFill>
                  <a:srgbClr val="000000"/>
                </a:solidFill>
              </a:rPr>
              <a:t>là</a:t>
            </a:r>
            <a:r>
              <a:rPr lang="en-US" dirty="0" smtClean="0">
                <a:solidFill>
                  <a:srgbClr val="000000"/>
                </a:solidFill>
              </a:rPr>
              <a:t> </a:t>
            </a:r>
            <a:r>
              <a:rPr lang="en-US" dirty="0" err="1" smtClean="0">
                <a:solidFill>
                  <a:srgbClr val="000000"/>
                </a:solidFill>
              </a:rPr>
              <a:t>khái</a:t>
            </a:r>
            <a:r>
              <a:rPr lang="en-US" dirty="0" smtClean="0">
                <a:solidFill>
                  <a:srgbClr val="000000"/>
                </a:solidFill>
              </a:rPr>
              <a:t> </a:t>
            </a:r>
            <a:r>
              <a:rPr lang="en-US" dirty="0" err="1" smtClean="0">
                <a:solidFill>
                  <a:srgbClr val="000000"/>
                </a:solidFill>
              </a:rPr>
              <a:t>niệm</a:t>
            </a:r>
            <a:r>
              <a:rPr lang="en-US" dirty="0" smtClean="0">
                <a:solidFill>
                  <a:srgbClr val="000000"/>
                </a:solidFill>
              </a:rPr>
              <a:t> </a:t>
            </a:r>
            <a:r>
              <a:rPr lang="en-US" dirty="0" err="1" smtClean="0">
                <a:solidFill>
                  <a:srgbClr val="000000"/>
                </a:solidFill>
              </a:rPr>
              <a:t>dễ</a:t>
            </a:r>
            <a:r>
              <a:rPr lang="en-US" dirty="0" smtClean="0">
                <a:solidFill>
                  <a:srgbClr val="000000"/>
                </a:solidFill>
              </a:rPr>
              <a:t> </a:t>
            </a:r>
            <a:r>
              <a:rPr lang="en-US" dirty="0" err="1" smtClean="0">
                <a:solidFill>
                  <a:srgbClr val="000000"/>
                </a:solidFill>
              </a:rPr>
              <a:t>hiểu</a:t>
            </a:r>
            <a:r>
              <a:rPr lang="vi-VN" dirty="0" smtClean="0">
                <a:solidFill>
                  <a:srgbClr val="000000"/>
                </a:solidFill>
              </a:rPr>
              <a:t> </a:t>
            </a:r>
            <a:r>
              <a:rPr lang="vi-VN" dirty="0">
                <a:solidFill>
                  <a:srgbClr val="000000"/>
                </a:solidFill>
              </a:rPr>
              <a:t>nhất</a:t>
            </a:r>
            <a:r>
              <a:rPr lang="vi-VN" dirty="0" smtClean="0">
                <a:solidFill>
                  <a:srgbClr val="000000"/>
                </a:solidFill>
              </a:rPr>
              <a:t>.</a:t>
            </a:r>
            <a:endParaRPr lang="en-US" dirty="0" smtClean="0">
              <a:solidFill>
                <a:srgbClr val="000000"/>
              </a:solidFill>
            </a:endParaRPr>
          </a:p>
          <a:p>
            <a:pPr marL="342900" indent="-342900" algn="l">
              <a:buFont typeface="Arial" pitchFamily="34" charset="0"/>
              <a:buChar char="•"/>
            </a:pPr>
            <a:r>
              <a:rPr lang="en-US" dirty="0" smtClean="0">
                <a:solidFill>
                  <a:srgbClr val="000000"/>
                </a:solidFill>
              </a:rPr>
              <a:t>L</a:t>
            </a:r>
            <a:r>
              <a:rPr lang="vi-VN" dirty="0" smtClean="0">
                <a:solidFill>
                  <a:srgbClr val="000000"/>
                </a:solidFill>
              </a:rPr>
              <a:t>à </a:t>
            </a:r>
            <a:r>
              <a:rPr lang="vi-VN" dirty="0">
                <a:solidFill>
                  <a:srgbClr val="000000"/>
                </a:solidFill>
              </a:rPr>
              <a:t>một service mà có thể trả về bất cứ kiểu dữ liệu nào. Không cần biết làm thế nào để tạo ra đối tượng, bạn chỉ cần quan tâm đến việc trả về cái gì.</a:t>
            </a: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44</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3074" name="Picture 2">
            <a:hlinkClick r:id="rId3"/>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609850" y="3963782"/>
            <a:ext cx="3924300" cy="2667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20828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800" dirty="0" smtClean="0">
                <a:solidFill>
                  <a:srgbClr val="000000"/>
                </a:solidFill>
              </a:rPr>
              <a:t>Service</a:t>
            </a:r>
            <a:endParaRPr lang="en-US" sz="4800" dirty="0">
              <a:solidFill>
                <a:srgbClr val="000000"/>
              </a:solidFill>
            </a:endParaRPr>
          </a:p>
        </p:txBody>
      </p:sp>
      <p:sp>
        <p:nvSpPr>
          <p:cNvPr id="9" name="Content Placeholder 2"/>
          <p:cNvSpPr txBox="1">
            <a:spLocks/>
          </p:cNvSpPr>
          <p:nvPr/>
        </p:nvSpPr>
        <p:spPr bwMode="auto">
          <a:xfrm>
            <a:off x="457200" y="2000925"/>
            <a:ext cx="4974771"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err="1" smtClean="0">
                <a:solidFill>
                  <a:srgbClr val="000000"/>
                </a:solidFill>
              </a:rPr>
              <a:t>Hoạt</a:t>
            </a:r>
            <a:r>
              <a:rPr lang="en-US" dirty="0" smtClean="0">
                <a:solidFill>
                  <a:srgbClr val="000000"/>
                </a:solidFill>
              </a:rPr>
              <a:t> </a:t>
            </a:r>
            <a:r>
              <a:rPr lang="en-US" dirty="0" err="1" smtClean="0">
                <a:solidFill>
                  <a:srgbClr val="000000"/>
                </a:solidFill>
              </a:rPr>
              <a:t>động</a:t>
            </a:r>
            <a:r>
              <a:rPr lang="en-US" dirty="0" smtClean="0">
                <a:solidFill>
                  <a:srgbClr val="000000"/>
                </a:solidFill>
              </a:rPr>
              <a:t> </a:t>
            </a:r>
            <a:r>
              <a:rPr lang="en-US" dirty="0" err="1" smtClean="0">
                <a:solidFill>
                  <a:srgbClr val="000000"/>
                </a:solidFill>
              </a:rPr>
              <a:t>gần</a:t>
            </a:r>
            <a:r>
              <a:rPr lang="en-US" dirty="0" smtClean="0">
                <a:solidFill>
                  <a:srgbClr val="000000"/>
                </a:solidFill>
              </a:rPr>
              <a:t> </a:t>
            </a:r>
            <a:r>
              <a:rPr lang="en-US" dirty="0" err="1" smtClean="0">
                <a:solidFill>
                  <a:srgbClr val="000000"/>
                </a:solidFill>
              </a:rPr>
              <a:t>giống</a:t>
            </a:r>
            <a:r>
              <a:rPr lang="en-US" dirty="0" smtClean="0">
                <a:solidFill>
                  <a:srgbClr val="000000"/>
                </a:solidFill>
              </a:rPr>
              <a:t> </a:t>
            </a:r>
            <a:r>
              <a:rPr lang="en-US" dirty="0" err="1" smtClean="0">
                <a:solidFill>
                  <a:srgbClr val="000000"/>
                </a:solidFill>
              </a:rPr>
              <a:t>như</a:t>
            </a:r>
            <a:r>
              <a:rPr lang="en-US" dirty="0" smtClean="0">
                <a:solidFill>
                  <a:srgbClr val="000000"/>
                </a:solidFill>
              </a:rPr>
              <a:t> Factory</a:t>
            </a:r>
          </a:p>
          <a:p>
            <a:pPr marL="342900" indent="-342900" algn="l">
              <a:buFont typeface="Arial" pitchFamily="34" charset="0"/>
              <a:buChar char="•"/>
            </a:pPr>
            <a:r>
              <a:rPr lang="en-US" dirty="0" smtClean="0">
                <a:solidFill>
                  <a:srgbClr val="000000"/>
                </a:solidFill>
              </a:rPr>
              <a:t>Service </a:t>
            </a:r>
            <a:r>
              <a:rPr lang="en-US" dirty="0" err="1" smtClean="0">
                <a:solidFill>
                  <a:srgbClr val="000000"/>
                </a:solidFill>
              </a:rPr>
              <a:t>nhận</a:t>
            </a:r>
            <a:r>
              <a:rPr lang="en-US" dirty="0" smtClean="0">
                <a:solidFill>
                  <a:srgbClr val="000000"/>
                </a:solidFill>
              </a:rPr>
              <a:t> </a:t>
            </a:r>
            <a:r>
              <a:rPr lang="en-US" dirty="0" err="1" smtClean="0">
                <a:solidFill>
                  <a:srgbClr val="000000"/>
                </a:solidFill>
              </a:rPr>
              <a:t>về</a:t>
            </a:r>
            <a:r>
              <a:rPr lang="en-US" dirty="0" smtClean="0">
                <a:solidFill>
                  <a:srgbClr val="000000"/>
                </a:solidFill>
              </a:rPr>
              <a:t> </a:t>
            </a:r>
            <a:r>
              <a:rPr lang="en-US" dirty="0" err="1" smtClean="0">
                <a:solidFill>
                  <a:srgbClr val="000000"/>
                </a:solidFill>
              </a:rPr>
              <a:t>một</a:t>
            </a:r>
            <a:r>
              <a:rPr lang="en-US" dirty="0" smtClean="0">
                <a:solidFill>
                  <a:srgbClr val="000000"/>
                </a:solidFill>
              </a:rPr>
              <a:t> constructor, do </a:t>
            </a:r>
            <a:r>
              <a:rPr lang="en-US" dirty="0" err="1" smtClean="0">
                <a:solidFill>
                  <a:srgbClr val="000000"/>
                </a:solidFill>
              </a:rPr>
              <a:t>đó</a:t>
            </a:r>
            <a:r>
              <a:rPr lang="en-US" dirty="0" smtClean="0">
                <a:solidFill>
                  <a:srgbClr val="000000"/>
                </a:solidFill>
              </a:rPr>
              <a:t> </a:t>
            </a:r>
            <a:r>
              <a:rPr lang="en-US" dirty="0" err="1" smtClean="0">
                <a:solidFill>
                  <a:srgbClr val="000000"/>
                </a:solidFill>
              </a:rPr>
              <a:t>khi</a:t>
            </a:r>
            <a:r>
              <a:rPr lang="en-US" dirty="0" smtClean="0">
                <a:solidFill>
                  <a:srgbClr val="000000"/>
                </a:solidFill>
              </a:rPr>
              <a:t> </a:t>
            </a:r>
            <a:r>
              <a:rPr lang="en-US" dirty="0" err="1" smtClean="0">
                <a:solidFill>
                  <a:srgbClr val="000000"/>
                </a:solidFill>
              </a:rPr>
              <a:t>sử</a:t>
            </a:r>
            <a:r>
              <a:rPr lang="en-US" dirty="0" smtClean="0">
                <a:solidFill>
                  <a:srgbClr val="000000"/>
                </a:solidFill>
              </a:rPr>
              <a:t> </a:t>
            </a:r>
            <a:r>
              <a:rPr lang="en-US" dirty="0" err="1" smtClean="0">
                <a:solidFill>
                  <a:srgbClr val="000000"/>
                </a:solidFill>
              </a:rPr>
              <a:t>dụng</a:t>
            </a:r>
            <a:r>
              <a:rPr lang="en-US" dirty="0" smtClean="0">
                <a:solidFill>
                  <a:srgbClr val="000000"/>
                </a:solidFill>
              </a:rPr>
              <a:t> </a:t>
            </a:r>
            <a:r>
              <a:rPr lang="en-US" dirty="0" err="1" smtClean="0">
                <a:solidFill>
                  <a:srgbClr val="000000"/>
                </a:solidFill>
              </a:rPr>
              <a:t>lần</a:t>
            </a:r>
            <a:r>
              <a:rPr lang="en-US" dirty="0" smtClean="0">
                <a:solidFill>
                  <a:srgbClr val="000000"/>
                </a:solidFill>
              </a:rPr>
              <a:t> </a:t>
            </a:r>
            <a:r>
              <a:rPr lang="en-US" dirty="0" err="1" smtClean="0">
                <a:solidFill>
                  <a:srgbClr val="000000"/>
                </a:solidFill>
              </a:rPr>
              <a:t>đầu</a:t>
            </a:r>
            <a:r>
              <a:rPr lang="en-US" dirty="0" smtClean="0">
                <a:solidFill>
                  <a:srgbClr val="000000"/>
                </a:solidFill>
              </a:rPr>
              <a:t> </a:t>
            </a:r>
            <a:r>
              <a:rPr lang="en-US" dirty="0" err="1" smtClean="0">
                <a:solidFill>
                  <a:srgbClr val="000000"/>
                </a:solidFill>
              </a:rPr>
              <a:t>tiên</a:t>
            </a:r>
            <a:r>
              <a:rPr lang="en-US" dirty="0" smtClean="0">
                <a:solidFill>
                  <a:srgbClr val="000000"/>
                </a:solidFill>
              </a:rPr>
              <a:t> </a:t>
            </a:r>
            <a:r>
              <a:rPr lang="en-US" dirty="0" err="1" smtClean="0">
                <a:solidFill>
                  <a:srgbClr val="000000"/>
                </a:solidFill>
              </a:rPr>
              <a:t>nó</a:t>
            </a:r>
            <a:r>
              <a:rPr lang="en-US" dirty="0" smtClean="0">
                <a:solidFill>
                  <a:srgbClr val="000000"/>
                </a:solidFill>
              </a:rPr>
              <a:t> </a:t>
            </a:r>
            <a:r>
              <a:rPr lang="en-US" dirty="0" err="1" smtClean="0">
                <a:solidFill>
                  <a:srgbClr val="000000"/>
                </a:solidFill>
              </a:rPr>
              <a:t>sẽ</a:t>
            </a:r>
            <a:r>
              <a:rPr lang="en-US" dirty="0" smtClean="0">
                <a:solidFill>
                  <a:srgbClr val="000000"/>
                </a:solidFill>
              </a:rPr>
              <a:t> </a:t>
            </a:r>
            <a:r>
              <a:rPr lang="en-US" dirty="0" err="1" smtClean="0">
                <a:solidFill>
                  <a:srgbClr val="000000"/>
                </a:solidFill>
              </a:rPr>
              <a:t>thực</a:t>
            </a:r>
            <a:r>
              <a:rPr lang="en-US" dirty="0" smtClean="0">
                <a:solidFill>
                  <a:srgbClr val="000000"/>
                </a:solidFill>
              </a:rPr>
              <a:t> </a:t>
            </a:r>
            <a:r>
              <a:rPr lang="en-US" dirty="0" err="1" smtClean="0">
                <a:solidFill>
                  <a:srgbClr val="000000"/>
                </a:solidFill>
              </a:rPr>
              <a:t>hiên</a:t>
            </a:r>
            <a:r>
              <a:rPr lang="en-US" dirty="0" smtClean="0">
                <a:solidFill>
                  <a:srgbClr val="000000"/>
                </a:solidFill>
              </a:rPr>
              <a:t> new Foo() </a:t>
            </a:r>
            <a:r>
              <a:rPr lang="en-US" dirty="0" err="1" smtClean="0">
                <a:solidFill>
                  <a:srgbClr val="000000"/>
                </a:solidFill>
              </a:rPr>
              <a:t>để</a:t>
            </a:r>
            <a:r>
              <a:rPr lang="en-US" dirty="0" smtClean="0">
                <a:solidFill>
                  <a:srgbClr val="000000"/>
                </a:solidFill>
              </a:rPr>
              <a:t> </a:t>
            </a:r>
            <a:r>
              <a:rPr lang="en-US" dirty="0" err="1" smtClean="0">
                <a:solidFill>
                  <a:srgbClr val="000000"/>
                </a:solidFill>
              </a:rPr>
              <a:t>khởi</a:t>
            </a:r>
            <a:r>
              <a:rPr lang="en-US" dirty="0" smtClean="0">
                <a:solidFill>
                  <a:srgbClr val="000000"/>
                </a:solidFill>
              </a:rPr>
              <a:t> </a:t>
            </a:r>
            <a:r>
              <a:rPr lang="en-US" dirty="0" err="1" smtClean="0">
                <a:solidFill>
                  <a:srgbClr val="000000"/>
                </a:solidFill>
              </a:rPr>
              <a:t>tạo</a:t>
            </a:r>
            <a:r>
              <a:rPr lang="en-US" dirty="0" smtClean="0">
                <a:solidFill>
                  <a:srgbClr val="000000"/>
                </a:solidFill>
              </a:rPr>
              <a:t> </a:t>
            </a:r>
            <a:r>
              <a:rPr lang="en-US" dirty="0" err="1" smtClean="0">
                <a:solidFill>
                  <a:srgbClr val="000000"/>
                </a:solidFill>
              </a:rPr>
              <a:t>đối</a:t>
            </a:r>
            <a:r>
              <a:rPr lang="en-US" dirty="0" smtClean="0">
                <a:solidFill>
                  <a:srgbClr val="000000"/>
                </a:solidFill>
              </a:rPr>
              <a:t> </a:t>
            </a:r>
            <a:r>
              <a:rPr lang="en-US" dirty="0" err="1" smtClean="0">
                <a:solidFill>
                  <a:srgbClr val="000000"/>
                </a:solidFill>
              </a:rPr>
              <a:t>tượng</a:t>
            </a: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45</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4098" name="Picture 2">
            <a:hlinkClick r:id="rId3"/>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769429" y="2050041"/>
            <a:ext cx="2968517" cy="40367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1732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800" dirty="0" smtClean="0">
                <a:solidFill>
                  <a:srgbClr val="000000"/>
                </a:solidFill>
              </a:rPr>
              <a:t>Service Provider</a:t>
            </a:r>
            <a:endParaRPr lang="en-US" sz="4800" dirty="0">
              <a:solidFill>
                <a:srgbClr val="000000"/>
              </a:solidFill>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a:solidFill>
                  <a:srgbClr val="000000"/>
                </a:solidFill>
              </a:rPr>
              <a:t>Service provider </a:t>
            </a:r>
            <a:r>
              <a:rPr lang="en-US" dirty="0" smtClean="0">
                <a:solidFill>
                  <a:srgbClr val="000000"/>
                </a:solidFill>
              </a:rPr>
              <a:t>names </a:t>
            </a:r>
            <a:r>
              <a:rPr lang="en-US" dirty="0" err="1" smtClean="0">
                <a:solidFill>
                  <a:srgbClr val="000000"/>
                </a:solidFill>
              </a:rPr>
              <a:t>bắt</a:t>
            </a:r>
            <a:r>
              <a:rPr lang="en-US" dirty="0" smtClean="0">
                <a:solidFill>
                  <a:srgbClr val="000000"/>
                </a:solidFill>
              </a:rPr>
              <a:t> </a:t>
            </a:r>
            <a:r>
              <a:rPr lang="en-US" dirty="0" err="1" smtClean="0">
                <a:solidFill>
                  <a:srgbClr val="000000"/>
                </a:solidFill>
              </a:rPr>
              <a:t>đầu</a:t>
            </a:r>
            <a:r>
              <a:rPr lang="en-US" dirty="0" smtClean="0">
                <a:solidFill>
                  <a:srgbClr val="000000"/>
                </a:solidFill>
              </a:rPr>
              <a:t> </a:t>
            </a:r>
            <a:r>
              <a:rPr lang="en-US" dirty="0" err="1" smtClean="0">
                <a:solidFill>
                  <a:srgbClr val="000000"/>
                </a:solidFill>
              </a:rPr>
              <a:t>bằng</a:t>
            </a:r>
            <a:r>
              <a:rPr lang="en-US" dirty="0" smtClean="0">
                <a:solidFill>
                  <a:srgbClr val="000000"/>
                </a:solidFill>
              </a:rPr>
              <a:t> </a:t>
            </a:r>
            <a:r>
              <a:rPr lang="en-US" dirty="0" err="1" smtClean="0">
                <a:solidFill>
                  <a:srgbClr val="000000"/>
                </a:solidFill>
              </a:rPr>
              <a:t>tên</a:t>
            </a:r>
            <a:r>
              <a:rPr lang="en-US" dirty="0" smtClean="0">
                <a:solidFill>
                  <a:srgbClr val="000000"/>
                </a:solidFill>
              </a:rPr>
              <a:t> </a:t>
            </a:r>
            <a:r>
              <a:rPr lang="en-US" dirty="0" err="1" smtClean="0">
                <a:solidFill>
                  <a:srgbClr val="000000"/>
                </a:solidFill>
              </a:rPr>
              <a:t>của</a:t>
            </a:r>
            <a:r>
              <a:rPr lang="en-US" dirty="0" smtClean="0">
                <a:solidFill>
                  <a:srgbClr val="000000"/>
                </a:solidFill>
              </a:rPr>
              <a:t> service + </a:t>
            </a:r>
            <a:r>
              <a:rPr lang="en-US" dirty="0" err="1" smtClean="0">
                <a:solidFill>
                  <a:srgbClr val="000000"/>
                </a:solidFill>
              </a:rPr>
              <a:t>hậu</a:t>
            </a:r>
            <a:r>
              <a:rPr lang="en-US" dirty="0" smtClean="0">
                <a:solidFill>
                  <a:srgbClr val="000000"/>
                </a:solidFill>
              </a:rPr>
              <a:t> </a:t>
            </a:r>
            <a:r>
              <a:rPr lang="en-US" dirty="0" err="1" smtClean="0">
                <a:solidFill>
                  <a:srgbClr val="000000"/>
                </a:solidFill>
              </a:rPr>
              <a:t>tố</a:t>
            </a:r>
            <a:r>
              <a:rPr lang="en-US" dirty="0" smtClean="0">
                <a:solidFill>
                  <a:srgbClr val="000000"/>
                </a:solidFill>
              </a:rPr>
              <a:t> Provider. </a:t>
            </a:r>
          </a:p>
          <a:p>
            <a:pPr marL="800100" lvl="1" indent="-342900" algn="l">
              <a:buFont typeface="Arial" pitchFamily="34" charset="0"/>
              <a:buChar char="•"/>
            </a:pPr>
            <a:r>
              <a:rPr lang="en-US" dirty="0" err="1" smtClean="0">
                <a:solidFill>
                  <a:schemeClr val="tx1"/>
                </a:solidFill>
              </a:rPr>
              <a:t>app.provider</a:t>
            </a:r>
            <a:r>
              <a:rPr lang="en-US" dirty="0">
                <a:solidFill>
                  <a:schemeClr val="tx1"/>
                </a:solidFill>
              </a:rPr>
              <a:t>('foo', function() </a:t>
            </a:r>
            <a:r>
              <a:rPr lang="en-US" dirty="0" smtClean="0">
                <a:solidFill>
                  <a:schemeClr val="tx1"/>
                </a:solidFill>
              </a:rPr>
              <a:t>{…})</a:t>
            </a:r>
          </a:p>
          <a:p>
            <a:pPr marL="800100" lvl="1" indent="-342900" algn="l">
              <a:buFont typeface="Arial" pitchFamily="34" charset="0"/>
              <a:buChar char="•"/>
            </a:pPr>
            <a:r>
              <a:rPr lang="en-US" dirty="0" err="1">
                <a:solidFill>
                  <a:schemeClr val="tx1"/>
                </a:solidFill>
              </a:rPr>
              <a:t>app.config</a:t>
            </a:r>
            <a:r>
              <a:rPr lang="en-US" dirty="0">
                <a:solidFill>
                  <a:schemeClr val="tx1"/>
                </a:solidFill>
              </a:rPr>
              <a:t>(function(</a:t>
            </a:r>
            <a:r>
              <a:rPr lang="en-US" dirty="0" err="1">
                <a:solidFill>
                  <a:schemeClr val="tx1"/>
                </a:solidFill>
              </a:rPr>
              <a:t>fooProvider</a:t>
            </a:r>
            <a:r>
              <a:rPr lang="en-US" dirty="0">
                <a:solidFill>
                  <a:schemeClr val="tx1"/>
                </a:solidFill>
              </a:rPr>
              <a:t>) </a:t>
            </a:r>
            <a:r>
              <a:rPr lang="en-US" dirty="0" smtClean="0">
                <a:solidFill>
                  <a:schemeClr val="tx1"/>
                </a:solidFill>
              </a:rPr>
              <a:t>{…})</a:t>
            </a:r>
          </a:p>
          <a:p>
            <a:pPr marL="342900" indent="-342900" algn="l">
              <a:buFont typeface="Arial" pitchFamily="34" charset="0"/>
              <a:buChar char="•"/>
            </a:pPr>
            <a:r>
              <a:rPr lang="en-US" dirty="0" err="1" smtClean="0">
                <a:solidFill>
                  <a:schemeClr val="tx1"/>
                </a:solidFill>
              </a:rPr>
              <a:t>Một</a:t>
            </a:r>
            <a:r>
              <a:rPr lang="en-US" dirty="0">
                <a:solidFill>
                  <a:schemeClr val="tx1"/>
                </a:solidFill>
              </a:rPr>
              <a:t> service </a:t>
            </a:r>
            <a:r>
              <a:rPr lang="en-US" dirty="0" smtClean="0">
                <a:solidFill>
                  <a:schemeClr val="tx1"/>
                </a:solidFill>
              </a:rPr>
              <a:t>provider </a:t>
            </a:r>
            <a:r>
              <a:rPr lang="en-US" dirty="0" err="1" smtClean="0">
                <a:solidFill>
                  <a:schemeClr val="tx1"/>
                </a:solidFill>
              </a:rPr>
              <a:t>phải</a:t>
            </a:r>
            <a:r>
              <a:rPr lang="en-US" dirty="0" smtClean="0">
                <a:solidFill>
                  <a:schemeClr val="tx1"/>
                </a:solidFill>
              </a:rPr>
              <a:t> </a:t>
            </a:r>
            <a:r>
              <a:rPr lang="en-US" dirty="0" err="1" smtClean="0">
                <a:solidFill>
                  <a:schemeClr val="tx1"/>
                </a:solidFill>
              </a:rPr>
              <a:t>có</a:t>
            </a:r>
            <a:r>
              <a:rPr lang="en-US" dirty="0" smtClean="0">
                <a:solidFill>
                  <a:schemeClr val="tx1"/>
                </a:solidFill>
              </a:rPr>
              <a:t> $get function </a:t>
            </a:r>
            <a:r>
              <a:rPr lang="en-US" dirty="0" err="1" smtClean="0">
                <a:solidFill>
                  <a:schemeClr val="tx1"/>
                </a:solidFill>
              </a:rPr>
              <a:t>để</a:t>
            </a:r>
            <a:r>
              <a:rPr lang="en-US" dirty="0" smtClean="0">
                <a:solidFill>
                  <a:schemeClr val="tx1"/>
                </a:solidFill>
              </a:rPr>
              <a:t> </a:t>
            </a:r>
            <a:r>
              <a:rPr lang="en-US" dirty="0" err="1" smtClean="0">
                <a:solidFill>
                  <a:schemeClr val="tx1"/>
                </a:solidFill>
              </a:rPr>
              <a:t>có</a:t>
            </a:r>
            <a:r>
              <a:rPr lang="en-US" dirty="0" smtClean="0">
                <a:solidFill>
                  <a:schemeClr val="tx1"/>
                </a:solidFill>
              </a:rPr>
              <a:t> </a:t>
            </a:r>
            <a:r>
              <a:rPr lang="en-US" dirty="0" err="1" smtClean="0">
                <a:solidFill>
                  <a:schemeClr val="tx1"/>
                </a:solidFill>
              </a:rPr>
              <a:t>thể</a:t>
            </a:r>
            <a:r>
              <a:rPr lang="en-US" dirty="0" smtClean="0">
                <a:solidFill>
                  <a:schemeClr val="tx1"/>
                </a:solidFill>
              </a:rPr>
              <a:t> inject </a:t>
            </a:r>
            <a:r>
              <a:rPr lang="en-US" dirty="0" err="1" smtClean="0">
                <a:solidFill>
                  <a:schemeClr val="tx1"/>
                </a:solidFill>
              </a:rPr>
              <a:t>vào</a:t>
            </a:r>
            <a:r>
              <a:rPr lang="en-US" dirty="0" smtClean="0">
                <a:solidFill>
                  <a:schemeClr val="tx1"/>
                </a:solidFill>
              </a:rPr>
              <a:t> </a:t>
            </a:r>
            <a:r>
              <a:rPr lang="en-US" dirty="0" err="1" smtClean="0">
                <a:solidFill>
                  <a:schemeClr val="tx1"/>
                </a:solidFill>
              </a:rPr>
              <a:t>các</a:t>
            </a:r>
            <a:r>
              <a:rPr lang="en-US" dirty="0" smtClean="0">
                <a:solidFill>
                  <a:schemeClr val="tx1"/>
                </a:solidFill>
              </a:rPr>
              <a:t> </a:t>
            </a:r>
            <a:r>
              <a:rPr lang="en-US" dirty="0" err="1" smtClean="0">
                <a:solidFill>
                  <a:schemeClr val="tx1"/>
                </a:solidFill>
              </a:rPr>
              <a:t>thành</a:t>
            </a:r>
            <a:r>
              <a:rPr lang="en-US" dirty="0" smtClean="0">
                <a:solidFill>
                  <a:schemeClr val="tx1"/>
                </a:solidFill>
              </a:rPr>
              <a:t> </a:t>
            </a:r>
            <a:r>
              <a:rPr lang="en-US" dirty="0" err="1" smtClean="0">
                <a:solidFill>
                  <a:schemeClr val="tx1"/>
                </a:solidFill>
              </a:rPr>
              <a:t>phần</a:t>
            </a:r>
            <a:r>
              <a:rPr lang="en-US" dirty="0" smtClean="0">
                <a:solidFill>
                  <a:schemeClr val="tx1"/>
                </a:solidFill>
              </a:rPr>
              <a:t> </a:t>
            </a:r>
            <a:r>
              <a:rPr lang="en-US" dirty="0" err="1" smtClean="0">
                <a:solidFill>
                  <a:schemeClr val="tx1"/>
                </a:solidFill>
              </a:rPr>
              <a:t>khác</a:t>
            </a:r>
            <a:r>
              <a:rPr lang="en-US" dirty="0" smtClean="0">
                <a:solidFill>
                  <a:schemeClr val="tx1"/>
                </a:solidFill>
              </a:rPr>
              <a:t> </a:t>
            </a:r>
            <a:r>
              <a:rPr lang="en-US" dirty="0" err="1" smtClean="0">
                <a:solidFill>
                  <a:schemeClr val="tx1"/>
                </a:solidFill>
              </a:rPr>
              <a:t>trong</a:t>
            </a:r>
            <a:r>
              <a:rPr lang="en-US" dirty="0" smtClean="0">
                <a:solidFill>
                  <a:schemeClr val="tx1"/>
                </a:solidFill>
              </a:rPr>
              <a:t> </a:t>
            </a:r>
            <a:r>
              <a:rPr lang="en-US" dirty="0" err="1" smtClean="0">
                <a:solidFill>
                  <a:schemeClr val="tx1"/>
                </a:solidFill>
              </a:rPr>
              <a:t>ứng</a:t>
            </a:r>
            <a:r>
              <a:rPr lang="en-US" dirty="0" smtClean="0">
                <a:solidFill>
                  <a:schemeClr val="tx1"/>
                </a:solidFill>
              </a:rPr>
              <a:t> </a:t>
            </a:r>
            <a:r>
              <a:rPr lang="en-US" dirty="0" err="1" smtClean="0">
                <a:solidFill>
                  <a:schemeClr val="tx1"/>
                </a:solidFill>
              </a:rPr>
              <a:t>dụng</a:t>
            </a:r>
            <a:endParaRPr lang="en-US" dirty="0" smtClean="0">
              <a:solidFill>
                <a:schemeClr val="tx1"/>
              </a:solidFill>
            </a:endParaRPr>
          </a:p>
          <a:p>
            <a:pPr marL="342900" indent="-342900" algn="l">
              <a:buFont typeface="Arial" pitchFamily="34" charset="0"/>
              <a:buChar char="•"/>
            </a:pPr>
            <a:endParaRPr lang="en-US" dirty="0">
              <a:solidFill>
                <a:schemeClr val="tx1"/>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46</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27994560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800" dirty="0" smtClean="0">
                <a:solidFill>
                  <a:srgbClr val="000000"/>
                </a:solidFill>
              </a:rPr>
              <a:t>Service Provider</a:t>
            </a:r>
            <a:endParaRPr lang="en-US" sz="4800" dirty="0">
              <a:solidFill>
                <a:srgbClr val="000000"/>
              </a:solidFill>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endParaRPr lang="en-US" dirty="0">
              <a:solidFill>
                <a:schemeClr val="tx1"/>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47</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5122" name="Picture 2">
            <a:hlinkClick r:id="rId3"/>
          </p:cNvPr>
          <p:cNvPicPr>
            <a:picLocks noChangeAspect="1"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2908190" y="1952066"/>
            <a:ext cx="3438525" cy="45572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502215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5400" dirty="0">
                <a:solidFill>
                  <a:srgbClr val="000000"/>
                </a:solidFill>
              </a:rPr>
              <a:t>Filters</a:t>
            </a:r>
            <a:endParaRPr lang="en-US" sz="5400" dirty="0">
              <a:latin typeface="Constantia"/>
              <a:cs typeface="Constantia"/>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err="1" smtClean="0">
                <a:solidFill>
                  <a:srgbClr val="000000"/>
                </a:solidFill>
              </a:rPr>
              <a:t>Định</a:t>
            </a:r>
            <a:r>
              <a:rPr lang="en-US" dirty="0" smtClean="0">
                <a:solidFill>
                  <a:srgbClr val="000000"/>
                </a:solidFill>
              </a:rPr>
              <a:t> </a:t>
            </a:r>
            <a:r>
              <a:rPr lang="en-US" dirty="0" err="1" smtClean="0">
                <a:solidFill>
                  <a:srgbClr val="000000"/>
                </a:solidFill>
              </a:rPr>
              <a:t>dạng</a:t>
            </a:r>
            <a:r>
              <a:rPr lang="en-US" dirty="0" smtClean="0">
                <a:solidFill>
                  <a:srgbClr val="000000"/>
                </a:solidFill>
              </a:rPr>
              <a:t> </a:t>
            </a:r>
            <a:r>
              <a:rPr lang="en-US" dirty="0" err="1" smtClean="0">
                <a:solidFill>
                  <a:srgbClr val="000000"/>
                </a:solidFill>
              </a:rPr>
              <a:t>dữ</a:t>
            </a:r>
            <a:r>
              <a:rPr lang="en-US" dirty="0" smtClean="0">
                <a:solidFill>
                  <a:srgbClr val="000000"/>
                </a:solidFill>
              </a:rPr>
              <a:t> </a:t>
            </a:r>
            <a:r>
              <a:rPr lang="en-US" dirty="0" err="1" smtClean="0">
                <a:solidFill>
                  <a:srgbClr val="000000"/>
                </a:solidFill>
              </a:rPr>
              <a:t>liệu</a:t>
            </a:r>
            <a:r>
              <a:rPr lang="en-US" dirty="0" smtClean="0">
                <a:solidFill>
                  <a:srgbClr val="000000"/>
                </a:solidFill>
              </a:rPr>
              <a:t> </a:t>
            </a:r>
            <a:r>
              <a:rPr lang="en-US" dirty="0" err="1" smtClean="0">
                <a:solidFill>
                  <a:srgbClr val="000000"/>
                </a:solidFill>
              </a:rPr>
              <a:t>để</a:t>
            </a:r>
            <a:r>
              <a:rPr lang="en-US" dirty="0" smtClean="0">
                <a:solidFill>
                  <a:srgbClr val="000000"/>
                </a:solidFill>
              </a:rPr>
              <a:t> </a:t>
            </a:r>
            <a:r>
              <a:rPr lang="en-US" dirty="0" err="1" smtClean="0">
                <a:solidFill>
                  <a:srgbClr val="000000"/>
                </a:solidFill>
              </a:rPr>
              <a:t>hiển</a:t>
            </a:r>
            <a:r>
              <a:rPr lang="en-US" dirty="0" smtClean="0">
                <a:solidFill>
                  <a:srgbClr val="000000"/>
                </a:solidFill>
              </a:rPr>
              <a:t> </a:t>
            </a:r>
            <a:r>
              <a:rPr lang="en-US" dirty="0" err="1" smtClean="0">
                <a:solidFill>
                  <a:srgbClr val="000000"/>
                </a:solidFill>
              </a:rPr>
              <a:t>thị</a:t>
            </a:r>
            <a:r>
              <a:rPr lang="en-US" dirty="0" smtClean="0">
                <a:solidFill>
                  <a:srgbClr val="000000"/>
                </a:solidFill>
              </a:rPr>
              <a:t> </a:t>
            </a:r>
            <a:r>
              <a:rPr lang="en-US" dirty="0" err="1" smtClean="0">
                <a:solidFill>
                  <a:srgbClr val="000000"/>
                </a:solidFill>
              </a:rPr>
              <a:t>cho</a:t>
            </a:r>
            <a:r>
              <a:rPr lang="en-US" dirty="0" smtClean="0">
                <a:solidFill>
                  <a:srgbClr val="000000"/>
                </a:solidFill>
              </a:rPr>
              <a:t> user.</a:t>
            </a:r>
            <a:endParaRPr lang="en-US" dirty="0">
              <a:solidFill>
                <a:srgbClr val="000000"/>
              </a:solidFill>
            </a:endParaRPr>
          </a:p>
          <a:p>
            <a:pPr marL="342900" indent="-342900" algn="l">
              <a:buFont typeface="Arial" pitchFamily="34" charset="0"/>
              <a:buChar char="•"/>
            </a:pPr>
            <a:r>
              <a:rPr lang="en-US" dirty="0" smtClean="0">
                <a:solidFill>
                  <a:srgbClr val="000000"/>
                </a:solidFill>
              </a:rPr>
              <a:t>Theo </a:t>
            </a:r>
            <a:r>
              <a:rPr lang="en-US" dirty="0" err="1" smtClean="0">
                <a:solidFill>
                  <a:srgbClr val="000000"/>
                </a:solidFill>
              </a:rPr>
              <a:t>tinh</a:t>
            </a:r>
            <a:r>
              <a:rPr lang="en-US" dirty="0" smtClean="0">
                <a:solidFill>
                  <a:srgbClr val="000000"/>
                </a:solidFill>
              </a:rPr>
              <a:t> </a:t>
            </a:r>
            <a:r>
              <a:rPr lang="en-US" dirty="0" err="1" smtClean="0">
                <a:solidFill>
                  <a:srgbClr val="000000"/>
                </a:solidFill>
              </a:rPr>
              <a:t>thần</a:t>
            </a:r>
            <a:r>
              <a:rPr lang="en-US" dirty="0" smtClean="0">
                <a:solidFill>
                  <a:srgbClr val="000000"/>
                </a:solidFill>
              </a:rPr>
              <a:t> </a:t>
            </a:r>
            <a:r>
              <a:rPr lang="en-US" dirty="0" err="1" smtClean="0">
                <a:solidFill>
                  <a:srgbClr val="000000"/>
                </a:solidFill>
              </a:rPr>
              <a:t>của</a:t>
            </a:r>
            <a:r>
              <a:rPr lang="en-US" dirty="0" smtClean="0">
                <a:solidFill>
                  <a:srgbClr val="000000"/>
                </a:solidFill>
              </a:rPr>
              <a:t> UNIX </a:t>
            </a:r>
            <a:r>
              <a:rPr lang="en-US" dirty="0">
                <a:solidFill>
                  <a:srgbClr val="000000"/>
                </a:solidFill>
              </a:rPr>
              <a:t>filters </a:t>
            </a:r>
            <a:r>
              <a:rPr lang="en-US" dirty="0" err="1" smtClean="0">
                <a:solidFill>
                  <a:srgbClr val="000000"/>
                </a:solidFill>
              </a:rPr>
              <a:t>và</a:t>
            </a:r>
            <a:r>
              <a:rPr lang="en-US" dirty="0" smtClean="0">
                <a:solidFill>
                  <a:srgbClr val="000000"/>
                </a:solidFill>
              </a:rPr>
              <a:t> </a:t>
            </a:r>
            <a:r>
              <a:rPr lang="en-US" dirty="0" err="1" smtClean="0">
                <a:solidFill>
                  <a:srgbClr val="000000"/>
                </a:solidFill>
              </a:rPr>
              <a:t>sử</a:t>
            </a:r>
            <a:r>
              <a:rPr lang="en-US" dirty="0" smtClean="0">
                <a:solidFill>
                  <a:srgbClr val="000000"/>
                </a:solidFill>
              </a:rPr>
              <a:t> </a:t>
            </a:r>
            <a:r>
              <a:rPr lang="en-US" dirty="0" err="1" smtClean="0">
                <a:solidFill>
                  <a:srgbClr val="000000"/>
                </a:solidFill>
              </a:rPr>
              <a:t>dụng</a:t>
            </a:r>
            <a:r>
              <a:rPr lang="en-US" dirty="0" smtClean="0">
                <a:solidFill>
                  <a:srgbClr val="000000"/>
                </a:solidFill>
              </a:rPr>
              <a:t> </a:t>
            </a:r>
            <a:r>
              <a:rPr lang="en-US" dirty="0" err="1" smtClean="0">
                <a:solidFill>
                  <a:srgbClr val="000000"/>
                </a:solidFill>
              </a:rPr>
              <a:t>các</a:t>
            </a:r>
            <a:r>
              <a:rPr lang="en-US" dirty="0" smtClean="0">
                <a:solidFill>
                  <a:srgbClr val="000000"/>
                </a:solidFill>
              </a:rPr>
              <a:t> </a:t>
            </a:r>
            <a:r>
              <a:rPr lang="en-US" dirty="0" err="1" smtClean="0">
                <a:solidFill>
                  <a:srgbClr val="000000"/>
                </a:solidFill>
              </a:rPr>
              <a:t>cú</a:t>
            </a:r>
            <a:r>
              <a:rPr lang="en-US" dirty="0" smtClean="0">
                <a:solidFill>
                  <a:srgbClr val="000000"/>
                </a:solidFill>
              </a:rPr>
              <a:t> </a:t>
            </a:r>
            <a:r>
              <a:rPr lang="en-US" dirty="0" err="1" smtClean="0">
                <a:solidFill>
                  <a:srgbClr val="000000"/>
                </a:solidFill>
              </a:rPr>
              <a:t>pháp</a:t>
            </a:r>
            <a:r>
              <a:rPr lang="en-US" dirty="0" smtClean="0">
                <a:solidFill>
                  <a:srgbClr val="000000"/>
                </a:solidFill>
              </a:rPr>
              <a:t> </a:t>
            </a:r>
            <a:r>
              <a:rPr lang="en-US" dirty="0" err="1" smtClean="0">
                <a:solidFill>
                  <a:srgbClr val="000000"/>
                </a:solidFill>
              </a:rPr>
              <a:t>tương</a:t>
            </a:r>
            <a:r>
              <a:rPr lang="en-US" dirty="0" smtClean="0">
                <a:solidFill>
                  <a:srgbClr val="000000"/>
                </a:solidFill>
              </a:rPr>
              <a:t> </a:t>
            </a:r>
            <a:r>
              <a:rPr lang="en-US" dirty="0" err="1" smtClean="0">
                <a:solidFill>
                  <a:srgbClr val="000000"/>
                </a:solidFill>
              </a:rPr>
              <a:t>tự</a:t>
            </a:r>
            <a:r>
              <a:rPr lang="en-US" dirty="0" smtClean="0">
                <a:solidFill>
                  <a:srgbClr val="000000"/>
                </a:solidFill>
              </a:rPr>
              <a:t> </a:t>
            </a:r>
            <a:r>
              <a:rPr lang="en-US" dirty="0">
                <a:solidFill>
                  <a:srgbClr val="000000"/>
                </a:solidFill>
              </a:rPr>
              <a:t>| (pipe)</a:t>
            </a:r>
          </a:p>
          <a:p>
            <a:pPr marL="342900" indent="-342900" algn="l">
              <a:buFont typeface="Arial" pitchFamily="34" charset="0"/>
              <a:buChar char="•"/>
            </a:pPr>
            <a:r>
              <a:rPr lang="en-US" dirty="0" smtClean="0">
                <a:solidFill>
                  <a:srgbClr val="000000"/>
                </a:solidFill>
              </a:rPr>
              <a:t>Built-in </a:t>
            </a:r>
            <a:r>
              <a:rPr lang="en-US" dirty="0">
                <a:solidFill>
                  <a:srgbClr val="000000"/>
                </a:solidFill>
              </a:rPr>
              <a:t>filters</a:t>
            </a:r>
          </a:p>
          <a:p>
            <a:pPr marL="800100" lvl="1" indent="-342900" algn="l">
              <a:buFont typeface="Arial" pitchFamily="34" charset="0"/>
              <a:buChar char="•"/>
            </a:pPr>
            <a:r>
              <a:rPr lang="en-US" dirty="0" smtClean="0">
                <a:solidFill>
                  <a:srgbClr val="000000"/>
                </a:solidFill>
              </a:rPr>
              <a:t>currency</a:t>
            </a:r>
            <a:endParaRPr lang="en-US" dirty="0">
              <a:solidFill>
                <a:srgbClr val="000000"/>
              </a:solidFill>
            </a:endParaRPr>
          </a:p>
          <a:p>
            <a:pPr marL="800100" lvl="1" indent="-342900" algn="l">
              <a:buFont typeface="Arial" pitchFamily="34" charset="0"/>
              <a:buChar char="•"/>
            </a:pPr>
            <a:r>
              <a:rPr lang="en-US" dirty="0" smtClean="0">
                <a:solidFill>
                  <a:srgbClr val="000000"/>
                </a:solidFill>
              </a:rPr>
              <a:t>date</a:t>
            </a:r>
            <a:endParaRPr lang="en-US" dirty="0">
              <a:solidFill>
                <a:srgbClr val="000000"/>
              </a:solidFill>
            </a:endParaRPr>
          </a:p>
          <a:p>
            <a:pPr marL="800100" lvl="1" indent="-342900" algn="l">
              <a:buFont typeface="Arial" pitchFamily="34" charset="0"/>
              <a:buChar char="•"/>
            </a:pPr>
            <a:r>
              <a:rPr lang="en-US" dirty="0" err="1" smtClean="0">
                <a:solidFill>
                  <a:srgbClr val="000000"/>
                </a:solidFill>
              </a:rPr>
              <a:t>json</a:t>
            </a:r>
            <a:endParaRPr lang="en-US" dirty="0">
              <a:solidFill>
                <a:srgbClr val="000000"/>
              </a:solidFill>
            </a:endParaRPr>
          </a:p>
          <a:p>
            <a:pPr marL="800100" lvl="1" indent="-342900" algn="l">
              <a:buFont typeface="Arial" pitchFamily="34" charset="0"/>
              <a:buChar char="•"/>
            </a:pPr>
            <a:r>
              <a:rPr lang="en-US" dirty="0" err="1" smtClean="0">
                <a:solidFill>
                  <a:srgbClr val="000000"/>
                </a:solidFill>
              </a:rPr>
              <a:t>limitTo</a:t>
            </a:r>
            <a:endParaRPr lang="en-US" dirty="0">
              <a:solidFill>
                <a:srgbClr val="000000"/>
              </a:solidFill>
            </a:endParaRPr>
          </a:p>
          <a:p>
            <a:pPr marL="800100" lvl="1" indent="-342900" algn="l">
              <a:buFont typeface="Arial" pitchFamily="34" charset="0"/>
              <a:buChar char="•"/>
            </a:pPr>
            <a:r>
              <a:rPr lang="en-US" dirty="0" smtClean="0">
                <a:solidFill>
                  <a:srgbClr val="000000"/>
                </a:solidFill>
              </a:rPr>
              <a:t>lowercase</a:t>
            </a:r>
            <a:endParaRPr lang="en-US" dirty="0">
              <a:solidFill>
                <a:srgbClr val="000000"/>
              </a:solidFill>
            </a:endParaRPr>
          </a:p>
          <a:p>
            <a:pPr marL="800100" lvl="1" indent="-342900" algn="l">
              <a:buFont typeface="Arial" pitchFamily="34" charset="0"/>
              <a:buChar char="•"/>
            </a:pPr>
            <a:r>
              <a:rPr lang="en-US" dirty="0" smtClean="0">
                <a:solidFill>
                  <a:srgbClr val="000000"/>
                </a:solidFill>
              </a:rPr>
              <a:t>uppercase</a:t>
            </a:r>
            <a:endParaRPr lang="en-US" dirty="0">
              <a:solidFill>
                <a:srgbClr val="000000"/>
              </a:solidFill>
            </a:endParaRPr>
          </a:p>
          <a:p>
            <a:pPr marL="800100" lvl="1" indent="-342900" algn="l">
              <a:buFont typeface="Arial" pitchFamily="34" charset="0"/>
              <a:buChar char="•"/>
            </a:pPr>
            <a:r>
              <a:rPr lang="en-US" dirty="0" err="1" smtClean="0">
                <a:solidFill>
                  <a:srgbClr val="000000"/>
                </a:solidFill>
              </a:rPr>
              <a:t>orderBy</a:t>
            </a:r>
            <a:endParaRPr lang="en-US" dirty="0">
              <a:solidFill>
                <a:srgbClr val="000000"/>
              </a:solidFill>
            </a:endParaRPr>
          </a:p>
          <a:p>
            <a:pPr marL="800100" lvl="1" indent="-342900" algn="l">
              <a:buFont typeface="Arial" pitchFamily="34" charset="0"/>
              <a:buChar char="•"/>
            </a:pPr>
            <a:r>
              <a:rPr lang="en-US" dirty="0" smtClean="0">
                <a:solidFill>
                  <a:srgbClr val="000000"/>
                </a:solidFill>
              </a:rPr>
              <a:t>number</a:t>
            </a: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48</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2" name="Picture 1"/>
          <p:cNvPicPr>
            <a:picLocks noChangeAspect="1"/>
          </p:cNvPicPr>
          <p:nvPr/>
        </p:nvPicPr>
        <p:blipFill>
          <a:blip r:embed="rId3"/>
          <a:stretch>
            <a:fillRect/>
          </a:stretch>
        </p:blipFill>
        <p:spPr>
          <a:xfrm>
            <a:off x="4256835" y="3071066"/>
            <a:ext cx="4162425" cy="2733675"/>
          </a:xfrm>
          <a:prstGeom prst="rect">
            <a:avLst/>
          </a:prstGeom>
        </p:spPr>
      </p:pic>
      <p:pic>
        <p:nvPicPr>
          <p:cNvPr id="3" name="Picture 2"/>
          <p:cNvPicPr>
            <a:picLocks noChangeAspect="1"/>
          </p:cNvPicPr>
          <p:nvPr/>
        </p:nvPicPr>
        <p:blipFill>
          <a:blip r:embed="rId4"/>
          <a:stretch>
            <a:fillRect/>
          </a:stretch>
        </p:blipFill>
        <p:spPr>
          <a:xfrm>
            <a:off x="3775822" y="6000761"/>
            <a:ext cx="5124450" cy="323850"/>
          </a:xfrm>
          <a:prstGeom prst="rect">
            <a:avLst/>
          </a:prstGeom>
        </p:spPr>
      </p:pic>
    </p:spTree>
    <p:extLst>
      <p:ext uri="{BB962C8B-B14F-4D97-AF65-F5344CB8AC3E}">
        <p14:creationId xmlns:p14="http://schemas.microsoft.com/office/powerpoint/2010/main" xmlns="" val="29658743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5400" dirty="0">
                <a:solidFill>
                  <a:srgbClr val="000000"/>
                </a:solidFill>
              </a:rPr>
              <a:t>Testing in mind</a:t>
            </a:r>
          </a:p>
        </p:txBody>
      </p:sp>
      <p:sp>
        <p:nvSpPr>
          <p:cNvPr id="9" name="Content Placeholder 2"/>
          <p:cNvSpPr txBox="1">
            <a:spLocks/>
          </p:cNvSpPr>
          <p:nvPr/>
        </p:nvSpPr>
        <p:spPr bwMode="auto">
          <a:xfrm>
            <a:off x="457200" y="2000925"/>
            <a:ext cx="8229600" cy="4428450"/>
          </a:xfrm>
          <a:prstGeom prst="rect">
            <a:avLst/>
          </a:prstGeom>
          <a:solidFill>
            <a:srgbClr val="FF0000"/>
          </a:solid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smtClean="0">
                <a:solidFill>
                  <a:srgbClr val="000000"/>
                </a:solidFill>
              </a:rPr>
              <a:t>End-to-end </a:t>
            </a:r>
            <a:r>
              <a:rPr lang="en-US" dirty="0">
                <a:solidFill>
                  <a:srgbClr val="000000"/>
                </a:solidFill>
              </a:rPr>
              <a:t>(integration) testing</a:t>
            </a:r>
          </a:p>
          <a:p>
            <a:pPr marL="342900" indent="-342900" algn="l">
              <a:buFont typeface="Arial" pitchFamily="34" charset="0"/>
              <a:buChar char="•"/>
            </a:pPr>
            <a:r>
              <a:rPr lang="en-US" dirty="0" smtClean="0">
                <a:solidFill>
                  <a:srgbClr val="000000"/>
                </a:solidFill>
              </a:rPr>
              <a:t>Unit </a:t>
            </a:r>
            <a:r>
              <a:rPr lang="en-US" dirty="0">
                <a:solidFill>
                  <a:srgbClr val="000000"/>
                </a:solidFill>
              </a:rPr>
              <a:t>testing</a:t>
            </a:r>
          </a:p>
          <a:p>
            <a:pPr marL="800100" lvl="1" indent="-342900" algn="l">
              <a:buFont typeface="Arial" pitchFamily="34" charset="0"/>
              <a:buChar char="•"/>
            </a:pPr>
            <a:r>
              <a:rPr lang="en-US" dirty="0" smtClean="0">
                <a:solidFill>
                  <a:srgbClr val="000000"/>
                </a:solidFill>
              </a:rPr>
              <a:t>Jasmine</a:t>
            </a: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49</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23432115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
        <p:nvSpPr>
          <p:cNvPr id="13"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4"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5</a:t>
            </a:fld>
            <a:endParaRPr lang="en-US" dirty="0">
              <a:solidFill>
                <a:schemeClr val="accent6">
                  <a:lumMod val="60000"/>
                  <a:lumOff val="40000"/>
                </a:schemeClr>
              </a:solidFill>
            </a:endParaRPr>
          </a:p>
        </p:txBody>
      </p:sp>
      <p:sp>
        <p:nvSpPr>
          <p:cNvPr id="5" name="TextBox 4"/>
          <p:cNvSpPr txBox="1"/>
          <p:nvPr/>
        </p:nvSpPr>
        <p:spPr>
          <a:xfrm>
            <a:off x="975662" y="1219466"/>
            <a:ext cx="7192675" cy="769441"/>
          </a:xfrm>
          <a:prstGeom prst="rect">
            <a:avLst/>
          </a:prstGeom>
          <a:noFill/>
        </p:spPr>
        <p:txBody>
          <a:bodyPr wrap="none" rtlCol="0">
            <a:spAutoFit/>
          </a:bodyPr>
          <a:lstStyle/>
          <a:p>
            <a:r>
              <a:rPr lang="en-US" sz="4400" dirty="0" smtClean="0">
                <a:solidFill>
                  <a:schemeClr val="accent6">
                    <a:lumMod val="75000"/>
                  </a:schemeClr>
                </a:solidFill>
              </a:rPr>
              <a:t>SPA = Single Page Application</a:t>
            </a:r>
            <a:endParaRPr lang="en-US" sz="4400" dirty="0">
              <a:solidFill>
                <a:schemeClr val="accent6">
                  <a:lumMod val="75000"/>
                </a:schemeClr>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992813" y="3251823"/>
            <a:ext cx="5158372" cy="2991856"/>
          </a:xfrm>
          <a:prstGeom prst="rect">
            <a:avLst/>
          </a:prstGeom>
        </p:spPr>
      </p:pic>
      <p:sp>
        <p:nvSpPr>
          <p:cNvPr id="3" name="TextBox 2"/>
          <p:cNvSpPr txBox="1"/>
          <p:nvPr/>
        </p:nvSpPr>
        <p:spPr>
          <a:xfrm>
            <a:off x="69208" y="1928384"/>
            <a:ext cx="8931054"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err="1" smtClean="0"/>
              <a:t>Một</a:t>
            </a:r>
            <a:r>
              <a:rPr lang="en-US" sz="1600" dirty="0" smtClean="0"/>
              <a:t> </a:t>
            </a:r>
            <a:r>
              <a:rPr lang="vi-VN" sz="1600" dirty="0" smtClean="0"/>
              <a:t>sing-page</a:t>
            </a:r>
            <a:r>
              <a:rPr lang="en-US" sz="1600" dirty="0" smtClean="0"/>
              <a:t> app</a:t>
            </a:r>
            <a:r>
              <a:rPr lang="vi-VN" sz="1600" dirty="0" smtClean="0"/>
              <a:t>, </a:t>
            </a:r>
            <a:r>
              <a:rPr lang="en-US" sz="1600" dirty="0" smtClean="0"/>
              <a:t>hay </a:t>
            </a:r>
            <a:r>
              <a:rPr lang="en-US" sz="1600" dirty="0" err="1" smtClean="0"/>
              <a:t>còn</a:t>
            </a:r>
            <a:r>
              <a:rPr lang="vi-VN" sz="1600" dirty="0" smtClean="0"/>
              <a:t> </a:t>
            </a:r>
            <a:r>
              <a:rPr lang="vi-VN" sz="1600" dirty="0"/>
              <a:t>được gọi là single-page interface, là </a:t>
            </a:r>
            <a:r>
              <a:rPr lang="en-US" sz="1600" dirty="0" err="1" smtClean="0"/>
              <a:t>một</a:t>
            </a:r>
            <a:r>
              <a:rPr lang="vi-VN" sz="1600" dirty="0" smtClean="0"/>
              <a:t> </a:t>
            </a:r>
            <a:r>
              <a:rPr lang="vi-VN" sz="1600" dirty="0"/>
              <a:t>web app hay website hiển thị vừa vặn trên </a:t>
            </a:r>
            <a:r>
              <a:rPr lang="en-US" sz="1600" dirty="0" err="1" smtClean="0"/>
              <a:t>một</a:t>
            </a:r>
            <a:r>
              <a:rPr lang="vi-VN" sz="1600" dirty="0" smtClean="0"/>
              <a:t> </a:t>
            </a:r>
            <a:r>
              <a:rPr lang="vi-VN" sz="1600" dirty="0"/>
              <a:t>mặt trang web, với mục đích là giúp user có trải nghiệm giống như đang dùng </a:t>
            </a:r>
            <a:r>
              <a:rPr lang="en-US" sz="1600" dirty="0" err="1" smtClean="0"/>
              <a:t>ứng</a:t>
            </a:r>
            <a:r>
              <a:rPr lang="en-US" sz="1600" dirty="0" smtClean="0"/>
              <a:t> </a:t>
            </a:r>
            <a:r>
              <a:rPr lang="en-US" sz="1600" dirty="0" err="1" smtClean="0"/>
              <a:t>dụng</a:t>
            </a:r>
            <a:r>
              <a:rPr lang="en-US" sz="1600" dirty="0" smtClean="0"/>
              <a:t> </a:t>
            </a:r>
            <a:r>
              <a:rPr lang="vi-VN" sz="1600" dirty="0" smtClean="0"/>
              <a:t>trên desktop</a:t>
            </a:r>
            <a:r>
              <a:rPr lang="en-US" sz="1600" dirty="0" smtClean="0"/>
              <a:t>.</a:t>
            </a:r>
          </a:p>
          <a:p>
            <a:pPr marL="285750" indent="-285750">
              <a:buFont typeface="Arial" panose="020B0604020202020204" pitchFamily="34" charset="0"/>
              <a:buChar char="•"/>
            </a:pPr>
            <a:r>
              <a:rPr lang="en-US" sz="1600" dirty="0" err="1" smtClean="0"/>
              <a:t>Là</a:t>
            </a:r>
            <a:r>
              <a:rPr lang="en-US" sz="1600" dirty="0" smtClean="0"/>
              <a:t> </a:t>
            </a:r>
            <a:r>
              <a:rPr lang="en-US" sz="1600" dirty="0" err="1" smtClean="0"/>
              <a:t>ứng</a:t>
            </a:r>
            <a:r>
              <a:rPr lang="en-US" sz="1600" dirty="0" smtClean="0"/>
              <a:t> </a:t>
            </a:r>
            <a:r>
              <a:rPr lang="en-US" sz="1600" dirty="0" err="1" smtClean="0"/>
              <a:t>dụng</a:t>
            </a:r>
            <a:r>
              <a:rPr lang="en-US" sz="1600" dirty="0" smtClean="0"/>
              <a:t> </a:t>
            </a:r>
            <a:r>
              <a:rPr lang="en-US" sz="1600" dirty="0" err="1" smtClean="0"/>
              <a:t>chạy</a:t>
            </a:r>
            <a:r>
              <a:rPr lang="en-US" sz="1600" dirty="0" smtClean="0"/>
              <a:t> </a:t>
            </a:r>
            <a:r>
              <a:rPr lang="en-US" sz="1600" dirty="0" err="1" smtClean="0"/>
              <a:t>bên</a:t>
            </a:r>
            <a:r>
              <a:rPr lang="en-US" sz="1600" dirty="0" smtClean="0"/>
              <a:t> </a:t>
            </a:r>
            <a:r>
              <a:rPr lang="en-US" sz="1600" dirty="0" err="1" smtClean="0"/>
              <a:t>trong</a:t>
            </a:r>
            <a:r>
              <a:rPr lang="en-US" sz="1600" dirty="0" smtClean="0"/>
              <a:t> </a:t>
            </a:r>
            <a:r>
              <a:rPr lang="en-US" sz="1600" dirty="0" err="1" smtClean="0"/>
              <a:t>trình</a:t>
            </a:r>
            <a:r>
              <a:rPr lang="en-US" sz="1600" dirty="0" smtClean="0"/>
              <a:t> </a:t>
            </a:r>
            <a:r>
              <a:rPr lang="en-US" sz="1600" dirty="0" err="1" smtClean="0"/>
              <a:t>duyệt</a:t>
            </a:r>
            <a:r>
              <a:rPr lang="en-US" sz="1600" dirty="0" smtClean="0"/>
              <a:t>, </a:t>
            </a:r>
            <a:r>
              <a:rPr lang="en-US" sz="1600" dirty="0" err="1" smtClean="0"/>
              <a:t>không</a:t>
            </a:r>
            <a:r>
              <a:rPr lang="en-US" sz="1600" dirty="0" smtClean="0"/>
              <a:t> </a:t>
            </a:r>
            <a:r>
              <a:rPr lang="en-US" sz="1600" dirty="0" err="1" smtClean="0"/>
              <a:t>yêu</a:t>
            </a:r>
            <a:r>
              <a:rPr lang="en-US" sz="1600" dirty="0" smtClean="0"/>
              <a:t> </a:t>
            </a:r>
            <a:r>
              <a:rPr lang="en-US" sz="1600" dirty="0" err="1" smtClean="0"/>
              <a:t>cầu</a:t>
            </a:r>
            <a:r>
              <a:rPr lang="en-US" sz="1600" dirty="0" smtClean="0"/>
              <a:t> </a:t>
            </a:r>
            <a:r>
              <a:rPr lang="en-US" sz="1600" dirty="0" err="1" smtClean="0"/>
              <a:t>phải</a:t>
            </a:r>
            <a:r>
              <a:rPr lang="en-US" sz="1600" dirty="0" smtClean="0"/>
              <a:t> reload </a:t>
            </a:r>
            <a:r>
              <a:rPr lang="en-US" sz="1600" dirty="0" err="1" smtClean="0"/>
              <a:t>lại</a:t>
            </a:r>
            <a:r>
              <a:rPr lang="en-US" sz="1600" dirty="0" smtClean="0"/>
              <a:t> </a:t>
            </a:r>
            <a:r>
              <a:rPr lang="en-US" sz="1600" dirty="0" err="1" smtClean="0"/>
              <a:t>toàn</a:t>
            </a:r>
            <a:r>
              <a:rPr lang="en-US" sz="1600" dirty="0" smtClean="0"/>
              <a:t> </a:t>
            </a:r>
            <a:r>
              <a:rPr lang="en-US" sz="1600" dirty="0" err="1" smtClean="0"/>
              <a:t>bộ</a:t>
            </a:r>
            <a:r>
              <a:rPr lang="en-US" sz="1600" dirty="0" smtClean="0"/>
              <a:t> </a:t>
            </a:r>
            <a:r>
              <a:rPr lang="en-US" sz="1600" dirty="0" err="1" smtClean="0"/>
              <a:t>trang</a:t>
            </a:r>
            <a:r>
              <a:rPr lang="en-US" sz="1600" dirty="0" smtClean="0"/>
              <a:t> web </a:t>
            </a:r>
            <a:r>
              <a:rPr lang="en-US" sz="1600" dirty="0" err="1" smtClean="0"/>
              <a:t>mỗi</a:t>
            </a:r>
            <a:r>
              <a:rPr lang="en-US" sz="1600" dirty="0" smtClean="0"/>
              <a:t> </a:t>
            </a:r>
            <a:r>
              <a:rPr lang="en-US" sz="1600" dirty="0" err="1" smtClean="0"/>
              <a:t>lần</a:t>
            </a:r>
            <a:r>
              <a:rPr lang="en-US" sz="1600" dirty="0" smtClean="0"/>
              <a:t> </a:t>
            </a:r>
            <a:r>
              <a:rPr lang="en-US" sz="1600" dirty="0" err="1" smtClean="0"/>
              <a:t>sử</a:t>
            </a:r>
            <a:r>
              <a:rPr lang="en-US" sz="1600" dirty="0" smtClean="0"/>
              <a:t> </a:t>
            </a:r>
            <a:r>
              <a:rPr lang="en-US" sz="1600" dirty="0" err="1" smtClean="0"/>
              <a:t>dụng</a:t>
            </a:r>
            <a:endParaRPr lang="en-US" dirty="0"/>
          </a:p>
        </p:txBody>
      </p:sp>
    </p:spTree>
    <p:extLst>
      <p:ext uri="{BB962C8B-B14F-4D97-AF65-F5344CB8AC3E}">
        <p14:creationId xmlns:p14="http://schemas.microsoft.com/office/powerpoint/2010/main" xmlns="" val="9141044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5400" dirty="0">
                <a:latin typeface="Constantia"/>
                <a:cs typeface="Constantia"/>
              </a:rPr>
              <a:t>Form validation</a:t>
            </a: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a:solidFill>
                  <a:srgbClr val="000000"/>
                </a:solidFill>
              </a:rPr>
              <a:t>Controls (input, select, </a:t>
            </a:r>
            <a:r>
              <a:rPr lang="en-US" dirty="0" err="1">
                <a:solidFill>
                  <a:srgbClr val="000000"/>
                </a:solidFill>
              </a:rPr>
              <a:t>textarea</a:t>
            </a:r>
            <a:r>
              <a:rPr lang="en-US" dirty="0">
                <a:solidFill>
                  <a:srgbClr val="000000"/>
                </a:solidFill>
              </a:rPr>
              <a:t>) </a:t>
            </a:r>
            <a:r>
              <a:rPr lang="en-US" dirty="0" err="1" smtClean="0">
                <a:solidFill>
                  <a:srgbClr val="000000"/>
                </a:solidFill>
              </a:rPr>
              <a:t>là</a:t>
            </a:r>
            <a:r>
              <a:rPr lang="en-US" dirty="0" smtClean="0">
                <a:solidFill>
                  <a:srgbClr val="000000"/>
                </a:solidFill>
              </a:rPr>
              <a:t> </a:t>
            </a:r>
            <a:r>
              <a:rPr lang="en-US" dirty="0" err="1" smtClean="0">
                <a:solidFill>
                  <a:srgbClr val="000000"/>
                </a:solidFill>
              </a:rPr>
              <a:t>các</a:t>
            </a:r>
            <a:r>
              <a:rPr lang="en-US" dirty="0" smtClean="0">
                <a:solidFill>
                  <a:srgbClr val="000000"/>
                </a:solidFill>
              </a:rPr>
              <a:t> </a:t>
            </a:r>
            <a:r>
              <a:rPr lang="en-US" dirty="0" err="1" smtClean="0">
                <a:solidFill>
                  <a:srgbClr val="000000"/>
                </a:solidFill>
              </a:rPr>
              <a:t>cách</a:t>
            </a:r>
            <a:r>
              <a:rPr lang="en-US" dirty="0" smtClean="0">
                <a:solidFill>
                  <a:srgbClr val="000000"/>
                </a:solidFill>
              </a:rPr>
              <a:t> users </a:t>
            </a:r>
            <a:r>
              <a:rPr lang="en-US" dirty="0" err="1" smtClean="0">
                <a:solidFill>
                  <a:srgbClr val="000000"/>
                </a:solidFill>
              </a:rPr>
              <a:t>nhập</a:t>
            </a:r>
            <a:r>
              <a:rPr lang="en-US" dirty="0" smtClean="0">
                <a:solidFill>
                  <a:srgbClr val="000000"/>
                </a:solidFill>
              </a:rPr>
              <a:t> data</a:t>
            </a:r>
          </a:p>
          <a:p>
            <a:pPr marL="342900" indent="-342900" algn="l">
              <a:buFont typeface="Arial" pitchFamily="34" charset="0"/>
              <a:buChar char="•"/>
            </a:pPr>
            <a:r>
              <a:rPr lang="en-US" dirty="0" smtClean="0">
                <a:solidFill>
                  <a:srgbClr val="000000"/>
                </a:solidFill>
              </a:rPr>
              <a:t>Form </a:t>
            </a:r>
            <a:r>
              <a:rPr lang="en-US" dirty="0" err="1" smtClean="0">
                <a:solidFill>
                  <a:srgbClr val="000000"/>
                </a:solidFill>
              </a:rPr>
              <a:t>là</a:t>
            </a:r>
            <a:r>
              <a:rPr lang="en-US" dirty="0" smtClean="0">
                <a:solidFill>
                  <a:srgbClr val="000000"/>
                </a:solidFill>
              </a:rPr>
              <a:t> 1 </a:t>
            </a:r>
            <a:r>
              <a:rPr lang="en-US" dirty="0" err="1" smtClean="0">
                <a:solidFill>
                  <a:srgbClr val="000000"/>
                </a:solidFill>
              </a:rPr>
              <a:t>tập</a:t>
            </a:r>
            <a:r>
              <a:rPr lang="en-US" dirty="0" smtClean="0">
                <a:solidFill>
                  <a:srgbClr val="000000"/>
                </a:solidFill>
              </a:rPr>
              <a:t> </a:t>
            </a:r>
            <a:r>
              <a:rPr lang="en-US" dirty="0" err="1" smtClean="0">
                <a:solidFill>
                  <a:srgbClr val="000000"/>
                </a:solidFill>
              </a:rPr>
              <a:t>các</a:t>
            </a:r>
            <a:r>
              <a:rPr lang="en-US" dirty="0" smtClean="0">
                <a:solidFill>
                  <a:srgbClr val="000000"/>
                </a:solidFill>
              </a:rPr>
              <a:t> controls </a:t>
            </a:r>
            <a:r>
              <a:rPr lang="en-US" dirty="0" err="1" smtClean="0">
                <a:solidFill>
                  <a:srgbClr val="000000"/>
                </a:solidFill>
              </a:rPr>
              <a:t>với</a:t>
            </a:r>
            <a:r>
              <a:rPr lang="en-US" dirty="0" smtClean="0">
                <a:solidFill>
                  <a:srgbClr val="000000"/>
                </a:solidFill>
              </a:rPr>
              <a:t> </a:t>
            </a:r>
            <a:r>
              <a:rPr lang="en-US" dirty="0" err="1" smtClean="0">
                <a:solidFill>
                  <a:srgbClr val="000000"/>
                </a:solidFill>
              </a:rPr>
              <a:t>mục</a:t>
            </a:r>
            <a:r>
              <a:rPr lang="en-US" dirty="0" smtClean="0">
                <a:solidFill>
                  <a:srgbClr val="000000"/>
                </a:solidFill>
              </a:rPr>
              <a:t> </a:t>
            </a:r>
            <a:r>
              <a:rPr lang="en-US" dirty="0" err="1" smtClean="0">
                <a:solidFill>
                  <a:srgbClr val="000000"/>
                </a:solidFill>
              </a:rPr>
              <a:t>đích</a:t>
            </a:r>
            <a:r>
              <a:rPr lang="en-US" dirty="0" smtClean="0">
                <a:solidFill>
                  <a:srgbClr val="000000"/>
                </a:solidFill>
              </a:rPr>
              <a:t> </a:t>
            </a:r>
            <a:r>
              <a:rPr lang="en-US" dirty="0" err="1" smtClean="0">
                <a:solidFill>
                  <a:srgbClr val="000000"/>
                </a:solidFill>
              </a:rPr>
              <a:t>nhóm</a:t>
            </a:r>
            <a:r>
              <a:rPr lang="en-US" dirty="0" smtClean="0">
                <a:solidFill>
                  <a:srgbClr val="000000"/>
                </a:solidFill>
              </a:rPr>
              <a:t> </a:t>
            </a:r>
            <a:r>
              <a:rPr lang="en-US" dirty="0" err="1" smtClean="0">
                <a:solidFill>
                  <a:srgbClr val="000000"/>
                </a:solidFill>
              </a:rPr>
              <a:t>các</a:t>
            </a:r>
            <a:r>
              <a:rPr lang="en-US" dirty="0" smtClean="0">
                <a:solidFill>
                  <a:srgbClr val="000000"/>
                </a:solidFill>
              </a:rPr>
              <a:t> controls </a:t>
            </a:r>
            <a:r>
              <a:rPr lang="en-US" dirty="0" err="1" smtClean="0">
                <a:solidFill>
                  <a:srgbClr val="000000"/>
                </a:solidFill>
              </a:rPr>
              <a:t>liên</a:t>
            </a:r>
            <a:r>
              <a:rPr lang="en-US" dirty="0" smtClean="0">
                <a:solidFill>
                  <a:srgbClr val="000000"/>
                </a:solidFill>
              </a:rPr>
              <a:t> </a:t>
            </a:r>
            <a:r>
              <a:rPr lang="en-US" dirty="0" err="1" smtClean="0">
                <a:solidFill>
                  <a:srgbClr val="000000"/>
                </a:solidFill>
              </a:rPr>
              <a:t>quan</a:t>
            </a:r>
            <a:r>
              <a:rPr lang="en-US" dirty="0" smtClean="0">
                <a:solidFill>
                  <a:srgbClr val="000000"/>
                </a:solidFill>
              </a:rPr>
              <a:t> </a:t>
            </a:r>
            <a:r>
              <a:rPr lang="en-US" dirty="0" err="1" smtClean="0">
                <a:solidFill>
                  <a:srgbClr val="000000"/>
                </a:solidFill>
              </a:rPr>
              <a:t>đến</a:t>
            </a:r>
            <a:r>
              <a:rPr lang="en-US" dirty="0" smtClean="0">
                <a:solidFill>
                  <a:srgbClr val="000000"/>
                </a:solidFill>
              </a:rPr>
              <a:t> </a:t>
            </a:r>
            <a:r>
              <a:rPr lang="en-US" dirty="0" err="1" smtClean="0">
                <a:solidFill>
                  <a:srgbClr val="000000"/>
                </a:solidFill>
              </a:rPr>
              <a:t>nhau</a:t>
            </a:r>
            <a:endParaRPr lang="en-US" dirty="0" smtClean="0">
              <a:solidFill>
                <a:srgbClr val="000000"/>
              </a:solidFill>
            </a:endParaRPr>
          </a:p>
          <a:p>
            <a:pPr marL="342900" indent="-342900" algn="l">
              <a:buFont typeface="Arial" pitchFamily="34" charset="0"/>
              <a:buChar char="•"/>
            </a:pPr>
            <a:r>
              <a:rPr lang="en-US" dirty="0">
                <a:solidFill>
                  <a:srgbClr val="000000"/>
                </a:solidFill>
              </a:rPr>
              <a:t>Form </a:t>
            </a:r>
            <a:r>
              <a:rPr lang="en-US" dirty="0" err="1" smtClean="0">
                <a:solidFill>
                  <a:srgbClr val="000000"/>
                </a:solidFill>
              </a:rPr>
              <a:t>và</a:t>
            </a:r>
            <a:r>
              <a:rPr lang="en-US" dirty="0" smtClean="0">
                <a:solidFill>
                  <a:srgbClr val="000000"/>
                </a:solidFill>
              </a:rPr>
              <a:t> </a:t>
            </a:r>
            <a:r>
              <a:rPr lang="en-US" dirty="0">
                <a:solidFill>
                  <a:srgbClr val="000000"/>
                </a:solidFill>
              </a:rPr>
              <a:t>controls </a:t>
            </a:r>
            <a:r>
              <a:rPr lang="en-US" dirty="0" err="1" smtClean="0">
                <a:solidFill>
                  <a:srgbClr val="000000"/>
                </a:solidFill>
              </a:rPr>
              <a:t>cung</a:t>
            </a:r>
            <a:r>
              <a:rPr lang="en-US" dirty="0" smtClean="0">
                <a:solidFill>
                  <a:srgbClr val="000000"/>
                </a:solidFill>
              </a:rPr>
              <a:t> </a:t>
            </a:r>
            <a:r>
              <a:rPr lang="en-US" dirty="0" err="1" smtClean="0">
                <a:solidFill>
                  <a:srgbClr val="000000"/>
                </a:solidFill>
              </a:rPr>
              <a:t>cấp</a:t>
            </a:r>
            <a:r>
              <a:rPr lang="en-US" dirty="0" smtClean="0">
                <a:solidFill>
                  <a:srgbClr val="000000"/>
                </a:solidFill>
              </a:rPr>
              <a:t> </a:t>
            </a:r>
            <a:r>
              <a:rPr lang="en-US" dirty="0" err="1" smtClean="0">
                <a:solidFill>
                  <a:srgbClr val="000000"/>
                </a:solidFill>
              </a:rPr>
              <a:t>các</a:t>
            </a:r>
            <a:r>
              <a:rPr lang="en-US" dirty="0" smtClean="0">
                <a:solidFill>
                  <a:srgbClr val="000000"/>
                </a:solidFill>
              </a:rPr>
              <a:t> </a:t>
            </a:r>
            <a:r>
              <a:rPr lang="en-US" dirty="0">
                <a:solidFill>
                  <a:srgbClr val="000000"/>
                </a:solidFill>
              </a:rPr>
              <a:t>validation services, </a:t>
            </a:r>
            <a:r>
              <a:rPr lang="en-US" dirty="0" err="1" smtClean="0">
                <a:solidFill>
                  <a:srgbClr val="000000"/>
                </a:solidFill>
              </a:rPr>
              <a:t>để</a:t>
            </a:r>
            <a:r>
              <a:rPr lang="en-US" dirty="0" smtClean="0">
                <a:solidFill>
                  <a:srgbClr val="000000"/>
                </a:solidFill>
              </a:rPr>
              <a:t> users </a:t>
            </a:r>
            <a:r>
              <a:rPr lang="en-US" dirty="0" err="1" smtClean="0">
                <a:solidFill>
                  <a:srgbClr val="000000"/>
                </a:solidFill>
              </a:rPr>
              <a:t>được</a:t>
            </a:r>
            <a:r>
              <a:rPr lang="en-US" dirty="0" smtClean="0">
                <a:solidFill>
                  <a:srgbClr val="000000"/>
                </a:solidFill>
              </a:rPr>
              <a:t> </a:t>
            </a:r>
            <a:r>
              <a:rPr lang="en-US" dirty="0" err="1" smtClean="0">
                <a:solidFill>
                  <a:srgbClr val="000000"/>
                </a:solidFill>
              </a:rPr>
              <a:t>báo</a:t>
            </a:r>
            <a:r>
              <a:rPr lang="en-US" dirty="0" smtClean="0">
                <a:solidFill>
                  <a:srgbClr val="000000"/>
                </a:solidFill>
              </a:rPr>
              <a:t> </a:t>
            </a:r>
            <a:r>
              <a:rPr lang="en-US" dirty="0" err="1" smtClean="0">
                <a:solidFill>
                  <a:srgbClr val="000000"/>
                </a:solidFill>
              </a:rPr>
              <a:t>các</a:t>
            </a:r>
            <a:r>
              <a:rPr lang="en-US" dirty="0" smtClean="0">
                <a:solidFill>
                  <a:srgbClr val="000000"/>
                </a:solidFill>
              </a:rPr>
              <a:t> </a:t>
            </a:r>
            <a:r>
              <a:rPr lang="en-US" dirty="0" err="1" smtClean="0">
                <a:solidFill>
                  <a:srgbClr val="000000"/>
                </a:solidFill>
              </a:rPr>
              <a:t>lỗi</a:t>
            </a:r>
            <a:r>
              <a:rPr lang="en-US" dirty="0" smtClean="0">
                <a:solidFill>
                  <a:srgbClr val="000000"/>
                </a:solidFill>
              </a:rPr>
              <a:t> </a:t>
            </a:r>
            <a:r>
              <a:rPr lang="en-US" dirty="0" err="1" smtClean="0">
                <a:solidFill>
                  <a:srgbClr val="000000"/>
                </a:solidFill>
              </a:rPr>
              <a:t>liên</a:t>
            </a:r>
            <a:r>
              <a:rPr lang="en-US" dirty="0" smtClean="0">
                <a:solidFill>
                  <a:srgbClr val="000000"/>
                </a:solidFill>
              </a:rPr>
              <a:t> </a:t>
            </a:r>
            <a:r>
              <a:rPr lang="en-US" dirty="0" err="1" smtClean="0">
                <a:solidFill>
                  <a:srgbClr val="000000"/>
                </a:solidFill>
              </a:rPr>
              <a:t>quan</a:t>
            </a:r>
            <a:r>
              <a:rPr lang="en-US" dirty="0" smtClean="0">
                <a:solidFill>
                  <a:srgbClr val="000000"/>
                </a:solidFill>
              </a:rPr>
              <a:t> </a:t>
            </a:r>
            <a:r>
              <a:rPr lang="en-US" dirty="0" err="1" smtClean="0">
                <a:solidFill>
                  <a:srgbClr val="000000"/>
                </a:solidFill>
              </a:rPr>
              <a:t>đến</a:t>
            </a:r>
            <a:r>
              <a:rPr lang="en-US" dirty="0" smtClean="0">
                <a:solidFill>
                  <a:srgbClr val="000000"/>
                </a:solidFill>
              </a:rPr>
              <a:t> </a:t>
            </a:r>
            <a:r>
              <a:rPr lang="en-US" dirty="0" err="1" smtClean="0">
                <a:solidFill>
                  <a:srgbClr val="000000"/>
                </a:solidFill>
              </a:rPr>
              <a:t>nhập</a:t>
            </a:r>
            <a:r>
              <a:rPr lang="en-US" dirty="0" smtClean="0">
                <a:solidFill>
                  <a:srgbClr val="000000"/>
                </a:solidFill>
              </a:rPr>
              <a:t> </a:t>
            </a:r>
            <a:r>
              <a:rPr lang="en-US" dirty="0" err="1" smtClean="0">
                <a:solidFill>
                  <a:srgbClr val="000000"/>
                </a:solidFill>
              </a:rPr>
              <a:t>dữ</a:t>
            </a:r>
            <a:r>
              <a:rPr lang="en-US" dirty="0" smtClean="0">
                <a:solidFill>
                  <a:srgbClr val="000000"/>
                </a:solidFill>
              </a:rPr>
              <a:t> </a:t>
            </a:r>
            <a:r>
              <a:rPr lang="en-US" dirty="0" err="1" smtClean="0">
                <a:solidFill>
                  <a:srgbClr val="000000"/>
                </a:solidFill>
              </a:rPr>
              <a:t>liệu</a:t>
            </a:r>
            <a:endParaRPr lang="en-US" dirty="0" smtClean="0">
              <a:solidFill>
                <a:srgbClr val="000000"/>
              </a:solidFill>
            </a:endParaRPr>
          </a:p>
          <a:p>
            <a:pPr marL="342900" indent="-342900" algn="l">
              <a:buFont typeface="Arial" pitchFamily="34" charset="0"/>
              <a:buChar char="•"/>
            </a:pPr>
            <a:r>
              <a:rPr lang="en-US" dirty="0" smtClean="0">
                <a:solidFill>
                  <a:srgbClr val="000000"/>
                </a:solidFill>
              </a:rPr>
              <a:t>Server-side </a:t>
            </a:r>
            <a:r>
              <a:rPr lang="en-US" dirty="0">
                <a:solidFill>
                  <a:srgbClr val="000000"/>
                </a:solidFill>
              </a:rPr>
              <a:t>validation </a:t>
            </a:r>
            <a:r>
              <a:rPr lang="en-US" dirty="0" err="1" smtClean="0">
                <a:solidFill>
                  <a:srgbClr val="000000"/>
                </a:solidFill>
              </a:rPr>
              <a:t>cũng</a:t>
            </a:r>
            <a:r>
              <a:rPr lang="en-US" dirty="0" smtClean="0">
                <a:solidFill>
                  <a:srgbClr val="000000"/>
                </a:solidFill>
              </a:rPr>
              <a:t> </a:t>
            </a:r>
            <a:r>
              <a:rPr lang="en-US" dirty="0" err="1" smtClean="0">
                <a:solidFill>
                  <a:srgbClr val="000000"/>
                </a:solidFill>
              </a:rPr>
              <a:t>cần</a:t>
            </a:r>
            <a:r>
              <a:rPr lang="en-US" dirty="0" smtClean="0">
                <a:solidFill>
                  <a:srgbClr val="000000"/>
                </a:solidFill>
              </a:rPr>
              <a:t> </a:t>
            </a:r>
            <a:r>
              <a:rPr lang="en-US" dirty="0" err="1" smtClean="0">
                <a:solidFill>
                  <a:srgbClr val="000000"/>
                </a:solidFill>
              </a:rPr>
              <a:t>thiết</a:t>
            </a:r>
            <a:r>
              <a:rPr lang="en-US" dirty="0" smtClean="0">
                <a:solidFill>
                  <a:srgbClr val="000000"/>
                </a:solidFill>
              </a:rPr>
              <a:t> </a:t>
            </a:r>
            <a:r>
              <a:rPr lang="en-US" dirty="0" err="1" smtClean="0">
                <a:solidFill>
                  <a:srgbClr val="000000"/>
                </a:solidFill>
              </a:rPr>
              <a:t>để</a:t>
            </a:r>
            <a:r>
              <a:rPr lang="en-US" dirty="0" smtClean="0">
                <a:solidFill>
                  <a:srgbClr val="000000"/>
                </a:solidFill>
              </a:rPr>
              <a:t> </a:t>
            </a:r>
            <a:r>
              <a:rPr lang="en-US" dirty="0" err="1" smtClean="0">
                <a:solidFill>
                  <a:srgbClr val="000000"/>
                </a:solidFill>
              </a:rPr>
              <a:t>đảm</a:t>
            </a:r>
            <a:r>
              <a:rPr lang="en-US" dirty="0" smtClean="0">
                <a:solidFill>
                  <a:srgbClr val="000000"/>
                </a:solidFill>
              </a:rPr>
              <a:t> </a:t>
            </a:r>
            <a:r>
              <a:rPr lang="en-US" dirty="0" err="1" smtClean="0">
                <a:solidFill>
                  <a:srgbClr val="000000"/>
                </a:solidFill>
              </a:rPr>
              <a:t>bảo</a:t>
            </a:r>
            <a:r>
              <a:rPr lang="en-US" dirty="0" smtClean="0">
                <a:solidFill>
                  <a:srgbClr val="000000"/>
                </a:solidFill>
              </a:rPr>
              <a:t> </a:t>
            </a:r>
            <a:r>
              <a:rPr lang="en-US" dirty="0" err="1" smtClean="0">
                <a:solidFill>
                  <a:srgbClr val="000000"/>
                </a:solidFill>
              </a:rPr>
              <a:t>độ</a:t>
            </a:r>
            <a:r>
              <a:rPr lang="en-US" dirty="0" smtClean="0">
                <a:solidFill>
                  <a:srgbClr val="000000"/>
                </a:solidFill>
              </a:rPr>
              <a:t> an </a:t>
            </a:r>
            <a:r>
              <a:rPr lang="en-US" dirty="0" err="1" smtClean="0">
                <a:solidFill>
                  <a:srgbClr val="000000"/>
                </a:solidFill>
              </a:rPr>
              <a:t>toàn</a:t>
            </a:r>
            <a:r>
              <a:rPr lang="en-US" dirty="0" smtClean="0">
                <a:solidFill>
                  <a:srgbClr val="000000"/>
                </a:solidFill>
              </a:rPr>
              <a:t> </a:t>
            </a:r>
            <a:r>
              <a:rPr lang="en-US" dirty="0" err="1" smtClean="0">
                <a:solidFill>
                  <a:srgbClr val="000000"/>
                </a:solidFill>
              </a:rPr>
              <a:t>của</a:t>
            </a:r>
            <a:r>
              <a:rPr lang="en-US" dirty="0" smtClean="0">
                <a:solidFill>
                  <a:srgbClr val="000000"/>
                </a:solidFill>
              </a:rPr>
              <a:t> app.</a:t>
            </a:r>
          </a:p>
          <a:p>
            <a:pPr marL="342900" indent="-342900" algn="l">
              <a:buFont typeface="Arial" pitchFamily="34" charset="0"/>
              <a:buChar char="•"/>
            </a:pPr>
            <a:r>
              <a:rPr lang="en-US" dirty="0" err="1" smtClean="0">
                <a:solidFill>
                  <a:srgbClr val="000000"/>
                </a:solidFill>
              </a:rPr>
              <a:t>Sử</a:t>
            </a:r>
            <a:r>
              <a:rPr lang="en-US" dirty="0" smtClean="0">
                <a:solidFill>
                  <a:srgbClr val="000000"/>
                </a:solidFill>
              </a:rPr>
              <a:t> </a:t>
            </a:r>
            <a:r>
              <a:rPr lang="en-US" dirty="0" err="1">
                <a:solidFill>
                  <a:srgbClr val="000000"/>
                </a:solidFill>
              </a:rPr>
              <a:t>dụng</a:t>
            </a:r>
            <a:r>
              <a:rPr lang="en-US" dirty="0">
                <a:solidFill>
                  <a:srgbClr val="000000"/>
                </a:solidFill>
              </a:rPr>
              <a:t> </a:t>
            </a:r>
            <a:r>
              <a:rPr lang="en-US" dirty="0" err="1">
                <a:solidFill>
                  <a:srgbClr val="000000"/>
                </a:solidFill>
              </a:rPr>
              <a:t>thuộc</a:t>
            </a:r>
            <a:r>
              <a:rPr lang="en-US" dirty="0">
                <a:solidFill>
                  <a:srgbClr val="000000"/>
                </a:solidFill>
              </a:rPr>
              <a:t> </a:t>
            </a:r>
            <a:r>
              <a:rPr lang="en-US" dirty="0" err="1">
                <a:solidFill>
                  <a:srgbClr val="000000"/>
                </a:solidFill>
              </a:rPr>
              <a:t>tính</a:t>
            </a:r>
            <a:r>
              <a:rPr lang="en-US" dirty="0">
                <a:solidFill>
                  <a:srgbClr val="000000"/>
                </a:solidFill>
              </a:rPr>
              <a:t> “</a:t>
            </a:r>
            <a:r>
              <a:rPr lang="en-US" dirty="0" err="1">
                <a:solidFill>
                  <a:srgbClr val="000000"/>
                </a:solidFill>
              </a:rPr>
              <a:t>novalidate</a:t>
            </a:r>
            <a:r>
              <a:rPr lang="en-US" dirty="0">
                <a:solidFill>
                  <a:srgbClr val="000000"/>
                </a:solidFill>
              </a:rPr>
              <a:t>” </a:t>
            </a:r>
            <a:r>
              <a:rPr lang="en-US" dirty="0" err="1">
                <a:solidFill>
                  <a:srgbClr val="000000"/>
                </a:solidFill>
              </a:rPr>
              <a:t>để</a:t>
            </a:r>
            <a:r>
              <a:rPr lang="en-US" dirty="0">
                <a:solidFill>
                  <a:srgbClr val="000000"/>
                </a:solidFill>
              </a:rPr>
              <a:t> </a:t>
            </a:r>
            <a:r>
              <a:rPr lang="en-US" dirty="0" err="1">
                <a:solidFill>
                  <a:srgbClr val="000000"/>
                </a:solidFill>
              </a:rPr>
              <a:t>tắt</a:t>
            </a:r>
            <a:r>
              <a:rPr lang="en-US" dirty="0">
                <a:solidFill>
                  <a:srgbClr val="000000"/>
                </a:solidFill>
              </a:rPr>
              <a:t> </a:t>
            </a:r>
            <a:r>
              <a:rPr lang="en-US" dirty="0" err="1">
                <a:solidFill>
                  <a:srgbClr val="000000"/>
                </a:solidFill>
              </a:rPr>
              <a:t>chức</a:t>
            </a:r>
            <a:r>
              <a:rPr lang="en-US" dirty="0">
                <a:solidFill>
                  <a:srgbClr val="000000"/>
                </a:solidFill>
              </a:rPr>
              <a:t> </a:t>
            </a:r>
            <a:r>
              <a:rPr lang="en-US" dirty="0" err="1">
                <a:solidFill>
                  <a:srgbClr val="000000"/>
                </a:solidFill>
              </a:rPr>
              <a:t>năng</a:t>
            </a:r>
            <a:r>
              <a:rPr lang="en-US" dirty="0">
                <a:solidFill>
                  <a:srgbClr val="000000"/>
                </a:solidFill>
              </a:rPr>
              <a:t> validation </a:t>
            </a:r>
            <a:r>
              <a:rPr lang="en-US" dirty="0" err="1">
                <a:solidFill>
                  <a:srgbClr val="000000"/>
                </a:solidFill>
              </a:rPr>
              <a:t>mặc</a:t>
            </a:r>
            <a:r>
              <a:rPr lang="en-US" dirty="0">
                <a:solidFill>
                  <a:srgbClr val="000000"/>
                </a:solidFill>
              </a:rPr>
              <a:t> </a:t>
            </a:r>
            <a:r>
              <a:rPr lang="en-US" dirty="0" err="1">
                <a:solidFill>
                  <a:srgbClr val="000000"/>
                </a:solidFill>
              </a:rPr>
              <a:t>định</a:t>
            </a:r>
            <a:r>
              <a:rPr lang="en-US" dirty="0">
                <a:solidFill>
                  <a:srgbClr val="000000"/>
                </a:solidFill>
              </a:rPr>
              <a:t> </a:t>
            </a:r>
            <a:r>
              <a:rPr lang="en-US" dirty="0" err="1">
                <a:solidFill>
                  <a:srgbClr val="000000"/>
                </a:solidFill>
              </a:rPr>
              <a:t>của</a:t>
            </a:r>
            <a:r>
              <a:rPr lang="en-US" dirty="0">
                <a:solidFill>
                  <a:srgbClr val="000000"/>
                </a:solidFill>
              </a:rPr>
              <a:t> </a:t>
            </a:r>
            <a:r>
              <a:rPr lang="en-US" dirty="0" err="1">
                <a:solidFill>
                  <a:srgbClr val="000000"/>
                </a:solidFill>
              </a:rPr>
              <a:t>trình</a:t>
            </a:r>
            <a:r>
              <a:rPr lang="en-US" dirty="0">
                <a:solidFill>
                  <a:srgbClr val="000000"/>
                </a:solidFill>
              </a:rPr>
              <a:t> </a:t>
            </a:r>
            <a:r>
              <a:rPr lang="en-US" dirty="0" err="1">
                <a:solidFill>
                  <a:srgbClr val="000000"/>
                </a:solidFill>
              </a:rPr>
              <a:t>duyệt</a:t>
            </a:r>
            <a:endParaRPr lang="en-US" dirty="0">
              <a:solidFill>
                <a:srgbClr val="000000"/>
              </a:solidFill>
            </a:endParaRPr>
          </a:p>
          <a:p>
            <a:pPr marL="342900" indent="-342900" algn="l">
              <a:buFont typeface="Arial" pitchFamily="34" charset="0"/>
              <a:buChar char="•"/>
            </a:pP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50</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401169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5400" dirty="0">
                <a:latin typeface="Constantia"/>
                <a:cs typeface="Constantia"/>
              </a:rPr>
              <a:t>Form validation</a:t>
            </a: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smtClean="0">
                <a:solidFill>
                  <a:srgbClr val="000000"/>
                </a:solidFill>
              </a:rPr>
              <a:t>CSS Classes:</a:t>
            </a:r>
          </a:p>
          <a:p>
            <a:pPr marL="800100" lvl="1" indent="-342900" algn="l">
              <a:buFont typeface="Arial" pitchFamily="34" charset="0"/>
              <a:buChar char="•"/>
            </a:pPr>
            <a:r>
              <a:rPr lang="en-US" dirty="0" err="1" smtClean="0">
                <a:solidFill>
                  <a:srgbClr val="000000"/>
                </a:solidFill>
              </a:rPr>
              <a:t>ng</a:t>
            </a:r>
            <a:r>
              <a:rPr lang="en-US" dirty="0" smtClean="0">
                <a:solidFill>
                  <a:srgbClr val="000000"/>
                </a:solidFill>
              </a:rPr>
              <a:t>-valid: class </a:t>
            </a:r>
            <a:r>
              <a:rPr lang="en-US" dirty="0" err="1" smtClean="0">
                <a:solidFill>
                  <a:srgbClr val="000000"/>
                </a:solidFill>
              </a:rPr>
              <a:t>được</a:t>
            </a:r>
            <a:r>
              <a:rPr lang="en-US" dirty="0" smtClean="0">
                <a:solidFill>
                  <a:srgbClr val="000000"/>
                </a:solidFill>
              </a:rPr>
              <a:t> add </a:t>
            </a:r>
            <a:r>
              <a:rPr lang="en-US" dirty="0" err="1" smtClean="0">
                <a:solidFill>
                  <a:srgbClr val="000000"/>
                </a:solidFill>
              </a:rPr>
              <a:t>vào</a:t>
            </a:r>
            <a:r>
              <a:rPr lang="en-US" dirty="0" smtClean="0">
                <a:solidFill>
                  <a:srgbClr val="000000"/>
                </a:solidFill>
              </a:rPr>
              <a:t> element </a:t>
            </a:r>
            <a:r>
              <a:rPr lang="en-US" dirty="0" err="1" smtClean="0">
                <a:solidFill>
                  <a:srgbClr val="000000"/>
                </a:solidFill>
              </a:rPr>
              <a:t>nếu</a:t>
            </a:r>
            <a:r>
              <a:rPr lang="en-US" dirty="0" smtClean="0">
                <a:solidFill>
                  <a:srgbClr val="000000"/>
                </a:solidFill>
              </a:rPr>
              <a:t> valid</a:t>
            </a:r>
            <a:endParaRPr lang="en-US" dirty="0">
              <a:solidFill>
                <a:srgbClr val="000000"/>
              </a:solidFill>
            </a:endParaRPr>
          </a:p>
          <a:p>
            <a:pPr marL="800100" lvl="1" indent="-342900" algn="l">
              <a:buFont typeface="Arial" pitchFamily="34" charset="0"/>
              <a:buChar char="•"/>
            </a:pPr>
            <a:r>
              <a:rPr lang="en-US" dirty="0" err="1" smtClean="0">
                <a:solidFill>
                  <a:srgbClr val="000000"/>
                </a:solidFill>
              </a:rPr>
              <a:t>ng</a:t>
            </a:r>
            <a:r>
              <a:rPr lang="en-US" dirty="0" smtClean="0">
                <a:solidFill>
                  <a:srgbClr val="000000"/>
                </a:solidFill>
              </a:rPr>
              <a:t>-invalid: </a:t>
            </a:r>
            <a:r>
              <a:rPr lang="en-US" dirty="0">
                <a:solidFill>
                  <a:srgbClr val="000000"/>
                </a:solidFill>
              </a:rPr>
              <a:t>class </a:t>
            </a:r>
            <a:r>
              <a:rPr lang="en-US" dirty="0" err="1">
                <a:solidFill>
                  <a:srgbClr val="000000"/>
                </a:solidFill>
              </a:rPr>
              <a:t>được</a:t>
            </a:r>
            <a:r>
              <a:rPr lang="en-US" dirty="0">
                <a:solidFill>
                  <a:srgbClr val="000000"/>
                </a:solidFill>
              </a:rPr>
              <a:t> add </a:t>
            </a:r>
            <a:r>
              <a:rPr lang="en-US" dirty="0" err="1">
                <a:solidFill>
                  <a:srgbClr val="000000"/>
                </a:solidFill>
              </a:rPr>
              <a:t>vào</a:t>
            </a:r>
            <a:r>
              <a:rPr lang="en-US" dirty="0">
                <a:solidFill>
                  <a:srgbClr val="000000"/>
                </a:solidFill>
              </a:rPr>
              <a:t> element </a:t>
            </a:r>
            <a:r>
              <a:rPr lang="en-US" dirty="0" err="1">
                <a:solidFill>
                  <a:srgbClr val="000000"/>
                </a:solidFill>
              </a:rPr>
              <a:t>nếu</a:t>
            </a:r>
            <a:r>
              <a:rPr lang="en-US" dirty="0">
                <a:solidFill>
                  <a:srgbClr val="000000"/>
                </a:solidFill>
              </a:rPr>
              <a:t> </a:t>
            </a:r>
            <a:r>
              <a:rPr lang="en-US" dirty="0" smtClean="0">
                <a:solidFill>
                  <a:srgbClr val="000000"/>
                </a:solidFill>
              </a:rPr>
              <a:t>invalid</a:t>
            </a:r>
            <a:endParaRPr lang="en-US" dirty="0">
              <a:solidFill>
                <a:srgbClr val="000000"/>
              </a:solidFill>
            </a:endParaRPr>
          </a:p>
          <a:p>
            <a:pPr marL="800100" lvl="1" indent="-342900" algn="l">
              <a:buFont typeface="Arial" pitchFamily="34" charset="0"/>
              <a:buChar char="•"/>
            </a:pPr>
            <a:r>
              <a:rPr lang="en-US" dirty="0" err="1" smtClean="0">
                <a:solidFill>
                  <a:srgbClr val="000000"/>
                </a:solidFill>
              </a:rPr>
              <a:t>ng</a:t>
            </a:r>
            <a:r>
              <a:rPr lang="en-US" dirty="0" smtClean="0">
                <a:solidFill>
                  <a:srgbClr val="000000"/>
                </a:solidFill>
              </a:rPr>
              <a:t>-pristine: class </a:t>
            </a:r>
            <a:r>
              <a:rPr lang="en-US" dirty="0" err="1" smtClean="0">
                <a:solidFill>
                  <a:srgbClr val="000000"/>
                </a:solidFill>
              </a:rPr>
              <a:t>được</a:t>
            </a:r>
            <a:r>
              <a:rPr lang="en-US" dirty="0" smtClean="0">
                <a:solidFill>
                  <a:srgbClr val="000000"/>
                </a:solidFill>
              </a:rPr>
              <a:t> add </a:t>
            </a:r>
            <a:r>
              <a:rPr lang="en-US" dirty="0" err="1" smtClean="0">
                <a:solidFill>
                  <a:srgbClr val="000000"/>
                </a:solidFill>
              </a:rPr>
              <a:t>vào</a:t>
            </a:r>
            <a:r>
              <a:rPr lang="en-US" dirty="0" smtClean="0">
                <a:solidFill>
                  <a:srgbClr val="000000"/>
                </a:solidFill>
              </a:rPr>
              <a:t> element </a:t>
            </a:r>
            <a:r>
              <a:rPr lang="en-US" dirty="0" err="1" smtClean="0">
                <a:solidFill>
                  <a:srgbClr val="000000"/>
                </a:solidFill>
              </a:rPr>
              <a:t>lúc</a:t>
            </a:r>
            <a:r>
              <a:rPr lang="en-US" dirty="0" smtClean="0">
                <a:solidFill>
                  <a:srgbClr val="000000"/>
                </a:solidFill>
              </a:rPr>
              <a:t> ban </a:t>
            </a:r>
            <a:r>
              <a:rPr lang="en-US" dirty="0" err="1" smtClean="0">
                <a:solidFill>
                  <a:srgbClr val="000000"/>
                </a:solidFill>
              </a:rPr>
              <a:t>đầu</a:t>
            </a:r>
            <a:r>
              <a:rPr lang="en-US" dirty="0" smtClean="0">
                <a:solidFill>
                  <a:srgbClr val="000000"/>
                </a:solidFill>
              </a:rPr>
              <a:t>, </a:t>
            </a:r>
            <a:r>
              <a:rPr lang="en-US" dirty="0" err="1" smtClean="0">
                <a:solidFill>
                  <a:srgbClr val="000000"/>
                </a:solidFill>
              </a:rPr>
              <a:t>trước</a:t>
            </a:r>
            <a:r>
              <a:rPr lang="en-US" dirty="0" smtClean="0">
                <a:solidFill>
                  <a:srgbClr val="000000"/>
                </a:solidFill>
              </a:rPr>
              <a:t> </a:t>
            </a:r>
            <a:r>
              <a:rPr lang="en-US" dirty="0" err="1" smtClean="0">
                <a:solidFill>
                  <a:srgbClr val="000000"/>
                </a:solidFill>
              </a:rPr>
              <a:t>khi</a:t>
            </a:r>
            <a:r>
              <a:rPr lang="en-US" dirty="0" smtClean="0">
                <a:solidFill>
                  <a:srgbClr val="000000"/>
                </a:solidFill>
              </a:rPr>
              <a:t> </a:t>
            </a:r>
            <a:r>
              <a:rPr lang="en-US" dirty="0" err="1" smtClean="0">
                <a:solidFill>
                  <a:srgbClr val="000000"/>
                </a:solidFill>
              </a:rPr>
              <a:t>AngularJS</a:t>
            </a:r>
            <a:r>
              <a:rPr lang="en-US" dirty="0" smtClean="0">
                <a:solidFill>
                  <a:srgbClr val="000000"/>
                </a:solidFill>
              </a:rPr>
              <a:t> </a:t>
            </a:r>
            <a:r>
              <a:rPr lang="en-US" dirty="0" err="1" smtClean="0">
                <a:solidFill>
                  <a:srgbClr val="000000"/>
                </a:solidFill>
              </a:rPr>
              <a:t>xử</a:t>
            </a:r>
            <a:r>
              <a:rPr lang="en-US" dirty="0" smtClean="0">
                <a:solidFill>
                  <a:srgbClr val="000000"/>
                </a:solidFill>
              </a:rPr>
              <a:t> </a:t>
            </a:r>
            <a:r>
              <a:rPr lang="en-US" dirty="0" err="1" smtClean="0">
                <a:solidFill>
                  <a:srgbClr val="000000"/>
                </a:solidFill>
              </a:rPr>
              <a:t>lý</a:t>
            </a:r>
            <a:r>
              <a:rPr lang="en-US" dirty="0" smtClean="0">
                <a:solidFill>
                  <a:srgbClr val="000000"/>
                </a:solidFill>
              </a:rPr>
              <a:t> validation</a:t>
            </a:r>
            <a:endParaRPr lang="en-US" dirty="0">
              <a:solidFill>
                <a:srgbClr val="000000"/>
              </a:solidFill>
            </a:endParaRPr>
          </a:p>
          <a:p>
            <a:pPr marL="800100" lvl="1" indent="-342900" algn="l">
              <a:buFont typeface="Arial" pitchFamily="34" charset="0"/>
              <a:buChar char="•"/>
            </a:pPr>
            <a:r>
              <a:rPr lang="en-US" dirty="0" err="1" smtClean="0">
                <a:solidFill>
                  <a:srgbClr val="000000"/>
                </a:solidFill>
              </a:rPr>
              <a:t>ng</a:t>
            </a:r>
            <a:r>
              <a:rPr lang="en-US" dirty="0" smtClean="0">
                <a:solidFill>
                  <a:srgbClr val="000000"/>
                </a:solidFill>
              </a:rPr>
              <a:t>-dirty: </a:t>
            </a:r>
            <a:r>
              <a:rPr lang="en-US" dirty="0">
                <a:solidFill>
                  <a:srgbClr val="000000"/>
                </a:solidFill>
              </a:rPr>
              <a:t>class </a:t>
            </a:r>
            <a:r>
              <a:rPr lang="en-US" dirty="0" err="1">
                <a:solidFill>
                  <a:srgbClr val="000000"/>
                </a:solidFill>
              </a:rPr>
              <a:t>được</a:t>
            </a:r>
            <a:r>
              <a:rPr lang="en-US" dirty="0">
                <a:solidFill>
                  <a:srgbClr val="000000"/>
                </a:solidFill>
              </a:rPr>
              <a:t> add </a:t>
            </a:r>
            <a:r>
              <a:rPr lang="en-US" dirty="0" err="1">
                <a:solidFill>
                  <a:srgbClr val="000000"/>
                </a:solidFill>
              </a:rPr>
              <a:t>vào</a:t>
            </a:r>
            <a:r>
              <a:rPr lang="en-US" dirty="0">
                <a:solidFill>
                  <a:srgbClr val="000000"/>
                </a:solidFill>
              </a:rPr>
              <a:t> element </a:t>
            </a:r>
            <a:r>
              <a:rPr lang="en-US" dirty="0" err="1" smtClean="0">
                <a:solidFill>
                  <a:srgbClr val="000000"/>
                </a:solidFill>
              </a:rPr>
              <a:t>khi</a:t>
            </a:r>
            <a:r>
              <a:rPr lang="en-US" dirty="0" smtClean="0">
                <a:solidFill>
                  <a:srgbClr val="000000"/>
                </a:solidFill>
              </a:rPr>
              <a:t> </a:t>
            </a:r>
            <a:r>
              <a:rPr lang="en-US" dirty="0" err="1">
                <a:solidFill>
                  <a:srgbClr val="000000"/>
                </a:solidFill>
              </a:rPr>
              <a:t>AngularJS</a:t>
            </a:r>
            <a:r>
              <a:rPr lang="en-US" dirty="0">
                <a:solidFill>
                  <a:srgbClr val="000000"/>
                </a:solidFill>
              </a:rPr>
              <a:t> </a:t>
            </a:r>
            <a:r>
              <a:rPr lang="en-US" dirty="0" err="1">
                <a:solidFill>
                  <a:srgbClr val="000000"/>
                </a:solidFill>
              </a:rPr>
              <a:t>xử</a:t>
            </a:r>
            <a:r>
              <a:rPr lang="en-US" dirty="0">
                <a:solidFill>
                  <a:srgbClr val="000000"/>
                </a:solidFill>
              </a:rPr>
              <a:t> </a:t>
            </a:r>
            <a:r>
              <a:rPr lang="en-US" dirty="0" err="1">
                <a:solidFill>
                  <a:srgbClr val="000000"/>
                </a:solidFill>
              </a:rPr>
              <a:t>lý</a:t>
            </a:r>
            <a:r>
              <a:rPr lang="en-US" dirty="0">
                <a:solidFill>
                  <a:srgbClr val="000000"/>
                </a:solidFill>
              </a:rPr>
              <a:t> </a:t>
            </a:r>
            <a:r>
              <a:rPr lang="en-US" dirty="0" smtClean="0">
                <a:solidFill>
                  <a:srgbClr val="000000"/>
                </a:solidFill>
              </a:rPr>
              <a:t>validation</a:t>
            </a:r>
          </a:p>
          <a:p>
            <a:pPr algn="l"/>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51</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884958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5400" dirty="0">
                <a:latin typeface="Constantia"/>
                <a:cs typeface="Constantia"/>
              </a:rPr>
              <a:t>Form validation</a:t>
            </a: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smtClean="0">
                <a:solidFill>
                  <a:srgbClr val="000000"/>
                </a:solidFill>
              </a:rPr>
              <a:t>Custom Validation:</a:t>
            </a:r>
          </a:p>
          <a:p>
            <a:pPr marL="800100" lvl="1" indent="-342900" algn="l">
              <a:buFont typeface="Arial" pitchFamily="34" charset="0"/>
              <a:buChar char="•"/>
            </a:pPr>
            <a:r>
              <a:rPr lang="en-US" dirty="0" smtClean="0">
                <a:solidFill>
                  <a:srgbClr val="000000"/>
                </a:solidFill>
              </a:rPr>
              <a:t>Angular </a:t>
            </a:r>
            <a:r>
              <a:rPr lang="en-US" dirty="0" err="1" smtClean="0">
                <a:solidFill>
                  <a:srgbClr val="000000"/>
                </a:solidFill>
              </a:rPr>
              <a:t>cung</a:t>
            </a:r>
            <a:r>
              <a:rPr lang="en-US" dirty="0" smtClean="0">
                <a:solidFill>
                  <a:srgbClr val="000000"/>
                </a:solidFill>
              </a:rPr>
              <a:t> </a:t>
            </a:r>
            <a:r>
              <a:rPr lang="en-US" dirty="0" err="1" smtClean="0">
                <a:solidFill>
                  <a:srgbClr val="000000"/>
                </a:solidFill>
              </a:rPr>
              <a:t>cấp</a:t>
            </a:r>
            <a:r>
              <a:rPr lang="en-US" dirty="0" smtClean="0">
                <a:solidFill>
                  <a:srgbClr val="000000"/>
                </a:solidFill>
              </a:rPr>
              <a:t> </a:t>
            </a:r>
            <a:r>
              <a:rPr lang="en-US" dirty="0" err="1" smtClean="0">
                <a:solidFill>
                  <a:srgbClr val="000000"/>
                </a:solidFill>
              </a:rPr>
              <a:t>các</a:t>
            </a:r>
            <a:r>
              <a:rPr lang="en-US" dirty="0" smtClean="0">
                <a:solidFill>
                  <a:srgbClr val="000000"/>
                </a:solidFill>
              </a:rPr>
              <a:t> </a:t>
            </a:r>
            <a:r>
              <a:rPr lang="en-US" dirty="0" err="1" smtClean="0">
                <a:solidFill>
                  <a:srgbClr val="000000"/>
                </a:solidFill>
              </a:rPr>
              <a:t>xử</a:t>
            </a:r>
            <a:r>
              <a:rPr lang="en-US" dirty="0" smtClean="0">
                <a:solidFill>
                  <a:srgbClr val="000000"/>
                </a:solidFill>
              </a:rPr>
              <a:t> </a:t>
            </a:r>
            <a:r>
              <a:rPr lang="en-US" dirty="0" err="1" smtClean="0">
                <a:solidFill>
                  <a:srgbClr val="000000"/>
                </a:solidFill>
              </a:rPr>
              <a:t>lý</a:t>
            </a:r>
            <a:r>
              <a:rPr lang="en-US" dirty="0" smtClean="0">
                <a:solidFill>
                  <a:srgbClr val="000000"/>
                </a:solidFill>
              </a:rPr>
              <a:t> </a:t>
            </a:r>
            <a:r>
              <a:rPr lang="en-US" dirty="0" err="1" smtClean="0">
                <a:solidFill>
                  <a:srgbClr val="000000"/>
                </a:solidFill>
              </a:rPr>
              <a:t>cơ</a:t>
            </a:r>
            <a:r>
              <a:rPr lang="en-US" dirty="0" smtClean="0">
                <a:solidFill>
                  <a:srgbClr val="000000"/>
                </a:solidFill>
              </a:rPr>
              <a:t> </a:t>
            </a:r>
            <a:r>
              <a:rPr lang="en-US" dirty="0" err="1" smtClean="0">
                <a:solidFill>
                  <a:srgbClr val="000000"/>
                </a:solidFill>
              </a:rPr>
              <a:t>bản</a:t>
            </a:r>
            <a:r>
              <a:rPr lang="en-US" dirty="0" smtClean="0">
                <a:solidFill>
                  <a:srgbClr val="000000"/>
                </a:solidFill>
              </a:rPr>
              <a:t> </a:t>
            </a:r>
            <a:r>
              <a:rPr lang="en-US" dirty="0" err="1" smtClean="0">
                <a:solidFill>
                  <a:srgbClr val="000000"/>
                </a:solidFill>
              </a:rPr>
              <a:t>cho</a:t>
            </a:r>
            <a:r>
              <a:rPr lang="en-US" dirty="0" smtClean="0">
                <a:solidFill>
                  <a:srgbClr val="000000"/>
                </a:solidFill>
              </a:rPr>
              <a:t> </a:t>
            </a:r>
            <a:r>
              <a:rPr lang="en-US" dirty="0" err="1" smtClean="0">
                <a:solidFill>
                  <a:srgbClr val="000000"/>
                </a:solidFill>
              </a:rPr>
              <a:t>hầu</a:t>
            </a:r>
            <a:r>
              <a:rPr lang="en-US" dirty="0" smtClean="0">
                <a:solidFill>
                  <a:srgbClr val="000000"/>
                </a:solidFill>
              </a:rPr>
              <a:t> </a:t>
            </a:r>
            <a:r>
              <a:rPr lang="en-US" dirty="0" err="1" smtClean="0">
                <a:solidFill>
                  <a:srgbClr val="000000"/>
                </a:solidFill>
              </a:rPr>
              <a:t>hết</a:t>
            </a:r>
            <a:r>
              <a:rPr lang="en-US" dirty="0" smtClean="0">
                <a:solidFill>
                  <a:srgbClr val="000000"/>
                </a:solidFill>
              </a:rPr>
              <a:t> </a:t>
            </a:r>
            <a:r>
              <a:rPr lang="en-US" dirty="0" err="1" smtClean="0">
                <a:solidFill>
                  <a:srgbClr val="000000"/>
                </a:solidFill>
              </a:rPr>
              <a:t>các</a:t>
            </a:r>
            <a:r>
              <a:rPr lang="en-US" dirty="0" smtClean="0">
                <a:solidFill>
                  <a:srgbClr val="000000"/>
                </a:solidFill>
              </a:rPr>
              <a:t> </a:t>
            </a:r>
            <a:r>
              <a:rPr lang="en-US" dirty="0" err="1" smtClean="0">
                <a:solidFill>
                  <a:srgbClr val="000000"/>
                </a:solidFill>
              </a:rPr>
              <a:t>kiểu</a:t>
            </a:r>
            <a:r>
              <a:rPr lang="en-US" dirty="0" smtClean="0">
                <a:solidFill>
                  <a:srgbClr val="000000"/>
                </a:solidFill>
              </a:rPr>
              <a:t> input html5: </a:t>
            </a:r>
            <a:r>
              <a:rPr lang="en-US" dirty="0">
                <a:solidFill>
                  <a:srgbClr val="000000"/>
                </a:solidFill>
              </a:rPr>
              <a:t>(text, number, </a:t>
            </a:r>
            <a:r>
              <a:rPr lang="en-US" dirty="0" err="1">
                <a:solidFill>
                  <a:srgbClr val="000000"/>
                </a:solidFill>
              </a:rPr>
              <a:t>url</a:t>
            </a:r>
            <a:r>
              <a:rPr lang="en-US" dirty="0">
                <a:solidFill>
                  <a:srgbClr val="000000"/>
                </a:solidFill>
              </a:rPr>
              <a:t>, email, radio, checkbox) </a:t>
            </a:r>
            <a:r>
              <a:rPr lang="en-US" dirty="0" err="1" smtClean="0">
                <a:solidFill>
                  <a:srgbClr val="000000"/>
                </a:solidFill>
              </a:rPr>
              <a:t>kèm</a:t>
            </a:r>
            <a:r>
              <a:rPr lang="en-US" dirty="0" smtClean="0">
                <a:solidFill>
                  <a:srgbClr val="000000"/>
                </a:solidFill>
              </a:rPr>
              <a:t> directives </a:t>
            </a:r>
            <a:r>
              <a:rPr lang="en-US" dirty="0" err="1" smtClean="0">
                <a:solidFill>
                  <a:srgbClr val="000000"/>
                </a:solidFill>
              </a:rPr>
              <a:t>để</a:t>
            </a:r>
            <a:r>
              <a:rPr lang="en-US" dirty="0" smtClean="0">
                <a:solidFill>
                  <a:srgbClr val="000000"/>
                </a:solidFill>
              </a:rPr>
              <a:t> validate </a:t>
            </a:r>
            <a:r>
              <a:rPr lang="en-US" dirty="0">
                <a:solidFill>
                  <a:srgbClr val="000000"/>
                </a:solidFill>
              </a:rPr>
              <a:t>(required, pattern, </a:t>
            </a:r>
            <a:r>
              <a:rPr lang="en-US" dirty="0" err="1">
                <a:solidFill>
                  <a:srgbClr val="000000"/>
                </a:solidFill>
              </a:rPr>
              <a:t>minlength</a:t>
            </a:r>
            <a:r>
              <a:rPr lang="en-US" dirty="0">
                <a:solidFill>
                  <a:srgbClr val="000000"/>
                </a:solidFill>
              </a:rPr>
              <a:t>, </a:t>
            </a:r>
            <a:r>
              <a:rPr lang="en-US" dirty="0" err="1">
                <a:solidFill>
                  <a:srgbClr val="000000"/>
                </a:solidFill>
              </a:rPr>
              <a:t>maxlength</a:t>
            </a:r>
            <a:r>
              <a:rPr lang="en-US" dirty="0">
                <a:solidFill>
                  <a:srgbClr val="000000"/>
                </a:solidFill>
              </a:rPr>
              <a:t>, min, max</a:t>
            </a:r>
            <a:r>
              <a:rPr lang="en-US" dirty="0" smtClean="0">
                <a:solidFill>
                  <a:srgbClr val="000000"/>
                </a:solidFill>
              </a:rPr>
              <a:t>)</a:t>
            </a:r>
          </a:p>
          <a:p>
            <a:pPr marL="800100" lvl="1" indent="-342900" algn="l">
              <a:buFont typeface="Arial" pitchFamily="34" charset="0"/>
              <a:buChar char="•"/>
            </a:pPr>
            <a:r>
              <a:rPr lang="en-US" dirty="0" err="1" smtClean="0">
                <a:solidFill>
                  <a:srgbClr val="000000"/>
                </a:solidFill>
              </a:rPr>
              <a:t>Có</a:t>
            </a:r>
            <a:r>
              <a:rPr lang="en-US" dirty="0" smtClean="0">
                <a:solidFill>
                  <a:srgbClr val="000000"/>
                </a:solidFill>
              </a:rPr>
              <a:t> </a:t>
            </a:r>
            <a:r>
              <a:rPr lang="en-US" dirty="0" err="1" smtClean="0">
                <a:solidFill>
                  <a:srgbClr val="000000"/>
                </a:solidFill>
              </a:rPr>
              <a:t>thể</a:t>
            </a:r>
            <a:r>
              <a:rPr lang="en-US" dirty="0" smtClean="0">
                <a:solidFill>
                  <a:srgbClr val="000000"/>
                </a:solidFill>
              </a:rPr>
              <a:t> </a:t>
            </a:r>
            <a:r>
              <a:rPr lang="en-US" dirty="0" err="1" smtClean="0">
                <a:solidFill>
                  <a:srgbClr val="000000"/>
                </a:solidFill>
              </a:rPr>
              <a:t>tự</a:t>
            </a:r>
            <a:r>
              <a:rPr lang="en-US" dirty="0" smtClean="0">
                <a:solidFill>
                  <a:srgbClr val="000000"/>
                </a:solidFill>
              </a:rPr>
              <a:t> </a:t>
            </a:r>
            <a:r>
              <a:rPr lang="en-US" dirty="0" err="1" smtClean="0">
                <a:solidFill>
                  <a:srgbClr val="000000"/>
                </a:solidFill>
              </a:rPr>
              <a:t>đưa</a:t>
            </a:r>
            <a:r>
              <a:rPr lang="en-US" dirty="0" smtClean="0">
                <a:solidFill>
                  <a:srgbClr val="000000"/>
                </a:solidFill>
              </a:rPr>
              <a:t> </a:t>
            </a:r>
            <a:r>
              <a:rPr lang="en-US" dirty="0" err="1" smtClean="0">
                <a:solidFill>
                  <a:srgbClr val="000000"/>
                </a:solidFill>
              </a:rPr>
              <a:t>ra</a:t>
            </a:r>
            <a:r>
              <a:rPr lang="en-US" dirty="0" smtClean="0">
                <a:solidFill>
                  <a:srgbClr val="000000"/>
                </a:solidFill>
              </a:rPr>
              <a:t> validate </a:t>
            </a:r>
            <a:r>
              <a:rPr lang="en-US" dirty="0" err="1" smtClean="0">
                <a:solidFill>
                  <a:srgbClr val="000000"/>
                </a:solidFill>
              </a:rPr>
              <a:t>riêng</a:t>
            </a:r>
            <a:r>
              <a:rPr lang="en-US" dirty="0" smtClean="0">
                <a:solidFill>
                  <a:srgbClr val="000000"/>
                </a:solidFill>
              </a:rPr>
              <a:t> </a:t>
            </a:r>
            <a:r>
              <a:rPr lang="en-US" dirty="0" err="1" smtClean="0">
                <a:solidFill>
                  <a:srgbClr val="000000"/>
                </a:solidFill>
              </a:rPr>
              <a:t>bằng</a:t>
            </a:r>
            <a:r>
              <a:rPr lang="en-US" dirty="0" smtClean="0">
                <a:solidFill>
                  <a:srgbClr val="000000"/>
                </a:solidFill>
              </a:rPr>
              <a:t> </a:t>
            </a:r>
            <a:r>
              <a:rPr lang="en-US" dirty="0" err="1" smtClean="0">
                <a:solidFill>
                  <a:srgbClr val="000000"/>
                </a:solidFill>
              </a:rPr>
              <a:t>cách</a:t>
            </a:r>
            <a:r>
              <a:rPr lang="en-US" dirty="0" smtClean="0">
                <a:solidFill>
                  <a:srgbClr val="000000"/>
                </a:solidFill>
              </a:rPr>
              <a:t> </a:t>
            </a:r>
            <a:r>
              <a:rPr lang="en-US" dirty="0" err="1" smtClean="0">
                <a:solidFill>
                  <a:srgbClr val="000000"/>
                </a:solidFill>
              </a:rPr>
              <a:t>tự</a:t>
            </a:r>
            <a:r>
              <a:rPr lang="en-US" dirty="0" smtClean="0">
                <a:solidFill>
                  <a:srgbClr val="000000"/>
                </a:solidFill>
              </a:rPr>
              <a:t> </a:t>
            </a:r>
            <a:r>
              <a:rPr lang="en-US" dirty="0" err="1" smtClean="0">
                <a:solidFill>
                  <a:srgbClr val="000000"/>
                </a:solidFill>
              </a:rPr>
              <a:t>tạo</a:t>
            </a:r>
            <a:r>
              <a:rPr lang="en-US" dirty="0" smtClean="0">
                <a:solidFill>
                  <a:srgbClr val="000000"/>
                </a:solidFill>
              </a:rPr>
              <a:t> directive </a:t>
            </a:r>
            <a:r>
              <a:rPr lang="en-US" dirty="0" err="1" smtClean="0">
                <a:solidFill>
                  <a:srgbClr val="000000"/>
                </a:solidFill>
              </a:rPr>
              <a:t>để</a:t>
            </a:r>
            <a:r>
              <a:rPr lang="en-US" dirty="0" smtClean="0">
                <a:solidFill>
                  <a:srgbClr val="000000"/>
                </a:solidFill>
              </a:rPr>
              <a:t> </a:t>
            </a:r>
            <a:r>
              <a:rPr lang="en-US" dirty="0" err="1" smtClean="0">
                <a:solidFill>
                  <a:srgbClr val="000000"/>
                </a:solidFill>
              </a:rPr>
              <a:t>đưa</a:t>
            </a:r>
            <a:r>
              <a:rPr lang="en-US" dirty="0" smtClean="0">
                <a:solidFill>
                  <a:srgbClr val="000000"/>
                </a:solidFill>
              </a:rPr>
              <a:t> </a:t>
            </a:r>
            <a:r>
              <a:rPr lang="en-US" dirty="0" err="1" smtClean="0">
                <a:solidFill>
                  <a:srgbClr val="000000"/>
                </a:solidFill>
              </a:rPr>
              <a:t>hàm</a:t>
            </a:r>
            <a:r>
              <a:rPr lang="en-US" dirty="0" smtClean="0">
                <a:solidFill>
                  <a:srgbClr val="000000"/>
                </a:solidFill>
              </a:rPr>
              <a:t> validate </a:t>
            </a:r>
            <a:r>
              <a:rPr lang="en-US" dirty="0" err="1" smtClean="0">
                <a:solidFill>
                  <a:srgbClr val="000000"/>
                </a:solidFill>
              </a:rPr>
              <a:t>của</a:t>
            </a:r>
            <a:r>
              <a:rPr lang="en-US" dirty="0" smtClean="0">
                <a:solidFill>
                  <a:srgbClr val="000000"/>
                </a:solidFill>
              </a:rPr>
              <a:t> </a:t>
            </a:r>
            <a:r>
              <a:rPr lang="en-US" dirty="0" err="1" smtClean="0">
                <a:solidFill>
                  <a:srgbClr val="000000"/>
                </a:solidFill>
              </a:rPr>
              <a:t>mình</a:t>
            </a:r>
            <a:r>
              <a:rPr lang="en-US" dirty="0" smtClean="0">
                <a:solidFill>
                  <a:srgbClr val="000000"/>
                </a:solidFill>
              </a:rPr>
              <a:t> </a:t>
            </a:r>
            <a:r>
              <a:rPr lang="en-US" dirty="0" err="1" smtClean="0">
                <a:solidFill>
                  <a:srgbClr val="000000"/>
                </a:solidFill>
              </a:rPr>
              <a:t>vào</a:t>
            </a:r>
            <a:r>
              <a:rPr lang="en-US" dirty="0" smtClean="0">
                <a:solidFill>
                  <a:srgbClr val="000000"/>
                </a:solidFill>
              </a:rPr>
              <a:t> </a:t>
            </a:r>
            <a:r>
              <a:rPr lang="en-US" dirty="0" err="1" smtClean="0">
                <a:solidFill>
                  <a:srgbClr val="000000"/>
                </a:solidFill>
              </a:rPr>
              <a:t>ngModel</a:t>
            </a:r>
            <a:r>
              <a:rPr lang="en-US" dirty="0" smtClean="0">
                <a:solidFill>
                  <a:srgbClr val="000000"/>
                </a:solidFill>
              </a:rPr>
              <a:t> controller</a:t>
            </a: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52</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14709008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5400" dirty="0">
                <a:latin typeface="Constantia"/>
                <a:cs typeface="Constantia"/>
              </a:rPr>
              <a:t>Form validation</a:t>
            </a: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smtClean="0">
                <a:solidFill>
                  <a:srgbClr val="000000"/>
                </a:solidFill>
              </a:rPr>
              <a:t>Validation </a:t>
            </a:r>
            <a:r>
              <a:rPr lang="en-US" dirty="0" err="1" smtClean="0">
                <a:solidFill>
                  <a:srgbClr val="000000"/>
                </a:solidFill>
              </a:rPr>
              <a:t>có</a:t>
            </a:r>
            <a:r>
              <a:rPr lang="en-US" dirty="0" smtClean="0">
                <a:solidFill>
                  <a:srgbClr val="000000"/>
                </a:solidFill>
              </a:rPr>
              <a:t> </a:t>
            </a:r>
            <a:r>
              <a:rPr lang="en-US" dirty="0" err="1" smtClean="0">
                <a:solidFill>
                  <a:srgbClr val="000000"/>
                </a:solidFill>
              </a:rPr>
              <a:t>thể</a:t>
            </a:r>
            <a:r>
              <a:rPr lang="en-US" dirty="0" smtClean="0">
                <a:solidFill>
                  <a:srgbClr val="000000"/>
                </a:solidFill>
              </a:rPr>
              <a:t> </a:t>
            </a:r>
            <a:r>
              <a:rPr lang="en-US" dirty="0" err="1" smtClean="0">
                <a:solidFill>
                  <a:srgbClr val="000000"/>
                </a:solidFill>
              </a:rPr>
              <a:t>xuất</a:t>
            </a:r>
            <a:r>
              <a:rPr lang="en-US" dirty="0" smtClean="0">
                <a:solidFill>
                  <a:srgbClr val="000000"/>
                </a:solidFill>
              </a:rPr>
              <a:t> </a:t>
            </a:r>
            <a:r>
              <a:rPr lang="en-US" dirty="0" err="1" smtClean="0">
                <a:solidFill>
                  <a:srgbClr val="000000"/>
                </a:solidFill>
              </a:rPr>
              <a:t>hiện</a:t>
            </a:r>
            <a:r>
              <a:rPr lang="en-US" dirty="0" smtClean="0">
                <a:solidFill>
                  <a:srgbClr val="000000"/>
                </a:solidFill>
              </a:rPr>
              <a:t> ở 2 </a:t>
            </a:r>
            <a:r>
              <a:rPr lang="en-US" dirty="0" err="1" smtClean="0">
                <a:solidFill>
                  <a:srgbClr val="000000"/>
                </a:solidFill>
              </a:rPr>
              <a:t>chỗ</a:t>
            </a:r>
            <a:r>
              <a:rPr lang="en-US" dirty="0" smtClean="0">
                <a:solidFill>
                  <a:srgbClr val="000000"/>
                </a:solidFill>
              </a:rPr>
              <a:t>:</a:t>
            </a:r>
            <a:endParaRPr lang="en-US" dirty="0">
              <a:solidFill>
                <a:srgbClr val="000000"/>
              </a:solidFill>
            </a:endParaRPr>
          </a:p>
          <a:p>
            <a:pPr marL="800100" lvl="1" indent="-342900" algn="l">
              <a:buFont typeface="Arial" pitchFamily="34" charset="0"/>
              <a:buChar char="•"/>
            </a:pPr>
            <a:r>
              <a:rPr lang="en-US" dirty="0" smtClean="0">
                <a:solidFill>
                  <a:srgbClr val="000000"/>
                </a:solidFill>
              </a:rPr>
              <a:t>Model </a:t>
            </a:r>
            <a:r>
              <a:rPr lang="en-US" dirty="0">
                <a:solidFill>
                  <a:srgbClr val="000000"/>
                </a:solidFill>
              </a:rPr>
              <a:t>to View </a:t>
            </a:r>
            <a:r>
              <a:rPr lang="en-US" dirty="0" smtClean="0">
                <a:solidFill>
                  <a:srgbClr val="000000"/>
                </a:solidFill>
              </a:rPr>
              <a:t>update: </a:t>
            </a:r>
            <a:r>
              <a:rPr lang="en-US" dirty="0" err="1" smtClean="0">
                <a:solidFill>
                  <a:srgbClr val="000000"/>
                </a:solidFill>
              </a:rPr>
              <a:t>khi</a:t>
            </a:r>
            <a:r>
              <a:rPr lang="en-US" dirty="0" smtClean="0">
                <a:solidFill>
                  <a:srgbClr val="000000"/>
                </a:solidFill>
              </a:rPr>
              <a:t> model </a:t>
            </a:r>
            <a:r>
              <a:rPr lang="en-US" dirty="0" err="1" smtClean="0">
                <a:solidFill>
                  <a:srgbClr val="000000"/>
                </a:solidFill>
              </a:rPr>
              <a:t>thay</a:t>
            </a:r>
            <a:r>
              <a:rPr lang="en-US" dirty="0" smtClean="0">
                <a:solidFill>
                  <a:srgbClr val="000000"/>
                </a:solidFill>
              </a:rPr>
              <a:t> </a:t>
            </a:r>
            <a:r>
              <a:rPr lang="en-US" dirty="0" err="1" smtClean="0">
                <a:solidFill>
                  <a:srgbClr val="000000"/>
                </a:solidFill>
              </a:rPr>
              <a:t>đổi</a:t>
            </a:r>
            <a:r>
              <a:rPr lang="en-US" dirty="0" smtClean="0">
                <a:solidFill>
                  <a:srgbClr val="000000"/>
                </a:solidFill>
              </a:rPr>
              <a:t>, </a:t>
            </a:r>
            <a:r>
              <a:rPr lang="en-US" dirty="0" err="1" smtClean="0">
                <a:solidFill>
                  <a:srgbClr val="000000"/>
                </a:solidFill>
              </a:rPr>
              <a:t>tất</a:t>
            </a:r>
            <a:r>
              <a:rPr lang="en-US" dirty="0" smtClean="0">
                <a:solidFill>
                  <a:srgbClr val="000000"/>
                </a:solidFill>
              </a:rPr>
              <a:t> </a:t>
            </a:r>
            <a:r>
              <a:rPr lang="en-US" dirty="0" err="1" smtClean="0">
                <a:solidFill>
                  <a:srgbClr val="000000"/>
                </a:solidFill>
              </a:rPr>
              <a:t>cả</a:t>
            </a:r>
            <a:r>
              <a:rPr lang="en-US" dirty="0" smtClean="0">
                <a:solidFill>
                  <a:srgbClr val="000000"/>
                </a:solidFill>
              </a:rPr>
              <a:t> </a:t>
            </a:r>
            <a:r>
              <a:rPr lang="en-US" dirty="0" err="1" smtClean="0">
                <a:solidFill>
                  <a:srgbClr val="000000"/>
                </a:solidFill>
              </a:rPr>
              <a:t>các</a:t>
            </a:r>
            <a:r>
              <a:rPr lang="en-US" dirty="0" smtClean="0">
                <a:solidFill>
                  <a:srgbClr val="000000"/>
                </a:solidFill>
              </a:rPr>
              <a:t> </a:t>
            </a:r>
            <a:r>
              <a:rPr lang="en-US" dirty="0" err="1" smtClean="0">
                <a:solidFill>
                  <a:srgbClr val="000000"/>
                </a:solidFill>
              </a:rPr>
              <a:t>hàm</a:t>
            </a:r>
            <a:r>
              <a:rPr lang="en-US" dirty="0" smtClean="0">
                <a:solidFill>
                  <a:srgbClr val="000000"/>
                </a:solidFill>
              </a:rPr>
              <a:t> </a:t>
            </a:r>
            <a:r>
              <a:rPr lang="en-US" dirty="0" err="1" smtClean="0">
                <a:solidFill>
                  <a:srgbClr val="000000"/>
                </a:solidFill>
              </a:rPr>
              <a:t>trong</a:t>
            </a:r>
            <a:r>
              <a:rPr lang="en-US" dirty="0" smtClean="0">
                <a:solidFill>
                  <a:srgbClr val="000000"/>
                </a:solidFill>
              </a:rPr>
              <a:t> </a:t>
            </a:r>
            <a:r>
              <a:rPr lang="en-US" b="1" dirty="0" err="1">
                <a:solidFill>
                  <a:srgbClr val="000000"/>
                </a:solidFill>
              </a:rPr>
              <a:t>NgModelController</a:t>
            </a:r>
            <a:r>
              <a:rPr lang="en-US" b="1" dirty="0">
                <a:solidFill>
                  <a:srgbClr val="000000"/>
                </a:solidFill>
              </a:rPr>
              <a:t>#$formatters </a:t>
            </a:r>
            <a:r>
              <a:rPr lang="en-US" dirty="0">
                <a:solidFill>
                  <a:srgbClr val="000000"/>
                </a:solidFill>
              </a:rPr>
              <a:t>array </a:t>
            </a:r>
            <a:r>
              <a:rPr lang="en-US" dirty="0" err="1" smtClean="0">
                <a:solidFill>
                  <a:srgbClr val="000000"/>
                </a:solidFill>
              </a:rPr>
              <a:t>được</a:t>
            </a:r>
            <a:r>
              <a:rPr lang="en-US" dirty="0" smtClean="0">
                <a:solidFill>
                  <a:srgbClr val="000000"/>
                </a:solidFill>
              </a:rPr>
              <a:t> </a:t>
            </a:r>
            <a:r>
              <a:rPr lang="en-US" dirty="0">
                <a:solidFill>
                  <a:srgbClr val="000000"/>
                </a:solidFill>
              </a:rPr>
              <a:t>pipe-lined, </a:t>
            </a:r>
            <a:r>
              <a:rPr lang="en-US" dirty="0" err="1" smtClean="0">
                <a:solidFill>
                  <a:srgbClr val="000000"/>
                </a:solidFill>
              </a:rPr>
              <a:t>để</a:t>
            </a:r>
            <a:r>
              <a:rPr lang="en-US" dirty="0" smtClean="0">
                <a:solidFill>
                  <a:srgbClr val="000000"/>
                </a:solidFill>
              </a:rPr>
              <a:t> </a:t>
            </a:r>
            <a:r>
              <a:rPr lang="en-US" dirty="0" err="1" smtClean="0">
                <a:solidFill>
                  <a:srgbClr val="000000"/>
                </a:solidFill>
              </a:rPr>
              <a:t>mỗi</a:t>
            </a:r>
            <a:r>
              <a:rPr lang="en-US" dirty="0" smtClean="0">
                <a:solidFill>
                  <a:srgbClr val="000000"/>
                </a:solidFill>
              </a:rPr>
              <a:t> </a:t>
            </a:r>
            <a:r>
              <a:rPr lang="en-US" dirty="0" err="1" smtClean="0">
                <a:solidFill>
                  <a:srgbClr val="000000"/>
                </a:solidFill>
              </a:rPr>
              <a:t>hàm</a:t>
            </a:r>
            <a:r>
              <a:rPr lang="en-US" dirty="0" smtClean="0">
                <a:solidFill>
                  <a:srgbClr val="000000"/>
                </a:solidFill>
              </a:rPr>
              <a:t> </a:t>
            </a:r>
            <a:r>
              <a:rPr lang="en-US" dirty="0" err="1" smtClean="0">
                <a:solidFill>
                  <a:srgbClr val="000000"/>
                </a:solidFill>
              </a:rPr>
              <a:t>này</a:t>
            </a:r>
            <a:r>
              <a:rPr lang="en-US" dirty="0" smtClean="0">
                <a:solidFill>
                  <a:srgbClr val="000000"/>
                </a:solidFill>
              </a:rPr>
              <a:t> </a:t>
            </a:r>
            <a:r>
              <a:rPr lang="en-US" dirty="0" err="1" smtClean="0">
                <a:solidFill>
                  <a:srgbClr val="000000"/>
                </a:solidFill>
              </a:rPr>
              <a:t>có</a:t>
            </a:r>
            <a:r>
              <a:rPr lang="en-US" dirty="0" smtClean="0">
                <a:solidFill>
                  <a:srgbClr val="000000"/>
                </a:solidFill>
              </a:rPr>
              <a:t> </a:t>
            </a:r>
            <a:r>
              <a:rPr lang="en-US" dirty="0" err="1" smtClean="0">
                <a:solidFill>
                  <a:srgbClr val="000000"/>
                </a:solidFill>
              </a:rPr>
              <a:t>thể</a:t>
            </a:r>
            <a:r>
              <a:rPr lang="en-US" dirty="0" smtClean="0">
                <a:solidFill>
                  <a:srgbClr val="000000"/>
                </a:solidFill>
              </a:rPr>
              <a:t> format </a:t>
            </a:r>
            <a:r>
              <a:rPr lang="en-US" dirty="0" err="1" smtClean="0">
                <a:solidFill>
                  <a:srgbClr val="000000"/>
                </a:solidFill>
              </a:rPr>
              <a:t>được</a:t>
            </a:r>
            <a:r>
              <a:rPr lang="en-US" dirty="0" smtClean="0">
                <a:solidFill>
                  <a:srgbClr val="000000"/>
                </a:solidFill>
              </a:rPr>
              <a:t> </a:t>
            </a:r>
            <a:r>
              <a:rPr lang="en-US" dirty="0">
                <a:solidFill>
                  <a:srgbClr val="000000"/>
                </a:solidFill>
              </a:rPr>
              <a:t>value </a:t>
            </a:r>
            <a:r>
              <a:rPr lang="en-US" dirty="0" err="1" smtClean="0">
                <a:solidFill>
                  <a:srgbClr val="000000"/>
                </a:solidFill>
              </a:rPr>
              <a:t>và</a:t>
            </a:r>
            <a:r>
              <a:rPr lang="en-US" dirty="0" smtClean="0">
                <a:solidFill>
                  <a:srgbClr val="000000"/>
                </a:solidFill>
              </a:rPr>
              <a:t> </a:t>
            </a:r>
            <a:r>
              <a:rPr lang="en-US" dirty="0" err="1" smtClean="0">
                <a:solidFill>
                  <a:srgbClr val="000000"/>
                </a:solidFill>
              </a:rPr>
              <a:t>thay</a:t>
            </a:r>
            <a:r>
              <a:rPr lang="en-US" dirty="0" smtClean="0">
                <a:solidFill>
                  <a:srgbClr val="000000"/>
                </a:solidFill>
              </a:rPr>
              <a:t> </a:t>
            </a:r>
            <a:r>
              <a:rPr lang="en-US" dirty="0" err="1" smtClean="0">
                <a:solidFill>
                  <a:srgbClr val="000000"/>
                </a:solidFill>
              </a:rPr>
              <a:t>đổi</a:t>
            </a:r>
            <a:r>
              <a:rPr lang="en-US" dirty="0" smtClean="0">
                <a:solidFill>
                  <a:srgbClr val="000000"/>
                </a:solidFill>
              </a:rPr>
              <a:t> </a:t>
            </a:r>
            <a:r>
              <a:rPr lang="en-US" dirty="0" err="1" smtClean="0">
                <a:solidFill>
                  <a:srgbClr val="000000"/>
                </a:solidFill>
              </a:rPr>
              <a:t>trạng</a:t>
            </a:r>
            <a:r>
              <a:rPr lang="en-US" dirty="0" smtClean="0">
                <a:solidFill>
                  <a:srgbClr val="000000"/>
                </a:solidFill>
              </a:rPr>
              <a:t> </a:t>
            </a:r>
            <a:r>
              <a:rPr lang="en-US" dirty="0" err="1" smtClean="0">
                <a:solidFill>
                  <a:srgbClr val="000000"/>
                </a:solidFill>
              </a:rPr>
              <a:t>thái</a:t>
            </a:r>
            <a:r>
              <a:rPr lang="en-US" dirty="0" smtClean="0">
                <a:solidFill>
                  <a:srgbClr val="000000"/>
                </a:solidFill>
              </a:rPr>
              <a:t> valid </a:t>
            </a:r>
            <a:r>
              <a:rPr lang="en-US" dirty="0" err="1" smtClean="0">
                <a:solidFill>
                  <a:srgbClr val="000000"/>
                </a:solidFill>
              </a:rPr>
              <a:t>của</a:t>
            </a:r>
            <a:r>
              <a:rPr lang="en-US" dirty="0" smtClean="0">
                <a:solidFill>
                  <a:srgbClr val="000000"/>
                </a:solidFill>
              </a:rPr>
              <a:t> form </a:t>
            </a:r>
            <a:r>
              <a:rPr lang="en-US" dirty="0">
                <a:solidFill>
                  <a:srgbClr val="000000"/>
                </a:solidFill>
              </a:rPr>
              <a:t>control </a:t>
            </a:r>
            <a:r>
              <a:rPr lang="en-US" dirty="0" err="1" smtClean="0">
                <a:solidFill>
                  <a:srgbClr val="000000"/>
                </a:solidFill>
              </a:rPr>
              <a:t>thông</a:t>
            </a:r>
            <a:r>
              <a:rPr lang="en-US" dirty="0" smtClean="0">
                <a:solidFill>
                  <a:srgbClr val="000000"/>
                </a:solidFill>
              </a:rPr>
              <a:t> qua </a:t>
            </a:r>
            <a:r>
              <a:rPr lang="en-US" b="1" dirty="0" err="1">
                <a:solidFill>
                  <a:srgbClr val="000000"/>
                </a:solidFill>
              </a:rPr>
              <a:t>NgModelController</a:t>
            </a:r>
            <a:r>
              <a:rPr lang="en-US" b="1" dirty="0">
                <a:solidFill>
                  <a:srgbClr val="000000"/>
                </a:solidFill>
              </a:rPr>
              <a:t>#$</a:t>
            </a:r>
            <a:r>
              <a:rPr lang="en-US" b="1" dirty="0" err="1">
                <a:solidFill>
                  <a:srgbClr val="000000"/>
                </a:solidFill>
              </a:rPr>
              <a:t>setValidity</a:t>
            </a:r>
            <a:r>
              <a:rPr lang="en-US" dirty="0">
                <a:solidFill>
                  <a:srgbClr val="000000"/>
                </a:solidFill>
              </a:rPr>
              <a:t>.</a:t>
            </a:r>
          </a:p>
          <a:p>
            <a:pPr marL="800100" lvl="1" indent="-342900" algn="l">
              <a:buFont typeface="Arial" pitchFamily="34" charset="0"/>
              <a:buChar char="•"/>
            </a:pPr>
            <a:r>
              <a:rPr lang="en-US" dirty="0" smtClean="0">
                <a:solidFill>
                  <a:srgbClr val="000000"/>
                </a:solidFill>
              </a:rPr>
              <a:t>View </a:t>
            </a:r>
            <a:r>
              <a:rPr lang="en-US" dirty="0">
                <a:solidFill>
                  <a:srgbClr val="000000"/>
                </a:solidFill>
              </a:rPr>
              <a:t>to Model </a:t>
            </a:r>
            <a:r>
              <a:rPr lang="en-US" dirty="0" smtClean="0">
                <a:solidFill>
                  <a:srgbClr val="000000"/>
                </a:solidFill>
              </a:rPr>
              <a:t>update: </a:t>
            </a:r>
            <a:r>
              <a:rPr lang="en-US" dirty="0" err="1" smtClean="0">
                <a:solidFill>
                  <a:srgbClr val="000000"/>
                </a:solidFill>
              </a:rPr>
              <a:t>tương</a:t>
            </a:r>
            <a:r>
              <a:rPr lang="en-US" dirty="0" smtClean="0">
                <a:solidFill>
                  <a:srgbClr val="000000"/>
                </a:solidFill>
              </a:rPr>
              <a:t> </a:t>
            </a:r>
            <a:r>
              <a:rPr lang="en-US" dirty="0" err="1" smtClean="0">
                <a:solidFill>
                  <a:srgbClr val="000000"/>
                </a:solidFill>
              </a:rPr>
              <a:t>tự</a:t>
            </a:r>
            <a:r>
              <a:rPr lang="en-US" dirty="0" smtClean="0">
                <a:solidFill>
                  <a:srgbClr val="000000"/>
                </a:solidFill>
              </a:rPr>
              <a:t> </a:t>
            </a:r>
            <a:r>
              <a:rPr lang="en-US" dirty="0" err="1" smtClean="0">
                <a:solidFill>
                  <a:srgbClr val="000000"/>
                </a:solidFill>
              </a:rPr>
              <a:t>như</a:t>
            </a:r>
            <a:r>
              <a:rPr lang="en-US" dirty="0" smtClean="0">
                <a:solidFill>
                  <a:srgbClr val="000000"/>
                </a:solidFill>
              </a:rPr>
              <a:t> </a:t>
            </a:r>
            <a:r>
              <a:rPr lang="en-US" dirty="0" err="1" smtClean="0">
                <a:solidFill>
                  <a:srgbClr val="000000"/>
                </a:solidFill>
              </a:rPr>
              <a:t>vậy</a:t>
            </a:r>
            <a:r>
              <a:rPr lang="en-US" dirty="0" smtClean="0">
                <a:solidFill>
                  <a:srgbClr val="000000"/>
                </a:solidFill>
              </a:rPr>
              <a:t>, </a:t>
            </a:r>
            <a:r>
              <a:rPr lang="en-US" dirty="0" err="1" smtClean="0">
                <a:solidFill>
                  <a:srgbClr val="000000"/>
                </a:solidFill>
              </a:rPr>
              <a:t>khi</a:t>
            </a:r>
            <a:r>
              <a:rPr lang="en-US" dirty="0" smtClean="0">
                <a:solidFill>
                  <a:srgbClr val="000000"/>
                </a:solidFill>
              </a:rPr>
              <a:t> user </a:t>
            </a:r>
            <a:r>
              <a:rPr lang="en-US" dirty="0" err="1" smtClean="0">
                <a:solidFill>
                  <a:srgbClr val="000000"/>
                </a:solidFill>
              </a:rPr>
              <a:t>tương</a:t>
            </a:r>
            <a:r>
              <a:rPr lang="en-US" dirty="0" smtClean="0">
                <a:solidFill>
                  <a:srgbClr val="000000"/>
                </a:solidFill>
              </a:rPr>
              <a:t> </a:t>
            </a:r>
            <a:r>
              <a:rPr lang="en-US" dirty="0" err="1" smtClean="0">
                <a:solidFill>
                  <a:srgbClr val="000000"/>
                </a:solidFill>
              </a:rPr>
              <a:t>tác</a:t>
            </a:r>
            <a:r>
              <a:rPr lang="en-US" dirty="0" smtClean="0">
                <a:solidFill>
                  <a:srgbClr val="000000"/>
                </a:solidFill>
              </a:rPr>
              <a:t> </a:t>
            </a:r>
            <a:r>
              <a:rPr lang="en-US" dirty="0" err="1" smtClean="0">
                <a:solidFill>
                  <a:srgbClr val="000000"/>
                </a:solidFill>
              </a:rPr>
              <a:t>với</a:t>
            </a:r>
            <a:r>
              <a:rPr lang="en-US" dirty="0" smtClean="0">
                <a:solidFill>
                  <a:srgbClr val="000000"/>
                </a:solidFill>
              </a:rPr>
              <a:t> 1 control, </a:t>
            </a:r>
            <a:r>
              <a:rPr lang="en-US" dirty="0" err="1" smtClean="0">
                <a:solidFill>
                  <a:srgbClr val="000000"/>
                </a:solidFill>
              </a:rPr>
              <a:t>nó</a:t>
            </a:r>
            <a:r>
              <a:rPr lang="en-US" dirty="0" smtClean="0">
                <a:solidFill>
                  <a:srgbClr val="000000"/>
                </a:solidFill>
              </a:rPr>
              <a:t> </a:t>
            </a:r>
            <a:r>
              <a:rPr lang="en-US" dirty="0" err="1" smtClean="0">
                <a:solidFill>
                  <a:srgbClr val="000000"/>
                </a:solidFill>
              </a:rPr>
              <a:t>gọi</a:t>
            </a:r>
            <a:r>
              <a:rPr lang="en-US" dirty="0" smtClean="0">
                <a:solidFill>
                  <a:srgbClr val="000000"/>
                </a:solidFill>
              </a:rPr>
              <a:t> </a:t>
            </a:r>
            <a:r>
              <a:rPr lang="en-US" b="1" dirty="0" err="1">
                <a:solidFill>
                  <a:srgbClr val="000000"/>
                </a:solidFill>
              </a:rPr>
              <a:t>NgModelController</a:t>
            </a:r>
            <a:r>
              <a:rPr lang="en-US" b="1" dirty="0">
                <a:solidFill>
                  <a:srgbClr val="000000"/>
                </a:solidFill>
              </a:rPr>
              <a:t>#$</a:t>
            </a:r>
            <a:r>
              <a:rPr lang="en-US" b="1" dirty="0" err="1">
                <a:solidFill>
                  <a:srgbClr val="000000"/>
                </a:solidFill>
              </a:rPr>
              <a:t>setViewValue</a:t>
            </a:r>
            <a:r>
              <a:rPr lang="en-US" dirty="0">
                <a:solidFill>
                  <a:srgbClr val="000000"/>
                </a:solidFill>
              </a:rPr>
              <a:t>. </a:t>
            </a:r>
            <a:r>
              <a:rPr lang="en-US" dirty="0" err="1" smtClean="0">
                <a:solidFill>
                  <a:srgbClr val="000000"/>
                </a:solidFill>
              </a:rPr>
              <a:t>Nó</a:t>
            </a:r>
            <a:r>
              <a:rPr lang="en-US" dirty="0" smtClean="0">
                <a:solidFill>
                  <a:srgbClr val="000000"/>
                </a:solidFill>
              </a:rPr>
              <a:t> </a:t>
            </a:r>
            <a:r>
              <a:rPr lang="en-US" dirty="0" err="1" smtClean="0">
                <a:solidFill>
                  <a:srgbClr val="000000"/>
                </a:solidFill>
              </a:rPr>
              <a:t>sẽ</a:t>
            </a:r>
            <a:r>
              <a:rPr lang="en-US" dirty="0">
                <a:solidFill>
                  <a:srgbClr val="000000"/>
                </a:solidFill>
              </a:rPr>
              <a:t> </a:t>
            </a:r>
            <a:r>
              <a:rPr lang="en-US" dirty="0" smtClean="0">
                <a:solidFill>
                  <a:srgbClr val="000000"/>
                </a:solidFill>
              </a:rPr>
              <a:t>pipeline </a:t>
            </a:r>
            <a:r>
              <a:rPr lang="en-US" dirty="0" err="1" smtClean="0">
                <a:solidFill>
                  <a:srgbClr val="000000"/>
                </a:solidFill>
              </a:rPr>
              <a:t>tất</a:t>
            </a:r>
            <a:r>
              <a:rPr lang="en-US" dirty="0" smtClean="0">
                <a:solidFill>
                  <a:srgbClr val="000000"/>
                </a:solidFill>
              </a:rPr>
              <a:t> </a:t>
            </a:r>
            <a:r>
              <a:rPr lang="en-US" dirty="0" err="1" smtClean="0">
                <a:solidFill>
                  <a:srgbClr val="000000"/>
                </a:solidFill>
              </a:rPr>
              <a:t>cả</a:t>
            </a:r>
            <a:r>
              <a:rPr lang="en-US" dirty="0" smtClean="0">
                <a:solidFill>
                  <a:srgbClr val="000000"/>
                </a:solidFill>
              </a:rPr>
              <a:t> </a:t>
            </a:r>
            <a:r>
              <a:rPr lang="en-US" dirty="0" err="1" smtClean="0">
                <a:solidFill>
                  <a:srgbClr val="000000"/>
                </a:solidFill>
              </a:rPr>
              <a:t>các</a:t>
            </a:r>
            <a:r>
              <a:rPr lang="en-US" dirty="0" smtClean="0">
                <a:solidFill>
                  <a:srgbClr val="000000"/>
                </a:solidFill>
              </a:rPr>
              <a:t> </a:t>
            </a:r>
            <a:r>
              <a:rPr lang="en-US" dirty="0" err="1" smtClean="0">
                <a:solidFill>
                  <a:srgbClr val="000000"/>
                </a:solidFill>
              </a:rPr>
              <a:t>hàm</a:t>
            </a:r>
            <a:r>
              <a:rPr lang="en-US" dirty="0" smtClean="0">
                <a:solidFill>
                  <a:srgbClr val="000000"/>
                </a:solidFill>
              </a:rPr>
              <a:t> </a:t>
            </a:r>
            <a:r>
              <a:rPr lang="en-US" dirty="0" err="1" smtClean="0">
                <a:solidFill>
                  <a:srgbClr val="000000"/>
                </a:solidFill>
              </a:rPr>
              <a:t>trong</a:t>
            </a:r>
            <a:r>
              <a:rPr lang="en-US" dirty="0" smtClean="0">
                <a:solidFill>
                  <a:srgbClr val="000000"/>
                </a:solidFill>
              </a:rPr>
              <a:t> </a:t>
            </a:r>
            <a:r>
              <a:rPr lang="en-US" b="1" dirty="0" err="1" smtClean="0">
                <a:solidFill>
                  <a:srgbClr val="000000"/>
                </a:solidFill>
              </a:rPr>
              <a:t>NgModelController</a:t>
            </a:r>
            <a:r>
              <a:rPr lang="en-US" b="1" dirty="0">
                <a:solidFill>
                  <a:srgbClr val="000000"/>
                </a:solidFill>
              </a:rPr>
              <a:t>#$parsers </a:t>
            </a:r>
            <a:r>
              <a:rPr lang="en-US" dirty="0">
                <a:solidFill>
                  <a:srgbClr val="000000"/>
                </a:solidFill>
              </a:rPr>
              <a:t>array, </a:t>
            </a:r>
            <a:r>
              <a:rPr lang="en-US" dirty="0" err="1" smtClean="0">
                <a:solidFill>
                  <a:srgbClr val="000000"/>
                </a:solidFill>
              </a:rPr>
              <a:t>để</a:t>
            </a:r>
            <a:r>
              <a:rPr lang="en-US" dirty="0" smtClean="0">
                <a:solidFill>
                  <a:srgbClr val="000000"/>
                </a:solidFill>
              </a:rPr>
              <a:t> </a:t>
            </a:r>
            <a:r>
              <a:rPr lang="en-US" dirty="0" err="1" smtClean="0">
                <a:solidFill>
                  <a:srgbClr val="000000"/>
                </a:solidFill>
              </a:rPr>
              <a:t>mỗi</a:t>
            </a:r>
            <a:r>
              <a:rPr lang="en-US" dirty="0" smtClean="0">
                <a:solidFill>
                  <a:srgbClr val="000000"/>
                </a:solidFill>
              </a:rPr>
              <a:t> </a:t>
            </a:r>
            <a:r>
              <a:rPr lang="en-US" dirty="0" err="1" smtClean="0">
                <a:solidFill>
                  <a:srgbClr val="000000"/>
                </a:solidFill>
              </a:rPr>
              <a:t>hàm</a:t>
            </a:r>
            <a:r>
              <a:rPr lang="en-US" dirty="0" smtClean="0">
                <a:solidFill>
                  <a:srgbClr val="000000"/>
                </a:solidFill>
              </a:rPr>
              <a:t> </a:t>
            </a:r>
            <a:r>
              <a:rPr lang="en-US" dirty="0" err="1" smtClean="0">
                <a:solidFill>
                  <a:srgbClr val="000000"/>
                </a:solidFill>
              </a:rPr>
              <a:t>này</a:t>
            </a:r>
            <a:r>
              <a:rPr lang="en-US" dirty="0" smtClean="0">
                <a:solidFill>
                  <a:srgbClr val="000000"/>
                </a:solidFill>
              </a:rPr>
              <a:t> </a:t>
            </a:r>
            <a:r>
              <a:rPr lang="en-US" dirty="0" err="1" smtClean="0">
                <a:solidFill>
                  <a:srgbClr val="000000"/>
                </a:solidFill>
              </a:rPr>
              <a:t>lần</a:t>
            </a:r>
            <a:r>
              <a:rPr lang="en-US" dirty="0" smtClean="0">
                <a:solidFill>
                  <a:srgbClr val="000000"/>
                </a:solidFill>
              </a:rPr>
              <a:t> </a:t>
            </a:r>
            <a:r>
              <a:rPr lang="en-US" dirty="0" err="1" smtClean="0">
                <a:solidFill>
                  <a:srgbClr val="000000"/>
                </a:solidFill>
              </a:rPr>
              <a:t>lượt</a:t>
            </a:r>
            <a:r>
              <a:rPr lang="en-US" dirty="0" smtClean="0">
                <a:solidFill>
                  <a:srgbClr val="000000"/>
                </a:solidFill>
              </a:rPr>
              <a:t> convert value </a:t>
            </a:r>
            <a:r>
              <a:rPr lang="en-US" dirty="0" err="1" smtClean="0">
                <a:solidFill>
                  <a:srgbClr val="000000"/>
                </a:solidFill>
              </a:rPr>
              <a:t>và</a:t>
            </a:r>
            <a:r>
              <a:rPr lang="en-US" dirty="0" smtClean="0">
                <a:solidFill>
                  <a:srgbClr val="000000"/>
                </a:solidFill>
              </a:rPr>
              <a:t> </a:t>
            </a:r>
            <a:r>
              <a:rPr lang="en-US" dirty="0" err="1" smtClean="0">
                <a:solidFill>
                  <a:srgbClr val="000000"/>
                </a:solidFill>
              </a:rPr>
              <a:t>trạng</a:t>
            </a:r>
            <a:r>
              <a:rPr lang="en-US" dirty="0" smtClean="0">
                <a:solidFill>
                  <a:srgbClr val="000000"/>
                </a:solidFill>
              </a:rPr>
              <a:t> </a:t>
            </a:r>
            <a:r>
              <a:rPr lang="en-US" dirty="0" err="1" smtClean="0">
                <a:solidFill>
                  <a:srgbClr val="000000"/>
                </a:solidFill>
              </a:rPr>
              <a:t>thái</a:t>
            </a:r>
            <a:r>
              <a:rPr lang="en-US" dirty="0" smtClean="0">
                <a:solidFill>
                  <a:srgbClr val="000000"/>
                </a:solidFill>
              </a:rPr>
              <a:t> </a:t>
            </a:r>
            <a:r>
              <a:rPr lang="en-US" dirty="0" err="1" smtClean="0">
                <a:solidFill>
                  <a:srgbClr val="000000"/>
                </a:solidFill>
              </a:rPr>
              <a:t>thay</a:t>
            </a:r>
            <a:r>
              <a:rPr lang="en-US" dirty="0" smtClean="0">
                <a:solidFill>
                  <a:srgbClr val="000000"/>
                </a:solidFill>
              </a:rPr>
              <a:t> </a:t>
            </a:r>
            <a:r>
              <a:rPr lang="en-US" dirty="0" err="1" smtClean="0">
                <a:solidFill>
                  <a:srgbClr val="000000"/>
                </a:solidFill>
              </a:rPr>
              <a:t>đổi</a:t>
            </a:r>
            <a:r>
              <a:rPr lang="en-US" dirty="0" smtClean="0">
                <a:solidFill>
                  <a:srgbClr val="000000"/>
                </a:solidFill>
              </a:rPr>
              <a:t> </a:t>
            </a:r>
            <a:r>
              <a:rPr lang="en-US" dirty="0" err="1" smtClean="0">
                <a:solidFill>
                  <a:srgbClr val="000000"/>
                </a:solidFill>
              </a:rPr>
              <a:t>của</a:t>
            </a:r>
            <a:r>
              <a:rPr lang="en-US" dirty="0" smtClean="0">
                <a:solidFill>
                  <a:srgbClr val="000000"/>
                </a:solidFill>
              </a:rPr>
              <a:t> form </a:t>
            </a:r>
            <a:r>
              <a:rPr lang="en-US" dirty="0">
                <a:solidFill>
                  <a:srgbClr val="000000"/>
                </a:solidFill>
              </a:rPr>
              <a:t>control </a:t>
            </a:r>
            <a:r>
              <a:rPr lang="en-US" dirty="0" err="1" smtClean="0">
                <a:solidFill>
                  <a:srgbClr val="000000"/>
                </a:solidFill>
              </a:rPr>
              <a:t>thông</a:t>
            </a:r>
            <a:r>
              <a:rPr lang="en-US" dirty="0" smtClean="0">
                <a:solidFill>
                  <a:srgbClr val="000000"/>
                </a:solidFill>
              </a:rPr>
              <a:t> qua </a:t>
            </a:r>
            <a:r>
              <a:rPr lang="en-US" b="1" dirty="0" err="1">
                <a:solidFill>
                  <a:srgbClr val="000000"/>
                </a:solidFill>
              </a:rPr>
              <a:t>NgModelController</a:t>
            </a:r>
            <a:r>
              <a:rPr lang="en-US" b="1" dirty="0">
                <a:solidFill>
                  <a:srgbClr val="000000"/>
                </a:solidFill>
              </a:rPr>
              <a:t>#$</a:t>
            </a:r>
            <a:r>
              <a:rPr lang="en-US" b="1" dirty="0" err="1">
                <a:solidFill>
                  <a:srgbClr val="000000"/>
                </a:solidFill>
              </a:rPr>
              <a:t>setValidity</a:t>
            </a:r>
            <a:r>
              <a:rPr lang="en-US" dirty="0">
                <a:solidFill>
                  <a:srgbClr val="000000"/>
                </a:solidFill>
              </a:rPr>
              <a:t>.</a:t>
            </a:r>
            <a:endParaRPr lang="en-US" dirty="0" smtClean="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53</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16102687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5400" dirty="0" err="1">
                <a:latin typeface="Constantia"/>
                <a:cs typeface="Constantia"/>
              </a:rPr>
              <a:t>Giới</a:t>
            </a:r>
            <a:r>
              <a:rPr lang="en-US" sz="5400" dirty="0">
                <a:latin typeface="Constantia"/>
                <a:cs typeface="Constantia"/>
              </a:rPr>
              <a:t> </a:t>
            </a:r>
            <a:r>
              <a:rPr lang="en-US" sz="5400" dirty="0" err="1">
                <a:latin typeface="Constantia"/>
                <a:cs typeface="Constantia"/>
              </a:rPr>
              <a:t>thiệu</a:t>
            </a:r>
            <a:r>
              <a:rPr lang="en-US" sz="5400" dirty="0">
                <a:latin typeface="Constantia"/>
                <a:cs typeface="Constantia"/>
              </a:rPr>
              <a:t> </a:t>
            </a:r>
            <a:r>
              <a:rPr lang="en-US" sz="5400" dirty="0" err="1">
                <a:latin typeface="Constantia"/>
                <a:cs typeface="Constantia"/>
              </a:rPr>
              <a:t>về</a:t>
            </a:r>
            <a:r>
              <a:rPr lang="en-US" sz="5400" dirty="0">
                <a:latin typeface="Constantia"/>
                <a:cs typeface="Constantia"/>
              </a:rPr>
              <a:t> Yeoman</a:t>
            </a: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vi-VN" dirty="0">
                <a:solidFill>
                  <a:srgbClr val="000000"/>
                </a:solidFill>
              </a:rPr>
              <a:t>Gồm 3 ứng dụng:</a:t>
            </a:r>
          </a:p>
          <a:p>
            <a:pPr marL="800100" lvl="1" indent="-342900" algn="l">
              <a:buFont typeface="Arial" pitchFamily="34" charset="0"/>
              <a:buChar char="•"/>
            </a:pPr>
            <a:r>
              <a:rPr lang="vi-VN" dirty="0" smtClean="0">
                <a:solidFill>
                  <a:srgbClr val="000000"/>
                </a:solidFill>
              </a:rPr>
              <a:t>Yo</a:t>
            </a:r>
            <a:endParaRPr lang="en-US" dirty="0" smtClean="0">
              <a:solidFill>
                <a:srgbClr val="000000"/>
              </a:solidFill>
            </a:endParaRPr>
          </a:p>
          <a:p>
            <a:pPr marL="800100" lvl="1" indent="-342900" algn="l">
              <a:buFont typeface="Arial" pitchFamily="34" charset="0"/>
              <a:buChar char="•"/>
            </a:pPr>
            <a:r>
              <a:rPr lang="vi-VN" dirty="0" smtClean="0">
                <a:solidFill>
                  <a:srgbClr val="000000"/>
                </a:solidFill>
              </a:rPr>
              <a:t>Grunt</a:t>
            </a:r>
            <a:endParaRPr lang="en-US" dirty="0" smtClean="0">
              <a:solidFill>
                <a:srgbClr val="000000"/>
              </a:solidFill>
            </a:endParaRPr>
          </a:p>
          <a:p>
            <a:pPr marL="800100" lvl="1" indent="-342900" algn="l">
              <a:buFont typeface="Arial" pitchFamily="34" charset="0"/>
              <a:buChar char="•"/>
            </a:pPr>
            <a:r>
              <a:rPr lang="vi-VN" dirty="0" smtClean="0">
                <a:solidFill>
                  <a:srgbClr val="000000"/>
                </a:solidFill>
              </a:rPr>
              <a:t>Bower</a:t>
            </a:r>
            <a:endParaRPr lang="en-US" dirty="0" smtClean="0">
              <a:solidFill>
                <a:srgbClr val="000000"/>
              </a:solidFill>
            </a:endParaRPr>
          </a:p>
          <a:p>
            <a:pPr marL="342900" indent="-342900" algn="l">
              <a:buFont typeface="Arial" pitchFamily="34" charset="0"/>
              <a:buChar char="•"/>
            </a:pPr>
            <a:r>
              <a:rPr lang="vi-VN" dirty="0" smtClean="0">
                <a:solidFill>
                  <a:srgbClr val="000000"/>
                </a:solidFill>
              </a:rPr>
              <a:t>Yeoman </a:t>
            </a:r>
            <a:r>
              <a:rPr lang="vi-VN" dirty="0">
                <a:solidFill>
                  <a:srgbClr val="000000"/>
                </a:solidFill>
              </a:rPr>
              <a:t>không chỉ là tool mà còn được sử dụng như là 1 workflow, tập hợp các "best practices" để giúp cho việc phát triển web dễ dàng hơn</a:t>
            </a: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54</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41342006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a:latin typeface="Constantia"/>
                <a:cs typeface="Constantia"/>
              </a:rPr>
              <a:t>Yeoman features</a:t>
            </a: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a:solidFill>
                  <a:srgbClr val="000000"/>
                </a:solidFill>
              </a:rPr>
              <a:t>Lightning-fast scaffolding</a:t>
            </a:r>
          </a:p>
          <a:p>
            <a:pPr marL="800100" lvl="1" indent="-342900" algn="l">
              <a:buFont typeface="Arial" pitchFamily="34" charset="0"/>
              <a:buChar char="•"/>
            </a:pPr>
            <a:r>
              <a:rPr lang="en-US" dirty="0" err="1" smtClean="0">
                <a:solidFill>
                  <a:srgbClr val="000000"/>
                </a:solidFill>
              </a:rPr>
              <a:t>Dễ</a:t>
            </a:r>
            <a:r>
              <a:rPr lang="en-US" dirty="0" smtClean="0">
                <a:solidFill>
                  <a:srgbClr val="000000"/>
                </a:solidFill>
              </a:rPr>
              <a:t> </a:t>
            </a:r>
            <a:r>
              <a:rPr lang="en-US" dirty="0" err="1" smtClean="0">
                <a:solidFill>
                  <a:srgbClr val="000000"/>
                </a:solidFill>
              </a:rPr>
              <a:t>dàng</a:t>
            </a:r>
            <a:r>
              <a:rPr lang="en-US" dirty="0" smtClean="0">
                <a:solidFill>
                  <a:srgbClr val="000000"/>
                </a:solidFill>
              </a:rPr>
              <a:t> </a:t>
            </a:r>
            <a:r>
              <a:rPr lang="en-US" dirty="0" err="1" smtClean="0">
                <a:solidFill>
                  <a:srgbClr val="000000"/>
                </a:solidFill>
              </a:rPr>
              <a:t>tạo</a:t>
            </a:r>
            <a:r>
              <a:rPr lang="en-US" dirty="0" smtClean="0">
                <a:solidFill>
                  <a:srgbClr val="000000"/>
                </a:solidFill>
              </a:rPr>
              <a:t> </a:t>
            </a:r>
            <a:r>
              <a:rPr lang="en-US" dirty="0" err="1" smtClean="0">
                <a:solidFill>
                  <a:srgbClr val="000000"/>
                </a:solidFill>
              </a:rPr>
              <a:t>khung</a:t>
            </a:r>
            <a:r>
              <a:rPr lang="en-US" dirty="0" smtClean="0">
                <a:solidFill>
                  <a:srgbClr val="000000"/>
                </a:solidFill>
              </a:rPr>
              <a:t> </a:t>
            </a:r>
            <a:r>
              <a:rPr lang="en-US" dirty="0" err="1" smtClean="0">
                <a:solidFill>
                  <a:srgbClr val="000000"/>
                </a:solidFill>
              </a:rPr>
              <a:t>cho</a:t>
            </a:r>
            <a:r>
              <a:rPr lang="en-US" dirty="0" smtClean="0">
                <a:solidFill>
                  <a:srgbClr val="000000"/>
                </a:solidFill>
              </a:rPr>
              <a:t> </a:t>
            </a:r>
            <a:r>
              <a:rPr lang="en-US" dirty="0" err="1" smtClean="0">
                <a:solidFill>
                  <a:srgbClr val="000000"/>
                </a:solidFill>
              </a:rPr>
              <a:t>những</a:t>
            </a:r>
            <a:r>
              <a:rPr lang="en-US" dirty="0" smtClean="0">
                <a:solidFill>
                  <a:srgbClr val="000000"/>
                </a:solidFill>
              </a:rPr>
              <a:t> </a:t>
            </a:r>
            <a:r>
              <a:rPr lang="en-US" dirty="0" err="1" smtClean="0">
                <a:solidFill>
                  <a:srgbClr val="000000"/>
                </a:solidFill>
              </a:rPr>
              <a:t>dự</a:t>
            </a:r>
            <a:r>
              <a:rPr lang="en-US" dirty="0" smtClean="0">
                <a:solidFill>
                  <a:srgbClr val="000000"/>
                </a:solidFill>
              </a:rPr>
              <a:t> </a:t>
            </a:r>
            <a:r>
              <a:rPr lang="en-US" dirty="0" err="1" smtClean="0">
                <a:solidFill>
                  <a:srgbClr val="000000"/>
                </a:solidFill>
              </a:rPr>
              <a:t>án</a:t>
            </a:r>
            <a:r>
              <a:rPr lang="en-US" dirty="0" smtClean="0">
                <a:solidFill>
                  <a:srgbClr val="000000"/>
                </a:solidFill>
              </a:rPr>
              <a:t> </a:t>
            </a:r>
            <a:r>
              <a:rPr lang="en-US" dirty="0" err="1" smtClean="0">
                <a:solidFill>
                  <a:srgbClr val="000000"/>
                </a:solidFill>
              </a:rPr>
              <a:t>mới</a:t>
            </a:r>
            <a:r>
              <a:rPr lang="en-US" dirty="0" smtClean="0">
                <a:solidFill>
                  <a:srgbClr val="000000"/>
                </a:solidFill>
              </a:rPr>
              <a:t> </a:t>
            </a:r>
            <a:r>
              <a:rPr lang="en-US" dirty="0" err="1" smtClean="0">
                <a:solidFill>
                  <a:srgbClr val="000000"/>
                </a:solidFill>
              </a:rPr>
              <a:t>với</a:t>
            </a:r>
            <a:r>
              <a:rPr lang="en-US" dirty="0" smtClean="0">
                <a:solidFill>
                  <a:srgbClr val="000000"/>
                </a:solidFill>
              </a:rPr>
              <a:t> </a:t>
            </a:r>
            <a:r>
              <a:rPr lang="en-US" dirty="0" err="1" smtClean="0">
                <a:solidFill>
                  <a:srgbClr val="000000"/>
                </a:solidFill>
              </a:rPr>
              <a:t>các</a:t>
            </a:r>
            <a:r>
              <a:rPr lang="en-US" dirty="0" smtClean="0">
                <a:solidFill>
                  <a:srgbClr val="000000"/>
                </a:solidFill>
              </a:rPr>
              <a:t> template </a:t>
            </a:r>
            <a:r>
              <a:rPr lang="en-US" dirty="0" err="1" smtClean="0">
                <a:solidFill>
                  <a:srgbClr val="000000"/>
                </a:solidFill>
              </a:rPr>
              <a:t>tuỳ</a:t>
            </a:r>
            <a:r>
              <a:rPr lang="en-US" dirty="0" smtClean="0">
                <a:solidFill>
                  <a:srgbClr val="000000"/>
                </a:solidFill>
              </a:rPr>
              <a:t> </a:t>
            </a:r>
            <a:r>
              <a:rPr lang="en-US" dirty="0" err="1" smtClean="0">
                <a:solidFill>
                  <a:srgbClr val="000000"/>
                </a:solidFill>
              </a:rPr>
              <a:t>biến</a:t>
            </a:r>
            <a:r>
              <a:rPr lang="en-US" dirty="0" smtClean="0">
                <a:solidFill>
                  <a:srgbClr val="000000"/>
                </a:solidFill>
              </a:rPr>
              <a:t> </a:t>
            </a:r>
            <a:r>
              <a:rPr lang="en-US" dirty="0" err="1" smtClean="0">
                <a:solidFill>
                  <a:srgbClr val="000000"/>
                </a:solidFill>
              </a:rPr>
              <a:t>được</a:t>
            </a:r>
            <a:r>
              <a:rPr lang="en-US" dirty="0" smtClean="0">
                <a:solidFill>
                  <a:srgbClr val="000000"/>
                </a:solidFill>
              </a:rPr>
              <a:t> (</a:t>
            </a:r>
            <a:r>
              <a:rPr lang="en-US" dirty="0" err="1" smtClean="0">
                <a:solidFill>
                  <a:srgbClr val="000000"/>
                </a:solidFill>
              </a:rPr>
              <a:t>vd</a:t>
            </a:r>
            <a:r>
              <a:rPr lang="en-US" dirty="0" smtClean="0">
                <a:solidFill>
                  <a:srgbClr val="000000"/>
                </a:solidFill>
              </a:rPr>
              <a:t>: </a:t>
            </a:r>
            <a:r>
              <a:rPr lang="en-US" dirty="0">
                <a:solidFill>
                  <a:srgbClr val="000000"/>
                </a:solidFill>
              </a:rPr>
              <a:t>HTML5 Boilerplate, Bootstrap), </a:t>
            </a:r>
            <a:r>
              <a:rPr lang="en-US" dirty="0" err="1" smtClean="0">
                <a:solidFill>
                  <a:srgbClr val="000000"/>
                </a:solidFill>
              </a:rPr>
              <a:t>AngularJS</a:t>
            </a:r>
            <a:r>
              <a:rPr lang="en-US" dirty="0">
                <a:solidFill>
                  <a:srgbClr val="000000"/>
                </a:solidFill>
              </a:rPr>
              <a:t> </a:t>
            </a:r>
            <a:r>
              <a:rPr lang="en-US" dirty="0" err="1" smtClean="0">
                <a:solidFill>
                  <a:srgbClr val="000000"/>
                </a:solidFill>
              </a:rPr>
              <a:t>v.v</a:t>
            </a:r>
            <a:r>
              <a:rPr lang="en-US" dirty="0" smtClean="0">
                <a:solidFill>
                  <a:srgbClr val="000000"/>
                </a:solidFill>
              </a:rPr>
              <a:t>…</a:t>
            </a:r>
            <a:endParaRPr lang="en-US" dirty="0">
              <a:solidFill>
                <a:srgbClr val="000000"/>
              </a:solidFill>
            </a:endParaRPr>
          </a:p>
          <a:p>
            <a:pPr marL="342900" indent="-342900" algn="l">
              <a:buFont typeface="Arial" pitchFamily="34" charset="0"/>
              <a:buChar char="•"/>
            </a:pPr>
            <a:r>
              <a:rPr lang="en-US" dirty="0">
                <a:solidFill>
                  <a:srgbClr val="000000"/>
                </a:solidFill>
              </a:rPr>
              <a:t>Great build process</a:t>
            </a:r>
          </a:p>
          <a:p>
            <a:pPr marL="800100" lvl="1" indent="-342900" algn="l">
              <a:buFont typeface="Arial" pitchFamily="34" charset="0"/>
              <a:buChar char="•"/>
            </a:pPr>
            <a:r>
              <a:rPr lang="en-US" dirty="0" err="1">
                <a:solidFill>
                  <a:srgbClr val="000000"/>
                </a:solidFill>
              </a:rPr>
              <a:t>Minification</a:t>
            </a:r>
            <a:r>
              <a:rPr lang="en-US" dirty="0">
                <a:solidFill>
                  <a:srgbClr val="000000"/>
                </a:solidFill>
              </a:rPr>
              <a:t> and </a:t>
            </a:r>
            <a:r>
              <a:rPr lang="en-US" dirty="0" smtClean="0">
                <a:solidFill>
                  <a:srgbClr val="000000"/>
                </a:solidFill>
              </a:rPr>
              <a:t>concatenation (</a:t>
            </a:r>
            <a:r>
              <a:rPr lang="en-US" dirty="0" err="1" smtClean="0">
                <a:solidFill>
                  <a:srgbClr val="000000"/>
                </a:solidFill>
              </a:rPr>
              <a:t>thu</a:t>
            </a:r>
            <a:r>
              <a:rPr lang="en-US" dirty="0" smtClean="0">
                <a:solidFill>
                  <a:srgbClr val="000000"/>
                </a:solidFill>
              </a:rPr>
              <a:t> </a:t>
            </a:r>
            <a:r>
              <a:rPr lang="en-US" dirty="0" err="1" smtClean="0">
                <a:solidFill>
                  <a:srgbClr val="000000"/>
                </a:solidFill>
              </a:rPr>
              <a:t>nhỏ</a:t>
            </a:r>
            <a:r>
              <a:rPr lang="en-US" dirty="0" smtClean="0">
                <a:solidFill>
                  <a:srgbClr val="000000"/>
                </a:solidFill>
              </a:rPr>
              <a:t> </a:t>
            </a:r>
            <a:r>
              <a:rPr lang="en-US" dirty="0" err="1" smtClean="0">
                <a:solidFill>
                  <a:srgbClr val="000000"/>
                </a:solidFill>
              </a:rPr>
              <a:t>và</a:t>
            </a:r>
            <a:r>
              <a:rPr lang="en-US" dirty="0" smtClean="0">
                <a:solidFill>
                  <a:srgbClr val="000000"/>
                </a:solidFill>
              </a:rPr>
              <a:t> </a:t>
            </a:r>
            <a:r>
              <a:rPr lang="en-US" dirty="0" err="1" smtClean="0">
                <a:solidFill>
                  <a:srgbClr val="000000"/>
                </a:solidFill>
              </a:rPr>
              <a:t>cố</a:t>
            </a:r>
            <a:r>
              <a:rPr lang="en-US" dirty="0" smtClean="0">
                <a:solidFill>
                  <a:srgbClr val="000000"/>
                </a:solidFill>
              </a:rPr>
              <a:t> </a:t>
            </a:r>
            <a:r>
              <a:rPr lang="en-US" dirty="0" err="1" smtClean="0">
                <a:solidFill>
                  <a:srgbClr val="000000"/>
                </a:solidFill>
              </a:rPr>
              <a:t>kết</a:t>
            </a:r>
            <a:r>
              <a:rPr lang="en-US" dirty="0" smtClean="0">
                <a:solidFill>
                  <a:srgbClr val="000000"/>
                </a:solidFill>
              </a:rPr>
              <a:t> ?)</a:t>
            </a:r>
            <a:endParaRPr lang="en-US" dirty="0">
              <a:solidFill>
                <a:srgbClr val="000000"/>
              </a:solidFill>
            </a:endParaRPr>
          </a:p>
          <a:p>
            <a:pPr marL="800100" lvl="1" indent="-342900" algn="l">
              <a:buFont typeface="Arial" pitchFamily="34" charset="0"/>
              <a:buChar char="•"/>
            </a:pPr>
            <a:r>
              <a:rPr lang="en-US" dirty="0" err="1" smtClean="0">
                <a:solidFill>
                  <a:srgbClr val="000000"/>
                </a:solidFill>
              </a:rPr>
              <a:t>Tối</a:t>
            </a:r>
            <a:r>
              <a:rPr lang="en-US" dirty="0" smtClean="0">
                <a:solidFill>
                  <a:srgbClr val="000000"/>
                </a:solidFill>
              </a:rPr>
              <a:t> </a:t>
            </a:r>
            <a:r>
              <a:rPr lang="en-US" dirty="0" err="1" smtClean="0">
                <a:solidFill>
                  <a:srgbClr val="000000"/>
                </a:solidFill>
              </a:rPr>
              <a:t>ưu</a:t>
            </a:r>
            <a:r>
              <a:rPr lang="en-US" dirty="0" smtClean="0">
                <a:solidFill>
                  <a:srgbClr val="000000"/>
                </a:solidFill>
              </a:rPr>
              <a:t> </a:t>
            </a:r>
            <a:r>
              <a:rPr lang="en-US" dirty="0" err="1" smtClean="0">
                <a:solidFill>
                  <a:srgbClr val="000000"/>
                </a:solidFill>
              </a:rPr>
              <a:t>tất</a:t>
            </a:r>
            <a:r>
              <a:rPr lang="en-US" dirty="0" smtClean="0">
                <a:solidFill>
                  <a:srgbClr val="000000"/>
                </a:solidFill>
              </a:rPr>
              <a:t> </a:t>
            </a:r>
            <a:r>
              <a:rPr lang="en-US" dirty="0" err="1" smtClean="0">
                <a:solidFill>
                  <a:srgbClr val="000000"/>
                </a:solidFill>
              </a:rPr>
              <a:t>cả</a:t>
            </a:r>
            <a:r>
              <a:rPr lang="en-US" dirty="0" smtClean="0">
                <a:solidFill>
                  <a:srgbClr val="000000"/>
                </a:solidFill>
              </a:rPr>
              <a:t> image files</a:t>
            </a:r>
            <a:r>
              <a:rPr lang="en-US" dirty="0">
                <a:solidFill>
                  <a:srgbClr val="000000"/>
                </a:solidFill>
              </a:rPr>
              <a:t>, HTML</a:t>
            </a:r>
          </a:p>
          <a:p>
            <a:pPr marL="800100" lvl="1" indent="-342900" algn="l">
              <a:buFont typeface="Arial" pitchFamily="34" charset="0"/>
              <a:buChar char="•"/>
            </a:pPr>
            <a:r>
              <a:rPr lang="en-US" dirty="0">
                <a:solidFill>
                  <a:srgbClr val="000000"/>
                </a:solidFill>
              </a:rPr>
              <a:t>Compile </a:t>
            </a:r>
            <a:r>
              <a:rPr lang="en-US" dirty="0" err="1">
                <a:solidFill>
                  <a:srgbClr val="000000"/>
                </a:solidFill>
              </a:rPr>
              <a:t>CoffeeScript</a:t>
            </a:r>
            <a:r>
              <a:rPr lang="en-US" dirty="0">
                <a:solidFill>
                  <a:srgbClr val="000000"/>
                </a:solidFill>
              </a:rPr>
              <a:t> and Compass files</a:t>
            </a:r>
          </a:p>
          <a:p>
            <a:pPr marL="342900" indent="-342900" algn="l">
              <a:buFont typeface="Arial" pitchFamily="34" charset="0"/>
              <a:buChar char="•"/>
            </a:pPr>
            <a:r>
              <a:rPr lang="en-US" dirty="0">
                <a:solidFill>
                  <a:srgbClr val="000000"/>
                </a:solidFill>
              </a:rPr>
              <a:t>Automatically lint your scripts</a:t>
            </a:r>
          </a:p>
          <a:p>
            <a:pPr marL="800100" lvl="1" indent="-342900" algn="l">
              <a:buFont typeface="Arial" pitchFamily="34" charset="0"/>
              <a:buChar char="•"/>
            </a:pPr>
            <a:r>
              <a:rPr lang="en-US" dirty="0" err="1" smtClean="0">
                <a:solidFill>
                  <a:srgbClr val="000000"/>
                </a:solidFill>
              </a:rPr>
              <a:t>Tất</a:t>
            </a:r>
            <a:r>
              <a:rPr lang="en-US" dirty="0" smtClean="0">
                <a:solidFill>
                  <a:srgbClr val="000000"/>
                </a:solidFill>
              </a:rPr>
              <a:t> </a:t>
            </a:r>
            <a:r>
              <a:rPr lang="en-US" dirty="0" err="1" smtClean="0">
                <a:solidFill>
                  <a:srgbClr val="000000"/>
                </a:solidFill>
              </a:rPr>
              <a:t>cả</a:t>
            </a:r>
            <a:r>
              <a:rPr lang="en-US" dirty="0" smtClean="0">
                <a:solidFill>
                  <a:srgbClr val="000000"/>
                </a:solidFill>
              </a:rPr>
              <a:t> scripts </a:t>
            </a:r>
            <a:r>
              <a:rPr lang="en-US" dirty="0" err="1" smtClean="0">
                <a:solidFill>
                  <a:srgbClr val="000000"/>
                </a:solidFill>
              </a:rPr>
              <a:t>đều</a:t>
            </a:r>
            <a:r>
              <a:rPr lang="en-US" dirty="0" smtClean="0">
                <a:solidFill>
                  <a:srgbClr val="000000"/>
                </a:solidFill>
              </a:rPr>
              <a:t> </a:t>
            </a:r>
            <a:r>
              <a:rPr lang="en-US" dirty="0" err="1" smtClean="0">
                <a:solidFill>
                  <a:srgbClr val="000000"/>
                </a:solidFill>
              </a:rPr>
              <a:t>được</a:t>
            </a:r>
            <a:r>
              <a:rPr lang="en-US" dirty="0" smtClean="0">
                <a:solidFill>
                  <a:srgbClr val="000000"/>
                </a:solidFill>
              </a:rPr>
              <a:t> </a:t>
            </a:r>
            <a:r>
              <a:rPr lang="en-US" dirty="0" err="1" smtClean="0">
                <a:solidFill>
                  <a:srgbClr val="000000"/>
                </a:solidFill>
              </a:rPr>
              <a:t>tự</a:t>
            </a:r>
            <a:r>
              <a:rPr lang="en-US" dirty="0" smtClean="0">
                <a:solidFill>
                  <a:srgbClr val="000000"/>
                </a:solidFill>
              </a:rPr>
              <a:t> </a:t>
            </a:r>
            <a:r>
              <a:rPr lang="en-US" dirty="0" err="1" smtClean="0">
                <a:solidFill>
                  <a:srgbClr val="000000"/>
                </a:solidFill>
              </a:rPr>
              <a:t>động</a:t>
            </a:r>
            <a:r>
              <a:rPr lang="en-US" dirty="0" smtClean="0">
                <a:solidFill>
                  <a:srgbClr val="000000"/>
                </a:solidFill>
              </a:rPr>
              <a:t> </a:t>
            </a:r>
            <a:r>
              <a:rPr lang="en-US" dirty="0" err="1" smtClean="0">
                <a:solidFill>
                  <a:srgbClr val="000000"/>
                </a:solidFill>
              </a:rPr>
              <a:t>chạy</a:t>
            </a:r>
            <a:r>
              <a:rPr lang="en-US" dirty="0" smtClean="0">
                <a:solidFill>
                  <a:srgbClr val="000000"/>
                </a:solidFill>
              </a:rPr>
              <a:t> qua </a:t>
            </a:r>
            <a:r>
              <a:rPr lang="en-US" dirty="0" err="1" smtClean="0">
                <a:solidFill>
                  <a:srgbClr val="000000"/>
                </a:solidFill>
              </a:rPr>
              <a:t>JSHint</a:t>
            </a:r>
            <a:r>
              <a:rPr lang="en-US" dirty="0" smtClean="0">
                <a:solidFill>
                  <a:srgbClr val="000000"/>
                </a:solidFill>
              </a:rPr>
              <a:t> </a:t>
            </a:r>
            <a:r>
              <a:rPr lang="en-US" dirty="0" err="1" smtClean="0">
                <a:solidFill>
                  <a:srgbClr val="000000"/>
                </a:solidFill>
              </a:rPr>
              <a:t>để</a:t>
            </a:r>
            <a:r>
              <a:rPr lang="en-US" dirty="0" smtClean="0">
                <a:solidFill>
                  <a:srgbClr val="000000"/>
                </a:solidFill>
              </a:rPr>
              <a:t> </a:t>
            </a:r>
            <a:r>
              <a:rPr lang="en-US" dirty="0" err="1" smtClean="0">
                <a:solidFill>
                  <a:srgbClr val="000000"/>
                </a:solidFill>
              </a:rPr>
              <a:t>đảm</a:t>
            </a:r>
            <a:r>
              <a:rPr lang="en-US" dirty="0" smtClean="0">
                <a:solidFill>
                  <a:srgbClr val="000000"/>
                </a:solidFill>
              </a:rPr>
              <a:t> </a:t>
            </a:r>
            <a:r>
              <a:rPr lang="en-US" dirty="0" err="1" smtClean="0">
                <a:solidFill>
                  <a:srgbClr val="000000"/>
                </a:solidFill>
              </a:rPr>
              <a:t>bảo</a:t>
            </a:r>
            <a:r>
              <a:rPr lang="en-US" dirty="0" smtClean="0">
                <a:solidFill>
                  <a:srgbClr val="000000"/>
                </a:solidFill>
              </a:rPr>
              <a:t> </a:t>
            </a:r>
            <a:r>
              <a:rPr lang="en-US" dirty="0" err="1" smtClean="0">
                <a:solidFill>
                  <a:srgbClr val="000000"/>
                </a:solidFill>
              </a:rPr>
              <a:t>nó</a:t>
            </a:r>
            <a:r>
              <a:rPr lang="en-US" dirty="0" smtClean="0">
                <a:solidFill>
                  <a:srgbClr val="000000"/>
                </a:solidFill>
              </a:rPr>
              <a:t> </a:t>
            </a:r>
            <a:r>
              <a:rPr lang="en-US" dirty="0" err="1" smtClean="0">
                <a:solidFill>
                  <a:srgbClr val="000000"/>
                </a:solidFill>
              </a:rPr>
              <a:t>tuân</a:t>
            </a:r>
            <a:r>
              <a:rPr lang="en-US" dirty="0" smtClean="0">
                <a:solidFill>
                  <a:srgbClr val="000000"/>
                </a:solidFill>
              </a:rPr>
              <a:t> </a:t>
            </a:r>
            <a:r>
              <a:rPr lang="en-US" dirty="0" err="1" smtClean="0">
                <a:solidFill>
                  <a:srgbClr val="000000"/>
                </a:solidFill>
              </a:rPr>
              <a:t>theo</a:t>
            </a:r>
            <a:r>
              <a:rPr lang="en-US" dirty="0" smtClean="0">
                <a:solidFill>
                  <a:srgbClr val="000000"/>
                </a:solidFill>
              </a:rPr>
              <a:t> </a:t>
            </a:r>
            <a:r>
              <a:rPr lang="en-US" dirty="0" err="1" smtClean="0">
                <a:solidFill>
                  <a:srgbClr val="000000"/>
                </a:solidFill>
              </a:rPr>
              <a:t>những</a:t>
            </a:r>
            <a:r>
              <a:rPr lang="en-US" dirty="0" smtClean="0">
                <a:solidFill>
                  <a:srgbClr val="000000"/>
                </a:solidFill>
              </a:rPr>
              <a:t> best-practices.</a:t>
            </a: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55</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1084822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a:latin typeface="Constantia"/>
                <a:cs typeface="Constantia"/>
              </a:rPr>
              <a:t>Yeoman </a:t>
            </a:r>
            <a:r>
              <a:rPr lang="en-US" sz="6000" dirty="0" smtClean="0">
                <a:latin typeface="Constantia"/>
                <a:cs typeface="Constantia"/>
              </a:rPr>
              <a:t>features</a:t>
            </a:r>
            <a:endParaRPr lang="en-US" sz="6000" dirty="0">
              <a:latin typeface="Constantia"/>
              <a:cs typeface="Constantia"/>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a:solidFill>
                  <a:srgbClr val="000000"/>
                </a:solidFill>
              </a:rPr>
              <a:t>Built-in preview server</a:t>
            </a:r>
          </a:p>
          <a:p>
            <a:pPr marL="342900" indent="-342900" algn="l">
              <a:buFont typeface="Arial" pitchFamily="34" charset="0"/>
              <a:buChar char="•"/>
            </a:pPr>
            <a:r>
              <a:rPr lang="en-US" dirty="0" err="1" smtClean="0">
                <a:solidFill>
                  <a:srgbClr val="000000"/>
                </a:solidFill>
              </a:rPr>
              <a:t>Tối</a:t>
            </a:r>
            <a:r>
              <a:rPr lang="en-US" dirty="0" smtClean="0">
                <a:solidFill>
                  <a:srgbClr val="000000"/>
                </a:solidFill>
              </a:rPr>
              <a:t> </a:t>
            </a:r>
            <a:r>
              <a:rPr lang="en-US" dirty="0" err="1" smtClean="0">
                <a:solidFill>
                  <a:srgbClr val="000000"/>
                </a:solidFill>
              </a:rPr>
              <a:t>ưu</a:t>
            </a:r>
            <a:r>
              <a:rPr lang="en-US" dirty="0" smtClean="0">
                <a:solidFill>
                  <a:srgbClr val="000000"/>
                </a:solidFill>
              </a:rPr>
              <a:t> </a:t>
            </a:r>
            <a:r>
              <a:rPr lang="en-US" dirty="0" err="1" smtClean="0">
                <a:solidFill>
                  <a:srgbClr val="000000"/>
                </a:solidFill>
              </a:rPr>
              <a:t>ảnh</a:t>
            </a:r>
            <a:r>
              <a:rPr lang="en-US" dirty="0" smtClean="0">
                <a:solidFill>
                  <a:srgbClr val="000000"/>
                </a:solidFill>
              </a:rPr>
              <a:t> </a:t>
            </a:r>
            <a:r>
              <a:rPr lang="en-US" dirty="0" err="1" smtClean="0">
                <a:solidFill>
                  <a:srgbClr val="000000"/>
                </a:solidFill>
              </a:rPr>
              <a:t>cực</a:t>
            </a:r>
            <a:r>
              <a:rPr lang="en-US" dirty="0" smtClean="0">
                <a:solidFill>
                  <a:srgbClr val="000000"/>
                </a:solidFill>
              </a:rPr>
              <a:t> </a:t>
            </a:r>
            <a:r>
              <a:rPr lang="en-US" dirty="0" err="1" smtClean="0">
                <a:solidFill>
                  <a:srgbClr val="000000"/>
                </a:solidFill>
              </a:rPr>
              <a:t>tốt</a:t>
            </a:r>
            <a:endParaRPr lang="en-US" dirty="0">
              <a:solidFill>
                <a:srgbClr val="000000"/>
              </a:solidFill>
            </a:endParaRPr>
          </a:p>
          <a:p>
            <a:pPr marL="800100" lvl="1" indent="-342900" algn="l">
              <a:buFont typeface="Arial" pitchFamily="34" charset="0"/>
              <a:buChar char="•"/>
            </a:pPr>
            <a:r>
              <a:rPr lang="en-US" dirty="0" err="1" smtClean="0">
                <a:solidFill>
                  <a:srgbClr val="000000"/>
                </a:solidFill>
              </a:rPr>
              <a:t>Dùng</a:t>
            </a:r>
            <a:r>
              <a:rPr lang="en-US" dirty="0" smtClean="0">
                <a:solidFill>
                  <a:srgbClr val="000000"/>
                </a:solidFill>
              </a:rPr>
              <a:t> </a:t>
            </a:r>
            <a:r>
              <a:rPr lang="en-US" dirty="0" err="1">
                <a:solidFill>
                  <a:srgbClr val="000000"/>
                </a:solidFill>
              </a:rPr>
              <a:t>OptiPNG</a:t>
            </a:r>
            <a:r>
              <a:rPr lang="en-US" dirty="0">
                <a:solidFill>
                  <a:srgbClr val="000000"/>
                </a:solidFill>
              </a:rPr>
              <a:t> </a:t>
            </a:r>
            <a:r>
              <a:rPr lang="en-US" dirty="0" err="1" smtClean="0">
                <a:solidFill>
                  <a:srgbClr val="000000"/>
                </a:solidFill>
              </a:rPr>
              <a:t>và</a:t>
            </a:r>
            <a:r>
              <a:rPr lang="en-US" dirty="0" smtClean="0">
                <a:solidFill>
                  <a:srgbClr val="000000"/>
                </a:solidFill>
              </a:rPr>
              <a:t> </a:t>
            </a:r>
            <a:r>
              <a:rPr lang="en-US" dirty="0" err="1">
                <a:solidFill>
                  <a:srgbClr val="000000"/>
                </a:solidFill>
              </a:rPr>
              <a:t>JPEGTran</a:t>
            </a:r>
            <a:endParaRPr lang="en-US" dirty="0">
              <a:solidFill>
                <a:srgbClr val="000000"/>
              </a:solidFill>
            </a:endParaRPr>
          </a:p>
          <a:p>
            <a:pPr marL="342900" indent="-342900" algn="l">
              <a:buFont typeface="Arial" pitchFamily="34" charset="0"/>
              <a:buChar char="•"/>
            </a:pPr>
            <a:r>
              <a:rPr lang="en-US" dirty="0" smtClean="0">
                <a:solidFill>
                  <a:srgbClr val="000000"/>
                </a:solidFill>
              </a:rPr>
              <a:t>Package </a:t>
            </a:r>
            <a:r>
              <a:rPr lang="en-US" dirty="0">
                <a:solidFill>
                  <a:srgbClr val="000000"/>
                </a:solidFill>
              </a:rPr>
              <a:t>management </a:t>
            </a:r>
            <a:r>
              <a:rPr lang="en-US" dirty="0" err="1" smtClean="0">
                <a:solidFill>
                  <a:srgbClr val="000000"/>
                </a:solidFill>
              </a:rPr>
              <a:t>cực</a:t>
            </a:r>
            <a:r>
              <a:rPr lang="en-US" dirty="0" smtClean="0">
                <a:solidFill>
                  <a:srgbClr val="000000"/>
                </a:solidFill>
              </a:rPr>
              <a:t> </a:t>
            </a:r>
            <a:r>
              <a:rPr lang="en-US" dirty="0" err="1" smtClean="0">
                <a:solidFill>
                  <a:srgbClr val="000000"/>
                </a:solidFill>
              </a:rPr>
              <a:t>ngon</a:t>
            </a:r>
            <a:endParaRPr lang="en-US" dirty="0">
              <a:solidFill>
                <a:srgbClr val="000000"/>
              </a:solidFill>
            </a:endParaRPr>
          </a:p>
          <a:p>
            <a:pPr marL="800100" lvl="1" indent="-342900" algn="l">
              <a:buFont typeface="Arial" pitchFamily="34" charset="0"/>
              <a:buChar char="•"/>
            </a:pPr>
            <a:r>
              <a:rPr lang="en-US" dirty="0" err="1" smtClean="0">
                <a:solidFill>
                  <a:srgbClr val="000000"/>
                </a:solidFill>
              </a:rPr>
              <a:t>Dễ</a:t>
            </a:r>
            <a:r>
              <a:rPr lang="en-US" dirty="0" smtClean="0">
                <a:solidFill>
                  <a:srgbClr val="000000"/>
                </a:solidFill>
              </a:rPr>
              <a:t> </a:t>
            </a:r>
            <a:r>
              <a:rPr lang="en-US" dirty="0" err="1" smtClean="0">
                <a:solidFill>
                  <a:srgbClr val="000000"/>
                </a:solidFill>
              </a:rPr>
              <a:t>dàng</a:t>
            </a:r>
            <a:r>
              <a:rPr lang="en-US" dirty="0" smtClean="0">
                <a:solidFill>
                  <a:srgbClr val="000000"/>
                </a:solidFill>
              </a:rPr>
              <a:t> search </a:t>
            </a:r>
            <a:r>
              <a:rPr lang="en-US" dirty="0" err="1" smtClean="0">
                <a:solidFill>
                  <a:srgbClr val="000000"/>
                </a:solidFill>
              </a:rPr>
              <a:t>được</a:t>
            </a:r>
            <a:r>
              <a:rPr lang="en-US" dirty="0" smtClean="0">
                <a:solidFill>
                  <a:srgbClr val="000000"/>
                </a:solidFill>
              </a:rPr>
              <a:t> packages </a:t>
            </a:r>
            <a:r>
              <a:rPr lang="en-US" dirty="0" err="1" smtClean="0">
                <a:solidFill>
                  <a:srgbClr val="000000"/>
                </a:solidFill>
              </a:rPr>
              <a:t>mới</a:t>
            </a:r>
            <a:r>
              <a:rPr lang="en-US" dirty="0" smtClean="0">
                <a:solidFill>
                  <a:srgbClr val="000000"/>
                </a:solidFill>
              </a:rPr>
              <a:t> </a:t>
            </a:r>
            <a:r>
              <a:rPr lang="en-US" dirty="0" err="1" smtClean="0">
                <a:solidFill>
                  <a:srgbClr val="000000"/>
                </a:solidFill>
              </a:rPr>
              <a:t>thông</a:t>
            </a:r>
            <a:r>
              <a:rPr lang="en-US" dirty="0" smtClean="0">
                <a:solidFill>
                  <a:srgbClr val="000000"/>
                </a:solidFill>
              </a:rPr>
              <a:t> qua command-line</a:t>
            </a:r>
            <a:r>
              <a:rPr lang="en-US" dirty="0">
                <a:solidFill>
                  <a:srgbClr val="000000"/>
                </a:solidFill>
              </a:rPr>
              <a:t>, </a:t>
            </a:r>
            <a:r>
              <a:rPr lang="en-US" dirty="0" err="1" smtClean="0">
                <a:solidFill>
                  <a:srgbClr val="000000"/>
                </a:solidFill>
              </a:rPr>
              <a:t>cài</a:t>
            </a:r>
            <a:r>
              <a:rPr lang="en-US" dirty="0" smtClean="0">
                <a:solidFill>
                  <a:srgbClr val="000000"/>
                </a:solidFill>
              </a:rPr>
              <a:t> </a:t>
            </a:r>
            <a:r>
              <a:rPr lang="en-US" dirty="0" err="1" smtClean="0">
                <a:solidFill>
                  <a:srgbClr val="000000"/>
                </a:solidFill>
              </a:rPr>
              <a:t>đặt</a:t>
            </a:r>
            <a:r>
              <a:rPr lang="en-US" dirty="0" smtClean="0">
                <a:solidFill>
                  <a:srgbClr val="000000"/>
                </a:solidFill>
              </a:rPr>
              <a:t> </a:t>
            </a:r>
            <a:r>
              <a:rPr lang="en-US" dirty="0" err="1" smtClean="0">
                <a:solidFill>
                  <a:srgbClr val="000000"/>
                </a:solidFill>
              </a:rPr>
              <a:t>và</a:t>
            </a:r>
            <a:r>
              <a:rPr lang="en-US" dirty="0" smtClean="0">
                <a:solidFill>
                  <a:srgbClr val="000000"/>
                </a:solidFill>
              </a:rPr>
              <a:t> update </a:t>
            </a:r>
            <a:r>
              <a:rPr lang="en-US" dirty="0" err="1" smtClean="0">
                <a:solidFill>
                  <a:srgbClr val="000000"/>
                </a:solidFill>
              </a:rPr>
              <a:t>chúng</a:t>
            </a:r>
            <a:r>
              <a:rPr lang="en-US" dirty="0" smtClean="0">
                <a:solidFill>
                  <a:srgbClr val="000000"/>
                </a:solidFill>
              </a:rPr>
              <a:t> </a:t>
            </a:r>
            <a:r>
              <a:rPr lang="en-US" dirty="0" err="1" smtClean="0">
                <a:solidFill>
                  <a:srgbClr val="000000"/>
                </a:solidFill>
              </a:rPr>
              <a:t>mà</a:t>
            </a:r>
            <a:r>
              <a:rPr lang="en-US" dirty="0" smtClean="0">
                <a:solidFill>
                  <a:srgbClr val="000000"/>
                </a:solidFill>
              </a:rPr>
              <a:t> </a:t>
            </a:r>
            <a:r>
              <a:rPr lang="en-US" dirty="0" err="1" smtClean="0">
                <a:solidFill>
                  <a:srgbClr val="000000"/>
                </a:solidFill>
              </a:rPr>
              <a:t>không</a:t>
            </a:r>
            <a:r>
              <a:rPr lang="en-US" dirty="0" smtClean="0">
                <a:solidFill>
                  <a:srgbClr val="000000"/>
                </a:solidFill>
              </a:rPr>
              <a:t> </a:t>
            </a:r>
            <a:r>
              <a:rPr lang="en-US" dirty="0" err="1" smtClean="0">
                <a:solidFill>
                  <a:srgbClr val="000000"/>
                </a:solidFill>
              </a:rPr>
              <a:t>cần</a:t>
            </a:r>
            <a:r>
              <a:rPr lang="en-US" dirty="0" smtClean="0">
                <a:solidFill>
                  <a:srgbClr val="000000"/>
                </a:solidFill>
              </a:rPr>
              <a:t> </a:t>
            </a:r>
            <a:r>
              <a:rPr lang="en-US" dirty="0" err="1" smtClean="0">
                <a:solidFill>
                  <a:srgbClr val="000000"/>
                </a:solidFill>
              </a:rPr>
              <a:t>mở</a:t>
            </a:r>
            <a:r>
              <a:rPr lang="en-US" dirty="0" smtClean="0">
                <a:solidFill>
                  <a:srgbClr val="000000"/>
                </a:solidFill>
              </a:rPr>
              <a:t> browser.</a:t>
            </a:r>
            <a:endParaRPr lang="en-US" dirty="0">
              <a:solidFill>
                <a:srgbClr val="000000"/>
              </a:solidFill>
            </a:endParaRPr>
          </a:p>
          <a:p>
            <a:pPr marL="342900" indent="-342900" algn="l">
              <a:buFont typeface="Arial" pitchFamily="34" charset="0"/>
              <a:buChar char="•"/>
            </a:pPr>
            <a:r>
              <a:rPr lang="en-US" dirty="0" err="1">
                <a:solidFill>
                  <a:srgbClr val="000000"/>
                </a:solidFill>
              </a:rPr>
              <a:t>PhantomJS</a:t>
            </a:r>
            <a:r>
              <a:rPr lang="en-US" dirty="0">
                <a:solidFill>
                  <a:srgbClr val="000000"/>
                </a:solidFill>
              </a:rPr>
              <a:t> Unit Testing </a:t>
            </a:r>
          </a:p>
          <a:p>
            <a:pPr marL="800100" lvl="1" indent="-342900" algn="l">
              <a:buFont typeface="Arial" pitchFamily="34" charset="0"/>
              <a:buChar char="•"/>
            </a:pPr>
            <a:r>
              <a:rPr lang="en-US" dirty="0" err="1" smtClean="0">
                <a:solidFill>
                  <a:srgbClr val="000000"/>
                </a:solidFill>
              </a:rPr>
              <a:t>Dễ</a:t>
            </a:r>
            <a:r>
              <a:rPr lang="en-US" dirty="0" smtClean="0">
                <a:solidFill>
                  <a:srgbClr val="000000"/>
                </a:solidFill>
              </a:rPr>
              <a:t> </a:t>
            </a:r>
            <a:r>
              <a:rPr lang="en-US" dirty="0" err="1" smtClean="0">
                <a:solidFill>
                  <a:srgbClr val="000000"/>
                </a:solidFill>
              </a:rPr>
              <a:t>dàng</a:t>
            </a:r>
            <a:r>
              <a:rPr lang="en-US" dirty="0" smtClean="0">
                <a:solidFill>
                  <a:srgbClr val="000000"/>
                </a:solidFill>
              </a:rPr>
              <a:t> </a:t>
            </a:r>
            <a:r>
              <a:rPr lang="en-US" dirty="0" err="1" smtClean="0">
                <a:solidFill>
                  <a:srgbClr val="000000"/>
                </a:solidFill>
              </a:rPr>
              <a:t>chạy</a:t>
            </a:r>
            <a:r>
              <a:rPr lang="en-US" dirty="0" smtClean="0">
                <a:solidFill>
                  <a:srgbClr val="000000"/>
                </a:solidFill>
              </a:rPr>
              <a:t> unit </a:t>
            </a:r>
            <a:r>
              <a:rPr lang="en-US" dirty="0">
                <a:solidFill>
                  <a:srgbClr val="000000"/>
                </a:solidFill>
              </a:rPr>
              <a:t>tests </a:t>
            </a:r>
            <a:r>
              <a:rPr lang="en-US" dirty="0" err="1" smtClean="0">
                <a:solidFill>
                  <a:srgbClr val="000000"/>
                </a:solidFill>
              </a:rPr>
              <a:t>trong</a:t>
            </a:r>
            <a:r>
              <a:rPr lang="en-US" dirty="0" smtClean="0">
                <a:solidFill>
                  <a:srgbClr val="000000"/>
                </a:solidFill>
              </a:rPr>
              <a:t> </a:t>
            </a:r>
            <a:r>
              <a:rPr lang="en-US" dirty="0" err="1" smtClean="0">
                <a:solidFill>
                  <a:srgbClr val="000000"/>
                </a:solidFill>
              </a:rPr>
              <a:t>WebKit</a:t>
            </a:r>
            <a:r>
              <a:rPr lang="en-US" dirty="0" smtClean="0">
                <a:solidFill>
                  <a:srgbClr val="000000"/>
                </a:solidFill>
              </a:rPr>
              <a:t> </a:t>
            </a:r>
            <a:r>
              <a:rPr lang="en-US" dirty="0" err="1" smtClean="0">
                <a:solidFill>
                  <a:srgbClr val="000000"/>
                </a:solidFill>
              </a:rPr>
              <a:t>thông</a:t>
            </a:r>
            <a:r>
              <a:rPr lang="en-US" dirty="0" smtClean="0">
                <a:solidFill>
                  <a:srgbClr val="000000"/>
                </a:solidFill>
              </a:rPr>
              <a:t> qua </a:t>
            </a:r>
            <a:r>
              <a:rPr lang="en-US" dirty="0" err="1" smtClean="0">
                <a:solidFill>
                  <a:srgbClr val="000000"/>
                </a:solidFill>
              </a:rPr>
              <a:t>PhantomJS</a:t>
            </a:r>
            <a:r>
              <a:rPr lang="en-US" dirty="0" smtClean="0">
                <a:solidFill>
                  <a:srgbClr val="000000"/>
                </a:solidFill>
              </a:rPr>
              <a:t>.</a:t>
            </a: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56</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30746378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5400" dirty="0">
                <a:latin typeface="Constantia"/>
                <a:cs typeface="Constantia"/>
              </a:rPr>
              <a:t>Workflow without Yeoman</a:t>
            </a:r>
            <a:endParaRPr lang="en-US" sz="6000" dirty="0">
              <a:latin typeface="Constantia"/>
              <a:cs typeface="Constantia"/>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mj-lt"/>
              <a:buAutoNum type="arabicPeriod"/>
            </a:pPr>
            <a:r>
              <a:rPr lang="en-US" dirty="0" err="1" smtClean="0">
                <a:solidFill>
                  <a:srgbClr val="000000"/>
                </a:solidFill>
              </a:rPr>
              <a:t>Tìm</a:t>
            </a:r>
            <a:r>
              <a:rPr lang="en-US" dirty="0" smtClean="0">
                <a:solidFill>
                  <a:srgbClr val="000000"/>
                </a:solidFill>
              </a:rPr>
              <a:t> </a:t>
            </a:r>
            <a:r>
              <a:rPr lang="en-US" dirty="0">
                <a:solidFill>
                  <a:srgbClr val="000000"/>
                </a:solidFill>
              </a:rPr>
              <a:t>HTML Boilerplate</a:t>
            </a:r>
          </a:p>
          <a:p>
            <a:pPr marL="457200" indent="-457200" algn="l">
              <a:buFont typeface="+mj-lt"/>
              <a:buAutoNum type="arabicPeriod"/>
            </a:pPr>
            <a:r>
              <a:rPr lang="en-US" dirty="0" smtClean="0">
                <a:solidFill>
                  <a:srgbClr val="000000"/>
                </a:solidFill>
              </a:rPr>
              <a:t>Download &amp; </a:t>
            </a:r>
            <a:r>
              <a:rPr lang="en-US" dirty="0">
                <a:solidFill>
                  <a:srgbClr val="000000"/>
                </a:solidFill>
              </a:rPr>
              <a:t>add </a:t>
            </a:r>
            <a:r>
              <a:rPr lang="en-US" dirty="0" err="1" smtClean="0">
                <a:solidFill>
                  <a:srgbClr val="000000"/>
                </a:solidFill>
              </a:rPr>
              <a:t>vào</a:t>
            </a:r>
            <a:r>
              <a:rPr lang="en-US" dirty="0" smtClean="0">
                <a:solidFill>
                  <a:srgbClr val="000000"/>
                </a:solidFill>
              </a:rPr>
              <a:t> </a:t>
            </a:r>
            <a:r>
              <a:rPr lang="en-US" dirty="0">
                <a:solidFill>
                  <a:srgbClr val="000000"/>
                </a:solidFill>
              </a:rPr>
              <a:t>project</a:t>
            </a:r>
          </a:p>
          <a:p>
            <a:pPr marL="457200" indent="-457200" algn="l">
              <a:buFont typeface="+mj-lt"/>
              <a:buAutoNum type="arabicPeriod"/>
            </a:pPr>
            <a:r>
              <a:rPr lang="en-US" dirty="0" err="1" smtClean="0">
                <a:solidFill>
                  <a:srgbClr val="000000"/>
                </a:solidFill>
              </a:rPr>
              <a:t>Tìm</a:t>
            </a:r>
            <a:r>
              <a:rPr lang="en-US" dirty="0" smtClean="0">
                <a:solidFill>
                  <a:srgbClr val="000000"/>
                </a:solidFill>
              </a:rPr>
              <a:t> UI </a:t>
            </a:r>
            <a:r>
              <a:rPr lang="en-US" dirty="0">
                <a:solidFill>
                  <a:srgbClr val="000000"/>
                </a:solidFill>
              </a:rPr>
              <a:t>Boilerplate</a:t>
            </a:r>
          </a:p>
          <a:p>
            <a:pPr marL="457200" indent="-457200" algn="l">
              <a:buFont typeface="+mj-lt"/>
              <a:buAutoNum type="arabicPeriod"/>
            </a:pPr>
            <a:r>
              <a:rPr lang="en-US" dirty="0" smtClean="0">
                <a:solidFill>
                  <a:srgbClr val="000000"/>
                </a:solidFill>
              </a:rPr>
              <a:t>Download &amp; </a:t>
            </a:r>
            <a:r>
              <a:rPr lang="en-US" dirty="0">
                <a:solidFill>
                  <a:srgbClr val="000000"/>
                </a:solidFill>
              </a:rPr>
              <a:t>add </a:t>
            </a:r>
            <a:r>
              <a:rPr lang="en-US" dirty="0" err="1" smtClean="0">
                <a:solidFill>
                  <a:srgbClr val="000000"/>
                </a:solidFill>
              </a:rPr>
              <a:t>vào</a:t>
            </a:r>
            <a:r>
              <a:rPr lang="en-US" dirty="0" smtClean="0">
                <a:solidFill>
                  <a:srgbClr val="000000"/>
                </a:solidFill>
              </a:rPr>
              <a:t> </a:t>
            </a:r>
            <a:r>
              <a:rPr lang="en-US" dirty="0">
                <a:solidFill>
                  <a:srgbClr val="000000"/>
                </a:solidFill>
              </a:rPr>
              <a:t>project</a:t>
            </a:r>
          </a:p>
          <a:p>
            <a:pPr marL="457200" indent="-457200" algn="l">
              <a:buFont typeface="+mj-lt"/>
              <a:buAutoNum type="arabicPeriod"/>
            </a:pPr>
            <a:r>
              <a:rPr lang="en-US" dirty="0" smtClean="0">
                <a:solidFill>
                  <a:srgbClr val="000000"/>
                </a:solidFill>
              </a:rPr>
              <a:t>Download </a:t>
            </a:r>
            <a:r>
              <a:rPr lang="en-US" dirty="0">
                <a:solidFill>
                  <a:srgbClr val="000000"/>
                </a:solidFill>
              </a:rPr>
              <a:t>project libs, </a:t>
            </a:r>
            <a:r>
              <a:rPr lang="en-US" dirty="0" smtClean="0">
                <a:solidFill>
                  <a:srgbClr val="000000"/>
                </a:solidFill>
              </a:rPr>
              <a:t>add</a:t>
            </a:r>
            <a:endParaRPr lang="en-US" dirty="0">
              <a:solidFill>
                <a:srgbClr val="000000"/>
              </a:solidFill>
            </a:endParaRPr>
          </a:p>
          <a:p>
            <a:pPr marL="457200" indent="-457200" algn="l">
              <a:buFont typeface="+mj-lt"/>
              <a:buAutoNum type="arabicPeriod"/>
            </a:pPr>
            <a:r>
              <a:rPr lang="en-US" dirty="0" smtClean="0">
                <a:solidFill>
                  <a:srgbClr val="000000"/>
                </a:solidFill>
              </a:rPr>
              <a:t>Copy </a:t>
            </a:r>
            <a:r>
              <a:rPr lang="en-US" dirty="0">
                <a:solidFill>
                  <a:srgbClr val="000000"/>
                </a:solidFill>
              </a:rPr>
              <a:t>boilerplate </a:t>
            </a:r>
            <a:r>
              <a:rPr lang="en-US" dirty="0" err="1" smtClean="0">
                <a:solidFill>
                  <a:srgbClr val="000000"/>
                </a:solidFill>
              </a:rPr>
              <a:t>cho</a:t>
            </a:r>
            <a:r>
              <a:rPr lang="en-US" dirty="0" smtClean="0">
                <a:solidFill>
                  <a:srgbClr val="000000"/>
                </a:solidFill>
              </a:rPr>
              <a:t> </a:t>
            </a:r>
            <a:r>
              <a:rPr lang="en-US" dirty="0">
                <a:solidFill>
                  <a:srgbClr val="000000"/>
                </a:solidFill>
              </a:rPr>
              <a:t>models, views, setup</a:t>
            </a:r>
          </a:p>
          <a:p>
            <a:pPr marL="457200" indent="-457200" algn="l">
              <a:buFont typeface="+mj-lt"/>
              <a:buAutoNum type="arabicPeriod"/>
            </a:pPr>
            <a:r>
              <a:rPr lang="en-US" dirty="0" smtClean="0">
                <a:solidFill>
                  <a:srgbClr val="000000"/>
                </a:solidFill>
              </a:rPr>
              <a:t>Setup </a:t>
            </a:r>
            <a:r>
              <a:rPr lang="en-US" dirty="0">
                <a:solidFill>
                  <a:srgbClr val="000000"/>
                </a:solidFill>
              </a:rPr>
              <a:t>test runner</a:t>
            </a:r>
          </a:p>
          <a:p>
            <a:pPr marL="457200" indent="-457200" algn="l">
              <a:buFont typeface="+mj-lt"/>
              <a:buAutoNum type="arabicPeriod"/>
            </a:pPr>
            <a:r>
              <a:rPr lang="en-US" dirty="0" smtClean="0">
                <a:solidFill>
                  <a:srgbClr val="000000"/>
                </a:solidFill>
              </a:rPr>
              <a:t>Setup </a:t>
            </a:r>
            <a:r>
              <a:rPr lang="en-US" dirty="0">
                <a:solidFill>
                  <a:srgbClr val="000000"/>
                </a:solidFill>
              </a:rPr>
              <a:t>build process</a:t>
            </a:r>
          </a:p>
          <a:p>
            <a:pPr marL="457200" indent="-457200" algn="l">
              <a:buFont typeface="+mj-lt"/>
              <a:buAutoNum type="arabicPeriod"/>
            </a:pPr>
            <a:r>
              <a:rPr lang="en-US" dirty="0" err="1" smtClean="0">
                <a:solidFill>
                  <a:srgbClr val="000000"/>
                </a:solidFill>
              </a:rPr>
              <a:t>Viết</a:t>
            </a:r>
            <a:r>
              <a:rPr lang="en-US" dirty="0" smtClean="0">
                <a:solidFill>
                  <a:srgbClr val="000000"/>
                </a:solidFill>
              </a:rPr>
              <a:t> code!</a:t>
            </a: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57</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18602614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a:latin typeface="Constantia"/>
                <a:cs typeface="Constantia"/>
              </a:rPr>
              <a:t>Yeoman </a:t>
            </a:r>
            <a:r>
              <a:rPr lang="en-US" sz="6000" dirty="0" smtClean="0">
                <a:latin typeface="Constantia"/>
                <a:cs typeface="Constantia"/>
              </a:rPr>
              <a:t>workflow</a:t>
            </a:r>
            <a:endParaRPr lang="en-US" sz="6000" dirty="0">
              <a:latin typeface="Constantia"/>
              <a:cs typeface="Constantia"/>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58</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319212" y="2166937"/>
            <a:ext cx="6505575" cy="2524125"/>
          </a:xfrm>
          <a:prstGeom prst="rect">
            <a:avLst/>
          </a:prstGeom>
        </p:spPr>
      </p:pic>
    </p:spTree>
    <p:extLst>
      <p:ext uri="{BB962C8B-B14F-4D97-AF65-F5344CB8AC3E}">
        <p14:creationId xmlns:p14="http://schemas.microsoft.com/office/powerpoint/2010/main" xmlns="" val="3165137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a:latin typeface="Constantia"/>
                <a:cs typeface="Constantia"/>
              </a:rPr>
              <a:t>Yeoman </a:t>
            </a:r>
            <a:r>
              <a:rPr lang="en-US" sz="6000" dirty="0" smtClean="0">
                <a:latin typeface="Constantia"/>
                <a:cs typeface="Constantia"/>
              </a:rPr>
              <a:t>workflow</a:t>
            </a:r>
            <a:endParaRPr lang="en-US" sz="6000" dirty="0">
              <a:latin typeface="Constantia"/>
              <a:cs typeface="Constantia"/>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a:solidFill>
                  <a:srgbClr val="000000"/>
                </a:solidFill>
              </a:rPr>
              <a:t>Includes:</a:t>
            </a:r>
          </a:p>
          <a:p>
            <a:pPr marL="342900" indent="-342900" algn="l">
              <a:buFont typeface="Arial" pitchFamily="34" charset="0"/>
              <a:buChar char="•"/>
            </a:pPr>
            <a:r>
              <a:rPr lang="en-US" dirty="0" smtClean="0">
                <a:solidFill>
                  <a:srgbClr val="000000"/>
                </a:solidFill>
              </a:rPr>
              <a:t>HTML5 </a:t>
            </a:r>
            <a:r>
              <a:rPr lang="en-US" dirty="0">
                <a:solidFill>
                  <a:srgbClr val="000000"/>
                </a:solidFill>
              </a:rPr>
              <a:t>Boilerplate</a:t>
            </a:r>
          </a:p>
          <a:p>
            <a:pPr marL="342900" indent="-342900" algn="l">
              <a:buFont typeface="Arial" pitchFamily="34" charset="0"/>
              <a:buChar char="•"/>
            </a:pPr>
            <a:r>
              <a:rPr lang="en-US" dirty="0" smtClean="0">
                <a:solidFill>
                  <a:srgbClr val="000000"/>
                </a:solidFill>
              </a:rPr>
              <a:t>Twitter </a:t>
            </a:r>
            <a:r>
              <a:rPr lang="en-US" dirty="0">
                <a:solidFill>
                  <a:srgbClr val="000000"/>
                </a:solidFill>
              </a:rPr>
              <a:t>Bootstrap</a:t>
            </a:r>
          </a:p>
          <a:p>
            <a:pPr marL="342900" indent="-342900" algn="l">
              <a:buFont typeface="Arial" pitchFamily="34" charset="0"/>
              <a:buChar char="•"/>
            </a:pPr>
            <a:r>
              <a:rPr lang="en-US" dirty="0" err="1" smtClean="0">
                <a:solidFill>
                  <a:srgbClr val="000000"/>
                </a:solidFill>
              </a:rPr>
              <a:t>AngularJS</a:t>
            </a:r>
            <a:endParaRPr lang="en-US" dirty="0">
              <a:solidFill>
                <a:srgbClr val="000000"/>
              </a:solidFill>
            </a:endParaRPr>
          </a:p>
          <a:p>
            <a:pPr marL="342900" indent="-342900" algn="l">
              <a:buFont typeface="Arial" pitchFamily="34" charset="0"/>
              <a:buChar char="•"/>
            </a:pPr>
            <a:r>
              <a:rPr lang="en-US" dirty="0" smtClean="0">
                <a:solidFill>
                  <a:srgbClr val="000000"/>
                </a:solidFill>
              </a:rPr>
              <a:t>Karma </a:t>
            </a:r>
            <a:r>
              <a:rPr lang="en-US" dirty="0" err="1">
                <a:solidFill>
                  <a:srgbClr val="000000"/>
                </a:solidFill>
              </a:rPr>
              <a:t>Testrunner</a:t>
            </a:r>
            <a:endParaRPr lang="en-US" dirty="0">
              <a:solidFill>
                <a:srgbClr val="000000"/>
              </a:solidFill>
            </a:endParaRPr>
          </a:p>
          <a:p>
            <a:pPr marL="342900" indent="-342900" algn="l">
              <a:buFont typeface="Arial" pitchFamily="34" charset="0"/>
              <a:buChar char="•"/>
            </a:pPr>
            <a:r>
              <a:rPr lang="en-US" dirty="0" smtClean="0">
                <a:solidFill>
                  <a:srgbClr val="000000"/>
                </a:solidFill>
              </a:rPr>
              <a:t>Scaffolding </a:t>
            </a:r>
            <a:r>
              <a:rPr lang="en-US" dirty="0">
                <a:solidFill>
                  <a:srgbClr val="000000"/>
                </a:solidFill>
              </a:rPr>
              <a:t>for Models, Directives, Routes, Views, Values, Constants, Services, Factories, ...</a:t>
            </a:r>
          </a:p>
          <a:p>
            <a:pPr marL="342900" indent="-342900" algn="l">
              <a:buFont typeface="Arial" pitchFamily="34" charset="0"/>
              <a:buChar char="•"/>
            </a:pPr>
            <a:r>
              <a:rPr lang="en-US" dirty="0" smtClean="0">
                <a:solidFill>
                  <a:srgbClr val="000000"/>
                </a:solidFill>
              </a:rPr>
              <a:t>DI-aware </a:t>
            </a:r>
            <a:r>
              <a:rPr lang="en-US" dirty="0">
                <a:solidFill>
                  <a:srgbClr val="000000"/>
                </a:solidFill>
              </a:rPr>
              <a:t>JavaScript </a:t>
            </a:r>
            <a:r>
              <a:rPr lang="en-US" dirty="0" err="1">
                <a:solidFill>
                  <a:srgbClr val="000000"/>
                </a:solidFill>
              </a:rPr>
              <a:t>minification</a:t>
            </a:r>
            <a:endParaRPr lang="en-US" dirty="0">
              <a:solidFill>
                <a:srgbClr val="000000"/>
              </a:solidFill>
            </a:endParaRPr>
          </a:p>
          <a:p>
            <a:pPr marL="342900" indent="-342900" algn="l">
              <a:buFont typeface="Arial" pitchFamily="34" charset="0"/>
              <a:buChar char="•"/>
            </a:pPr>
            <a:r>
              <a:rPr lang="en-US" dirty="0" err="1" smtClean="0">
                <a:solidFill>
                  <a:srgbClr val="000000"/>
                </a:solidFill>
              </a:rPr>
              <a:t>CoffeeScript</a:t>
            </a:r>
            <a:r>
              <a:rPr lang="en-US" dirty="0" smtClean="0">
                <a:solidFill>
                  <a:srgbClr val="000000"/>
                </a:solidFill>
              </a:rPr>
              <a:t> </a:t>
            </a:r>
            <a:r>
              <a:rPr lang="en-US" dirty="0">
                <a:solidFill>
                  <a:srgbClr val="000000"/>
                </a:solidFill>
              </a:rPr>
              <a:t>support</a:t>
            </a: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59</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22997855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err="1">
                <a:latin typeface="Constantia"/>
                <a:cs typeface="Constantia"/>
              </a:rPr>
              <a:t>AngularJS</a:t>
            </a:r>
            <a:r>
              <a:rPr lang="en-US" sz="6000" dirty="0">
                <a:latin typeface="Constantia"/>
                <a:cs typeface="Constantia"/>
              </a:rPr>
              <a:t> </a:t>
            </a:r>
            <a:r>
              <a:rPr lang="en-US" sz="6000" dirty="0" err="1">
                <a:latin typeface="Constantia"/>
                <a:cs typeface="Constantia"/>
              </a:rPr>
              <a:t>là</a:t>
            </a:r>
            <a:r>
              <a:rPr lang="en-US" sz="6000" dirty="0">
                <a:latin typeface="Constantia"/>
                <a:cs typeface="Constantia"/>
              </a:rPr>
              <a:t> </a:t>
            </a:r>
            <a:r>
              <a:rPr lang="en-US" sz="6000" dirty="0" err="1">
                <a:latin typeface="Constantia"/>
                <a:cs typeface="Constantia"/>
              </a:rPr>
              <a:t>gì</a:t>
            </a:r>
            <a:r>
              <a:rPr lang="en-US" sz="6000" dirty="0">
                <a:latin typeface="Constantia"/>
                <a:cs typeface="Constantia"/>
              </a:rPr>
              <a:t>?</a:t>
            </a: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vi-VN" dirty="0">
                <a:solidFill>
                  <a:srgbClr val="000000"/>
                </a:solidFill>
              </a:rPr>
              <a:t>Là một MVC framework dành cho các ứng dụng chạy trên nền browser</a:t>
            </a:r>
          </a:p>
          <a:p>
            <a:pPr marL="342900" indent="-342900" algn="l">
              <a:buFont typeface="Arial" pitchFamily="34" charset="0"/>
              <a:buChar char="•"/>
            </a:pPr>
            <a:r>
              <a:rPr lang="en-US" dirty="0" err="1" smtClean="0">
                <a:solidFill>
                  <a:srgbClr val="000000"/>
                </a:solidFill>
              </a:rPr>
              <a:t>Được</a:t>
            </a:r>
            <a:r>
              <a:rPr lang="en-US" dirty="0" smtClean="0">
                <a:solidFill>
                  <a:srgbClr val="000000"/>
                </a:solidFill>
              </a:rPr>
              <a:t> </a:t>
            </a:r>
            <a:r>
              <a:rPr lang="en-US" dirty="0" err="1">
                <a:solidFill>
                  <a:srgbClr val="000000"/>
                </a:solidFill>
              </a:rPr>
              <a:t>phát</a:t>
            </a:r>
            <a:r>
              <a:rPr lang="en-US" dirty="0">
                <a:solidFill>
                  <a:srgbClr val="000000"/>
                </a:solidFill>
              </a:rPr>
              <a:t> </a:t>
            </a:r>
            <a:r>
              <a:rPr lang="en-US" dirty="0" err="1">
                <a:solidFill>
                  <a:srgbClr val="000000"/>
                </a:solidFill>
              </a:rPr>
              <a:t>triển</a:t>
            </a:r>
            <a:r>
              <a:rPr lang="en-US" dirty="0">
                <a:solidFill>
                  <a:srgbClr val="000000"/>
                </a:solidFill>
              </a:rPr>
              <a:t> </a:t>
            </a:r>
            <a:r>
              <a:rPr lang="en-US" dirty="0" err="1">
                <a:solidFill>
                  <a:srgbClr val="000000"/>
                </a:solidFill>
              </a:rPr>
              <a:t>từ</a:t>
            </a:r>
            <a:r>
              <a:rPr lang="en-US" dirty="0">
                <a:solidFill>
                  <a:srgbClr val="000000"/>
                </a:solidFill>
              </a:rPr>
              <a:t> </a:t>
            </a:r>
            <a:r>
              <a:rPr lang="en-US" dirty="0" err="1">
                <a:solidFill>
                  <a:srgbClr val="000000"/>
                </a:solidFill>
              </a:rPr>
              <a:t>năm</a:t>
            </a:r>
            <a:r>
              <a:rPr lang="en-US" dirty="0">
                <a:solidFill>
                  <a:srgbClr val="000000"/>
                </a:solidFill>
              </a:rPr>
              <a:t> 2009 </a:t>
            </a:r>
            <a:r>
              <a:rPr lang="en-US" dirty="0" err="1">
                <a:solidFill>
                  <a:srgbClr val="000000"/>
                </a:solidFill>
              </a:rPr>
              <a:t>bởi</a:t>
            </a:r>
            <a:r>
              <a:rPr lang="en-US" dirty="0">
                <a:solidFill>
                  <a:srgbClr val="000000"/>
                </a:solidFill>
              </a:rPr>
              <a:t> </a:t>
            </a:r>
            <a:r>
              <a:rPr lang="en-US" dirty="0" err="1">
                <a:solidFill>
                  <a:srgbClr val="000000"/>
                </a:solidFill>
              </a:rPr>
              <a:t>Miško</a:t>
            </a:r>
            <a:r>
              <a:rPr lang="en-US" dirty="0">
                <a:solidFill>
                  <a:srgbClr val="000000"/>
                </a:solidFill>
              </a:rPr>
              <a:t> </a:t>
            </a:r>
            <a:r>
              <a:rPr lang="en-US" dirty="0" err="1" smtClean="0">
                <a:solidFill>
                  <a:srgbClr val="000000"/>
                </a:solidFill>
              </a:rPr>
              <a:t>Hevery</a:t>
            </a:r>
            <a:r>
              <a:rPr lang="en-US" dirty="0" smtClean="0">
                <a:solidFill>
                  <a:srgbClr val="000000"/>
                </a:solidFill>
              </a:rPr>
              <a:t> </a:t>
            </a:r>
            <a:r>
              <a:rPr lang="en-US" dirty="0" err="1" smtClean="0">
                <a:solidFill>
                  <a:srgbClr val="000000"/>
                </a:solidFill>
              </a:rPr>
              <a:t>và</a:t>
            </a:r>
            <a:r>
              <a:rPr lang="en-US" dirty="0" smtClean="0">
                <a:solidFill>
                  <a:srgbClr val="000000"/>
                </a:solidFill>
              </a:rPr>
              <a:t> </a:t>
            </a:r>
            <a:r>
              <a:rPr lang="en-US" dirty="0">
                <a:solidFill>
                  <a:srgbClr val="000000"/>
                </a:solidFill>
              </a:rPr>
              <a:t>Adam </a:t>
            </a:r>
            <a:r>
              <a:rPr lang="en-US" dirty="0" err="1" smtClean="0">
                <a:solidFill>
                  <a:srgbClr val="000000"/>
                </a:solidFill>
              </a:rPr>
              <a:t>Abrons</a:t>
            </a:r>
            <a:r>
              <a:rPr lang="en-US" dirty="0">
                <a:solidFill>
                  <a:srgbClr val="000000"/>
                </a:solidFill>
              </a:rPr>
              <a:t> </a:t>
            </a:r>
            <a:endParaRPr lang="en-US" dirty="0" smtClean="0">
              <a:solidFill>
                <a:srgbClr val="000000"/>
              </a:solidFill>
            </a:endParaRPr>
          </a:p>
          <a:p>
            <a:pPr marL="800100" lvl="1" indent="-342900" algn="l">
              <a:buFont typeface="Arial" pitchFamily="34" charset="0"/>
              <a:buChar char="•"/>
            </a:pPr>
            <a:r>
              <a:rPr lang="en-US" dirty="0" err="1" smtClean="0">
                <a:solidFill>
                  <a:srgbClr val="000000"/>
                </a:solidFill>
              </a:rPr>
              <a:t>Sau</a:t>
            </a:r>
            <a:r>
              <a:rPr lang="en-US" dirty="0" smtClean="0">
                <a:solidFill>
                  <a:srgbClr val="000000"/>
                </a:solidFill>
              </a:rPr>
              <a:t> </a:t>
            </a:r>
            <a:r>
              <a:rPr lang="en-US" dirty="0" err="1" smtClean="0">
                <a:solidFill>
                  <a:srgbClr val="000000"/>
                </a:solidFill>
              </a:rPr>
              <a:t>khi</a:t>
            </a:r>
            <a:r>
              <a:rPr lang="en-US" dirty="0">
                <a:solidFill>
                  <a:srgbClr val="000000"/>
                </a:solidFill>
              </a:rPr>
              <a:t> </a:t>
            </a:r>
            <a:r>
              <a:rPr lang="en-US" dirty="0" err="1">
                <a:solidFill>
                  <a:srgbClr val="000000"/>
                </a:solidFill>
              </a:rPr>
              <a:t>Abrons</a:t>
            </a:r>
            <a:r>
              <a:rPr lang="en-US" dirty="0">
                <a:solidFill>
                  <a:srgbClr val="000000"/>
                </a:solidFill>
              </a:rPr>
              <a:t> </a:t>
            </a:r>
            <a:r>
              <a:rPr lang="en-US" dirty="0" err="1" smtClean="0">
                <a:solidFill>
                  <a:srgbClr val="000000"/>
                </a:solidFill>
              </a:rPr>
              <a:t>rời</a:t>
            </a:r>
            <a:r>
              <a:rPr lang="en-US" dirty="0" smtClean="0">
                <a:solidFill>
                  <a:srgbClr val="000000"/>
                </a:solidFill>
              </a:rPr>
              <a:t> </a:t>
            </a:r>
            <a:r>
              <a:rPr lang="en-US" dirty="0" err="1" smtClean="0">
                <a:solidFill>
                  <a:srgbClr val="000000"/>
                </a:solidFill>
              </a:rPr>
              <a:t>khỏi</a:t>
            </a:r>
            <a:r>
              <a:rPr lang="en-US" dirty="0" smtClean="0">
                <a:solidFill>
                  <a:srgbClr val="000000"/>
                </a:solidFill>
              </a:rPr>
              <a:t> </a:t>
            </a:r>
            <a:r>
              <a:rPr lang="en-US" dirty="0" err="1" smtClean="0">
                <a:solidFill>
                  <a:srgbClr val="000000"/>
                </a:solidFill>
              </a:rPr>
              <a:t>dự</a:t>
            </a:r>
            <a:r>
              <a:rPr lang="en-US" dirty="0" smtClean="0">
                <a:solidFill>
                  <a:srgbClr val="000000"/>
                </a:solidFill>
              </a:rPr>
              <a:t> </a:t>
            </a:r>
            <a:r>
              <a:rPr lang="en-US" dirty="0" err="1" smtClean="0">
                <a:solidFill>
                  <a:srgbClr val="000000"/>
                </a:solidFill>
              </a:rPr>
              <a:t>án</a:t>
            </a:r>
            <a:r>
              <a:rPr lang="en-US" dirty="0" smtClean="0">
                <a:solidFill>
                  <a:srgbClr val="000000"/>
                </a:solidFill>
              </a:rPr>
              <a:t>, </a:t>
            </a:r>
            <a:r>
              <a:rPr lang="en-US" dirty="0" err="1">
                <a:solidFill>
                  <a:srgbClr val="000000"/>
                </a:solidFill>
              </a:rPr>
              <a:t>Hevery</a:t>
            </a:r>
            <a:r>
              <a:rPr lang="en-US" dirty="0">
                <a:solidFill>
                  <a:srgbClr val="000000"/>
                </a:solidFill>
              </a:rPr>
              <a:t> </a:t>
            </a:r>
            <a:r>
              <a:rPr lang="en-US" dirty="0" err="1" smtClean="0">
                <a:solidFill>
                  <a:srgbClr val="000000"/>
                </a:solidFill>
              </a:rPr>
              <a:t>cùng</a:t>
            </a:r>
            <a:r>
              <a:rPr lang="en-US" dirty="0">
                <a:solidFill>
                  <a:srgbClr val="000000"/>
                </a:solidFill>
              </a:rPr>
              <a:t> Igor </a:t>
            </a:r>
            <a:r>
              <a:rPr lang="en-US" dirty="0" err="1">
                <a:solidFill>
                  <a:srgbClr val="000000"/>
                </a:solidFill>
              </a:rPr>
              <a:t>Minár</a:t>
            </a:r>
            <a:r>
              <a:rPr lang="en-US" dirty="0">
                <a:solidFill>
                  <a:srgbClr val="000000"/>
                </a:solidFill>
              </a:rPr>
              <a:t> and </a:t>
            </a:r>
            <a:r>
              <a:rPr lang="en-US" dirty="0" err="1">
                <a:solidFill>
                  <a:srgbClr val="000000"/>
                </a:solidFill>
              </a:rPr>
              <a:t>Vojta</a:t>
            </a:r>
            <a:r>
              <a:rPr lang="en-US" dirty="0">
                <a:solidFill>
                  <a:srgbClr val="000000"/>
                </a:solidFill>
              </a:rPr>
              <a:t> </a:t>
            </a:r>
            <a:r>
              <a:rPr lang="en-US" dirty="0" err="1" smtClean="0">
                <a:solidFill>
                  <a:srgbClr val="000000"/>
                </a:solidFill>
              </a:rPr>
              <a:t>Jína</a:t>
            </a:r>
            <a:r>
              <a:rPr lang="en-US" dirty="0" smtClean="0">
                <a:solidFill>
                  <a:srgbClr val="000000"/>
                </a:solidFill>
              </a:rPr>
              <a:t> </a:t>
            </a:r>
            <a:r>
              <a:rPr lang="en-US" dirty="0" err="1" smtClean="0">
                <a:solidFill>
                  <a:srgbClr val="000000"/>
                </a:solidFill>
              </a:rPr>
              <a:t>đã</a:t>
            </a:r>
            <a:r>
              <a:rPr lang="en-US" dirty="0" smtClean="0">
                <a:solidFill>
                  <a:srgbClr val="000000"/>
                </a:solidFill>
              </a:rPr>
              <a:t> </a:t>
            </a:r>
            <a:r>
              <a:rPr lang="en-US" dirty="0" err="1" smtClean="0">
                <a:solidFill>
                  <a:srgbClr val="000000"/>
                </a:solidFill>
              </a:rPr>
              <a:t>tiếp</a:t>
            </a:r>
            <a:r>
              <a:rPr lang="en-US" dirty="0" smtClean="0">
                <a:solidFill>
                  <a:srgbClr val="000000"/>
                </a:solidFill>
              </a:rPr>
              <a:t> </a:t>
            </a:r>
            <a:r>
              <a:rPr lang="en-US" dirty="0" err="1" smtClean="0">
                <a:solidFill>
                  <a:srgbClr val="000000"/>
                </a:solidFill>
              </a:rPr>
              <a:t>tục</a:t>
            </a:r>
            <a:r>
              <a:rPr lang="vi-VN" dirty="0" smtClean="0">
                <a:solidFill>
                  <a:srgbClr val="000000"/>
                </a:solidFill>
              </a:rPr>
              <a:t> phát triển</a:t>
            </a:r>
            <a:r>
              <a:rPr lang="en-US" dirty="0" smtClean="0">
                <a:solidFill>
                  <a:srgbClr val="000000"/>
                </a:solidFill>
              </a:rPr>
              <a:t> &amp; </a:t>
            </a:r>
            <a:r>
              <a:rPr lang="en-US" dirty="0" err="1" smtClean="0">
                <a:solidFill>
                  <a:srgbClr val="000000"/>
                </a:solidFill>
              </a:rPr>
              <a:t>trở</a:t>
            </a:r>
            <a:r>
              <a:rPr lang="en-US" dirty="0" smtClean="0">
                <a:solidFill>
                  <a:srgbClr val="000000"/>
                </a:solidFill>
              </a:rPr>
              <a:t> </a:t>
            </a:r>
            <a:r>
              <a:rPr lang="en-US" dirty="0" err="1" smtClean="0">
                <a:solidFill>
                  <a:srgbClr val="000000"/>
                </a:solidFill>
              </a:rPr>
              <a:t>thành</a:t>
            </a:r>
            <a:r>
              <a:rPr lang="en-US" dirty="0" smtClean="0">
                <a:solidFill>
                  <a:srgbClr val="000000"/>
                </a:solidFill>
              </a:rPr>
              <a:t> </a:t>
            </a:r>
            <a:r>
              <a:rPr lang="en-US" dirty="0" err="1" smtClean="0">
                <a:solidFill>
                  <a:srgbClr val="000000"/>
                </a:solidFill>
              </a:rPr>
              <a:t>dự</a:t>
            </a:r>
            <a:r>
              <a:rPr lang="en-US" dirty="0" smtClean="0">
                <a:solidFill>
                  <a:srgbClr val="000000"/>
                </a:solidFill>
              </a:rPr>
              <a:t> </a:t>
            </a:r>
            <a:r>
              <a:rPr lang="en-US" dirty="0" err="1" smtClean="0">
                <a:solidFill>
                  <a:srgbClr val="000000"/>
                </a:solidFill>
              </a:rPr>
              <a:t>án</a:t>
            </a:r>
            <a:r>
              <a:rPr lang="vi-VN" dirty="0" smtClean="0">
                <a:solidFill>
                  <a:srgbClr val="000000"/>
                </a:solidFill>
              </a:rPr>
              <a:t> </a:t>
            </a:r>
            <a:r>
              <a:rPr lang="vi-VN" dirty="0">
                <a:solidFill>
                  <a:srgbClr val="000000"/>
                </a:solidFill>
              </a:rPr>
              <a:t>chính thức </a:t>
            </a:r>
            <a:r>
              <a:rPr lang="en-US" dirty="0" err="1" smtClean="0">
                <a:solidFill>
                  <a:srgbClr val="000000"/>
                </a:solidFill>
              </a:rPr>
              <a:t>được</a:t>
            </a:r>
            <a:r>
              <a:rPr lang="en-US" dirty="0" smtClean="0">
                <a:solidFill>
                  <a:srgbClr val="000000"/>
                </a:solidFill>
              </a:rPr>
              <a:t> </a:t>
            </a:r>
            <a:r>
              <a:rPr lang="vi-VN" dirty="0" smtClean="0">
                <a:solidFill>
                  <a:srgbClr val="000000"/>
                </a:solidFill>
              </a:rPr>
              <a:t>Google</a:t>
            </a:r>
            <a:r>
              <a:rPr lang="en-US" dirty="0" smtClean="0">
                <a:solidFill>
                  <a:srgbClr val="000000"/>
                </a:solidFill>
              </a:rPr>
              <a:t> </a:t>
            </a:r>
            <a:r>
              <a:rPr lang="en-US" dirty="0" err="1" smtClean="0">
                <a:solidFill>
                  <a:srgbClr val="000000"/>
                </a:solidFill>
              </a:rPr>
              <a:t>hỗ</a:t>
            </a:r>
            <a:r>
              <a:rPr lang="en-US" dirty="0" smtClean="0">
                <a:solidFill>
                  <a:srgbClr val="000000"/>
                </a:solidFill>
              </a:rPr>
              <a:t> </a:t>
            </a:r>
            <a:r>
              <a:rPr lang="en-US" dirty="0" err="1" smtClean="0">
                <a:solidFill>
                  <a:srgbClr val="000000"/>
                </a:solidFill>
              </a:rPr>
              <a:t>trợ</a:t>
            </a:r>
            <a:endParaRPr lang="en-US" dirty="0" smtClean="0">
              <a:solidFill>
                <a:srgbClr val="000000"/>
              </a:solidFill>
            </a:endParaRPr>
          </a:p>
          <a:p>
            <a:pPr marL="342900" indent="-342900" algn="l">
              <a:buFont typeface="Arial" pitchFamily="34" charset="0"/>
              <a:buChar char="•"/>
            </a:pPr>
            <a:r>
              <a:rPr lang="vi-VN" dirty="0" smtClean="0">
                <a:solidFill>
                  <a:srgbClr val="000000"/>
                </a:solidFill>
              </a:rPr>
              <a:t>Phiên </a:t>
            </a:r>
            <a:r>
              <a:rPr lang="vi-VN" dirty="0">
                <a:solidFill>
                  <a:srgbClr val="000000"/>
                </a:solidFill>
              </a:rPr>
              <a:t>bản 1.0 được đưa ra vào tháng 6 năm 2012</a:t>
            </a:r>
          </a:p>
          <a:p>
            <a:pPr marL="342900" indent="-342900" algn="l">
              <a:buFont typeface="Arial" pitchFamily="34" charset="0"/>
              <a:buChar char="•"/>
            </a:pPr>
            <a:r>
              <a:rPr lang="vi-VN" dirty="0">
                <a:solidFill>
                  <a:srgbClr val="000000"/>
                </a:solidFill>
              </a:rPr>
              <a:t>Mục </a:t>
            </a:r>
            <a:r>
              <a:rPr lang="vi-VN" dirty="0" smtClean="0">
                <a:solidFill>
                  <a:srgbClr val="000000"/>
                </a:solidFill>
              </a:rPr>
              <a:t>tiêu</a:t>
            </a:r>
            <a:r>
              <a:rPr lang="en-US" dirty="0" smtClean="0">
                <a:solidFill>
                  <a:srgbClr val="000000"/>
                </a:solidFill>
              </a:rPr>
              <a:t>:</a:t>
            </a:r>
            <a:r>
              <a:rPr lang="vi-VN" dirty="0" smtClean="0">
                <a:solidFill>
                  <a:srgbClr val="000000"/>
                </a:solidFill>
              </a:rPr>
              <a:t> </a:t>
            </a:r>
            <a:r>
              <a:rPr lang="vi-VN" dirty="0">
                <a:solidFill>
                  <a:srgbClr val="000000"/>
                </a:solidFill>
              </a:rPr>
              <a:t>để xây dựng các ứng dụng nghiệp vụ theo style CRUD</a:t>
            </a:r>
          </a:p>
          <a:p>
            <a:pPr marL="342900" indent="-342900" algn="l">
              <a:buFont typeface="Arial" pitchFamily="34" charset="0"/>
              <a:buChar char="•"/>
            </a:pPr>
            <a:r>
              <a:rPr lang="en-US" dirty="0" err="1" smtClean="0">
                <a:solidFill>
                  <a:srgbClr val="000000"/>
                </a:solidFill>
              </a:rPr>
              <a:t>Được</a:t>
            </a:r>
            <a:r>
              <a:rPr lang="en-US" dirty="0" smtClean="0">
                <a:solidFill>
                  <a:srgbClr val="000000"/>
                </a:solidFill>
              </a:rPr>
              <a:t> </a:t>
            </a:r>
            <a:r>
              <a:rPr lang="en-US" dirty="0" err="1" smtClean="0">
                <a:solidFill>
                  <a:srgbClr val="000000"/>
                </a:solidFill>
              </a:rPr>
              <a:t>xây</a:t>
            </a:r>
            <a:r>
              <a:rPr lang="en-US" dirty="0" smtClean="0">
                <a:solidFill>
                  <a:srgbClr val="000000"/>
                </a:solidFill>
              </a:rPr>
              <a:t> </a:t>
            </a:r>
            <a:r>
              <a:rPr lang="en-US" dirty="0" err="1" smtClean="0">
                <a:solidFill>
                  <a:srgbClr val="000000"/>
                </a:solidFill>
              </a:rPr>
              <a:t>dựng</a:t>
            </a:r>
            <a:r>
              <a:rPr lang="en-US" dirty="0" smtClean="0">
                <a:solidFill>
                  <a:srgbClr val="000000"/>
                </a:solidFill>
              </a:rPr>
              <a:t> </a:t>
            </a:r>
            <a:r>
              <a:rPr lang="en-US" dirty="0" err="1" smtClean="0">
                <a:solidFill>
                  <a:srgbClr val="000000"/>
                </a:solidFill>
              </a:rPr>
              <a:t>với</a:t>
            </a:r>
            <a:r>
              <a:rPr lang="en-US" dirty="0" smtClean="0">
                <a:solidFill>
                  <a:srgbClr val="000000"/>
                </a:solidFill>
              </a:rPr>
              <a:t> </a:t>
            </a:r>
            <a:r>
              <a:rPr lang="en-US" dirty="0" err="1" smtClean="0">
                <a:solidFill>
                  <a:srgbClr val="000000"/>
                </a:solidFill>
              </a:rPr>
              <a:t>tư</a:t>
            </a:r>
            <a:r>
              <a:rPr lang="en-US" dirty="0" smtClean="0">
                <a:solidFill>
                  <a:srgbClr val="000000"/>
                </a:solidFill>
              </a:rPr>
              <a:t> </a:t>
            </a:r>
            <a:r>
              <a:rPr lang="en-US" dirty="0" err="1" smtClean="0">
                <a:solidFill>
                  <a:srgbClr val="000000"/>
                </a:solidFill>
              </a:rPr>
              <a:t>tưởng</a:t>
            </a:r>
            <a:r>
              <a:rPr lang="en-US" dirty="0" smtClean="0">
                <a:solidFill>
                  <a:srgbClr val="000000"/>
                </a:solidFill>
              </a:rPr>
              <a:t> </a:t>
            </a:r>
            <a:r>
              <a:rPr lang="en-US" dirty="0" err="1" smtClean="0">
                <a:solidFill>
                  <a:srgbClr val="000000"/>
                </a:solidFill>
              </a:rPr>
              <a:t>hướng</a:t>
            </a:r>
            <a:r>
              <a:rPr lang="en-US" dirty="0" smtClean="0">
                <a:solidFill>
                  <a:srgbClr val="000000"/>
                </a:solidFill>
              </a:rPr>
              <a:t> </a:t>
            </a:r>
            <a:r>
              <a:rPr lang="en-US" dirty="0" err="1" smtClean="0">
                <a:solidFill>
                  <a:srgbClr val="000000"/>
                </a:solidFill>
              </a:rPr>
              <a:t>đến</a:t>
            </a:r>
            <a:r>
              <a:rPr lang="en-US" dirty="0" smtClean="0">
                <a:solidFill>
                  <a:srgbClr val="000000"/>
                </a:solidFill>
              </a:rPr>
              <a:t> </a:t>
            </a:r>
            <a:r>
              <a:rPr lang="en-US" dirty="0" err="1" smtClean="0">
                <a:solidFill>
                  <a:srgbClr val="000000"/>
                </a:solidFill>
              </a:rPr>
              <a:t>việc</a:t>
            </a:r>
            <a:r>
              <a:rPr lang="en-US" dirty="0" smtClean="0">
                <a:solidFill>
                  <a:srgbClr val="000000"/>
                </a:solidFill>
              </a:rPr>
              <a:t> testing.</a:t>
            </a:r>
            <a:endParaRPr lang="vi-VN" dirty="0">
              <a:solidFill>
                <a:srgbClr val="000000"/>
              </a:solidFill>
            </a:endParaRPr>
          </a:p>
          <a:p>
            <a:pPr marL="342900" indent="-342900" algn="l">
              <a:buFont typeface="Arial" pitchFamily="34" charset="0"/>
              <a:buChar char="•"/>
            </a:pPr>
            <a:r>
              <a:rPr lang="vi-VN" dirty="0">
                <a:solidFill>
                  <a:srgbClr val="000000"/>
                </a:solidFill>
              </a:rPr>
              <a:t>Sử dụng một phần của jQuery để thao tác với DOM </a:t>
            </a:r>
            <a:r>
              <a:rPr lang="en-US" dirty="0">
                <a:solidFill>
                  <a:srgbClr val="000000"/>
                </a:solidFill>
              </a:rPr>
              <a:t>-</a:t>
            </a:r>
            <a:r>
              <a:rPr lang="vi-VN" dirty="0" smtClean="0">
                <a:solidFill>
                  <a:srgbClr val="000000"/>
                </a:solidFill>
              </a:rPr>
              <a:t> </a:t>
            </a:r>
            <a:r>
              <a:rPr lang="vi-VN" dirty="0" smtClean="0">
                <a:solidFill>
                  <a:srgbClr val="000000"/>
                </a:solidFill>
                <a:hlinkClick r:id="rId3"/>
              </a:rPr>
              <a:t>jqLite</a:t>
            </a: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6</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20973977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endParaRPr lang="en-US" sz="6000" dirty="0">
              <a:latin typeface="Constantia"/>
              <a:cs typeface="Constantia"/>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60</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652838" y="1824038"/>
            <a:ext cx="1571625" cy="1933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1104900" y="4019550"/>
            <a:ext cx="6915150" cy="830997"/>
          </a:xfrm>
          <a:prstGeom prst="rect">
            <a:avLst/>
          </a:prstGeom>
          <a:noFill/>
        </p:spPr>
        <p:txBody>
          <a:bodyPr wrap="square" rtlCol="0">
            <a:spAutoFit/>
          </a:bodyPr>
          <a:lstStyle/>
          <a:p>
            <a:r>
              <a:rPr lang="en-US" sz="2400" dirty="0" smtClean="0">
                <a:solidFill>
                  <a:srgbClr val="000000"/>
                </a:solidFill>
              </a:rPr>
              <a:t>Tool </a:t>
            </a:r>
            <a:r>
              <a:rPr lang="en-US" sz="2400" dirty="0" err="1" smtClean="0">
                <a:solidFill>
                  <a:srgbClr val="000000"/>
                </a:solidFill>
              </a:rPr>
              <a:t>để</a:t>
            </a:r>
            <a:r>
              <a:rPr lang="en-US" sz="2400" dirty="0" smtClean="0">
                <a:solidFill>
                  <a:srgbClr val="000000"/>
                </a:solidFill>
              </a:rPr>
              <a:t> </a:t>
            </a:r>
            <a:r>
              <a:rPr lang="en-US" sz="2400" dirty="0" err="1" smtClean="0">
                <a:solidFill>
                  <a:srgbClr val="000000"/>
                </a:solidFill>
              </a:rPr>
              <a:t>tạo</a:t>
            </a:r>
            <a:r>
              <a:rPr lang="en-US" sz="2400" dirty="0" smtClean="0">
                <a:solidFill>
                  <a:srgbClr val="000000"/>
                </a:solidFill>
              </a:rPr>
              <a:t> </a:t>
            </a:r>
            <a:r>
              <a:rPr lang="en-US" sz="2400" dirty="0" err="1" smtClean="0">
                <a:solidFill>
                  <a:srgbClr val="000000"/>
                </a:solidFill>
              </a:rPr>
              <a:t>khung</a:t>
            </a:r>
            <a:r>
              <a:rPr lang="en-US" sz="2400" dirty="0" smtClean="0">
                <a:solidFill>
                  <a:srgbClr val="000000"/>
                </a:solidFill>
              </a:rPr>
              <a:t>, </a:t>
            </a:r>
            <a:r>
              <a:rPr lang="en-US" sz="2400" dirty="0" err="1" smtClean="0">
                <a:solidFill>
                  <a:srgbClr val="000000"/>
                </a:solidFill>
              </a:rPr>
              <a:t>lên</a:t>
            </a:r>
            <a:r>
              <a:rPr lang="en-US" sz="2400" dirty="0" smtClean="0">
                <a:solidFill>
                  <a:srgbClr val="000000"/>
                </a:solidFill>
              </a:rPr>
              <a:t> </a:t>
            </a:r>
            <a:r>
              <a:rPr lang="en-US" sz="2400" dirty="0" err="1" smtClean="0">
                <a:solidFill>
                  <a:srgbClr val="000000"/>
                </a:solidFill>
              </a:rPr>
              <a:t>khung</a:t>
            </a:r>
            <a:r>
              <a:rPr lang="en-US" sz="2400" dirty="0" smtClean="0">
                <a:solidFill>
                  <a:srgbClr val="000000"/>
                </a:solidFill>
              </a:rPr>
              <a:t> </a:t>
            </a:r>
            <a:r>
              <a:rPr lang="en-US" sz="2400" dirty="0" err="1" smtClean="0">
                <a:solidFill>
                  <a:srgbClr val="000000"/>
                </a:solidFill>
              </a:rPr>
              <a:t>các</a:t>
            </a:r>
            <a:r>
              <a:rPr lang="en-US" sz="2400" dirty="0" smtClean="0">
                <a:solidFill>
                  <a:srgbClr val="000000"/>
                </a:solidFill>
              </a:rPr>
              <a:t> app </a:t>
            </a:r>
            <a:r>
              <a:rPr lang="en-US" sz="2400" dirty="0" err="1" smtClean="0">
                <a:solidFill>
                  <a:srgbClr val="000000"/>
                </a:solidFill>
              </a:rPr>
              <a:t>mới</a:t>
            </a:r>
            <a:r>
              <a:rPr lang="en-US" sz="2400" dirty="0" smtClean="0">
                <a:solidFill>
                  <a:srgbClr val="000000"/>
                </a:solidFill>
              </a:rPr>
              <a:t>, </a:t>
            </a:r>
            <a:r>
              <a:rPr lang="en-US" sz="2400" dirty="0" err="1" smtClean="0">
                <a:solidFill>
                  <a:srgbClr val="000000"/>
                </a:solidFill>
              </a:rPr>
              <a:t>tạo</a:t>
            </a:r>
            <a:r>
              <a:rPr lang="en-US" sz="2400" dirty="0" smtClean="0">
                <a:solidFill>
                  <a:srgbClr val="000000"/>
                </a:solidFill>
              </a:rPr>
              <a:t> </a:t>
            </a:r>
            <a:r>
              <a:rPr lang="en-US" sz="2400" dirty="0" err="1" smtClean="0">
                <a:solidFill>
                  <a:srgbClr val="000000"/>
                </a:solidFill>
              </a:rPr>
              <a:t>config</a:t>
            </a:r>
            <a:r>
              <a:rPr lang="en-US" sz="2400" dirty="0" smtClean="0">
                <a:solidFill>
                  <a:srgbClr val="000000"/>
                </a:solidFill>
              </a:rPr>
              <a:t> </a:t>
            </a:r>
            <a:r>
              <a:rPr lang="en-US" sz="2400" dirty="0" err="1" smtClean="0">
                <a:solidFill>
                  <a:srgbClr val="000000"/>
                </a:solidFill>
              </a:rPr>
              <a:t>cho</a:t>
            </a:r>
            <a:r>
              <a:rPr lang="en-US" sz="2400" dirty="0" smtClean="0">
                <a:solidFill>
                  <a:srgbClr val="000000"/>
                </a:solidFill>
              </a:rPr>
              <a:t> Grunt </a:t>
            </a:r>
            <a:r>
              <a:rPr lang="en-US" sz="2400" dirty="0" err="1" smtClean="0">
                <a:solidFill>
                  <a:srgbClr val="000000"/>
                </a:solidFill>
              </a:rPr>
              <a:t>và</a:t>
            </a:r>
            <a:r>
              <a:rPr lang="en-US" sz="2400" dirty="0" smtClean="0">
                <a:solidFill>
                  <a:srgbClr val="000000"/>
                </a:solidFill>
              </a:rPr>
              <a:t> </a:t>
            </a:r>
            <a:r>
              <a:rPr lang="en-US" sz="2400" dirty="0" err="1" smtClean="0">
                <a:solidFill>
                  <a:srgbClr val="000000"/>
                </a:solidFill>
              </a:rPr>
              <a:t>đưa</a:t>
            </a:r>
            <a:r>
              <a:rPr lang="en-US" sz="2400" dirty="0" smtClean="0">
                <a:solidFill>
                  <a:srgbClr val="000000"/>
                </a:solidFill>
              </a:rPr>
              <a:t> </a:t>
            </a:r>
            <a:r>
              <a:rPr lang="en-US" sz="2400" dirty="0" err="1" smtClean="0">
                <a:solidFill>
                  <a:srgbClr val="000000"/>
                </a:solidFill>
              </a:rPr>
              <a:t>vào</a:t>
            </a:r>
            <a:r>
              <a:rPr lang="en-US" sz="2400" dirty="0" smtClean="0">
                <a:solidFill>
                  <a:srgbClr val="000000"/>
                </a:solidFill>
              </a:rPr>
              <a:t> </a:t>
            </a:r>
            <a:r>
              <a:rPr lang="en-US" sz="2400" dirty="0" err="1" smtClean="0">
                <a:solidFill>
                  <a:srgbClr val="000000"/>
                </a:solidFill>
              </a:rPr>
              <a:t>các</a:t>
            </a:r>
            <a:r>
              <a:rPr lang="en-US" sz="2400" dirty="0" smtClean="0">
                <a:solidFill>
                  <a:srgbClr val="000000"/>
                </a:solidFill>
              </a:rPr>
              <a:t> task Grunt </a:t>
            </a:r>
            <a:r>
              <a:rPr lang="en-US" sz="2400" dirty="0" err="1" smtClean="0">
                <a:solidFill>
                  <a:srgbClr val="000000"/>
                </a:solidFill>
              </a:rPr>
              <a:t>cần</a:t>
            </a:r>
            <a:r>
              <a:rPr lang="en-US" sz="2400" dirty="0" smtClean="0">
                <a:solidFill>
                  <a:srgbClr val="000000"/>
                </a:solidFill>
              </a:rPr>
              <a:t> </a:t>
            </a:r>
            <a:r>
              <a:rPr lang="en-US" sz="2400" dirty="0" err="1" smtClean="0">
                <a:solidFill>
                  <a:srgbClr val="000000"/>
                </a:solidFill>
              </a:rPr>
              <a:t>cho</a:t>
            </a:r>
            <a:r>
              <a:rPr lang="en-US" sz="2400" dirty="0" smtClean="0">
                <a:solidFill>
                  <a:srgbClr val="000000"/>
                </a:solidFill>
              </a:rPr>
              <a:t> build</a:t>
            </a:r>
            <a:endParaRPr lang="en-US" sz="2400" dirty="0">
              <a:solidFill>
                <a:srgbClr val="000000"/>
              </a:solidFill>
            </a:endParaRPr>
          </a:p>
        </p:txBody>
      </p:sp>
    </p:spTree>
    <p:extLst>
      <p:ext uri="{BB962C8B-B14F-4D97-AF65-F5344CB8AC3E}">
        <p14:creationId xmlns:p14="http://schemas.microsoft.com/office/powerpoint/2010/main" xmlns="" val="19456649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err="1">
                <a:latin typeface="Constantia"/>
                <a:cs typeface="Constantia"/>
              </a:rPr>
              <a:t>AngularJS</a:t>
            </a:r>
            <a:r>
              <a:rPr lang="en-US" sz="6000" dirty="0">
                <a:latin typeface="Constantia"/>
                <a:cs typeface="Constantia"/>
              </a:rPr>
              <a:t> generator</a:t>
            </a: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61</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00138" y="2176463"/>
            <a:ext cx="6943725" cy="2505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467209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err="1">
                <a:latin typeface="Constantia"/>
                <a:cs typeface="Constantia"/>
              </a:rPr>
              <a:t>AngularJS</a:t>
            </a:r>
            <a:r>
              <a:rPr lang="en-US" sz="6000" dirty="0">
                <a:latin typeface="Constantia"/>
                <a:cs typeface="Constantia"/>
              </a:rPr>
              <a:t> generator</a:t>
            </a: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a:solidFill>
                  <a:srgbClr val="000000"/>
                </a:solidFill>
              </a:rPr>
              <a:t>Available generators:</a:t>
            </a:r>
          </a:p>
          <a:p>
            <a:pPr marL="457200" indent="-457200" algn="l">
              <a:buFont typeface="+mj-lt"/>
              <a:buAutoNum type="arabicPeriod"/>
            </a:pPr>
            <a:r>
              <a:rPr lang="en-US" dirty="0" smtClean="0">
                <a:solidFill>
                  <a:srgbClr val="000000"/>
                </a:solidFill>
              </a:rPr>
              <a:t>angular </a:t>
            </a:r>
            <a:r>
              <a:rPr lang="en-US" dirty="0">
                <a:solidFill>
                  <a:srgbClr val="000000"/>
                </a:solidFill>
              </a:rPr>
              <a:t>(aka </a:t>
            </a:r>
            <a:r>
              <a:rPr lang="en-US" dirty="0" err="1">
                <a:solidFill>
                  <a:srgbClr val="000000"/>
                </a:solidFill>
              </a:rPr>
              <a:t>angular:app</a:t>
            </a:r>
            <a:r>
              <a:rPr lang="en-US" dirty="0">
                <a:solidFill>
                  <a:srgbClr val="000000"/>
                </a:solidFill>
              </a:rPr>
              <a:t>)</a:t>
            </a:r>
          </a:p>
          <a:p>
            <a:pPr marL="457200" indent="-457200" algn="l">
              <a:buFont typeface="+mj-lt"/>
              <a:buAutoNum type="arabicPeriod"/>
            </a:pPr>
            <a:r>
              <a:rPr lang="en-US" dirty="0" err="1">
                <a:solidFill>
                  <a:srgbClr val="000000"/>
                </a:solidFill>
              </a:rPr>
              <a:t>angular:controller</a:t>
            </a:r>
            <a:endParaRPr lang="en-US" dirty="0">
              <a:solidFill>
                <a:srgbClr val="000000"/>
              </a:solidFill>
            </a:endParaRPr>
          </a:p>
          <a:p>
            <a:pPr marL="457200" indent="-457200" algn="l">
              <a:buFont typeface="+mj-lt"/>
              <a:buAutoNum type="arabicPeriod"/>
            </a:pPr>
            <a:r>
              <a:rPr lang="en-US" dirty="0" err="1">
                <a:solidFill>
                  <a:srgbClr val="000000"/>
                </a:solidFill>
              </a:rPr>
              <a:t>angular:directive</a:t>
            </a:r>
            <a:endParaRPr lang="en-US" dirty="0">
              <a:solidFill>
                <a:srgbClr val="000000"/>
              </a:solidFill>
            </a:endParaRPr>
          </a:p>
          <a:p>
            <a:pPr marL="457200" indent="-457200" algn="l">
              <a:buFont typeface="+mj-lt"/>
              <a:buAutoNum type="arabicPeriod"/>
            </a:pPr>
            <a:r>
              <a:rPr lang="en-US" dirty="0" err="1">
                <a:solidFill>
                  <a:srgbClr val="000000"/>
                </a:solidFill>
              </a:rPr>
              <a:t>angular:filter</a:t>
            </a:r>
            <a:endParaRPr lang="en-US" dirty="0">
              <a:solidFill>
                <a:srgbClr val="000000"/>
              </a:solidFill>
            </a:endParaRPr>
          </a:p>
          <a:p>
            <a:pPr marL="457200" indent="-457200" algn="l">
              <a:buFont typeface="+mj-lt"/>
              <a:buAutoNum type="arabicPeriod"/>
            </a:pPr>
            <a:r>
              <a:rPr lang="en-US" dirty="0" err="1">
                <a:solidFill>
                  <a:srgbClr val="000000"/>
                </a:solidFill>
              </a:rPr>
              <a:t>angular:route</a:t>
            </a:r>
            <a:endParaRPr lang="en-US" dirty="0">
              <a:solidFill>
                <a:srgbClr val="000000"/>
              </a:solidFill>
            </a:endParaRPr>
          </a:p>
          <a:p>
            <a:pPr marL="457200" indent="-457200" algn="l">
              <a:buFont typeface="+mj-lt"/>
              <a:buAutoNum type="arabicPeriod"/>
            </a:pPr>
            <a:r>
              <a:rPr lang="en-US" dirty="0" err="1" smtClean="0">
                <a:solidFill>
                  <a:srgbClr val="000000"/>
                </a:solidFill>
              </a:rPr>
              <a:t>angular:service</a:t>
            </a: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62</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
        <p:nvSpPr>
          <p:cNvPr id="3" name="TextBox 2"/>
          <p:cNvSpPr txBox="1"/>
          <p:nvPr/>
        </p:nvSpPr>
        <p:spPr>
          <a:xfrm>
            <a:off x="4572000" y="2466975"/>
            <a:ext cx="3514725" cy="2677656"/>
          </a:xfrm>
          <a:prstGeom prst="rect">
            <a:avLst/>
          </a:prstGeom>
          <a:noFill/>
        </p:spPr>
        <p:txBody>
          <a:bodyPr wrap="square" rtlCol="0">
            <a:spAutoFit/>
          </a:bodyPr>
          <a:lstStyle/>
          <a:p>
            <a:pPr marL="457200" indent="-457200" fontAlgn="base">
              <a:spcBef>
                <a:spcPct val="20000"/>
              </a:spcBef>
              <a:spcAft>
                <a:spcPct val="0"/>
              </a:spcAft>
              <a:buFont typeface="+mj-lt"/>
              <a:buAutoNum type="arabicPeriod" startAt="7"/>
            </a:pPr>
            <a:r>
              <a:rPr lang="en-US" sz="2400" dirty="0" err="1">
                <a:solidFill>
                  <a:srgbClr val="000000"/>
                </a:solidFill>
              </a:rPr>
              <a:t>angular:provider</a:t>
            </a:r>
            <a:endParaRPr lang="en-US" sz="2400" dirty="0">
              <a:solidFill>
                <a:srgbClr val="000000"/>
              </a:solidFill>
            </a:endParaRPr>
          </a:p>
          <a:p>
            <a:pPr marL="457200" indent="-457200" fontAlgn="base">
              <a:spcBef>
                <a:spcPct val="20000"/>
              </a:spcBef>
              <a:spcAft>
                <a:spcPct val="0"/>
              </a:spcAft>
              <a:buFont typeface="+mj-lt"/>
              <a:buAutoNum type="arabicPeriod" startAt="7"/>
            </a:pPr>
            <a:r>
              <a:rPr lang="en-US" sz="2400" dirty="0" err="1">
                <a:solidFill>
                  <a:srgbClr val="000000"/>
                </a:solidFill>
              </a:rPr>
              <a:t>angular:factory</a:t>
            </a:r>
            <a:endParaRPr lang="en-US" sz="2400" dirty="0">
              <a:solidFill>
                <a:srgbClr val="000000"/>
              </a:solidFill>
            </a:endParaRPr>
          </a:p>
          <a:p>
            <a:pPr marL="457200" indent="-457200" fontAlgn="base">
              <a:spcBef>
                <a:spcPct val="20000"/>
              </a:spcBef>
              <a:spcAft>
                <a:spcPct val="0"/>
              </a:spcAft>
              <a:buFont typeface="+mj-lt"/>
              <a:buAutoNum type="arabicPeriod" startAt="7"/>
            </a:pPr>
            <a:r>
              <a:rPr lang="en-US" sz="2400" dirty="0" err="1">
                <a:solidFill>
                  <a:srgbClr val="000000"/>
                </a:solidFill>
              </a:rPr>
              <a:t>angular:value</a:t>
            </a:r>
            <a:endParaRPr lang="en-US" sz="2400" dirty="0">
              <a:solidFill>
                <a:srgbClr val="000000"/>
              </a:solidFill>
            </a:endParaRPr>
          </a:p>
          <a:p>
            <a:pPr marL="457200" indent="-457200" fontAlgn="base">
              <a:spcBef>
                <a:spcPct val="20000"/>
              </a:spcBef>
              <a:spcAft>
                <a:spcPct val="0"/>
              </a:spcAft>
              <a:buFont typeface="+mj-lt"/>
              <a:buAutoNum type="arabicPeriod" startAt="7"/>
            </a:pPr>
            <a:r>
              <a:rPr lang="en-US" sz="2400" dirty="0" err="1">
                <a:solidFill>
                  <a:srgbClr val="000000"/>
                </a:solidFill>
              </a:rPr>
              <a:t>angular:constant</a:t>
            </a:r>
            <a:endParaRPr lang="en-US" sz="2400" dirty="0">
              <a:solidFill>
                <a:srgbClr val="000000"/>
              </a:solidFill>
            </a:endParaRPr>
          </a:p>
          <a:p>
            <a:pPr marL="457200" indent="-457200" fontAlgn="base">
              <a:spcBef>
                <a:spcPct val="20000"/>
              </a:spcBef>
              <a:spcAft>
                <a:spcPct val="0"/>
              </a:spcAft>
              <a:buFont typeface="+mj-lt"/>
              <a:buAutoNum type="arabicPeriod" startAt="7"/>
            </a:pPr>
            <a:r>
              <a:rPr lang="en-US" sz="2400" dirty="0" err="1">
                <a:solidFill>
                  <a:srgbClr val="000000"/>
                </a:solidFill>
              </a:rPr>
              <a:t>angular:decorator</a:t>
            </a:r>
            <a:endParaRPr lang="en-US" sz="2400" dirty="0">
              <a:solidFill>
                <a:srgbClr val="000000"/>
              </a:solidFill>
            </a:endParaRPr>
          </a:p>
          <a:p>
            <a:pPr marL="457200" indent="-457200" fontAlgn="base">
              <a:spcBef>
                <a:spcPct val="20000"/>
              </a:spcBef>
              <a:spcAft>
                <a:spcPct val="0"/>
              </a:spcAft>
              <a:buFont typeface="+mj-lt"/>
              <a:buAutoNum type="arabicPeriod" startAt="7"/>
            </a:pPr>
            <a:r>
              <a:rPr lang="en-US" sz="2400" dirty="0" err="1">
                <a:solidFill>
                  <a:srgbClr val="000000"/>
                </a:solidFill>
              </a:rPr>
              <a:t>angular:view</a:t>
            </a:r>
            <a:endParaRPr lang="en-US" sz="2400" dirty="0">
              <a:solidFill>
                <a:srgbClr val="000000"/>
              </a:solidFill>
            </a:endParaRPr>
          </a:p>
        </p:txBody>
      </p:sp>
    </p:spTree>
    <p:extLst>
      <p:ext uri="{BB962C8B-B14F-4D97-AF65-F5344CB8AC3E}">
        <p14:creationId xmlns:p14="http://schemas.microsoft.com/office/powerpoint/2010/main" xmlns="" val="25711400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endParaRPr lang="en-US" sz="6000" dirty="0">
              <a:latin typeface="Constantia"/>
              <a:cs typeface="Constantia"/>
            </a:endParaRPr>
          </a:p>
        </p:txBody>
      </p:sp>
      <p:sp>
        <p:nvSpPr>
          <p:cNvPr id="9" name="Content Placeholder 2"/>
          <p:cNvSpPr txBox="1">
            <a:spLocks/>
          </p:cNvSpPr>
          <p:nvPr/>
        </p:nvSpPr>
        <p:spPr bwMode="auto">
          <a:xfrm>
            <a:off x="1019175" y="2007515"/>
            <a:ext cx="7253284"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63</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
        <p:nvSpPr>
          <p:cNvPr id="2" name="TextBox 1"/>
          <p:cNvSpPr txBox="1"/>
          <p:nvPr/>
        </p:nvSpPr>
        <p:spPr>
          <a:xfrm>
            <a:off x="704850" y="3657600"/>
            <a:ext cx="7981949" cy="1200329"/>
          </a:xfrm>
          <a:prstGeom prst="rect">
            <a:avLst/>
          </a:prstGeom>
          <a:noFill/>
        </p:spPr>
        <p:txBody>
          <a:bodyPr wrap="square" rtlCol="0">
            <a:spAutoFit/>
          </a:bodyPr>
          <a:lstStyle/>
          <a:p>
            <a:pPr marL="342900" indent="-342900">
              <a:buFont typeface="Arial" pitchFamily="34" charset="0"/>
              <a:buChar char="•"/>
            </a:pPr>
            <a:r>
              <a:rPr lang="en-US" sz="2400" dirty="0" smtClean="0"/>
              <a:t>Bower </a:t>
            </a:r>
            <a:r>
              <a:rPr lang="en-US" sz="2400" dirty="0" err="1" smtClean="0"/>
              <a:t>là</a:t>
            </a:r>
            <a:r>
              <a:rPr lang="en-US" sz="2400" dirty="0" smtClean="0"/>
              <a:t> </a:t>
            </a:r>
            <a:r>
              <a:rPr lang="en-US" sz="2400" dirty="0" err="1" smtClean="0"/>
              <a:t>một</a:t>
            </a:r>
            <a:r>
              <a:rPr lang="en-US" sz="2400" dirty="0" smtClean="0"/>
              <a:t> </a:t>
            </a:r>
            <a:r>
              <a:rPr lang="en-US" sz="2400" dirty="0" err="1" smtClean="0"/>
              <a:t>công</a:t>
            </a:r>
            <a:r>
              <a:rPr lang="en-US" sz="2400" dirty="0" smtClean="0"/>
              <a:t> </a:t>
            </a:r>
            <a:r>
              <a:rPr lang="en-US" sz="2400" dirty="0" err="1" smtClean="0"/>
              <a:t>cụ</a:t>
            </a:r>
            <a:r>
              <a:rPr lang="en-US" sz="2400" dirty="0" smtClean="0"/>
              <a:t> </a:t>
            </a:r>
            <a:r>
              <a:rPr lang="en-US" sz="2400" dirty="0" err="1" smtClean="0"/>
              <a:t>quản</a:t>
            </a:r>
            <a:r>
              <a:rPr lang="en-US" sz="2400" dirty="0" smtClean="0"/>
              <a:t> </a:t>
            </a:r>
            <a:r>
              <a:rPr lang="en-US" sz="2400" dirty="0" err="1" smtClean="0"/>
              <a:t>lý</a:t>
            </a:r>
            <a:r>
              <a:rPr lang="en-US" sz="2400" dirty="0" smtClean="0"/>
              <a:t> package </a:t>
            </a:r>
            <a:r>
              <a:rPr lang="en-US" sz="2400" dirty="0" err="1" smtClean="0"/>
              <a:t>và</a:t>
            </a:r>
            <a:r>
              <a:rPr lang="en-US" sz="2400" dirty="0" smtClean="0"/>
              <a:t> </a:t>
            </a:r>
            <a:r>
              <a:rPr lang="en-US" sz="2400" dirty="0" err="1" smtClean="0"/>
              <a:t>các</a:t>
            </a:r>
            <a:r>
              <a:rPr lang="en-US" sz="2400" dirty="0" smtClean="0"/>
              <a:t> </a:t>
            </a:r>
            <a:r>
              <a:rPr lang="en-US" sz="2400" dirty="0" err="1" smtClean="0"/>
              <a:t>thành</a:t>
            </a:r>
            <a:r>
              <a:rPr lang="en-US" sz="2400" dirty="0" smtClean="0"/>
              <a:t> </a:t>
            </a:r>
            <a:r>
              <a:rPr lang="en-US" sz="2400" dirty="0" err="1" smtClean="0"/>
              <a:t>phần</a:t>
            </a:r>
            <a:r>
              <a:rPr lang="en-US" sz="2400" dirty="0" smtClean="0"/>
              <a:t> </a:t>
            </a:r>
            <a:r>
              <a:rPr lang="en-US" sz="2400" dirty="0" err="1" smtClean="0"/>
              <a:t>phụ</a:t>
            </a:r>
            <a:r>
              <a:rPr lang="en-US" sz="2400" dirty="0" smtClean="0"/>
              <a:t> </a:t>
            </a:r>
            <a:r>
              <a:rPr lang="en-US" sz="2400" dirty="0" err="1" smtClean="0"/>
              <a:t>thuộc</a:t>
            </a:r>
            <a:r>
              <a:rPr lang="en-US" sz="2400" dirty="0" smtClean="0"/>
              <a:t> </a:t>
            </a:r>
            <a:r>
              <a:rPr lang="en-US" sz="2400" dirty="0" err="1" smtClean="0"/>
              <a:t>dành</a:t>
            </a:r>
            <a:r>
              <a:rPr lang="en-US" sz="2400" dirty="0" smtClean="0"/>
              <a:t> </a:t>
            </a:r>
            <a:r>
              <a:rPr lang="en-US" sz="2400" dirty="0" err="1" smtClean="0"/>
              <a:t>cho</a:t>
            </a:r>
            <a:r>
              <a:rPr lang="en-US" sz="2400" dirty="0" smtClean="0"/>
              <a:t> web.</a:t>
            </a:r>
          </a:p>
          <a:p>
            <a:pPr marL="342900" indent="-342900">
              <a:buFont typeface="Arial" pitchFamily="34" charset="0"/>
              <a:buChar char="•"/>
            </a:pPr>
            <a:r>
              <a:rPr lang="en-US" sz="2400" dirty="0" err="1" smtClean="0">
                <a:solidFill>
                  <a:srgbClr val="000000"/>
                </a:solidFill>
              </a:rPr>
              <a:t>Được</a:t>
            </a:r>
            <a:r>
              <a:rPr lang="en-US" sz="2400" dirty="0" smtClean="0">
                <a:solidFill>
                  <a:srgbClr val="000000"/>
                </a:solidFill>
              </a:rPr>
              <a:t> </a:t>
            </a:r>
            <a:r>
              <a:rPr lang="en-US" sz="2400" dirty="0" err="1" smtClean="0">
                <a:solidFill>
                  <a:srgbClr val="000000"/>
                </a:solidFill>
              </a:rPr>
              <a:t>viết</a:t>
            </a:r>
            <a:r>
              <a:rPr lang="en-US" sz="2400" dirty="0" smtClean="0">
                <a:solidFill>
                  <a:srgbClr val="000000"/>
                </a:solidFill>
              </a:rPr>
              <a:t> </a:t>
            </a:r>
            <a:r>
              <a:rPr lang="en-US" sz="2400" dirty="0" err="1" smtClean="0">
                <a:solidFill>
                  <a:srgbClr val="000000"/>
                </a:solidFill>
              </a:rPr>
              <a:t>bởi</a:t>
            </a:r>
            <a:r>
              <a:rPr lang="en-US" sz="2400" dirty="0" smtClean="0">
                <a:solidFill>
                  <a:srgbClr val="000000"/>
                </a:solidFill>
              </a:rPr>
              <a:t> Twitter </a:t>
            </a:r>
            <a:r>
              <a:rPr lang="en-US" sz="2400" dirty="0" err="1" smtClean="0">
                <a:solidFill>
                  <a:srgbClr val="000000"/>
                </a:solidFill>
              </a:rPr>
              <a:t>Inc</a:t>
            </a:r>
            <a:endParaRPr lang="en-US" sz="2200" dirty="0">
              <a:solidFill>
                <a:srgbClr val="000000"/>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729038" y="1733550"/>
            <a:ext cx="1685925" cy="1828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689376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smtClean="0">
                <a:latin typeface="Constantia"/>
                <a:cs typeface="Constantia"/>
              </a:rPr>
              <a:t>Bower commands</a:t>
            </a:r>
            <a:endParaRPr lang="en-US" sz="6000" dirty="0">
              <a:latin typeface="Constantia"/>
              <a:cs typeface="Constantia"/>
            </a:endParaRPr>
          </a:p>
        </p:txBody>
      </p:sp>
      <p:sp>
        <p:nvSpPr>
          <p:cNvPr id="9" name="Content Placeholder 2"/>
          <p:cNvSpPr txBox="1">
            <a:spLocks/>
          </p:cNvSpPr>
          <p:nvPr/>
        </p:nvSpPr>
        <p:spPr bwMode="auto">
          <a:xfrm>
            <a:off x="1019175" y="2007515"/>
            <a:ext cx="7253284"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err="1" smtClean="0">
                <a:solidFill>
                  <a:srgbClr val="000000"/>
                </a:solidFill>
              </a:rPr>
              <a:t>Việc</a:t>
            </a:r>
            <a:r>
              <a:rPr lang="en-US" dirty="0" smtClean="0">
                <a:solidFill>
                  <a:srgbClr val="000000"/>
                </a:solidFill>
              </a:rPr>
              <a:t> </a:t>
            </a:r>
            <a:r>
              <a:rPr lang="en-US" dirty="0" err="1" smtClean="0">
                <a:solidFill>
                  <a:srgbClr val="000000"/>
                </a:solidFill>
              </a:rPr>
              <a:t>sử</a:t>
            </a:r>
            <a:r>
              <a:rPr lang="en-US" dirty="0" smtClean="0">
                <a:solidFill>
                  <a:srgbClr val="000000"/>
                </a:solidFill>
              </a:rPr>
              <a:t> </a:t>
            </a:r>
            <a:r>
              <a:rPr lang="en-US" dirty="0" err="1" smtClean="0">
                <a:solidFill>
                  <a:srgbClr val="000000"/>
                </a:solidFill>
              </a:rPr>
              <a:t>dụng</a:t>
            </a:r>
            <a:r>
              <a:rPr lang="en-US" dirty="0" smtClean="0">
                <a:solidFill>
                  <a:srgbClr val="000000"/>
                </a:solidFill>
              </a:rPr>
              <a:t> Bower </a:t>
            </a:r>
            <a:r>
              <a:rPr lang="en-US" dirty="0" err="1" smtClean="0">
                <a:solidFill>
                  <a:srgbClr val="000000"/>
                </a:solidFill>
              </a:rPr>
              <a:t>chủ</a:t>
            </a:r>
            <a:r>
              <a:rPr lang="en-US" dirty="0" smtClean="0">
                <a:solidFill>
                  <a:srgbClr val="000000"/>
                </a:solidFill>
              </a:rPr>
              <a:t> </a:t>
            </a:r>
            <a:r>
              <a:rPr lang="en-US" dirty="0" err="1" smtClean="0">
                <a:solidFill>
                  <a:srgbClr val="000000"/>
                </a:solidFill>
              </a:rPr>
              <a:t>yếu</a:t>
            </a:r>
            <a:r>
              <a:rPr lang="en-US" dirty="0" smtClean="0">
                <a:solidFill>
                  <a:srgbClr val="000000"/>
                </a:solidFill>
              </a:rPr>
              <a:t> </a:t>
            </a:r>
            <a:r>
              <a:rPr lang="en-US" dirty="0" err="1" smtClean="0">
                <a:solidFill>
                  <a:srgbClr val="000000"/>
                </a:solidFill>
              </a:rPr>
              <a:t>thông</a:t>
            </a:r>
            <a:r>
              <a:rPr lang="en-US" dirty="0" smtClean="0">
                <a:solidFill>
                  <a:srgbClr val="000000"/>
                </a:solidFill>
              </a:rPr>
              <a:t> qua 3 </a:t>
            </a:r>
            <a:r>
              <a:rPr lang="en-US" dirty="0" err="1" smtClean="0">
                <a:solidFill>
                  <a:srgbClr val="000000"/>
                </a:solidFill>
              </a:rPr>
              <a:t>lệnh</a:t>
            </a:r>
            <a:r>
              <a:rPr lang="en-US" dirty="0" smtClean="0">
                <a:solidFill>
                  <a:srgbClr val="000000"/>
                </a:solidFill>
              </a:rPr>
              <a:t> </a:t>
            </a:r>
            <a:r>
              <a:rPr lang="en-US" dirty="0" err="1" smtClean="0">
                <a:solidFill>
                  <a:srgbClr val="000000"/>
                </a:solidFill>
              </a:rPr>
              <a:t>sau</a:t>
            </a:r>
            <a:r>
              <a:rPr lang="en-US" dirty="0" smtClean="0">
                <a:solidFill>
                  <a:srgbClr val="000000"/>
                </a:solidFill>
              </a:rPr>
              <a:t>:</a:t>
            </a:r>
          </a:p>
          <a:p>
            <a:pPr marL="457200" indent="-457200" algn="l">
              <a:buFont typeface="+mj-lt"/>
              <a:buAutoNum type="arabicPeriod"/>
            </a:pPr>
            <a:r>
              <a:rPr lang="en-US" dirty="0" smtClean="0">
                <a:solidFill>
                  <a:srgbClr val="000000"/>
                </a:solidFill>
              </a:rPr>
              <a:t>bower search &lt;package name&gt;</a:t>
            </a:r>
          </a:p>
          <a:p>
            <a:pPr marL="457200" indent="-457200" algn="l">
              <a:buFont typeface="+mj-lt"/>
              <a:buAutoNum type="arabicPeriod"/>
            </a:pPr>
            <a:r>
              <a:rPr lang="en-US" dirty="0" smtClean="0">
                <a:solidFill>
                  <a:srgbClr val="000000"/>
                </a:solidFill>
              </a:rPr>
              <a:t>bower install &lt;package name&gt;</a:t>
            </a:r>
          </a:p>
          <a:p>
            <a:pPr marL="457200" indent="-457200" algn="l">
              <a:buFont typeface="+mj-lt"/>
              <a:buAutoNum type="arabicPeriod"/>
            </a:pPr>
            <a:r>
              <a:rPr lang="en-US" dirty="0" smtClean="0">
                <a:solidFill>
                  <a:srgbClr val="000000"/>
                </a:solidFill>
              </a:rPr>
              <a:t>bower uninstall &lt;package name&gt;</a:t>
            </a: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64</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37997566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smtClean="0">
                <a:latin typeface="Constantia"/>
                <a:cs typeface="Constantia"/>
              </a:rPr>
              <a:t>Bower components</a:t>
            </a:r>
            <a:endParaRPr lang="en-US" sz="6000" dirty="0">
              <a:latin typeface="Constantia"/>
              <a:cs typeface="Constantia"/>
            </a:endParaRPr>
          </a:p>
        </p:txBody>
      </p:sp>
      <p:sp>
        <p:nvSpPr>
          <p:cNvPr id="9" name="Content Placeholder 2"/>
          <p:cNvSpPr txBox="1">
            <a:spLocks/>
          </p:cNvSpPr>
          <p:nvPr/>
        </p:nvSpPr>
        <p:spPr bwMode="auto">
          <a:xfrm>
            <a:off x="1019175" y="2007515"/>
            <a:ext cx="7253284"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err="1" smtClean="0">
                <a:solidFill>
                  <a:schemeClr val="tx1"/>
                </a:solidFill>
              </a:rPr>
              <a:t>Hiện</a:t>
            </a:r>
            <a:r>
              <a:rPr lang="en-US" dirty="0" smtClean="0">
                <a:solidFill>
                  <a:schemeClr val="tx1"/>
                </a:solidFill>
              </a:rPr>
              <a:t> </a:t>
            </a:r>
            <a:r>
              <a:rPr lang="en-US" dirty="0" err="1" smtClean="0">
                <a:solidFill>
                  <a:schemeClr val="tx1"/>
                </a:solidFill>
              </a:rPr>
              <a:t>tại</a:t>
            </a:r>
            <a:r>
              <a:rPr lang="en-US" dirty="0" smtClean="0">
                <a:solidFill>
                  <a:schemeClr val="tx1"/>
                </a:solidFill>
              </a:rPr>
              <a:t> </a:t>
            </a:r>
            <a:r>
              <a:rPr lang="en-US" dirty="0" err="1" smtClean="0">
                <a:solidFill>
                  <a:schemeClr val="tx1"/>
                </a:solidFill>
              </a:rPr>
              <a:t>có</a:t>
            </a:r>
            <a:r>
              <a:rPr lang="en-US" dirty="0" smtClean="0">
                <a:solidFill>
                  <a:schemeClr val="tx1"/>
                </a:solidFill>
              </a:rPr>
              <a:t> </a:t>
            </a:r>
            <a:r>
              <a:rPr lang="en-US" dirty="0" err="1" smtClean="0">
                <a:solidFill>
                  <a:schemeClr val="tx1"/>
                </a:solidFill>
              </a:rPr>
              <a:t>khoảng</a:t>
            </a:r>
            <a:r>
              <a:rPr lang="en-US" dirty="0" smtClean="0">
                <a:solidFill>
                  <a:schemeClr val="tx1"/>
                </a:solidFill>
              </a:rPr>
              <a:t> 5435 bower components</a:t>
            </a:r>
            <a:endParaRPr lang="en-US" dirty="0">
              <a:solidFill>
                <a:schemeClr val="tx1"/>
              </a:solidFill>
            </a:endParaRPr>
          </a:p>
          <a:p>
            <a:pPr marL="342900" indent="-342900" algn="l">
              <a:buFont typeface="Arial" pitchFamily="34" charset="0"/>
              <a:buChar char="•"/>
            </a:pPr>
            <a:r>
              <a:rPr lang="en-US" dirty="0">
                <a:hlinkClick r:id="rId3"/>
              </a:rPr>
              <a:t>http://sindresorhus.com/bower-components</a:t>
            </a:r>
            <a:endParaRPr lang="en-US" dirty="0"/>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65</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17241925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endParaRPr lang="en-US" sz="6000" dirty="0">
              <a:latin typeface="Constantia"/>
              <a:cs typeface="Constantia"/>
            </a:endParaRPr>
          </a:p>
        </p:txBody>
      </p:sp>
      <p:sp>
        <p:nvSpPr>
          <p:cNvPr id="9" name="Content Placeholder 2"/>
          <p:cNvSpPr txBox="1">
            <a:spLocks/>
          </p:cNvSpPr>
          <p:nvPr/>
        </p:nvSpPr>
        <p:spPr bwMode="auto">
          <a:xfrm>
            <a:off x="1019175" y="2007515"/>
            <a:ext cx="7253284"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66</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
        <p:nvSpPr>
          <p:cNvPr id="2" name="TextBox 1"/>
          <p:cNvSpPr txBox="1"/>
          <p:nvPr/>
        </p:nvSpPr>
        <p:spPr>
          <a:xfrm>
            <a:off x="704850" y="3657600"/>
            <a:ext cx="7981949" cy="1569660"/>
          </a:xfrm>
          <a:prstGeom prst="rect">
            <a:avLst/>
          </a:prstGeom>
          <a:noFill/>
        </p:spPr>
        <p:txBody>
          <a:bodyPr wrap="square" rtlCol="0">
            <a:spAutoFit/>
          </a:bodyPr>
          <a:lstStyle/>
          <a:p>
            <a:pPr marL="342900" indent="-342900">
              <a:buFont typeface="Arial" pitchFamily="34" charset="0"/>
              <a:buChar char="•"/>
            </a:pPr>
            <a:r>
              <a:rPr lang="en-US" sz="2400" dirty="0"/>
              <a:t>Grunt </a:t>
            </a:r>
            <a:r>
              <a:rPr lang="en-US" sz="2400" dirty="0" err="1" smtClean="0"/>
              <a:t>là</a:t>
            </a:r>
            <a:r>
              <a:rPr lang="en-US" sz="2400" dirty="0" smtClean="0"/>
              <a:t> tool </a:t>
            </a:r>
            <a:r>
              <a:rPr lang="en-US" sz="2400" dirty="0" err="1" smtClean="0"/>
              <a:t>tự</a:t>
            </a:r>
            <a:r>
              <a:rPr lang="en-US" sz="2400" dirty="0" smtClean="0"/>
              <a:t> </a:t>
            </a:r>
            <a:r>
              <a:rPr lang="en-US" sz="2400" dirty="0" err="1" smtClean="0"/>
              <a:t>động</a:t>
            </a:r>
            <a:r>
              <a:rPr lang="en-US" sz="2400" dirty="0" smtClean="0"/>
              <a:t> </a:t>
            </a:r>
            <a:r>
              <a:rPr lang="en-US" sz="2400" dirty="0" err="1" smtClean="0"/>
              <a:t>hoá</a:t>
            </a:r>
            <a:r>
              <a:rPr lang="en-US" sz="2400" dirty="0" smtClean="0"/>
              <a:t> </a:t>
            </a:r>
            <a:r>
              <a:rPr lang="en-US" sz="2400" dirty="0" err="1" smtClean="0"/>
              <a:t>cho</a:t>
            </a:r>
            <a:r>
              <a:rPr lang="en-US" sz="2400" dirty="0" smtClean="0"/>
              <a:t> </a:t>
            </a:r>
            <a:r>
              <a:rPr lang="en-US" sz="2400" dirty="0" err="1" smtClean="0"/>
              <a:t>các</a:t>
            </a:r>
            <a:r>
              <a:rPr lang="en-US" sz="2400" dirty="0" smtClean="0"/>
              <a:t> </a:t>
            </a:r>
            <a:r>
              <a:rPr lang="en-US" sz="2400" dirty="0" err="1" smtClean="0"/>
              <a:t>dự</a:t>
            </a:r>
            <a:r>
              <a:rPr lang="en-US" sz="2400" dirty="0" smtClean="0"/>
              <a:t> </a:t>
            </a:r>
            <a:r>
              <a:rPr lang="en-US" sz="2400" dirty="0" err="1" smtClean="0"/>
              <a:t>án</a:t>
            </a:r>
            <a:r>
              <a:rPr lang="en-US" sz="2400" dirty="0" smtClean="0"/>
              <a:t> </a:t>
            </a:r>
            <a:r>
              <a:rPr lang="en-US" sz="2400" dirty="0" err="1" smtClean="0"/>
              <a:t>phát</a:t>
            </a:r>
            <a:r>
              <a:rPr lang="en-US" sz="2400" dirty="0" smtClean="0"/>
              <a:t> </a:t>
            </a:r>
            <a:r>
              <a:rPr lang="en-US" sz="2400" dirty="0" err="1" smtClean="0"/>
              <a:t>triển</a:t>
            </a:r>
            <a:r>
              <a:rPr lang="en-US" sz="2400" dirty="0" smtClean="0"/>
              <a:t> web. </a:t>
            </a:r>
          </a:p>
          <a:p>
            <a:pPr marL="342900" indent="-342900">
              <a:buFont typeface="Arial" pitchFamily="34" charset="0"/>
              <a:buChar char="•"/>
            </a:pPr>
            <a:r>
              <a:rPr lang="en-US" sz="2400" dirty="0" smtClean="0"/>
              <a:t>Ta </a:t>
            </a:r>
            <a:r>
              <a:rPr lang="en-US" sz="2400" dirty="0" err="1" smtClean="0"/>
              <a:t>có</a:t>
            </a:r>
            <a:r>
              <a:rPr lang="en-US" sz="2400" dirty="0" smtClean="0"/>
              <a:t> </a:t>
            </a:r>
            <a:r>
              <a:rPr lang="en-US" sz="2400" dirty="0" err="1" smtClean="0"/>
              <a:t>thể</a:t>
            </a:r>
            <a:r>
              <a:rPr lang="en-US" sz="2400" dirty="0" smtClean="0"/>
              <a:t> minify code, </a:t>
            </a:r>
            <a:r>
              <a:rPr lang="en-US" sz="2400" dirty="0" err="1" smtClean="0"/>
              <a:t>biên</a:t>
            </a:r>
            <a:r>
              <a:rPr lang="en-US" sz="2400" dirty="0" smtClean="0"/>
              <a:t> </a:t>
            </a:r>
            <a:r>
              <a:rPr lang="en-US" sz="2400" dirty="0" err="1" smtClean="0"/>
              <a:t>dịch</a:t>
            </a:r>
            <a:r>
              <a:rPr lang="en-US" sz="2400" dirty="0" smtClean="0"/>
              <a:t>, unit test, validate, </a:t>
            </a:r>
            <a:r>
              <a:rPr lang="en-US" sz="2400" dirty="0"/>
              <a:t>etc. </a:t>
            </a:r>
            <a:endParaRPr lang="en-US" sz="2400" dirty="0" smtClean="0"/>
          </a:p>
          <a:p>
            <a:pPr marL="342900" indent="-342900">
              <a:buFont typeface="Arial" pitchFamily="34" charset="0"/>
              <a:buChar char="•"/>
            </a:pPr>
            <a:r>
              <a:rPr lang="en-US" sz="2400" dirty="0" err="1" smtClean="0"/>
              <a:t>Có</a:t>
            </a:r>
            <a:r>
              <a:rPr lang="en-US" sz="2400" dirty="0" smtClean="0"/>
              <a:t> </a:t>
            </a:r>
            <a:r>
              <a:rPr lang="en-US" sz="2400" dirty="0" err="1" smtClean="0"/>
              <a:t>thể</a:t>
            </a:r>
            <a:r>
              <a:rPr lang="en-US" sz="2400" dirty="0" smtClean="0"/>
              <a:t> </a:t>
            </a:r>
            <a:r>
              <a:rPr lang="en-US" sz="2400" dirty="0" err="1" smtClean="0"/>
              <a:t>tự</a:t>
            </a:r>
            <a:r>
              <a:rPr lang="en-US" sz="2400" dirty="0" smtClean="0"/>
              <a:t> </a:t>
            </a:r>
            <a:r>
              <a:rPr lang="en-US" sz="2400" dirty="0" err="1" smtClean="0"/>
              <a:t>động</a:t>
            </a:r>
            <a:r>
              <a:rPr lang="en-US" sz="2400" dirty="0" smtClean="0"/>
              <a:t> </a:t>
            </a:r>
            <a:r>
              <a:rPr lang="en-US" sz="2400" dirty="0" err="1" smtClean="0"/>
              <a:t>hoá</a:t>
            </a:r>
            <a:r>
              <a:rPr lang="en-US" sz="2400" dirty="0" smtClean="0"/>
              <a:t> </a:t>
            </a:r>
            <a:r>
              <a:rPr lang="en-US" sz="2400" dirty="0" err="1" smtClean="0"/>
              <a:t>rất</a:t>
            </a:r>
            <a:r>
              <a:rPr lang="en-US" sz="2400" dirty="0" smtClean="0"/>
              <a:t> </a:t>
            </a:r>
            <a:r>
              <a:rPr lang="en-US" sz="2400" dirty="0" err="1" smtClean="0"/>
              <a:t>nhiều</a:t>
            </a:r>
            <a:r>
              <a:rPr lang="en-US" sz="2400" dirty="0" smtClean="0"/>
              <a:t> </a:t>
            </a:r>
            <a:r>
              <a:rPr lang="en-US" sz="2400" dirty="0" err="1" smtClean="0"/>
              <a:t>thứ</a:t>
            </a:r>
            <a:r>
              <a:rPr lang="en-US" sz="2400" dirty="0"/>
              <a:t> </a:t>
            </a:r>
            <a:r>
              <a:rPr lang="en-US" sz="2400" dirty="0" err="1" smtClean="0"/>
              <a:t>để</a:t>
            </a:r>
            <a:r>
              <a:rPr lang="en-US" sz="2400" dirty="0" smtClean="0"/>
              <a:t> </a:t>
            </a:r>
            <a:r>
              <a:rPr lang="en-US" sz="2400" dirty="0" err="1" smtClean="0"/>
              <a:t>giảm</a:t>
            </a:r>
            <a:r>
              <a:rPr lang="en-US" sz="2400" dirty="0" smtClean="0"/>
              <a:t> effort </a:t>
            </a:r>
            <a:r>
              <a:rPr lang="en-US" sz="2400" dirty="0" err="1" smtClean="0"/>
              <a:t>của</a:t>
            </a:r>
            <a:r>
              <a:rPr lang="en-US" sz="2400" dirty="0" smtClean="0"/>
              <a:t> </a:t>
            </a:r>
            <a:r>
              <a:rPr lang="en-US" sz="2400" dirty="0" err="1" smtClean="0"/>
              <a:t>bạn</a:t>
            </a:r>
            <a:r>
              <a:rPr lang="en-US" sz="2400" dirty="0" smtClean="0"/>
              <a:t>.</a:t>
            </a:r>
            <a:endParaRPr lang="en-US" sz="2400" dirty="0"/>
          </a:p>
          <a:p>
            <a:pPr marL="342900" indent="-342900">
              <a:buFont typeface="Arial" pitchFamily="34" charset="0"/>
              <a:buChar char="•"/>
            </a:pPr>
            <a:r>
              <a:rPr lang="en-US" sz="2400" dirty="0" err="1" smtClean="0"/>
              <a:t>Mở</a:t>
            </a:r>
            <a:r>
              <a:rPr lang="en-US" sz="2400" dirty="0" smtClean="0"/>
              <a:t> </a:t>
            </a:r>
            <a:r>
              <a:rPr lang="en-US" sz="2400" dirty="0" err="1" smtClean="0"/>
              <a:t>rộng</a:t>
            </a:r>
            <a:r>
              <a:rPr lang="en-US" sz="2400" dirty="0" smtClean="0"/>
              <a:t> </a:t>
            </a:r>
            <a:r>
              <a:rPr lang="en-US" sz="2400" dirty="0" err="1" smtClean="0"/>
              <a:t>được</a:t>
            </a:r>
            <a:r>
              <a:rPr lang="en-US" sz="2400" dirty="0" smtClean="0"/>
              <a:t>.</a:t>
            </a:r>
            <a:endParaRPr lang="en-US" sz="2400" dirty="0">
              <a:solidFill>
                <a:srgbClr val="00000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881438" y="1724025"/>
            <a:ext cx="1381125" cy="1885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310014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smtClean="0">
                <a:latin typeface="Constantia"/>
                <a:cs typeface="Constantia"/>
              </a:rPr>
              <a:t>Grunt tasks (in Yeoman)</a:t>
            </a:r>
            <a:endParaRPr lang="en-US" sz="6000" dirty="0">
              <a:latin typeface="Constantia"/>
              <a:cs typeface="Constantia"/>
            </a:endParaRPr>
          </a:p>
        </p:txBody>
      </p:sp>
      <p:sp>
        <p:nvSpPr>
          <p:cNvPr id="9" name="Content Placeholder 2"/>
          <p:cNvSpPr txBox="1">
            <a:spLocks/>
          </p:cNvSpPr>
          <p:nvPr/>
        </p:nvSpPr>
        <p:spPr bwMode="auto">
          <a:xfrm>
            <a:off x="1019175" y="2007515"/>
            <a:ext cx="7253284"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sz="2100" b="1" dirty="0">
                <a:solidFill>
                  <a:srgbClr val="000000"/>
                </a:solidFill>
              </a:rPr>
              <a:t>clean</a:t>
            </a:r>
            <a:r>
              <a:rPr lang="en-US" sz="2100" dirty="0">
                <a:solidFill>
                  <a:srgbClr val="000000"/>
                </a:solidFill>
              </a:rPr>
              <a:t>: </a:t>
            </a:r>
            <a:r>
              <a:rPr lang="en-US" sz="2100" dirty="0" err="1" smtClean="0">
                <a:solidFill>
                  <a:srgbClr val="000000"/>
                </a:solidFill>
              </a:rPr>
              <a:t>xoá</a:t>
            </a:r>
            <a:r>
              <a:rPr lang="en-US" sz="2100" dirty="0" smtClean="0">
                <a:solidFill>
                  <a:srgbClr val="000000"/>
                </a:solidFill>
              </a:rPr>
              <a:t> build </a:t>
            </a:r>
            <a:r>
              <a:rPr lang="en-US" sz="2100" dirty="0" err="1" smtClean="0">
                <a:solidFill>
                  <a:srgbClr val="000000"/>
                </a:solidFill>
              </a:rPr>
              <a:t>trước</a:t>
            </a:r>
            <a:r>
              <a:rPr lang="en-US" sz="2100" dirty="0" smtClean="0">
                <a:solidFill>
                  <a:srgbClr val="000000"/>
                </a:solidFill>
              </a:rPr>
              <a:t> </a:t>
            </a:r>
            <a:r>
              <a:rPr lang="en-US" sz="2100" dirty="0" err="1" smtClean="0">
                <a:solidFill>
                  <a:srgbClr val="000000"/>
                </a:solidFill>
              </a:rPr>
              <a:t>đó</a:t>
            </a:r>
            <a:endParaRPr lang="en-US" sz="2100" dirty="0">
              <a:solidFill>
                <a:srgbClr val="000000"/>
              </a:solidFill>
            </a:endParaRPr>
          </a:p>
          <a:p>
            <a:pPr marL="342900" indent="-342900" algn="l">
              <a:buFont typeface="Arial" pitchFamily="34" charset="0"/>
              <a:buChar char="•"/>
            </a:pPr>
            <a:r>
              <a:rPr lang="en-US" sz="2100" b="1" dirty="0">
                <a:solidFill>
                  <a:srgbClr val="000000"/>
                </a:solidFill>
              </a:rPr>
              <a:t>copy</a:t>
            </a:r>
            <a:r>
              <a:rPr lang="en-US" sz="2100" dirty="0">
                <a:solidFill>
                  <a:srgbClr val="000000"/>
                </a:solidFill>
              </a:rPr>
              <a:t>: </a:t>
            </a:r>
            <a:r>
              <a:rPr lang="en-US" sz="2100" dirty="0" smtClean="0">
                <a:solidFill>
                  <a:srgbClr val="000000"/>
                </a:solidFill>
              </a:rPr>
              <a:t>copy </a:t>
            </a:r>
            <a:r>
              <a:rPr lang="en-US" sz="2100" dirty="0" err="1" smtClean="0">
                <a:solidFill>
                  <a:srgbClr val="000000"/>
                </a:solidFill>
              </a:rPr>
              <a:t>toàn</a:t>
            </a:r>
            <a:r>
              <a:rPr lang="en-US" sz="2100" dirty="0" smtClean="0">
                <a:solidFill>
                  <a:srgbClr val="000000"/>
                </a:solidFill>
              </a:rPr>
              <a:t> </a:t>
            </a:r>
            <a:r>
              <a:rPr lang="en-US" sz="2100" dirty="0" err="1" smtClean="0">
                <a:solidFill>
                  <a:srgbClr val="000000"/>
                </a:solidFill>
              </a:rPr>
              <a:t>bộ</a:t>
            </a:r>
            <a:r>
              <a:rPr lang="en-US" sz="2100" dirty="0" smtClean="0">
                <a:solidFill>
                  <a:srgbClr val="000000"/>
                </a:solidFill>
              </a:rPr>
              <a:t> folder staging (intermediate/) sang  (</a:t>
            </a:r>
            <a:r>
              <a:rPr lang="en-US" sz="2100" dirty="0">
                <a:solidFill>
                  <a:srgbClr val="000000"/>
                </a:solidFill>
              </a:rPr>
              <a:t>publish</a:t>
            </a:r>
            <a:r>
              <a:rPr lang="en-US" sz="2100" dirty="0" smtClean="0">
                <a:solidFill>
                  <a:srgbClr val="000000"/>
                </a:solidFill>
              </a:rPr>
              <a:t>/)</a:t>
            </a:r>
            <a:endParaRPr lang="en-US" sz="2100" dirty="0">
              <a:solidFill>
                <a:srgbClr val="000000"/>
              </a:solidFill>
            </a:endParaRPr>
          </a:p>
          <a:p>
            <a:pPr marL="342900" indent="-342900" algn="l">
              <a:buFont typeface="Arial" pitchFamily="34" charset="0"/>
              <a:buChar char="•"/>
            </a:pPr>
            <a:r>
              <a:rPr lang="en-US" sz="2100" b="1" dirty="0" err="1">
                <a:solidFill>
                  <a:srgbClr val="000000"/>
                </a:solidFill>
              </a:rPr>
              <a:t>css</a:t>
            </a:r>
            <a:r>
              <a:rPr lang="en-US" sz="2100" dirty="0">
                <a:solidFill>
                  <a:srgbClr val="000000"/>
                </a:solidFill>
              </a:rPr>
              <a:t>: </a:t>
            </a:r>
            <a:r>
              <a:rPr lang="en-US" sz="2100" dirty="0" err="1" smtClean="0">
                <a:solidFill>
                  <a:srgbClr val="000000"/>
                </a:solidFill>
              </a:rPr>
              <a:t>gộp</a:t>
            </a:r>
            <a:r>
              <a:rPr lang="en-US" sz="2100" dirty="0" smtClean="0">
                <a:solidFill>
                  <a:srgbClr val="000000"/>
                </a:solidFill>
              </a:rPr>
              <a:t> </a:t>
            </a:r>
            <a:r>
              <a:rPr lang="en-US" sz="2100" dirty="0" err="1" smtClean="0">
                <a:solidFill>
                  <a:srgbClr val="000000"/>
                </a:solidFill>
              </a:rPr>
              <a:t>các</a:t>
            </a:r>
            <a:r>
              <a:rPr lang="en-US" sz="2100" dirty="0" smtClean="0">
                <a:solidFill>
                  <a:srgbClr val="000000"/>
                </a:solidFill>
              </a:rPr>
              <a:t> file </a:t>
            </a:r>
            <a:r>
              <a:rPr lang="en-US" sz="2100" dirty="0" smtClean="0">
                <a:solidFill>
                  <a:srgbClr val="000000"/>
                </a:solidFill>
              </a:rPr>
              <a:t>CSS </a:t>
            </a:r>
            <a:r>
              <a:rPr lang="en-US" sz="2100" dirty="0" err="1" smtClean="0">
                <a:solidFill>
                  <a:srgbClr val="000000"/>
                </a:solidFill>
              </a:rPr>
              <a:t>thành</a:t>
            </a:r>
            <a:r>
              <a:rPr lang="en-US" sz="2100" dirty="0" smtClean="0">
                <a:solidFill>
                  <a:srgbClr val="000000"/>
                </a:solidFill>
              </a:rPr>
              <a:t> </a:t>
            </a:r>
            <a:r>
              <a:rPr lang="en-US" sz="2100" dirty="0" smtClean="0">
                <a:solidFill>
                  <a:srgbClr val="000000"/>
                </a:solidFill>
              </a:rPr>
              <a:t>1 file, </a:t>
            </a:r>
            <a:r>
              <a:rPr lang="en-US" sz="2100" dirty="0" err="1" smtClean="0">
                <a:solidFill>
                  <a:srgbClr val="000000"/>
                </a:solidFill>
              </a:rPr>
              <a:t>thay</a:t>
            </a:r>
            <a:r>
              <a:rPr lang="en-US" sz="2100" dirty="0" smtClean="0">
                <a:solidFill>
                  <a:srgbClr val="000000"/>
                </a:solidFill>
              </a:rPr>
              <a:t> </a:t>
            </a:r>
            <a:r>
              <a:rPr lang="en-US" sz="2100" dirty="0" err="1" smtClean="0">
                <a:solidFill>
                  <a:srgbClr val="000000"/>
                </a:solidFill>
              </a:rPr>
              <a:t>thế</a:t>
            </a:r>
            <a:r>
              <a:rPr lang="en-US" sz="2100" dirty="0" smtClean="0">
                <a:solidFill>
                  <a:srgbClr val="000000"/>
                </a:solidFill>
              </a:rPr>
              <a:t> </a:t>
            </a:r>
            <a:r>
              <a:rPr lang="en-US" sz="2100" dirty="0">
                <a:solidFill>
                  <a:srgbClr val="000000"/>
                </a:solidFill>
              </a:rPr>
              <a:t>@imports </a:t>
            </a:r>
            <a:r>
              <a:rPr lang="en-US" sz="2100" dirty="0" err="1" smtClean="0">
                <a:solidFill>
                  <a:srgbClr val="000000"/>
                </a:solidFill>
              </a:rPr>
              <a:t>và</a:t>
            </a:r>
            <a:r>
              <a:rPr lang="en-US" sz="2100" dirty="0" smtClean="0">
                <a:solidFill>
                  <a:srgbClr val="000000"/>
                </a:solidFill>
              </a:rPr>
              <a:t> “</a:t>
            </a:r>
            <a:r>
              <a:rPr lang="en-US" sz="2100" dirty="0" err="1" smtClean="0">
                <a:solidFill>
                  <a:srgbClr val="000000"/>
                </a:solidFill>
              </a:rPr>
              <a:t>nén</a:t>
            </a:r>
            <a:r>
              <a:rPr lang="en-US" sz="2100" dirty="0" smtClean="0">
                <a:solidFill>
                  <a:srgbClr val="000000"/>
                </a:solidFill>
              </a:rPr>
              <a:t>” CSS files</a:t>
            </a:r>
            <a:endParaRPr lang="en-US" sz="2100" dirty="0">
              <a:solidFill>
                <a:srgbClr val="000000"/>
              </a:solidFill>
            </a:endParaRPr>
          </a:p>
          <a:p>
            <a:pPr marL="342900" indent="-342900" algn="l">
              <a:buFont typeface="Arial" pitchFamily="34" charset="0"/>
              <a:buChar char="•"/>
            </a:pPr>
            <a:r>
              <a:rPr lang="en-US" sz="2100" b="1" dirty="0" smtClean="0">
                <a:solidFill>
                  <a:srgbClr val="000000"/>
                </a:solidFill>
              </a:rPr>
              <a:t>html</a:t>
            </a:r>
            <a:r>
              <a:rPr lang="en-US" sz="2100" dirty="0">
                <a:solidFill>
                  <a:srgbClr val="000000"/>
                </a:solidFill>
              </a:rPr>
              <a:t>: </a:t>
            </a:r>
            <a:r>
              <a:rPr lang="en-US" sz="2100" dirty="0" err="1" smtClean="0">
                <a:solidFill>
                  <a:srgbClr val="000000"/>
                </a:solidFill>
              </a:rPr>
              <a:t>tối</a:t>
            </a:r>
            <a:r>
              <a:rPr lang="en-US" sz="2100" dirty="0" smtClean="0">
                <a:solidFill>
                  <a:srgbClr val="000000"/>
                </a:solidFill>
              </a:rPr>
              <a:t> </a:t>
            </a:r>
            <a:r>
              <a:rPr lang="en-US" sz="2100" dirty="0" err="1" smtClean="0">
                <a:solidFill>
                  <a:srgbClr val="000000"/>
                </a:solidFill>
              </a:rPr>
              <a:t>giản</a:t>
            </a:r>
            <a:r>
              <a:rPr lang="en-US" sz="2100" dirty="0" smtClean="0">
                <a:solidFill>
                  <a:srgbClr val="000000"/>
                </a:solidFill>
              </a:rPr>
              <a:t> HTML (</a:t>
            </a:r>
            <a:r>
              <a:rPr lang="en-US" sz="2100" dirty="0" err="1" smtClean="0">
                <a:solidFill>
                  <a:srgbClr val="000000"/>
                </a:solidFill>
              </a:rPr>
              <a:t>từ</a:t>
            </a:r>
            <a:r>
              <a:rPr lang="en-US" sz="2100" dirty="0" smtClean="0">
                <a:solidFill>
                  <a:srgbClr val="000000"/>
                </a:solidFill>
              </a:rPr>
              <a:t> </a:t>
            </a:r>
            <a:r>
              <a:rPr lang="en-US" sz="2100" dirty="0" err="1" smtClean="0">
                <a:solidFill>
                  <a:srgbClr val="000000"/>
                </a:solidFill>
              </a:rPr>
              <a:t>mức</a:t>
            </a:r>
            <a:r>
              <a:rPr lang="en-US" sz="2100" dirty="0" smtClean="0">
                <a:solidFill>
                  <a:srgbClr val="000000"/>
                </a:solidFill>
              </a:rPr>
              <a:t> </a:t>
            </a:r>
            <a:r>
              <a:rPr lang="en-US" sz="2100" dirty="0" err="1" smtClean="0">
                <a:solidFill>
                  <a:srgbClr val="000000"/>
                </a:solidFill>
              </a:rPr>
              <a:t>đơn</a:t>
            </a:r>
            <a:r>
              <a:rPr lang="en-US" sz="2100" dirty="0" smtClean="0">
                <a:solidFill>
                  <a:srgbClr val="000000"/>
                </a:solidFill>
              </a:rPr>
              <a:t> </a:t>
            </a:r>
            <a:r>
              <a:rPr lang="en-US" sz="2100" dirty="0" err="1" smtClean="0">
                <a:solidFill>
                  <a:srgbClr val="000000"/>
                </a:solidFill>
              </a:rPr>
              <a:t>giản</a:t>
            </a:r>
            <a:r>
              <a:rPr lang="en-US" sz="2100" dirty="0" smtClean="0">
                <a:solidFill>
                  <a:srgbClr val="000000"/>
                </a:solidFill>
              </a:rPr>
              <a:t> </a:t>
            </a:r>
            <a:r>
              <a:rPr lang="en-US" sz="2100" dirty="0" err="1" smtClean="0">
                <a:solidFill>
                  <a:srgbClr val="000000"/>
                </a:solidFill>
              </a:rPr>
              <a:t>đến</a:t>
            </a:r>
            <a:r>
              <a:rPr lang="en-US" sz="2100" dirty="0" smtClean="0">
                <a:solidFill>
                  <a:srgbClr val="000000"/>
                </a:solidFill>
              </a:rPr>
              <a:t> </a:t>
            </a:r>
            <a:r>
              <a:rPr lang="en-US" sz="2100" dirty="0" err="1" smtClean="0">
                <a:solidFill>
                  <a:srgbClr val="000000"/>
                </a:solidFill>
              </a:rPr>
              <a:t>mức</a:t>
            </a:r>
            <a:r>
              <a:rPr lang="en-US" sz="2100" dirty="0" smtClean="0">
                <a:solidFill>
                  <a:srgbClr val="000000"/>
                </a:solidFill>
              </a:rPr>
              <a:t> </a:t>
            </a:r>
            <a:r>
              <a:rPr lang="en-US" sz="2100" dirty="0" err="1" smtClean="0">
                <a:solidFill>
                  <a:srgbClr val="000000"/>
                </a:solidFill>
              </a:rPr>
              <a:t>tối</a:t>
            </a:r>
            <a:r>
              <a:rPr lang="en-US" sz="2100" dirty="0" smtClean="0">
                <a:solidFill>
                  <a:srgbClr val="000000"/>
                </a:solidFill>
              </a:rPr>
              <a:t> </a:t>
            </a:r>
            <a:r>
              <a:rPr lang="en-US" sz="2100" dirty="0" err="1" smtClean="0">
                <a:solidFill>
                  <a:srgbClr val="000000"/>
                </a:solidFill>
              </a:rPr>
              <a:t>đa</a:t>
            </a:r>
            <a:r>
              <a:rPr lang="en-US" sz="2100" dirty="0" smtClean="0">
                <a:solidFill>
                  <a:srgbClr val="000000"/>
                </a:solidFill>
              </a:rPr>
              <a:t>)</a:t>
            </a:r>
            <a:endParaRPr lang="en-US" sz="2100" dirty="0">
              <a:solidFill>
                <a:srgbClr val="000000"/>
              </a:solidFill>
            </a:endParaRPr>
          </a:p>
          <a:p>
            <a:pPr marL="342900" indent="-342900" algn="l">
              <a:buFont typeface="Arial" pitchFamily="34" charset="0"/>
              <a:buChar char="•"/>
            </a:pPr>
            <a:r>
              <a:rPr lang="en-US" sz="2100" b="1" dirty="0" err="1">
                <a:solidFill>
                  <a:srgbClr val="000000"/>
                </a:solidFill>
              </a:rPr>
              <a:t>img</a:t>
            </a:r>
            <a:r>
              <a:rPr lang="en-US" sz="2100" dirty="0">
                <a:solidFill>
                  <a:srgbClr val="000000"/>
                </a:solidFill>
              </a:rPr>
              <a:t>: </a:t>
            </a:r>
            <a:r>
              <a:rPr lang="en-US" sz="2100" dirty="0" err="1" smtClean="0">
                <a:solidFill>
                  <a:srgbClr val="000000"/>
                </a:solidFill>
              </a:rPr>
              <a:t>tối</a:t>
            </a:r>
            <a:r>
              <a:rPr lang="en-US" sz="2100" dirty="0" smtClean="0">
                <a:solidFill>
                  <a:srgbClr val="000000"/>
                </a:solidFill>
              </a:rPr>
              <a:t> </a:t>
            </a:r>
            <a:r>
              <a:rPr lang="en-US" sz="2100" dirty="0" err="1" smtClean="0">
                <a:solidFill>
                  <a:srgbClr val="000000"/>
                </a:solidFill>
              </a:rPr>
              <a:t>ưu</a:t>
            </a:r>
            <a:r>
              <a:rPr lang="en-US" sz="2100" dirty="0" smtClean="0">
                <a:solidFill>
                  <a:srgbClr val="000000"/>
                </a:solidFill>
              </a:rPr>
              <a:t> file </a:t>
            </a:r>
            <a:r>
              <a:rPr lang="en-US" sz="2100" dirty="0">
                <a:solidFill>
                  <a:srgbClr val="000000"/>
                </a:solidFill>
              </a:rPr>
              <a:t>.</a:t>
            </a:r>
            <a:r>
              <a:rPr lang="en-US" sz="2100" dirty="0" err="1">
                <a:solidFill>
                  <a:srgbClr val="000000"/>
                </a:solidFill>
              </a:rPr>
              <a:t>png</a:t>
            </a:r>
            <a:r>
              <a:rPr lang="en-US" sz="2100" dirty="0">
                <a:solidFill>
                  <a:srgbClr val="000000"/>
                </a:solidFill>
              </a:rPr>
              <a:t>/.jpg </a:t>
            </a:r>
            <a:r>
              <a:rPr lang="en-US" sz="2100" dirty="0" smtClean="0">
                <a:solidFill>
                  <a:srgbClr val="000000"/>
                </a:solidFill>
              </a:rPr>
              <a:t>qua </a:t>
            </a:r>
            <a:r>
              <a:rPr lang="en-US" sz="2100" dirty="0" err="1">
                <a:solidFill>
                  <a:srgbClr val="000000"/>
                </a:solidFill>
              </a:rPr>
              <a:t>OptiPNG</a:t>
            </a:r>
            <a:r>
              <a:rPr lang="en-US" sz="2100" dirty="0">
                <a:solidFill>
                  <a:srgbClr val="000000"/>
                </a:solidFill>
              </a:rPr>
              <a:t>/</a:t>
            </a:r>
            <a:r>
              <a:rPr lang="en-US" sz="2100" dirty="0" err="1">
                <a:solidFill>
                  <a:srgbClr val="000000"/>
                </a:solidFill>
              </a:rPr>
              <a:t>JPEGtran</a:t>
            </a:r>
            <a:endParaRPr lang="en-US" sz="2100" dirty="0">
              <a:solidFill>
                <a:srgbClr val="000000"/>
              </a:solidFill>
            </a:endParaRPr>
          </a:p>
          <a:p>
            <a:pPr marL="342900" indent="-342900" algn="l">
              <a:buFont typeface="Arial" pitchFamily="34" charset="0"/>
              <a:buChar char="•"/>
            </a:pPr>
            <a:r>
              <a:rPr lang="en-US" sz="2100" b="1" dirty="0" err="1">
                <a:solidFill>
                  <a:srgbClr val="000000"/>
                </a:solidFill>
              </a:rPr>
              <a:t>mkdirs</a:t>
            </a:r>
            <a:r>
              <a:rPr lang="en-US" sz="2100" dirty="0">
                <a:solidFill>
                  <a:srgbClr val="000000"/>
                </a:solidFill>
              </a:rPr>
              <a:t>: </a:t>
            </a:r>
            <a:r>
              <a:rPr lang="en-US" sz="2100" dirty="0" err="1" smtClean="0">
                <a:solidFill>
                  <a:srgbClr val="000000"/>
                </a:solidFill>
              </a:rPr>
              <a:t>chuẩn</a:t>
            </a:r>
            <a:r>
              <a:rPr lang="en-US" sz="2100" dirty="0" smtClean="0">
                <a:solidFill>
                  <a:srgbClr val="000000"/>
                </a:solidFill>
              </a:rPr>
              <a:t> </a:t>
            </a:r>
            <a:r>
              <a:rPr lang="en-US" sz="2100" dirty="0" err="1" smtClean="0">
                <a:solidFill>
                  <a:srgbClr val="000000"/>
                </a:solidFill>
              </a:rPr>
              <a:t>bị</a:t>
            </a:r>
            <a:r>
              <a:rPr lang="en-US" sz="2100" dirty="0" smtClean="0">
                <a:solidFill>
                  <a:srgbClr val="000000"/>
                </a:solidFill>
              </a:rPr>
              <a:t> </a:t>
            </a:r>
            <a:r>
              <a:rPr lang="en-US" sz="2100" dirty="0" err="1" smtClean="0">
                <a:solidFill>
                  <a:srgbClr val="000000"/>
                </a:solidFill>
              </a:rPr>
              <a:t>các</a:t>
            </a:r>
            <a:r>
              <a:rPr lang="en-US" sz="2100" dirty="0" smtClean="0">
                <a:solidFill>
                  <a:srgbClr val="000000"/>
                </a:solidFill>
              </a:rPr>
              <a:t> </a:t>
            </a:r>
            <a:r>
              <a:rPr lang="en-US" sz="2100" dirty="0" err="1" smtClean="0">
                <a:solidFill>
                  <a:srgbClr val="000000"/>
                </a:solidFill>
              </a:rPr>
              <a:t>thư</a:t>
            </a:r>
            <a:r>
              <a:rPr lang="en-US" sz="2100" dirty="0" smtClean="0">
                <a:solidFill>
                  <a:srgbClr val="000000"/>
                </a:solidFill>
              </a:rPr>
              <a:t> </a:t>
            </a:r>
            <a:r>
              <a:rPr lang="en-US" sz="2100" dirty="0" err="1" smtClean="0">
                <a:solidFill>
                  <a:srgbClr val="000000"/>
                </a:solidFill>
              </a:rPr>
              <a:t>mục</a:t>
            </a:r>
            <a:r>
              <a:rPr lang="en-US" sz="2100" dirty="0" smtClean="0">
                <a:solidFill>
                  <a:srgbClr val="000000"/>
                </a:solidFill>
              </a:rPr>
              <a:t> build</a:t>
            </a:r>
            <a:endParaRPr lang="en-US" sz="2100" dirty="0">
              <a:solidFill>
                <a:srgbClr val="000000"/>
              </a:solidFill>
            </a:endParaRPr>
          </a:p>
          <a:p>
            <a:pPr marL="342900" indent="-342900" algn="l">
              <a:buFont typeface="Arial" pitchFamily="34" charset="0"/>
              <a:buChar char="•"/>
            </a:pPr>
            <a:r>
              <a:rPr lang="en-US" sz="2100" b="1" dirty="0">
                <a:solidFill>
                  <a:srgbClr val="000000"/>
                </a:solidFill>
              </a:rPr>
              <a:t>rev</a:t>
            </a:r>
            <a:r>
              <a:rPr lang="en-US" sz="2100" dirty="0">
                <a:solidFill>
                  <a:srgbClr val="000000"/>
                </a:solidFill>
              </a:rPr>
              <a:t>: </a:t>
            </a:r>
            <a:r>
              <a:rPr lang="en-US" sz="2100" dirty="0" err="1" smtClean="0">
                <a:solidFill>
                  <a:srgbClr val="000000"/>
                </a:solidFill>
              </a:rPr>
              <a:t>tự</a:t>
            </a:r>
            <a:r>
              <a:rPr lang="en-US" sz="2100" dirty="0" smtClean="0">
                <a:solidFill>
                  <a:srgbClr val="000000"/>
                </a:solidFill>
              </a:rPr>
              <a:t> </a:t>
            </a:r>
            <a:r>
              <a:rPr lang="en-US" sz="2100" dirty="0" err="1" smtClean="0">
                <a:solidFill>
                  <a:srgbClr val="000000"/>
                </a:solidFill>
              </a:rPr>
              <a:t>động</a:t>
            </a:r>
            <a:r>
              <a:rPr lang="en-US" sz="2100" dirty="0" smtClean="0">
                <a:solidFill>
                  <a:srgbClr val="000000"/>
                </a:solidFill>
              </a:rPr>
              <a:t> rename </a:t>
            </a:r>
            <a:r>
              <a:rPr lang="en-US" sz="2100" dirty="0" err="1" smtClean="0">
                <a:solidFill>
                  <a:srgbClr val="000000"/>
                </a:solidFill>
              </a:rPr>
              <a:t>các</a:t>
            </a:r>
            <a:r>
              <a:rPr lang="en-US" sz="2100" dirty="0" smtClean="0">
                <a:solidFill>
                  <a:srgbClr val="000000"/>
                </a:solidFill>
              </a:rPr>
              <a:t> file build </a:t>
            </a:r>
            <a:r>
              <a:rPr lang="en-US" sz="2100" dirty="0" err="1" smtClean="0">
                <a:solidFill>
                  <a:srgbClr val="000000"/>
                </a:solidFill>
              </a:rPr>
              <a:t>theo</a:t>
            </a:r>
            <a:r>
              <a:rPr lang="en-US" sz="2100" dirty="0" smtClean="0">
                <a:solidFill>
                  <a:srgbClr val="000000"/>
                </a:solidFill>
              </a:rPr>
              <a:t> revision</a:t>
            </a:r>
          </a:p>
          <a:p>
            <a:pPr marL="342900" indent="-342900" algn="l">
              <a:buFont typeface="Arial" pitchFamily="34" charset="0"/>
              <a:buChar char="•"/>
            </a:pPr>
            <a:r>
              <a:rPr lang="en-US" sz="2100" b="1" dirty="0" err="1" smtClean="0">
                <a:solidFill>
                  <a:srgbClr val="000000"/>
                </a:solidFill>
              </a:rPr>
              <a:t>usemin</a:t>
            </a:r>
            <a:r>
              <a:rPr lang="en-US" sz="2100" dirty="0" smtClean="0">
                <a:solidFill>
                  <a:srgbClr val="000000"/>
                </a:solidFill>
              </a:rPr>
              <a:t>: </a:t>
            </a:r>
            <a:r>
              <a:rPr lang="en-US" sz="2100" dirty="0" err="1" smtClean="0">
                <a:solidFill>
                  <a:srgbClr val="000000"/>
                </a:solidFill>
              </a:rPr>
              <a:t>thay</a:t>
            </a:r>
            <a:r>
              <a:rPr lang="en-US" sz="2100" dirty="0" smtClean="0">
                <a:solidFill>
                  <a:srgbClr val="000000"/>
                </a:solidFill>
              </a:rPr>
              <a:t> </a:t>
            </a:r>
            <a:r>
              <a:rPr lang="en-US" sz="2100" dirty="0" err="1" smtClean="0">
                <a:solidFill>
                  <a:srgbClr val="000000"/>
                </a:solidFill>
              </a:rPr>
              <a:t>thế</a:t>
            </a:r>
            <a:r>
              <a:rPr lang="en-US" sz="2100" dirty="0" smtClean="0">
                <a:solidFill>
                  <a:srgbClr val="000000"/>
                </a:solidFill>
              </a:rPr>
              <a:t> </a:t>
            </a:r>
            <a:r>
              <a:rPr lang="en-US" sz="2100" dirty="0" err="1" smtClean="0">
                <a:solidFill>
                  <a:srgbClr val="000000"/>
                </a:solidFill>
              </a:rPr>
              <a:t>các</a:t>
            </a:r>
            <a:r>
              <a:rPr lang="en-US" sz="2100" dirty="0" smtClean="0">
                <a:solidFill>
                  <a:srgbClr val="000000"/>
                </a:solidFill>
              </a:rPr>
              <a:t> </a:t>
            </a:r>
            <a:r>
              <a:rPr lang="en-US" sz="2100" dirty="0" err="1" smtClean="0">
                <a:solidFill>
                  <a:srgbClr val="000000"/>
                </a:solidFill>
              </a:rPr>
              <a:t>tham</a:t>
            </a:r>
            <a:r>
              <a:rPr lang="en-US" sz="2100" dirty="0" smtClean="0">
                <a:solidFill>
                  <a:srgbClr val="000000"/>
                </a:solidFill>
              </a:rPr>
              <a:t> </a:t>
            </a:r>
            <a:r>
              <a:rPr lang="en-US" sz="2100" dirty="0" err="1" smtClean="0">
                <a:solidFill>
                  <a:srgbClr val="000000"/>
                </a:solidFill>
              </a:rPr>
              <a:t>chiếu</a:t>
            </a:r>
            <a:r>
              <a:rPr lang="en-US" sz="2100" dirty="0" smtClean="0">
                <a:solidFill>
                  <a:srgbClr val="000000"/>
                </a:solidFill>
              </a:rPr>
              <a:t> </a:t>
            </a:r>
            <a:r>
              <a:rPr lang="en-US" sz="2100" dirty="0" err="1" smtClean="0">
                <a:solidFill>
                  <a:srgbClr val="000000"/>
                </a:solidFill>
              </a:rPr>
              <a:t>thành</a:t>
            </a:r>
            <a:r>
              <a:rPr lang="en-US" sz="2100" dirty="0" smtClean="0">
                <a:solidFill>
                  <a:srgbClr val="000000"/>
                </a:solidFill>
              </a:rPr>
              <a:t> scripts / </a:t>
            </a:r>
            <a:r>
              <a:rPr lang="en-US" sz="2100" dirty="0" err="1" smtClean="0">
                <a:solidFill>
                  <a:srgbClr val="000000"/>
                </a:solidFill>
              </a:rPr>
              <a:t>stylesheets</a:t>
            </a:r>
            <a:r>
              <a:rPr lang="en-US" sz="2100" dirty="0" smtClean="0">
                <a:solidFill>
                  <a:srgbClr val="000000"/>
                </a:solidFill>
              </a:rPr>
              <a:t> </a:t>
            </a:r>
            <a:r>
              <a:rPr lang="en-US" sz="2100" dirty="0" err="1" smtClean="0">
                <a:solidFill>
                  <a:srgbClr val="000000"/>
                </a:solidFill>
              </a:rPr>
              <a:t>chưa</a:t>
            </a:r>
            <a:r>
              <a:rPr lang="en-US" sz="2100" dirty="0" smtClean="0">
                <a:solidFill>
                  <a:srgbClr val="000000"/>
                </a:solidFill>
              </a:rPr>
              <a:t> </a:t>
            </a:r>
            <a:r>
              <a:rPr lang="en-US" sz="2100" dirty="0" err="1" smtClean="0">
                <a:solidFill>
                  <a:srgbClr val="000000"/>
                </a:solidFill>
              </a:rPr>
              <a:t>giản</a:t>
            </a:r>
            <a:r>
              <a:rPr lang="en-US" sz="2100" dirty="0" smtClean="0">
                <a:solidFill>
                  <a:srgbClr val="000000"/>
                </a:solidFill>
              </a:rPr>
              <a:t> </a:t>
            </a:r>
            <a:r>
              <a:rPr lang="en-US" sz="2100" dirty="0" err="1" smtClean="0">
                <a:solidFill>
                  <a:srgbClr val="000000"/>
                </a:solidFill>
              </a:rPr>
              <a:t>lược</a:t>
            </a:r>
            <a:endParaRPr lang="en-US" sz="2100"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67</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24697392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800" dirty="0">
                <a:latin typeface="Constantia"/>
                <a:cs typeface="Constantia"/>
              </a:rPr>
              <a:t>Case study: User management</a:t>
            </a:r>
            <a:endParaRPr lang="en-US" sz="6000" dirty="0">
              <a:latin typeface="Constantia"/>
              <a:cs typeface="Constantia"/>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68</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9062" y="2238375"/>
            <a:ext cx="8905875" cy="2381250"/>
          </a:xfrm>
          <a:prstGeom prst="rect">
            <a:avLst/>
          </a:prstGeom>
        </p:spPr>
      </p:pic>
      <p:sp>
        <p:nvSpPr>
          <p:cNvPr id="3" name="TextBox 2"/>
          <p:cNvSpPr txBox="1"/>
          <p:nvPr/>
        </p:nvSpPr>
        <p:spPr>
          <a:xfrm>
            <a:off x="1562101" y="5076825"/>
            <a:ext cx="6772274" cy="369332"/>
          </a:xfrm>
          <a:prstGeom prst="rect">
            <a:avLst/>
          </a:prstGeom>
          <a:noFill/>
        </p:spPr>
        <p:txBody>
          <a:bodyPr wrap="square" rtlCol="0">
            <a:spAutoFit/>
          </a:bodyPr>
          <a:lstStyle/>
          <a:p>
            <a:r>
              <a:rPr lang="en-US" dirty="0">
                <a:hlinkClick r:id="rId4"/>
              </a:rPr>
              <a:t>https://github.com/donamkhanh/sample-user-management</a:t>
            </a:r>
            <a:endParaRPr lang="en-US" dirty="0"/>
          </a:p>
        </p:txBody>
      </p:sp>
    </p:spTree>
    <p:extLst>
      <p:ext uri="{BB962C8B-B14F-4D97-AF65-F5344CB8AC3E}">
        <p14:creationId xmlns:p14="http://schemas.microsoft.com/office/powerpoint/2010/main" xmlns="" val="12840188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800" dirty="0">
                <a:latin typeface="Constantia"/>
                <a:cs typeface="Constantia"/>
              </a:rPr>
              <a:t>Case study: User management</a:t>
            </a:r>
            <a:endParaRPr lang="en-US" sz="6000" dirty="0">
              <a:latin typeface="Constantia"/>
              <a:cs typeface="Constantia"/>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smtClean="0">
                <a:solidFill>
                  <a:srgbClr val="000000"/>
                </a:solidFill>
              </a:rPr>
              <a:t>Flow </a:t>
            </a:r>
            <a:r>
              <a:rPr lang="en-US" dirty="0" err="1" smtClean="0">
                <a:solidFill>
                  <a:srgbClr val="000000"/>
                </a:solidFill>
              </a:rPr>
              <a:t>thực</a:t>
            </a:r>
            <a:r>
              <a:rPr lang="en-US" dirty="0" smtClean="0">
                <a:solidFill>
                  <a:srgbClr val="000000"/>
                </a:solidFill>
              </a:rPr>
              <a:t> </a:t>
            </a:r>
            <a:r>
              <a:rPr lang="en-US" dirty="0" err="1" smtClean="0">
                <a:solidFill>
                  <a:srgbClr val="000000"/>
                </a:solidFill>
              </a:rPr>
              <a:t>hiện</a:t>
            </a:r>
            <a:r>
              <a:rPr lang="en-US" dirty="0" smtClean="0">
                <a:solidFill>
                  <a:srgbClr val="000000"/>
                </a:solidFill>
              </a:rPr>
              <a:t> </a:t>
            </a:r>
            <a:r>
              <a:rPr lang="en-US" dirty="0" err="1" smtClean="0">
                <a:solidFill>
                  <a:srgbClr val="000000"/>
                </a:solidFill>
              </a:rPr>
              <a:t>bằng</a:t>
            </a:r>
            <a:r>
              <a:rPr lang="en-US" dirty="0" smtClean="0">
                <a:solidFill>
                  <a:srgbClr val="000000"/>
                </a:solidFill>
              </a:rPr>
              <a:t> jQuery:</a:t>
            </a:r>
          </a:p>
          <a:p>
            <a:pPr marL="342900" indent="-342900" algn="l">
              <a:buFont typeface="Arial" panose="020B0604020202020204" pitchFamily="34" charset="0"/>
              <a:buChar char="•"/>
            </a:pPr>
            <a:r>
              <a:rPr lang="en-US" dirty="0" err="1" smtClean="0">
                <a:solidFill>
                  <a:srgbClr val="000000"/>
                </a:solidFill>
              </a:rPr>
              <a:t>Tạo</a:t>
            </a:r>
            <a:r>
              <a:rPr lang="en-US" dirty="0" smtClean="0">
                <a:solidFill>
                  <a:srgbClr val="000000"/>
                </a:solidFill>
              </a:rPr>
              <a:t> </a:t>
            </a:r>
            <a:r>
              <a:rPr lang="en-US" dirty="0">
                <a:solidFill>
                  <a:srgbClr val="000000"/>
                </a:solidFill>
              </a:rPr>
              <a:t>mockup layout</a:t>
            </a:r>
          </a:p>
          <a:p>
            <a:pPr marL="342900" indent="-342900" algn="l">
              <a:buFont typeface="Arial" panose="020B0604020202020204" pitchFamily="34" charset="0"/>
              <a:buChar char="•"/>
            </a:pPr>
            <a:r>
              <a:rPr lang="en-US" dirty="0" err="1" smtClean="0">
                <a:solidFill>
                  <a:srgbClr val="000000"/>
                </a:solidFill>
              </a:rPr>
              <a:t>Xây</a:t>
            </a:r>
            <a:r>
              <a:rPr lang="en-US" dirty="0" smtClean="0">
                <a:solidFill>
                  <a:srgbClr val="000000"/>
                </a:solidFill>
              </a:rPr>
              <a:t> </a:t>
            </a:r>
            <a:r>
              <a:rPr lang="en-US" dirty="0" err="1" smtClean="0">
                <a:solidFill>
                  <a:srgbClr val="000000"/>
                </a:solidFill>
              </a:rPr>
              <a:t>dựng</a:t>
            </a:r>
            <a:r>
              <a:rPr lang="en-US" dirty="0" smtClean="0">
                <a:solidFill>
                  <a:srgbClr val="000000"/>
                </a:solidFill>
              </a:rPr>
              <a:t> server API</a:t>
            </a:r>
            <a:endParaRPr lang="en-US" dirty="0">
              <a:solidFill>
                <a:srgbClr val="000000"/>
              </a:solidFill>
            </a:endParaRPr>
          </a:p>
          <a:p>
            <a:pPr marL="342900" indent="-342900" algn="l">
              <a:buFont typeface="Arial" panose="020B0604020202020204" pitchFamily="34" charset="0"/>
              <a:buChar char="•"/>
            </a:pPr>
            <a:r>
              <a:rPr lang="en-US" dirty="0" err="1" smtClean="0">
                <a:solidFill>
                  <a:srgbClr val="000000"/>
                </a:solidFill>
              </a:rPr>
              <a:t>Thao</a:t>
            </a:r>
            <a:r>
              <a:rPr lang="en-US" dirty="0" smtClean="0">
                <a:solidFill>
                  <a:srgbClr val="000000"/>
                </a:solidFill>
              </a:rPr>
              <a:t> </a:t>
            </a:r>
            <a:r>
              <a:rPr lang="en-US" dirty="0" err="1" smtClean="0">
                <a:solidFill>
                  <a:srgbClr val="000000"/>
                </a:solidFill>
              </a:rPr>
              <a:t>tác</a:t>
            </a:r>
            <a:r>
              <a:rPr lang="en-US" dirty="0" smtClean="0">
                <a:solidFill>
                  <a:srgbClr val="000000"/>
                </a:solidFill>
              </a:rPr>
              <a:t> </a:t>
            </a:r>
            <a:r>
              <a:rPr lang="en-US" dirty="0" err="1" smtClean="0">
                <a:solidFill>
                  <a:srgbClr val="000000"/>
                </a:solidFill>
              </a:rPr>
              <a:t>với</a:t>
            </a:r>
            <a:r>
              <a:rPr lang="en-US" dirty="0" smtClean="0">
                <a:solidFill>
                  <a:srgbClr val="000000"/>
                </a:solidFill>
              </a:rPr>
              <a:t> server </a:t>
            </a:r>
            <a:r>
              <a:rPr lang="en-US" dirty="0">
                <a:solidFill>
                  <a:srgbClr val="000000"/>
                </a:solidFill>
              </a:rPr>
              <a:t>API</a:t>
            </a:r>
          </a:p>
          <a:p>
            <a:pPr marL="800100" lvl="1" indent="-342900" algn="l">
              <a:buFont typeface="Arial" panose="020B0604020202020204" pitchFamily="34" charset="0"/>
              <a:buChar char="•"/>
            </a:pPr>
            <a:r>
              <a:rPr lang="en-US" dirty="0" err="1" smtClean="0">
                <a:solidFill>
                  <a:srgbClr val="000000"/>
                </a:solidFill>
              </a:rPr>
              <a:t>Phải</a:t>
            </a:r>
            <a:r>
              <a:rPr lang="en-US" dirty="0" smtClean="0">
                <a:solidFill>
                  <a:srgbClr val="000000"/>
                </a:solidFill>
              </a:rPr>
              <a:t> </a:t>
            </a:r>
            <a:r>
              <a:rPr lang="en-US" dirty="0" err="1" smtClean="0">
                <a:solidFill>
                  <a:srgbClr val="000000"/>
                </a:solidFill>
              </a:rPr>
              <a:t>viết</a:t>
            </a:r>
            <a:r>
              <a:rPr lang="en-US" dirty="0" smtClean="0">
                <a:solidFill>
                  <a:srgbClr val="000000"/>
                </a:solidFill>
              </a:rPr>
              <a:t> </a:t>
            </a:r>
            <a:r>
              <a:rPr lang="en-US" dirty="0" err="1" smtClean="0">
                <a:solidFill>
                  <a:srgbClr val="000000"/>
                </a:solidFill>
              </a:rPr>
              <a:t>khá</a:t>
            </a:r>
            <a:r>
              <a:rPr lang="en-US" dirty="0" smtClean="0">
                <a:solidFill>
                  <a:srgbClr val="000000"/>
                </a:solidFill>
              </a:rPr>
              <a:t> </a:t>
            </a:r>
            <a:r>
              <a:rPr lang="en-US" dirty="0" err="1" smtClean="0">
                <a:solidFill>
                  <a:srgbClr val="000000"/>
                </a:solidFill>
              </a:rPr>
              <a:t>nhiều</a:t>
            </a:r>
            <a:r>
              <a:rPr lang="en-US" dirty="0" smtClean="0">
                <a:solidFill>
                  <a:srgbClr val="000000"/>
                </a:solidFill>
              </a:rPr>
              <a:t> code</a:t>
            </a: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69</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15156751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err="1" smtClean="0">
                <a:latin typeface="Constantia"/>
                <a:cs typeface="Constantia"/>
              </a:rPr>
              <a:t>Mục</a:t>
            </a:r>
            <a:r>
              <a:rPr lang="en-US" sz="6000" dirty="0" smtClean="0">
                <a:latin typeface="Constantia"/>
                <a:cs typeface="Constantia"/>
              </a:rPr>
              <a:t> </a:t>
            </a:r>
            <a:r>
              <a:rPr lang="en-US" sz="6000" dirty="0" err="1" smtClean="0">
                <a:latin typeface="Constantia"/>
                <a:cs typeface="Constantia"/>
              </a:rPr>
              <a:t>đích</a:t>
            </a:r>
            <a:r>
              <a:rPr lang="en-US" sz="6000" dirty="0" smtClean="0">
                <a:latin typeface="Constantia"/>
                <a:cs typeface="Constantia"/>
              </a:rPr>
              <a:t> </a:t>
            </a:r>
            <a:r>
              <a:rPr lang="en-US" sz="6000" dirty="0" err="1" smtClean="0">
                <a:latin typeface="Constantia"/>
                <a:cs typeface="Constantia"/>
              </a:rPr>
              <a:t>thiết</a:t>
            </a:r>
            <a:r>
              <a:rPr lang="en-US" sz="6000" dirty="0" smtClean="0">
                <a:latin typeface="Constantia"/>
                <a:cs typeface="Constantia"/>
              </a:rPr>
              <a:t> </a:t>
            </a:r>
            <a:r>
              <a:rPr lang="en-US" sz="6000" dirty="0" err="1" smtClean="0">
                <a:latin typeface="Constantia"/>
                <a:cs typeface="Constantia"/>
              </a:rPr>
              <a:t>kế</a:t>
            </a:r>
            <a:endParaRPr lang="en-US" sz="6000" dirty="0">
              <a:latin typeface="Constantia"/>
              <a:cs typeface="Constantia"/>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err="1" smtClean="0">
                <a:solidFill>
                  <a:srgbClr val="000000"/>
                </a:solidFill>
              </a:rPr>
              <a:t>Tách</a:t>
            </a:r>
            <a:r>
              <a:rPr lang="en-US" dirty="0" smtClean="0">
                <a:solidFill>
                  <a:srgbClr val="000000"/>
                </a:solidFill>
              </a:rPr>
              <a:t> </a:t>
            </a:r>
            <a:r>
              <a:rPr lang="en-US" dirty="0" err="1" smtClean="0">
                <a:solidFill>
                  <a:srgbClr val="000000"/>
                </a:solidFill>
              </a:rPr>
              <a:t>các</a:t>
            </a:r>
            <a:r>
              <a:rPr lang="en-US" dirty="0" smtClean="0">
                <a:solidFill>
                  <a:srgbClr val="000000"/>
                </a:solidFill>
              </a:rPr>
              <a:t> </a:t>
            </a:r>
            <a:r>
              <a:rPr lang="en-US" dirty="0" err="1" smtClean="0">
                <a:solidFill>
                  <a:srgbClr val="000000"/>
                </a:solidFill>
              </a:rPr>
              <a:t>thao</a:t>
            </a:r>
            <a:r>
              <a:rPr lang="en-US" dirty="0" smtClean="0">
                <a:solidFill>
                  <a:srgbClr val="000000"/>
                </a:solidFill>
              </a:rPr>
              <a:t> </a:t>
            </a:r>
            <a:r>
              <a:rPr lang="en-US" dirty="0" err="1" smtClean="0">
                <a:solidFill>
                  <a:srgbClr val="000000"/>
                </a:solidFill>
              </a:rPr>
              <a:t>tác</a:t>
            </a:r>
            <a:r>
              <a:rPr lang="en-US" dirty="0" smtClean="0">
                <a:solidFill>
                  <a:srgbClr val="000000"/>
                </a:solidFill>
              </a:rPr>
              <a:t> </a:t>
            </a:r>
            <a:r>
              <a:rPr lang="en-US" dirty="0" err="1" smtClean="0">
                <a:solidFill>
                  <a:srgbClr val="000000"/>
                </a:solidFill>
              </a:rPr>
              <a:t>với</a:t>
            </a:r>
            <a:r>
              <a:rPr lang="en-US" dirty="0" smtClean="0">
                <a:solidFill>
                  <a:srgbClr val="000000"/>
                </a:solidFill>
              </a:rPr>
              <a:t> DOM </a:t>
            </a:r>
            <a:r>
              <a:rPr lang="en-US" dirty="0" err="1" smtClean="0">
                <a:solidFill>
                  <a:srgbClr val="000000"/>
                </a:solidFill>
              </a:rPr>
              <a:t>ra</a:t>
            </a:r>
            <a:r>
              <a:rPr lang="en-US" dirty="0" smtClean="0">
                <a:solidFill>
                  <a:srgbClr val="000000"/>
                </a:solidFill>
              </a:rPr>
              <a:t> </a:t>
            </a:r>
            <a:r>
              <a:rPr lang="en-US" dirty="0" err="1" smtClean="0">
                <a:solidFill>
                  <a:srgbClr val="000000"/>
                </a:solidFill>
              </a:rPr>
              <a:t>khỏi</a:t>
            </a:r>
            <a:r>
              <a:rPr lang="en-US" dirty="0" smtClean="0">
                <a:solidFill>
                  <a:srgbClr val="000000"/>
                </a:solidFill>
              </a:rPr>
              <a:t> application logic. </a:t>
            </a:r>
            <a:r>
              <a:rPr lang="en-US" dirty="0" err="1" smtClean="0">
                <a:solidFill>
                  <a:srgbClr val="000000"/>
                </a:solidFill>
              </a:rPr>
              <a:t>Cải</a:t>
            </a:r>
            <a:r>
              <a:rPr lang="en-US" dirty="0" smtClean="0">
                <a:solidFill>
                  <a:srgbClr val="000000"/>
                </a:solidFill>
              </a:rPr>
              <a:t> </a:t>
            </a:r>
            <a:r>
              <a:rPr lang="en-US" dirty="0" err="1" smtClean="0">
                <a:solidFill>
                  <a:srgbClr val="000000"/>
                </a:solidFill>
              </a:rPr>
              <a:t>thiện</a:t>
            </a:r>
            <a:r>
              <a:rPr lang="en-US" dirty="0" smtClean="0">
                <a:solidFill>
                  <a:srgbClr val="000000"/>
                </a:solidFill>
              </a:rPr>
              <a:t> </a:t>
            </a:r>
            <a:r>
              <a:rPr lang="en-US" dirty="0" err="1" smtClean="0">
                <a:solidFill>
                  <a:srgbClr val="000000"/>
                </a:solidFill>
              </a:rPr>
              <a:t>khả</a:t>
            </a:r>
            <a:r>
              <a:rPr lang="en-US" dirty="0" smtClean="0">
                <a:solidFill>
                  <a:srgbClr val="000000"/>
                </a:solidFill>
              </a:rPr>
              <a:t> </a:t>
            </a:r>
            <a:r>
              <a:rPr lang="en-US" dirty="0" err="1" smtClean="0">
                <a:solidFill>
                  <a:srgbClr val="000000"/>
                </a:solidFill>
              </a:rPr>
              <a:t>năng</a:t>
            </a:r>
            <a:r>
              <a:rPr lang="en-US" dirty="0" smtClean="0">
                <a:solidFill>
                  <a:srgbClr val="000000"/>
                </a:solidFill>
              </a:rPr>
              <a:t> test </a:t>
            </a:r>
            <a:r>
              <a:rPr lang="en-US" dirty="0" err="1" smtClean="0">
                <a:solidFill>
                  <a:srgbClr val="000000"/>
                </a:solidFill>
              </a:rPr>
              <a:t>của</a:t>
            </a:r>
            <a:r>
              <a:rPr lang="en-US" dirty="0" smtClean="0">
                <a:solidFill>
                  <a:srgbClr val="000000"/>
                </a:solidFill>
              </a:rPr>
              <a:t> </a:t>
            </a:r>
            <a:r>
              <a:rPr lang="en-US" dirty="0" err="1" smtClean="0">
                <a:solidFill>
                  <a:srgbClr val="000000"/>
                </a:solidFill>
              </a:rPr>
              <a:t>mã</a:t>
            </a:r>
            <a:r>
              <a:rPr lang="en-US" dirty="0" smtClean="0">
                <a:solidFill>
                  <a:srgbClr val="000000"/>
                </a:solidFill>
              </a:rPr>
              <a:t> </a:t>
            </a:r>
            <a:r>
              <a:rPr lang="en-US" dirty="0" err="1" smtClean="0">
                <a:solidFill>
                  <a:srgbClr val="000000"/>
                </a:solidFill>
              </a:rPr>
              <a:t>nguồn</a:t>
            </a:r>
            <a:r>
              <a:rPr lang="en-US" dirty="0" smtClean="0">
                <a:solidFill>
                  <a:srgbClr val="000000"/>
                </a:solidFill>
              </a:rPr>
              <a:t>.</a:t>
            </a:r>
          </a:p>
          <a:p>
            <a:pPr marL="342900" indent="-342900" algn="l">
              <a:buFont typeface="Arial" pitchFamily="34" charset="0"/>
              <a:buChar char="•"/>
            </a:pPr>
            <a:r>
              <a:rPr lang="en-US" dirty="0" err="1" smtClean="0">
                <a:solidFill>
                  <a:srgbClr val="000000"/>
                </a:solidFill>
              </a:rPr>
              <a:t>Coi</a:t>
            </a:r>
            <a:r>
              <a:rPr lang="en-US" dirty="0" smtClean="0">
                <a:solidFill>
                  <a:srgbClr val="000000"/>
                </a:solidFill>
              </a:rPr>
              <a:t> </a:t>
            </a:r>
            <a:r>
              <a:rPr lang="en-US" dirty="0" err="1" smtClean="0">
                <a:solidFill>
                  <a:srgbClr val="000000"/>
                </a:solidFill>
              </a:rPr>
              <a:t>việc</a:t>
            </a:r>
            <a:r>
              <a:rPr lang="en-US" dirty="0" smtClean="0">
                <a:solidFill>
                  <a:srgbClr val="000000"/>
                </a:solidFill>
              </a:rPr>
              <a:t> </a:t>
            </a:r>
            <a:r>
              <a:rPr lang="en-US" dirty="0" err="1" smtClean="0">
                <a:solidFill>
                  <a:srgbClr val="000000"/>
                </a:solidFill>
              </a:rPr>
              <a:t>kiểm</a:t>
            </a:r>
            <a:r>
              <a:rPr lang="en-US" dirty="0" smtClean="0">
                <a:solidFill>
                  <a:srgbClr val="000000"/>
                </a:solidFill>
              </a:rPr>
              <a:t> </a:t>
            </a:r>
            <a:r>
              <a:rPr lang="en-US" dirty="0" err="1" smtClean="0">
                <a:solidFill>
                  <a:srgbClr val="000000"/>
                </a:solidFill>
              </a:rPr>
              <a:t>thử</a:t>
            </a:r>
            <a:r>
              <a:rPr lang="en-US" dirty="0" smtClean="0">
                <a:solidFill>
                  <a:srgbClr val="000000"/>
                </a:solidFill>
              </a:rPr>
              <a:t> </a:t>
            </a:r>
            <a:r>
              <a:rPr lang="en-US" dirty="0" err="1" smtClean="0">
                <a:solidFill>
                  <a:srgbClr val="000000"/>
                </a:solidFill>
              </a:rPr>
              <a:t>quan</a:t>
            </a:r>
            <a:r>
              <a:rPr lang="en-US" dirty="0" smtClean="0">
                <a:solidFill>
                  <a:srgbClr val="000000"/>
                </a:solidFill>
              </a:rPr>
              <a:t> </a:t>
            </a:r>
            <a:r>
              <a:rPr lang="en-US" dirty="0" err="1" smtClean="0">
                <a:solidFill>
                  <a:srgbClr val="000000"/>
                </a:solidFill>
              </a:rPr>
              <a:t>trọng</a:t>
            </a:r>
            <a:r>
              <a:rPr lang="en-US" dirty="0" smtClean="0">
                <a:solidFill>
                  <a:srgbClr val="000000"/>
                </a:solidFill>
              </a:rPr>
              <a:t> </a:t>
            </a:r>
            <a:r>
              <a:rPr lang="en-US" dirty="0" err="1" smtClean="0">
                <a:solidFill>
                  <a:srgbClr val="000000"/>
                </a:solidFill>
              </a:rPr>
              <a:t>như</a:t>
            </a:r>
            <a:r>
              <a:rPr lang="en-US" dirty="0" smtClean="0">
                <a:solidFill>
                  <a:srgbClr val="000000"/>
                </a:solidFill>
              </a:rPr>
              <a:t> </a:t>
            </a:r>
            <a:r>
              <a:rPr lang="en-US" dirty="0" err="1" smtClean="0">
                <a:solidFill>
                  <a:srgbClr val="000000"/>
                </a:solidFill>
              </a:rPr>
              <a:t>việc</a:t>
            </a:r>
            <a:r>
              <a:rPr lang="en-US" dirty="0" smtClean="0">
                <a:solidFill>
                  <a:srgbClr val="000000"/>
                </a:solidFill>
              </a:rPr>
              <a:t> </a:t>
            </a:r>
            <a:r>
              <a:rPr lang="en-US" dirty="0" err="1" smtClean="0">
                <a:solidFill>
                  <a:srgbClr val="000000"/>
                </a:solidFill>
              </a:rPr>
              <a:t>viết</a:t>
            </a:r>
            <a:r>
              <a:rPr lang="en-US" dirty="0" smtClean="0">
                <a:solidFill>
                  <a:srgbClr val="000000"/>
                </a:solidFill>
              </a:rPr>
              <a:t> </a:t>
            </a:r>
            <a:r>
              <a:rPr lang="en-US" dirty="0" err="1" smtClean="0">
                <a:solidFill>
                  <a:srgbClr val="000000"/>
                </a:solidFill>
              </a:rPr>
              <a:t>mã</a:t>
            </a:r>
            <a:r>
              <a:rPr lang="en-US" dirty="0" smtClean="0">
                <a:solidFill>
                  <a:srgbClr val="000000"/>
                </a:solidFill>
              </a:rPr>
              <a:t> </a:t>
            </a:r>
            <a:r>
              <a:rPr lang="en-US" dirty="0" err="1" smtClean="0">
                <a:solidFill>
                  <a:srgbClr val="000000"/>
                </a:solidFill>
              </a:rPr>
              <a:t>nguồn</a:t>
            </a:r>
            <a:r>
              <a:rPr lang="en-US" dirty="0" smtClean="0">
                <a:solidFill>
                  <a:srgbClr val="000000"/>
                </a:solidFill>
              </a:rPr>
              <a:t>. </a:t>
            </a:r>
            <a:r>
              <a:rPr lang="en-US" dirty="0" err="1" smtClean="0">
                <a:solidFill>
                  <a:srgbClr val="000000"/>
                </a:solidFill>
              </a:rPr>
              <a:t>Khó</a:t>
            </a:r>
            <a:r>
              <a:rPr lang="en-US" dirty="0" smtClean="0">
                <a:solidFill>
                  <a:srgbClr val="000000"/>
                </a:solidFill>
              </a:rPr>
              <a:t> </a:t>
            </a:r>
            <a:r>
              <a:rPr lang="en-US" dirty="0" err="1" smtClean="0">
                <a:solidFill>
                  <a:srgbClr val="000000"/>
                </a:solidFill>
              </a:rPr>
              <a:t>khăn</a:t>
            </a:r>
            <a:r>
              <a:rPr lang="en-US" dirty="0" smtClean="0">
                <a:solidFill>
                  <a:srgbClr val="000000"/>
                </a:solidFill>
              </a:rPr>
              <a:t> </a:t>
            </a:r>
            <a:r>
              <a:rPr lang="en-US" dirty="0" err="1" smtClean="0">
                <a:solidFill>
                  <a:srgbClr val="000000"/>
                </a:solidFill>
              </a:rPr>
              <a:t>trong</a:t>
            </a:r>
            <a:r>
              <a:rPr lang="en-US" dirty="0" smtClean="0">
                <a:solidFill>
                  <a:srgbClr val="000000"/>
                </a:solidFill>
              </a:rPr>
              <a:t> </a:t>
            </a:r>
            <a:r>
              <a:rPr lang="en-US" dirty="0" err="1" smtClean="0">
                <a:solidFill>
                  <a:srgbClr val="000000"/>
                </a:solidFill>
              </a:rPr>
              <a:t>việc</a:t>
            </a:r>
            <a:r>
              <a:rPr lang="en-US" dirty="0" smtClean="0">
                <a:solidFill>
                  <a:srgbClr val="000000"/>
                </a:solidFill>
              </a:rPr>
              <a:t> </a:t>
            </a:r>
            <a:r>
              <a:rPr lang="en-US" dirty="0" err="1" smtClean="0">
                <a:solidFill>
                  <a:srgbClr val="000000"/>
                </a:solidFill>
              </a:rPr>
              <a:t>kiểm</a:t>
            </a:r>
            <a:r>
              <a:rPr lang="en-US" dirty="0" smtClean="0">
                <a:solidFill>
                  <a:srgbClr val="000000"/>
                </a:solidFill>
              </a:rPr>
              <a:t> </a:t>
            </a:r>
            <a:r>
              <a:rPr lang="en-US" dirty="0" err="1" smtClean="0">
                <a:solidFill>
                  <a:srgbClr val="000000"/>
                </a:solidFill>
              </a:rPr>
              <a:t>thử</a:t>
            </a:r>
            <a:r>
              <a:rPr lang="en-US" dirty="0" smtClean="0">
                <a:solidFill>
                  <a:srgbClr val="000000"/>
                </a:solidFill>
              </a:rPr>
              <a:t> </a:t>
            </a:r>
            <a:r>
              <a:rPr lang="en-US" dirty="0" err="1" smtClean="0">
                <a:solidFill>
                  <a:srgbClr val="000000"/>
                </a:solidFill>
              </a:rPr>
              <a:t>bị</a:t>
            </a:r>
            <a:r>
              <a:rPr lang="en-US" dirty="0" smtClean="0">
                <a:solidFill>
                  <a:srgbClr val="000000"/>
                </a:solidFill>
              </a:rPr>
              <a:t> </a:t>
            </a:r>
            <a:r>
              <a:rPr lang="en-US" dirty="0" err="1" smtClean="0">
                <a:solidFill>
                  <a:srgbClr val="000000"/>
                </a:solidFill>
              </a:rPr>
              <a:t>ảnh</a:t>
            </a:r>
            <a:r>
              <a:rPr lang="en-US" dirty="0" smtClean="0">
                <a:solidFill>
                  <a:srgbClr val="000000"/>
                </a:solidFill>
              </a:rPr>
              <a:t> </a:t>
            </a:r>
            <a:r>
              <a:rPr lang="en-US" dirty="0" err="1" smtClean="0">
                <a:solidFill>
                  <a:srgbClr val="000000"/>
                </a:solidFill>
              </a:rPr>
              <a:t>hưởng</a:t>
            </a:r>
            <a:r>
              <a:rPr lang="en-US" dirty="0" smtClean="0">
                <a:solidFill>
                  <a:srgbClr val="000000"/>
                </a:solidFill>
              </a:rPr>
              <a:t> </a:t>
            </a:r>
            <a:r>
              <a:rPr lang="en-US" dirty="0" err="1" smtClean="0">
                <a:solidFill>
                  <a:srgbClr val="000000"/>
                </a:solidFill>
              </a:rPr>
              <a:t>đáng</a:t>
            </a:r>
            <a:r>
              <a:rPr lang="en-US" dirty="0" smtClean="0">
                <a:solidFill>
                  <a:srgbClr val="000000"/>
                </a:solidFill>
              </a:rPr>
              <a:t> </a:t>
            </a:r>
            <a:r>
              <a:rPr lang="en-US" dirty="0" err="1" smtClean="0">
                <a:solidFill>
                  <a:srgbClr val="000000"/>
                </a:solidFill>
              </a:rPr>
              <a:t>kể</a:t>
            </a:r>
            <a:r>
              <a:rPr lang="en-US" dirty="0" smtClean="0">
                <a:solidFill>
                  <a:srgbClr val="000000"/>
                </a:solidFill>
              </a:rPr>
              <a:t> </a:t>
            </a:r>
            <a:r>
              <a:rPr lang="en-US" dirty="0" err="1" smtClean="0">
                <a:solidFill>
                  <a:srgbClr val="000000"/>
                </a:solidFill>
              </a:rPr>
              <a:t>bởi</a:t>
            </a:r>
            <a:r>
              <a:rPr lang="en-US" dirty="0" smtClean="0">
                <a:solidFill>
                  <a:srgbClr val="000000"/>
                </a:solidFill>
              </a:rPr>
              <a:t> </a:t>
            </a:r>
            <a:r>
              <a:rPr lang="en-US" dirty="0" err="1" smtClean="0">
                <a:solidFill>
                  <a:srgbClr val="000000"/>
                </a:solidFill>
              </a:rPr>
              <a:t>việc</a:t>
            </a:r>
            <a:r>
              <a:rPr lang="en-US" dirty="0" smtClean="0">
                <a:solidFill>
                  <a:srgbClr val="000000"/>
                </a:solidFill>
              </a:rPr>
              <a:t> </a:t>
            </a:r>
            <a:r>
              <a:rPr lang="en-US" dirty="0" err="1" smtClean="0">
                <a:solidFill>
                  <a:srgbClr val="000000"/>
                </a:solidFill>
              </a:rPr>
              <a:t>tổ</a:t>
            </a:r>
            <a:r>
              <a:rPr lang="en-US" dirty="0" smtClean="0">
                <a:solidFill>
                  <a:srgbClr val="000000"/>
                </a:solidFill>
              </a:rPr>
              <a:t> </a:t>
            </a:r>
            <a:r>
              <a:rPr lang="en-US" dirty="0" err="1" smtClean="0">
                <a:solidFill>
                  <a:srgbClr val="000000"/>
                </a:solidFill>
              </a:rPr>
              <a:t>chức</a:t>
            </a:r>
            <a:r>
              <a:rPr lang="en-US" dirty="0" smtClean="0">
                <a:solidFill>
                  <a:srgbClr val="000000"/>
                </a:solidFill>
              </a:rPr>
              <a:t> code.</a:t>
            </a:r>
          </a:p>
          <a:p>
            <a:pPr marL="342900" indent="-342900" algn="l">
              <a:buFont typeface="Arial" pitchFamily="34" charset="0"/>
              <a:buChar char="•"/>
            </a:pPr>
            <a:r>
              <a:rPr lang="en-US" dirty="0" err="1" smtClean="0">
                <a:solidFill>
                  <a:srgbClr val="000000"/>
                </a:solidFill>
              </a:rPr>
              <a:t>Tách</a:t>
            </a:r>
            <a:r>
              <a:rPr lang="en-US" dirty="0" smtClean="0">
                <a:solidFill>
                  <a:srgbClr val="000000"/>
                </a:solidFill>
              </a:rPr>
              <a:t> </a:t>
            </a:r>
            <a:r>
              <a:rPr lang="en-US" dirty="0" err="1" smtClean="0">
                <a:solidFill>
                  <a:srgbClr val="000000"/>
                </a:solidFill>
              </a:rPr>
              <a:t>riêng</a:t>
            </a:r>
            <a:r>
              <a:rPr lang="en-US" dirty="0" smtClean="0">
                <a:solidFill>
                  <a:srgbClr val="000000"/>
                </a:solidFill>
              </a:rPr>
              <a:t> </a:t>
            </a:r>
            <a:r>
              <a:rPr lang="en-US" dirty="0" err="1" smtClean="0">
                <a:solidFill>
                  <a:srgbClr val="000000"/>
                </a:solidFill>
              </a:rPr>
              <a:t>phần</a:t>
            </a:r>
            <a:r>
              <a:rPr lang="en-US" dirty="0" smtClean="0">
                <a:solidFill>
                  <a:srgbClr val="000000"/>
                </a:solidFill>
              </a:rPr>
              <a:t> </a:t>
            </a:r>
            <a:r>
              <a:rPr lang="en-US" dirty="0" err="1" smtClean="0">
                <a:solidFill>
                  <a:srgbClr val="000000"/>
                </a:solidFill>
              </a:rPr>
              <a:t>xử</a:t>
            </a:r>
            <a:r>
              <a:rPr lang="en-US" dirty="0" smtClean="0">
                <a:solidFill>
                  <a:srgbClr val="000000"/>
                </a:solidFill>
              </a:rPr>
              <a:t> </a:t>
            </a:r>
            <a:r>
              <a:rPr lang="en-US" dirty="0" err="1" smtClean="0">
                <a:solidFill>
                  <a:srgbClr val="000000"/>
                </a:solidFill>
              </a:rPr>
              <a:t>lý</a:t>
            </a:r>
            <a:r>
              <a:rPr lang="en-US" dirty="0" smtClean="0">
                <a:solidFill>
                  <a:srgbClr val="000000"/>
                </a:solidFill>
              </a:rPr>
              <a:t> ở client </a:t>
            </a:r>
            <a:r>
              <a:rPr lang="en-US" dirty="0" err="1" smtClean="0">
                <a:solidFill>
                  <a:srgbClr val="000000"/>
                </a:solidFill>
              </a:rPr>
              <a:t>của</a:t>
            </a:r>
            <a:r>
              <a:rPr lang="en-US" dirty="0" smtClean="0">
                <a:solidFill>
                  <a:srgbClr val="000000"/>
                </a:solidFill>
              </a:rPr>
              <a:t> </a:t>
            </a:r>
            <a:r>
              <a:rPr lang="en-US" dirty="0" err="1" smtClean="0">
                <a:solidFill>
                  <a:srgbClr val="000000"/>
                </a:solidFill>
              </a:rPr>
              <a:t>ứng</a:t>
            </a:r>
            <a:r>
              <a:rPr lang="en-US" dirty="0" smtClean="0">
                <a:solidFill>
                  <a:srgbClr val="000000"/>
                </a:solidFill>
              </a:rPr>
              <a:t> </a:t>
            </a:r>
            <a:r>
              <a:rPr lang="en-US" dirty="0" err="1" smtClean="0">
                <a:solidFill>
                  <a:srgbClr val="000000"/>
                </a:solidFill>
              </a:rPr>
              <a:t>dụng</a:t>
            </a:r>
            <a:r>
              <a:rPr lang="en-US" dirty="0" smtClean="0">
                <a:solidFill>
                  <a:srgbClr val="000000"/>
                </a:solidFill>
              </a:rPr>
              <a:t> </a:t>
            </a:r>
            <a:r>
              <a:rPr lang="en-US" dirty="0" err="1" smtClean="0">
                <a:solidFill>
                  <a:srgbClr val="000000"/>
                </a:solidFill>
              </a:rPr>
              <a:t>ra</a:t>
            </a:r>
            <a:r>
              <a:rPr lang="en-US" dirty="0" smtClean="0">
                <a:solidFill>
                  <a:srgbClr val="000000"/>
                </a:solidFill>
              </a:rPr>
              <a:t> </a:t>
            </a:r>
            <a:r>
              <a:rPr lang="en-US" dirty="0" err="1" smtClean="0">
                <a:solidFill>
                  <a:srgbClr val="000000"/>
                </a:solidFill>
              </a:rPr>
              <a:t>khỏi</a:t>
            </a:r>
            <a:r>
              <a:rPr lang="en-US" dirty="0" smtClean="0">
                <a:solidFill>
                  <a:srgbClr val="000000"/>
                </a:solidFill>
              </a:rPr>
              <a:t> </a:t>
            </a:r>
            <a:r>
              <a:rPr lang="en-US" dirty="0" err="1" smtClean="0">
                <a:solidFill>
                  <a:srgbClr val="000000"/>
                </a:solidFill>
              </a:rPr>
              <a:t>phần</a:t>
            </a:r>
            <a:r>
              <a:rPr lang="en-US" dirty="0" smtClean="0">
                <a:solidFill>
                  <a:srgbClr val="000000"/>
                </a:solidFill>
              </a:rPr>
              <a:t> </a:t>
            </a:r>
            <a:r>
              <a:rPr lang="en-US" dirty="0" err="1" smtClean="0">
                <a:solidFill>
                  <a:srgbClr val="000000"/>
                </a:solidFill>
              </a:rPr>
              <a:t>xử</a:t>
            </a:r>
            <a:r>
              <a:rPr lang="en-US" dirty="0" smtClean="0">
                <a:solidFill>
                  <a:srgbClr val="000000"/>
                </a:solidFill>
              </a:rPr>
              <a:t> </a:t>
            </a:r>
            <a:r>
              <a:rPr lang="en-US" dirty="0" err="1" smtClean="0">
                <a:solidFill>
                  <a:srgbClr val="000000"/>
                </a:solidFill>
              </a:rPr>
              <a:t>lý</a:t>
            </a:r>
            <a:r>
              <a:rPr lang="en-US" dirty="0" smtClean="0">
                <a:solidFill>
                  <a:srgbClr val="000000"/>
                </a:solidFill>
              </a:rPr>
              <a:t> </a:t>
            </a:r>
            <a:r>
              <a:rPr lang="en-US" dirty="0" err="1" smtClean="0">
                <a:solidFill>
                  <a:srgbClr val="000000"/>
                </a:solidFill>
              </a:rPr>
              <a:t>phía</a:t>
            </a:r>
            <a:r>
              <a:rPr lang="en-US" dirty="0" smtClean="0">
                <a:solidFill>
                  <a:srgbClr val="000000"/>
                </a:solidFill>
              </a:rPr>
              <a:t> server. </a:t>
            </a:r>
            <a:r>
              <a:rPr lang="en-US" dirty="0" err="1" smtClean="0">
                <a:solidFill>
                  <a:srgbClr val="000000"/>
                </a:solidFill>
              </a:rPr>
              <a:t>Điều</a:t>
            </a:r>
            <a:r>
              <a:rPr lang="en-US" dirty="0" smtClean="0">
                <a:solidFill>
                  <a:srgbClr val="000000"/>
                </a:solidFill>
              </a:rPr>
              <a:t> </a:t>
            </a:r>
            <a:r>
              <a:rPr lang="en-US" dirty="0" err="1" smtClean="0">
                <a:solidFill>
                  <a:srgbClr val="000000"/>
                </a:solidFill>
              </a:rPr>
              <a:t>này</a:t>
            </a:r>
            <a:r>
              <a:rPr lang="en-US" dirty="0" smtClean="0">
                <a:solidFill>
                  <a:srgbClr val="000000"/>
                </a:solidFill>
              </a:rPr>
              <a:t> </a:t>
            </a:r>
            <a:r>
              <a:rPr lang="en-US" dirty="0" err="1" smtClean="0">
                <a:solidFill>
                  <a:srgbClr val="000000"/>
                </a:solidFill>
              </a:rPr>
              <a:t>cho</a:t>
            </a:r>
            <a:r>
              <a:rPr lang="en-US" dirty="0" smtClean="0">
                <a:solidFill>
                  <a:srgbClr val="000000"/>
                </a:solidFill>
              </a:rPr>
              <a:t> </a:t>
            </a:r>
            <a:r>
              <a:rPr lang="en-US" dirty="0" err="1" smtClean="0">
                <a:solidFill>
                  <a:srgbClr val="000000"/>
                </a:solidFill>
              </a:rPr>
              <a:t>phép</a:t>
            </a:r>
            <a:r>
              <a:rPr lang="en-US" dirty="0" smtClean="0">
                <a:solidFill>
                  <a:srgbClr val="000000"/>
                </a:solidFill>
              </a:rPr>
              <a:t> </a:t>
            </a:r>
            <a:r>
              <a:rPr lang="en-US" dirty="0" err="1" smtClean="0">
                <a:solidFill>
                  <a:srgbClr val="000000"/>
                </a:solidFill>
              </a:rPr>
              <a:t>việc</a:t>
            </a:r>
            <a:r>
              <a:rPr lang="en-US" dirty="0" smtClean="0">
                <a:solidFill>
                  <a:srgbClr val="000000"/>
                </a:solidFill>
              </a:rPr>
              <a:t> </a:t>
            </a:r>
            <a:r>
              <a:rPr lang="en-US" dirty="0" err="1" smtClean="0">
                <a:solidFill>
                  <a:srgbClr val="000000"/>
                </a:solidFill>
              </a:rPr>
              <a:t>phát</a:t>
            </a:r>
            <a:r>
              <a:rPr lang="en-US" dirty="0" smtClean="0">
                <a:solidFill>
                  <a:srgbClr val="000000"/>
                </a:solidFill>
              </a:rPr>
              <a:t> </a:t>
            </a:r>
            <a:r>
              <a:rPr lang="en-US" dirty="0" err="1" smtClean="0">
                <a:solidFill>
                  <a:srgbClr val="000000"/>
                </a:solidFill>
              </a:rPr>
              <a:t>triển</a:t>
            </a:r>
            <a:r>
              <a:rPr lang="en-US" dirty="0" smtClean="0">
                <a:solidFill>
                  <a:srgbClr val="000000"/>
                </a:solidFill>
              </a:rPr>
              <a:t> </a:t>
            </a:r>
            <a:r>
              <a:rPr lang="en-US" dirty="0" err="1" smtClean="0">
                <a:solidFill>
                  <a:srgbClr val="000000"/>
                </a:solidFill>
              </a:rPr>
              <a:t>diễn</a:t>
            </a:r>
            <a:r>
              <a:rPr lang="en-US" dirty="0" smtClean="0">
                <a:solidFill>
                  <a:srgbClr val="000000"/>
                </a:solidFill>
              </a:rPr>
              <a:t> </a:t>
            </a:r>
            <a:r>
              <a:rPr lang="en-US" dirty="0" err="1" smtClean="0">
                <a:solidFill>
                  <a:srgbClr val="000000"/>
                </a:solidFill>
              </a:rPr>
              <a:t>ra</a:t>
            </a:r>
            <a:r>
              <a:rPr lang="en-US" dirty="0" smtClean="0">
                <a:solidFill>
                  <a:srgbClr val="000000"/>
                </a:solidFill>
              </a:rPr>
              <a:t> song </a:t>
            </a:r>
            <a:r>
              <a:rPr lang="en-US" dirty="0" err="1" smtClean="0">
                <a:solidFill>
                  <a:srgbClr val="000000"/>
                </a:solidFill>
              </a:rPr>
              <a:t>song</a:t>
            </a:r>
            <a:r>
              <a:rPr lang="en-US" dirty="0">
                <a:solidFill>
                  <a:srgbClr val="000000"/>
                </a:solidFill>
              </a:rPr>
              <a:t> </a:t>
            </a:r>
            <a:r>
              <a:rPr lang="en-US" dirty="0" err="1" smtClean="0">
                <a:solidFill>
                  <a:srgbClr val="000000"/>
                </a:solidFill>
              </a:rPr>
              <a:t>và</a:t>
            </a:r>
            <a:r>
              <a:rPr lang="en-US" dirty="0" smtClean="0">
                <a:solidFill>
                  <a:srgbClr val="000000"/>
                </a:solidFill>
              </a:rPr>
              <a:t> </a:t>
            </a:r>
            <a:r>
              <a:rPr lang="en-US" dirty="0" err="1" smtClean="0">
                <a:solidFill>
                  <a:srgbClr val="000000"/>
                </a:solidFill>
              </a:rPr>
              <a:t>cho</a:t>
            </a:r>
            <a:r>
              <a:rPr lang="en-US" dirty="0" smtClean="0">
                <a:solidFill>
                  <a:srgbClr val="000000"/>
                </a:solidFill>
              </a:rPr>
              <a:t> </a:t>
            </a:r>
            <a:r>
              <a:rPr lang="en-US" dirty="0" err="1" smtClean="0">
                <a:solidFill>
                  <a:srgbClr val="000000"/>
                </a:solidFill>
              </a:rPr>
              <a:t>phép</a:t>
            </a:r>
            <a:r>
              <a:rPr lang="en-US" dirty="0" smtClean="0">
                <a:solidFill>
                  <a:srgbClr val="000000"/>
                </a:solidFill>
              </a:rPr>
              <a:t> </a:t>
            </a:r>
            <a:r>
              <a:rPr lang="en-US" dirty="0" err="1" smtClean="0">
                <a:solidFill>
                  <a:srgbClr val="000000"/>
                </a:solidFill>
              </a:rPr>
              <a:t>tái</a:t>
            </a:r>
            <a:r>
              <a:rPr lang="en-US" dirty="0" smtClean="0">
                <a:solidFill>
                  <a:srgbClr val="000000"/>
                </a:solidFill>
              </a:rPr>
              <a:t> </a:t>
            </a:r>
            <a:r>
              <a:rPr lang="en-US" dirty="0" err="1" smtClean="0">
                <a:solidFill>
                  <a:srgbClr val="000000"/>
                </a:solidFill>
              </a:rPr>
              <a:t>sử</a:t>
            </a:r>
            <a:r>
              <a:rPr lang="en-US" dirty="0" smtClean="0">
                <a:solidFill>
                  <a:srgbClr val="000000"/>
                </a:solidFill>
              </a:rPr>
              <a:t> </a:t>
            </a:r>
            <a:r>
              <a:rPr lang="en-US" dirty="0" err="1" smtClean="0">
                <a:solidFill>
                  <a:srgbClr val="000000"/>
                </a:solidFill>
              </a:rPr>
              <a:t>dụng</a:t>
            </a:r>
            <a:r>
              <a:rPr lang="en-US" dirty="0" smtClean="0">
                <a:solidFill>
                  <a:srgbClr val="000000"/>
                </a:solidFill>
              </a:rPr>
              <a:t> ở </a:t>
            </a:r>
            <a:r>
              <a:rPr lang="en-US" dirty="0" err="1" smtClean="0">
                <a:solidFill>
                  <a:srgbClr val="000000"/>
                </a:solidFill>
              </a:rPr>
              <a:t>cả</a:t>
            </a:r>
            <a:r>
              <a:rPr lang="en-US" dirty="0" smtClean="0">
                <a:solidFill>
                  <a:srgbClr val="000000"/>
                </a:solidFill>
              </a:rPr>
              <a:t> </a:t>
            </a:r>
            <a:r>
              <a:rPr lang="en-US" dirty="0" err="1" smtClean="0">
                <a:solidFill>
                  <a:srgbClr val="000000"/>
                </a:solidFill>
              </a:rPr>
              <a:t>hai</a:t>
            </a:r>
            <a:r>
              <a:rPr lang="en-US" dirty="0" smtClean="0">
                <a:solidFill>
                  <a:srgbClr val="000000"/>
                </a:solidFill>
              </a:rPr>
              <a:t> </a:t>
            </a:r>
            <a:r>
              <a:rPr lang="en-US" dirty="0" err="1" smtClean="0">
                <a:solidFill>
                  <a:srgbClr val="000000"/>
                </a:solidFill>
              </a:rPr>
              <a:t>phía</a:t>
            </a:r>
            <a:r>
              <a:rPr lang="en-US" dirty="0" smtClean="0">
                <a:solidFill>
                  <a:srgbClr val="000000"/>
                </a:solidFill>
              </a:rPr>
              <a:t>.</a:t>
            </a:r>
            <a:endParaRPr lang="en-US" dirty="0">
              <a:solidFill>
                <a:srgbClr val="000000"/>
              </a:solidFill>
            </a:endParaRPr>
          </a:p>
          <a:p>
            <a:pPr marL="342900" indent="-342900" algn="l">
              <a:buFont typeface="Arial" pitchFamily="34" charset="0"/>
              <a:buChar char="•"/>
            </a:pPr>
            <a:r>
              <a:rPr lang="en-US" dirty="0" err="1" smtClean="0">
                <a:solidFill>
                  <a:srgbClr val="000000"/>
                </a:solidFill>
              </a:rPr>
              <a:t>Hướng</a:t>
            </a:r>
            <a:r>
              <a:rPr lang="en-US" dirty="0" smtClean="0">
                <a:solidFill>
                  <a:srgbClr val="000000"/>
                </a:solidFill>
              </a:rPr>
              <a:t> </a:t>
            </a:r>
            <a:r>
              <a:rPr lang="en-US" dirty="0" err="1" smtClean="0">
                <a:solidFill>
                  <a:srgbClr val="000000"/>
                </a:solidFill>
              </a:rPr>
              <a:t>dẫn</a:t>
            </a:r>
            <a:r>
              <a:rPr lang="en-US" dirty="0" smtClean="0">
                <a:solidFill>
                  <a:srgbClr val="000000"/>
                </a:solidFill>
              </a:rPr>
              <a:t> </a:t>
            </a:r>
            <a:r>
              <a:rPr lang="en-US" dirty="0" err="1" smtClean="0">
                <a:solidFill>
                  <a:srgbClr val="000000"/>
                </a:solidFill>
              </a:rPr>
              <a:t>các</a:t>
            </a:r>
            <a:r>
              <a:rPr lang="en-US" dirty="0" smtClean="0">
                <a:solidFill>
                  <a:srgbClr val="000000"/>
                </a:solidFill>
              </a:rPr>
              <a:t> developer </a:t>
            </a:r>
            <a:r>
              <a:rPr lang="en-US" dirty="0" err="1" smtClean="0">
                <a:solidFill>
                  <a:srgbClr val="000000"/>
                </a:solidFill>
              </a:rPr>
              <a:t>từ</a:t>
            </a:r>
            <a:r>
              <a:rPr lang="en-US" dirty="0" smtClean="0">
                <a:solidFill>
                  <a:srgbClr val="000000"/>
                </a:solidFill>
              </a:rPr>
              <a:t> A-Z </a:t>
            </a:r>
            <a:r>
              <a:rPr lang="en-US" dirty="0" err="1" smtClean="0">
                <a:solidFill>
                  <a:srgbClr val="000000"/>
                </a:solidFill>
              </a:rPr>
              <a:t>trong</a:t>
            </a:r>
            <a:r>
              <a:rPr lang="en-US" dirty="0" smtClean="0">
                <a:solidFill>
                  <a:srgbClr val="000000"/>
                </a:solidFill>
              </a:rPr>
              <a:t> </a:t>
            </a:r>
            <a:r>
              <a:rPr lang="en-US" dirty="0" err="1" smtClean="0">
                <a:solidFill>
                  <a:srgbClr val="000000"/>
                </a:solidFill>
              </a:rPr>
              <a:t>toàn</a:t>
            </a:r>
            <a:r>
              <a:rPr lang="en-US" dirty="0" smtClean="0">
                <a:solidFill>
                  <a:srgbClr val="000000"/>
                </a:solidFill>
              </a:rPr>
              <a:t> </a:t>
            </a:r>
            <a:r>
              <a:rPr lang="en-US" dirty="0" err="1" smtClean="0">
                <a:solidFill>
                  <a:srgbClr val="000000"/>
                </a:solidFill>
              </a:rPr>
              <a:t>bộ</a:t>
            </a:r>
            <a:r>
              <a:rPr lang="en-US" dirty="0" smtClean="0">
                <a:solidFill>
                  <a:srgbClr val="000000"/>
                </a:solidFill>
              </a:rPr>
              <a:t> </a:t>
            </a:r>
            <a:r>
              <a:rPr lang="en-US" dirty="0" err="1" smtClean="0">
                <a:solidFill>
                  <a:srgbClr val="000000"/>
                </a:solidFill>
              </a:rPr>
              <a:t>quá</a:t>
            </a:r>
            <a:r>
              <a:rPr lang="en-US" dirty="0" smtClean="0">
                <a:solidFill>
                  <a:srgbClr val="000000"/>
                </a:solidFill>
              </a:rPr>
              <a:t> </a:t>
            </a:r>
            <a:r>
              <a:rPr lang="en-US" dirty="0" err="1" smtClean="0">
                <a:solidFill>
                  <a:srgbClr val="000000"/>
                </a:solidFill>
              </a:rPr>
              <a:t>trình</a:t>
            </a:r>
            <a:r>
              <a:rPr lang="en-US" dirty="0" smtClean="0">
                <a:solidFill>
                  <a:srgbClr val="000000"/>
                </a:solidFill>
              </a:rPr>
              <a:t> </a:t>
            </a:r>
            <a:r>
              <a:rPr lang="en-US" dirty="0" err="1" smtClean="0">
                <a:solidFill>
                  <a:srgbClr val="000000"/>
                </a:solidFill>
              </a:rPr>
              <a:t>xây</a:t>
            </a:r>
            <a:r>
              <a:rPr lang="en-US" dirty="0" smtClean="0">
                <a:solidFill>
                  <a:srgbClr val="000000"/>
                </a:solidFill>
              </a:rPr>
              <a:t> </a:t>
            </a:r>
            <a:r>
              <a:rPr lang="en-US" dirty="0" err="1" smtClean="0">
                <a:solidFill>
                  <a:srgbClr val="000000"/>
                </a:solidFill>
              </a:rPr>
              <a:t>dựng</a:t>
            </a:r>
            <a:r>
              <a:rPr lang="en-US" dirty="0" smtClean="0">
                <a:solidFill>
                  <a:srgbClr val="000000"/>
                </a:solidFill>
              </a:rPr>
              <a:t> </a:t>
            </a:r>
            <a:r>
              <a:rPr lang="en-US" dirty="0" err="1" smtClean="0">
                <a:solidFill>
                  <a:srgbClr val="000000"/>
                </a:solidFill>
              </a:rPr>
              <a:t>ứng</a:t>
            </a:r>
            <a:r>
              <a:rPr lang="en-US" dirty="0" smtClean="0">
                <a:solidFill>
                  <a:srgbClr val="000000"/>
                </a:solidFill>
              </a:rPr>
              <a:t> </a:t>
            </a:r>
            <a:r>
              <a:rPr lang="en-US" dirty="0" err="1" smtClean="0">
                <a:solidFill>
                  <a:srgbClr val="000000"/>
                </a:solidFill>
              </a:rPr>
              <a:t>dụng</a:t>
            </a:r>
            <a:r>
              <a:rPr lang="en-US" dirty="0" smtClean="0">
                <a:solidFill>
                  <a:srgbClr val="000000"/>
                </a:solidFill>
              </a:rPr>
              <a:t>: </a:t>
            </a:r>
            <a:r>
              <a:rPr lang="en-US" dirty="0" err="1" smtClean="0">
                <a:solidFill>
                  <a:srgbClr val="000000"/>
                </a:solidFill>
              </a:rPr>
              <a:t>từ</a:t>
            </a:r>
            <a:r>
              <a:rPr lang="en-US" dirty="0" smtClean="0">
                <a:solidFill>
                  <a:srgbClr val="000000"/>
                </a:solidFill>
              </a:rPr>
              <a:t> </a:t>
            </a:r>
            <a:r>
              <a:rPr lang="en-US" dirty="0" err="1" smtClean="0">
                <a:solidFill>
                  <a:srgbClr val="000000"/>
                </a:solidFill>
              </a:rPr>
              <a:t>thiết</a:t>
            </a:r>
            <a:r>
              <a:rPr lang="en-US" dirty="0" smtClean="0">
                <a:solidFill>
                  <a:srgbClr val="000000"/>
                </a:solidFill>
              </a:rPr>
              <a:t> </a:t>
            </a:r>
            <a:r>
              <a:rPr lang="en-US" dirty="0" err="1" smtClean="0">
                <a:solidFill>
                  <a:srgbClr val="000000"/>
                </a:solidFill>
              </a:rPr>
              <a:t>kế</a:t>
            </a:r>
            <a:r>
              <a:rPr lang="en-US" dirty="0" smtClean="0">
                <a:solidFill>
                  <a:srgbClr val="000000"/>
                </a:solidFill>
              </a:rPr>
              <a:t> </a:t>
            </a:r>
            <a:r>
              <a:rPr lang="en-US" dirty="0">
                <a:solidFill>
                  <a:srgbClr val="000000"/>
                </a:solidFill>
              </a:rPr>
              <a:t>UI, </a:t>
            </a:r>
            <a:r>
              <a:rPr lang="en-US" dirty="0" err="1" smtClean="0">
                <a:solidFill>
                  <a:srgbClr val="000000"/>
                </a:solidFill>
              </a:rPr>
              <a:t>viết</a:t>
            </a:r>
            <a:r>
              <a:rPr lang="en-US" dirty="0" smtClean="0">
                <a:solidFill>
                  <a:srgbClr val="000000"/>
                </a:solidFill>
              </a:rPr>
              <a:t> </a:t>
            </a:r>
            <a:r>
              <a:rPr lang="en-US" dirty="0">
                <a:solidFill>
                  <a:srgbClr val="000000"/>
                </a:solidFill>
              </a:rPr>
              <a:t>business logic, </a:t>
            </a:r>
            <a:r>
              <a:rPr lang="en-US" dirty="0" err="1" smtClean="0">
                <a:solidFill>
                  <a:srgbClr val="000000"/>
                </a:solidFill>
              </a:rPr>
              <a:t>cho</a:t>
            </a:r>
            <a:r>
              <a:rPr lang="en-US" dirty="0" smtClean="0">
                <a:solidFill>
                  <a:srgbClr val="000000"/>
                </a:solidFill>
              </a:rPr>
              <a:t> </a:t>
            </a:r>
            <a:r>
              <a:rPr lang="en-US" dirty="0" err="1" smtClean="0">
                <a:solidFill>
                  <a:srgbClr val="000000"/>
                </a:solidFill>
              </a:rPr>
              <a:t>đến</a:t>
            </a:r>
            <a:r>
              <a:rPr lang="en-US" dirty="0" smtClean="0">
                <a:solidFill>
                  <a:srgbClr val="000000"/>
                </a:solidFill>
              </a:rPr>
              <a:t> testing</a:t>
            </a:r>
            <a:r>
              <a:rPr lang="en-US" dirty="0">
                <a:solidFill>
                  <a:srgbClr val="000000"/>
                </a:solidFill>
              </a:rPr>
              <a:t>.</a:t>
            </a: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7</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423613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800" dirty="0">
                <a:latin typeface="Constantia"/>
                <a:cs typeface="Constantia"/>
              </a:rPr>
              <a:t>Case study: User management</a:t>
            </a:r>
            <a:endParaRPr lang="en-US" sz="6000" dirty="0">
              <a:latin typeface="Constantia"/>
              <a:cs typeface="Constantia"/>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a:solidFill>
                  <a:srgbClr val="000000"/>
                </a:solidFill>
              </a:rPr>
              <a:t>Flow </a:t>
            </a:r>
            <a:r>
              <a:rPr lang="en-US" dirty="0" err="1">
                <a:solidFill>
                  <a:srgbClr val="000000"/>
                </a:solidFill>
              </a:rPr>
              <a:t>thực</a:t>
            </a:r>
            <a:r>
              <a:rPr lang="en-US" dirty="0">
                <a:solidFill>
                  <a:srgbClr val="000000"/>
                </a:solidFill>
              </a:rPr>
              <a:t> </a:t>
            </a:r>
            <a:r>
              <a:rPr lang="en-US" dirty="0" err="1">
                <a:solidFill>
                  <a:srgbClr val="000000"/>
                </a:solidFill>
              </a:rPr>
              <a:t>hiện</a:t>
            </a:r>
            <a:r>
              <a:rPr lang="en-US" dirty="0">
                <a:solidFill>
                  <a:srgbClr val="000000"/>
                </a:solidFill>
              </a:rPr>
              <a:t> </a:t>
            </a:r>
            <a:r>
              <a:rPr lang="en-US" dirty="0" err="1">
                <a:solidFill>
                  <a:srgbClr val="000000"/>
                </a:solidFill>
              </a:rPr>
              <a:t>bằng</a:t>
            </a:r>
            <a:r>
              <a:rPr lang="en-US" dirty="0">
                <a:solidFill>
                  <a:srgbClr val="000000"/>
                </a:solidFill>
              </a:rPr>
              <a:t> </a:t>
            </a:r>
            <a:r>
              <a:rPr lang="en-US" dirty="0" err="1">
                <a:solidFill>
                  <a:srgbClr val="000000"/>
                </a:solidFill>
              </a:rPr>
              <a:t>AngularJS</a:t>
            </a:r>
            <a:r>
              <a:rPr lang="en-US" dirty="0" smtClean="0">
                <a:solidFill>
                  <a:srgbClr val="000000"/>
                </a:solidFill>
              </a:rPr>
              <a:t>:</a:t>
            </a:r>
          </a:p>
          <a:p>
            <a:pPr marL="342900" indent="-342900" algn="l">
              <a:buFont typeface="Arial" panose="020B0604020202020204" pitchFamily="34" charset="0"/>
              <a:buChar char="•"/>
            </a:pPr>
            <a:r>
              <a:rPr lang="en-US" dirty="0">
                <a:solidFill>
                  <a:srgbClr val="000000"/>
                </a:solidFill>
              </a:rPr>
              <a:t>Static template</a:t>
            </a:r>
          </a:p>
          <a:p>
            <a:pPr marL="342900" indent="-342900" algn="l">
              <a:buFont typeface="Arial" panose="020B0604020202020204" pitchFamily="34" charset="0"/>
              <a:buChar char="•"/>
            </a:pPr>
            <a:r>
              <a:rPr lang="en-US" dirty="0">
                <a:solidFill>
                  <a:srgbClr val="000000"/>
                </a:solidFill>
              </a:rPr>
              <a:t>Angular templates</a:t>
            </a:r>
          </a:p>
          <a:p>
            <a:pPr marL="342900" indent="-342900" algn="l">
              <a:buFont typeface="Arial" panose="020B0604020202020204" pitchFamily="34" charset="0"/>
              <a:buChar char="•"/>
            </a:pPr>
            <a:r>
              <a:rPr lang="en-US" dirty="0" smtClean="0">
                <a:solidFill>
                  <a:srgbClr val="000000"/>
                </a:solidFill>
              </a:rPr>
              <a:t>XHRs </a:t>
            </a:r>
            <a:r>
              <a:rPr lang="en-US" dirty="0">
                <a:solidFill>
                  <a:srgbClr val="000000"/>
                </a:solidFill>
              </a:rPr>
              <a:t>&amp; Dependency injection</a:t>
            </a:r>
          </a:p>
          <a:p>
            <a:pPr marL="342900" indent="-342900" algn="l">
              <a:buFont typeface="Arial" panose="020B0604020202020204" pitchFamily="34" charset="0"/>
              <a:buChar char="•"/>
            </a:pPr>
            <a:r>
              <a:rPr lang="en-US" dirty="0">
                <a:solidFill>
                  <a:srgbClr val="000000"/>
                </a:solidFill>
              </a:rPr>
              <a:t>Routing &amp; multiple views</a:t>
            </a:r>
          </a:p>
          <a:p>
            <a:pPr marL="342900" indent="-342900" algn="l">
              <a:buFont typeface="Arial" panose="020B0604020202020204" pitchFamily="34" charset="0"/>
              <a:buChar char="•"/>
            </a:pPr>
            <a:r>
              <a:rPr lang="en-US" dirty="0" smtClean="0">
                <a:solidFill>
                  <a:srgbClr val="000000"/>
                </a:solidFill>
              </a:rPr>
              <a:t>REST </a:t>
            </a:r>
            <a:r>
              <a:rPr lang="en-US" dirty="0">
                <a:solidFill>
                  <a:srgbClr val="000000"/>
                </a:solidFill>
              </a:rPr>
              <a:t>and custom services</a:t>
            </a: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70</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15149768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800" dirty="0">
                <a:latin typeface="Constantia"/>
                <a:cs typeface="Constantia"/>
              </a:rPr>
              <a:t>Case study: User management</a:t>
            </a:r>
            <a:endParaRPr lang="en-US" sz="6000" dirty="0">
              <a:latin typeface="Constantia"/>
              <a:cs typeface="Constantia"/>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71</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pic>
        <p:nvPicPr>
          <p:cNvPr id="2" name="Picture 1"/>
          <p:cNvPicPr>
            <a:picLocks noChangeAspect="1"/>
          </p:cNvPicPr>
          <p:nvPr/>
        </p:nvPicPr>
        <p:blipFill>
          <a:blip r:embed="rId3"/>
          <a:stretch>
            <a:fillRect/>
          </a:stretch>
        </p:blipFill>
        <p:spPr>
          <a:xfrm>
            <a:off x="2767800" y="1893993"/>
            <a:ext cx="4386039" cy="4166050"/>
          </a:xfrm>
          <a:prstGeom prst="rect">
            <a:avLst/>
          </a:prstGeom>
        </p:spPr>
      </p:pic>
      <p:sp>
        <p:nvSpPr>
          <p:cNvPr id="3" name="TextBox 2"/>
          <p:cNvSpPr txBox="1"/>
          <p:nvPr/>
        </p:nvSpPr>
        <p:spPr>
          <a:xfrm>
            <a:off x="3054978" y="6060043"/>
            <a:ext cx="3811684" cy="369332"/>
          </a:xfrm>
          <a:prstGeom prst="rect">
            <a:avLst/>
          </a:prstGeom>
          <a:noFill/>
        </p:spPr>
        <p:txBody>
          <a:bodyPr wrap="none" rtlCol="0">
            <a:spAutoFit/>
          </a:bodyPr>
          <a:lstStyle/>
          <a:p>
            <a:r>
              <a:rPr lang="en-US" dirty="0" smtClean="0"/>
              <a:t>Generate data: </a:t>
            </a:r>
            <a:r>
              <a:rPr lang="en-US" dirty="0" smtClean="0">
                <a:hlinkClick r:id="rId4"/>
              </a:rPr>
              <a:t>www.generatedata.com</a:t>
            </a:r>
            <a:endParaRPr lang="en-US" dirty="0"/>
          </a:p>
        </p:txBody>
      </p:sp>
    </p:spTree>
    <p:extLst>
      <p:ext uri="{BB962C8B-B14F-4D97-AF65-F5344CB8AC3E}">
        <p14:creationId xmlns:p14="http://schemas.microsoft.com/office/powerpoint/2010/main" xmlns="" val="25764607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smtClean="0">
                <a:latin typeface="Constantia"/>
                <a:cs typeface="Constantia"/>
              </a:rPr>
              <a:t>Demo</a:t>
            </a:r>
            <a:endParaRPr lang="en-US" sz="6000" dirty="0">
              <a:latin typeface="Constantia"/>
              <a:cs typeface="Constantia"/>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a:solidFill>
                  <a:srgbClr val="000000"/>
                </a:solidFill>
              </a:rPr>
              <a:t>Generate skeleton </a:t>
            </a:r>
            <a:r>
              <a:rPr lang="en-US" dirty="0" smtClean="0">
                <a:solidFill>
                  <a:srgbClr val="000000"/>
                </a:solidFill>
              </a:rPr>
              <a:t>app</a:t>
            </a:r>
          </a:p>
          <a:p>
            <a:pPr marL="800100" lvl="1" indent="-342900" algn="l">
              <a:buFont typeface="Arial" pitchFamily="34" charset="0"/>
              <a:buChar char="•"/>
            </a:pPr>
            <a:r>
              <a:rPr lang="en-US" dirty="0" err="1" smtClean="0">
                <a:solidFill>
                  <a:srgbClr val="000000"/>
                </a:solidFill>
              </a:rPr>
              <a:t>yo</a:t>
            </a:r>
            <a:r>
              <a:rPr lang="en-US" dirty="0" smtClean="0">
                <a:solidFill>
                  <a:srgbClr val="000000"/>
                </a:solidFill>
              </a:rPr>
              <a:t> </a:t>
            </a:r>
            <a:r>
              <a:rPr lang="en-US" dirty="0" err="1" smtClean="0">
                <a:solidFill>
                  <a:srgbClr val="000000"/>
                </a:solidFill>
              </a:rPr>
              <a:t>angular:route</a:t>
            </a:r>
            <a:r>
              <a:rPr lang="en-US" dirty="0" smtClean="0">
                <a:solidFill>
                  <a:srgbClr val="000000"/>
                </a:solidFill>
              </a:rPr>
              <a:t> hello</a:t>
            </a:r>
          </a:p>
          <a:p>
            <a:pPr marL="800100" lvl="1" indent="-342900" algn="l">
              <a:buFont typeface="Arial" pitchFamily="34" charset="0"/>
              <a:buChar char="•"/>
            </a:pPr>
            <a:r>
              <a:rPr lang="en-US" dirty="0" err="1">
                <a:solidFill>
                  <a:srgbClr val="000000"/>
                </a:solidFill>
              </a:rPr>
              <a:t>y</a:t>
            </a:r>
            <a:r>
              <a:rPr lang="en-US" dirty="0" err="1" smtClean="0">
                <a:solidFill>
                  <a:srgbClr val="000000"/>
                </a:solidFill>
              </a:rPr>
              <a:t>o</a:t>
            </a:r>
            <a:r>
              <a:rPr lang="en-US" dirty="0" smtClean="0">
                <a:solidFill>
                  <a:srgbClr val="000000"/>
                </a:solidFill>
              </a:rPr>
              <a:t> </a:t>
            </a:r>
            <a:r>
              <a:rPr lang="en-US" dirty="0" err="1" smtClean="0">
                <a:solidFill>
                  <a:srgbClr val="000000"/>
                </a:solidFill>
              </a:rPr>
              <a:t>angular:directive</a:t>
            </a:r>
            <a:r>
              <a:rPr lang="en-US" dirty="0" smtClean="0">
                <a:solidFill>
                  <a:srgbClr val="000000"/>
                </a:solidFill>
              </a:rPr>
              <a:t> hello</a:t>
            </a:r>
          </a:p>
          <a:p>
            <a:pPr marL="800100" lvl="1" indent="-342900" algn="l">
              <a:buFont typeface="Arial" pitchFamily="34" charset="0"/>
              <a:buChar char="•"/>
            </a:pPr>
            <a:r>
              <a:rPr lang="en-US" dirty="0" err="1">
                <a:solidFill>
                  <a:srgbClr val="000000"/>
                </a:solidFill>
              </a:rPr>
              <a:t>y</a:t>
            </a:r>
            <a:r>
              <a:rPr lang="en-US" dirty="0" err="1" smtClean="0">
                <a:solidFill>
                  <a:srgbClr val="000000"/>
                </a:solidFill>
              </a:rPr>
              <a:t>o</a:t>
            </a:r>
            <a:r>
              <a:rPr lang="en-US" dirty="0" smtClean="0">
                <a:solidFill>
                  <a:srgbClr val="000000"/>
                </a:solidFill>
              </a:rPr>
              <a:t> </a:t>
            </a:r>
            <a:r>
              <a:rPr lang="en-US" dirty="0" err="1" smtClean="0">
                <a:solidFill>
                  <a:srgbClr val="000000"/>
                </a:solidFill>
              </a:rPr>
              <a:t>angular:controller</a:t>
            </a:r>
            <a:r>
              <a:rPr lang="en-US" dirty="0" smtClean="0">
                <a:solidFill>
                  <a:srgbClr val="000000"/>
                </a:solidFill>
              </a:rPr>
              <a:t> hello</a:t>
            </a:r>
          </a:p>
          <a:p>
            <a:pPr marL="800100" lvl="1" indent="-342900" algn="l">
              <a:buFont typeface="Arial" pitchFamily="34" charset="0"/>
              <a:buChar char="•"/>
            </a:pPr>
            <a:r>
              <a:rPr lang="en-US" dirty="0" err="1">
                <a:solidFill>
                  <a:srgbClr val="000000"/>
                </a:solidFill>
              </a:rPr>
              <a:t>y</a:t>
            </a:r>
            <a:r>
              <a:rPr lang="en-US" dirty="0" err="1" smtClean="0">
                <a:solidFill>
                  <a:srgbClr val="000000"/>
                </a:solidFill>
              </a:rPr>
              <a:t>o</a:t>
            </a:r>
            <a:r>
              <a:rPr lang="en-US" dirty="0" smtClean="0">
                <a:solidFill>
                  <a:srgbClr val="000000"/>
                </a:solidFill>
              </a:rPr>
              <a:t> </a:t>
            </a:r>
            <a:r>
              <a:rPr lang="en-US" dirty="0" err="1" smtClean="0">
                <a:solidFill>
                  <a:srgbClr val="000000"/>
                </a:solidFill>
              </a:rPr>
              <a:t>angular:view</a:t>
            </a:r>
            <a:r>
              <a:rPr lang="en-US" dirty="0" smtClean="0">
                <a:solidFill>
                  <a:srgbClr val="000000"/>
                </a:solidFill>
              </a:rPr>
              <a:t> hello</a:t>
            </a:r>
            <a:endParaRPr lang="en-US" dirty="0">
              <a:solidFill>
                <a:srgbClr val="000000"/>
              </a:solidFill>
            </a:endParaRPr>
          </a:p>
          <a:p>
            <a:pPr marL="342900" indent="-342900" algn="l">
              <a:buFont typeface="Arial" pitchFamily="34" charset="0"/>
              <a:buChar char="•"/>
            </a:pPr>
            <a:r>
              <a:rPr lang="en-US" dirty="0">
                <a:solidFill>
                  <a:srgbClr val="000000"/>
                </a:solidFill>
              </a:rPr>
              <a:t>Preview application with built-in </a:t>
            </a:r>
            <a:r>
              <a:rPr lang="en-US" dirty="0" smtClean="0">
                <a:solidFill>
                  <a:srgbClr val="000000"/>
                </a:solidFill>
              </a:rPr>
              <a:t>server</a:t>
            </a:r>
          </a:p>
          <a:p>
            <a:pPr marL="800100" lvl="1" indent="-342900" algn="l">
              <a:buFont typeface="Arial" pitchFamily="34" charset="0"/>
              <a:buChar char="•"/>
            </a:pPr>
            <a:r>
              <a:rPr lang="en-US" dirty="0" smtClean="0">
                <a:solidFill>
                  <a:srgbClr val="000000"/>
                </a:solidFill>
              </a:rPr>
              <a:t>grunt server</a:t>
            </a:r>
            <a:endParaRPr lang="en-US" dirty="0">
              <a:solidFill>
                <a:srgbClr val="000000"/>
              </a:solidFill>
            </a:endParaRPr>
          </a:p>
          <a:p>
            <a:pPr marL="342900" indent="-342900" algn="l">
              <a:buFont typeface="Arial" pitchFamily="34" charset="0"/>
              <a:buChar char="•"/>
            </a:pPr>
            <a:r>
              <a:rPr lang="en-US" dirty="0">
                <a:solidFill>
                  <a:srgbClr val="000000"/>
                </a:solidFill>
              </a:rPr>
              <a:t>Build </a:t>
            </a:r>
            <a:r>
              <a:rPr lang="en-US" dirty="0" smtClean="0">
                <a:solidFill>
                  <a:srgbClr val="000000"/>
                </a:solidFill>
              </a:rPr>
              <a:t>application</a:t>
            </a:r>
          </a:p>
          <a:p>
            <a:pPr marL="800100" lvl="1" indent="-342900" algn="l">
              <a:buFont typeface="Arial" pitchFamily="34" charset="0"/>
              <a:buChar char="•"/>
            </a:pPr>
            <a:r>
              <a:rPr lang="en-US" dirty="0" smtClean="0">
                <a:solidFill>
                  <a:srgbClr val="000000"/>
                </a:solidFill>
              </a:rPr>
              <a:t>grunt build</a:t>
            </a: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72</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2674384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6000" dirty="0" err="1" smtClean="0">
                <a:latin typeface="Constantia"/>
                <a:cs typeface="Constantia"/>
              </a:rPr>
              <a:t>Tài</a:t>
            </a:r>
            <a:r>
              <a:rPr lang="en-US" sz="6000" dirty="0" smtClean="0">
                <a:latin typeface="Constantia"/>
                <a:cs typeface="Constantia"/>
              </a:rPr>
              <a:t> </a:t>
            </a:r>
            <a:r>
              <a:rPr lang="en-US" sz="6000" dirty="0" err="1" smtClean="0">
                <a:latin typeface="Constantia"/>
                <a:cs typeface="Constantia"/>
              </a:rPr>
              <a:t>liệu</a:t>
            </a:r>
            <a:r>
              <a:rPr lang="en-US" sz="6000" dirty="0" smtClean="0">
                <a:latin typeface="Constantia"/>
                <a:cs typeface="Constantia"/>
              </a:rPr>
              <a:t> </a:t>
            </a:r>
            <a:r>
              <a:rPr lang="en-US" sz="6000" dirty="0" err="1" smtClean="0">
                <a:latin typeface="Constantia"/>
                <a:cs typeface="Constantia"/>
              </a:rPr>
              <a:t>tham</a:t>
            </a:r>
            <a:r>
              <a:rPr lang="en-US" sz="6000" dirty="0" smtClean="0">
                <a:latin typeface="Constantia"/>
                <a:cs typeface="Constantia"/>
              </a:rPr>
              <a:t> </a:t>
            </a:r>
            <a:r>
              <a:rPr lang="en-US" sz="6000" dirty="0" err="1" smtClean="0">
                <a:latin typeface="Constantia"/>
                <a:cs typeface="Constantia"/>
              </a:rPr>
              <a:t>khảo</a:t>
            </a:r>
            <a:endParaRPr lang="en-US" sz="6000" dirty="0">
              <a:latin typeface="Constantia"/>
              <a:cs typeface="Constantia"/>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a:hlinkClick r:id="rId3"/>
              </a:rPr>
              <a:t>http://</a:t>
            </a:r>
            <a:r>
              <a:rPr lang="en-US" dirty="0" smtClean="0">
                <a:hlinkClick r:id="rId3"/>
              </a:rPr>
              <a:t>angularjs.org</a:t>
            </a:r>
            <a:endParaRPr lang="en-US" dirty="0" smtClean="0"/>
          </a:p>
          <a:p>
            <a:pPr marL="342900" indent="-342900" algn="l">
              <a:buFont typeface="Arial" pitchFamily="34" charset="0"/>
              <a:buChar char="•"/>
            </a:pPr>
            <a:r>
              <a:rPr lang="en-US" dirty="0">
                <a:hlinkClick r:id="rId4"/>
              </a:rPr>
              <a:t>http://</a:t>
            </a:r>
            <a:r>
              <a:rPr lang="en-US" dirty="0" smtClean="0">
                <a:hlinkClick r:id="rId4"/>
              </a:rPr>
              <a:t>yeoman.io</a:t>
            </a:r>
            <a:endParaRPr lang="en-US" dirty="0"/>
          </a:p>
          <a:p>
            <a:pPr marL="342900" indent="-342900" algn="l">
              <a:buFont typeface="Arial" pitchFamily="34" charset="0"/>
              <a:buChar char="•"/>
            </a:pPr>
            <a:r>
              <a:rPr lang="en-US" dirty="0" smtClean="0">
                <a:hlinkClick r:id="rId5"/>
              </a:rPr>
              <a:t>http</a:t>
            </a:r>
            <a:r>
              <a:rPr lang="en-US" dirty="0">
                <a:hlinkClick r:id="rId5"/>
              </a:rPr>
              <a:t>://</a:t>
            </a:r>
            <a:r>
              <a:rPr lang="en-US" dirty="0" smtClean="0">
                <a:hlinkClick r:id="rId5"/>
              </a:rPr>
              <a:t>bower.io</a:t>
            </a:r>
            <a:endParaRPr lang="en-US" dirty="0"/>
          </a:p>
          <a:p>
            <a:pPr marL="342900" indent="-342900" algn="l">
              <a:buFont typeface="Arial" pitchFamily="34" charset="0"/>
              <a:buChar char="•"/>
            </a:pPr>
            <a:r>
              <a:rPr lang="en-US" dirty="0" smtClean="0">
                <a:hlinkClick r:id="rId6"/>
              </a:rPr>
              <a:t>http</a:t>
            </a:r>
            <a:r>
              <a:rPr lang="en-US" dirty="0">
                <a:hlinkClick r:id="rId6"/>
              </a:rPr>
              <a:t>://</a:t>
            </a:r>
            <a:r>
              <a:rPr lang="en-US" dirty="0" smtClean="0">
                <a:hlinkClick r:id="rId6"/>
              </a:rPr>
              <a:t>gruntjs.com</a:t>
            </a:r>
            <a:endParaRPr lang="en-US" dirty="0" smtClean="0"/>
          </a:p>
          <a:p>
            <a:pPr marL="342900" indent="-342900" algn="l">
              <a:buFont typeface="Arial" pitchFamily="34" charset="0"/>
              <a:buChar char="•"/>
            </a:pPr>
            <a:r>
              <a:rPr lang="en-US" dirty="0">
                <a:hlinkClick r:id="rId7"/>
              </a:rPr>
              <a:t>http://</a:t>
            </a:r>
            <a:r>
              <a:rPr lang="en-US" dirty="0" smtClean="0">
                <a:hlinkClick r:id="rId7"/>
              </a:rPr>
              <a:t>angular-tips.com/blog/2013/08/understanding-service-types</a:t>
            </a:r>
            <a:endParaRPr lang="en-US" dirty="0" smtClean="0"/>
          </a:p>
          <a:p>
            <a:pPr marL="342900" indent="-342900" algn="l">
              <a:buFont typeface="Arial" pitchFamily="34" charset="0"/>
              <a:buChar char="•"/>
            </a:pPr>
            <a:r>
              <a:rPr lang="en-US" dirty="0">
                <a:hlinkClick r:id="rId8"/>
              </a:rPr>
              <a:t>http://</a:t>
            </a:r>
            <a:r>
              <a:rPr lang="en-US" dirty="0" smtClean="0">
                <a:hlinkClick r:id="rId8"/>
              </a:rPr>
              <a:t>pivotal.github.io/jasmine</a:t>
            </a:r>
            <a:endParaRPr lang="en-US" dirty="0" smtClean="0"/>
          </a:p>
          <a:p>
            <a:pPr marL="342900" indent="-342900" algn="l">
              <a:buFont typeface="Arial" pitchFamily="34" charset="0"/>
              <a:buChar char="•"/>
            </a:pPr>
            <a:r>
              <a:rPr lang="en-US" dirty="0">
                <a:hlinkClick r:id="rId9"/>
              </a:rPr>
              <a:t>http://karma-runner.github.io/0.10/index.html</a:t>
            </a:r>
            <a:endParaRPr lang="en-US" dirty="0" smtClean="0"/>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73</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8125985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a:solidFill>
                  <a:schemeClr val="accent6">
                    <a:lumMod val="75000"/>
                  </a:schemeClr>
                </a:solidFill>
                <a:latin typeface="Constantia" pitchFamily="18" charset="0"/>
              </a:rPr>
              <a:t>THANK YOU FOR YOUR ATTENTION!</a:t>
            </a:r>
          </a:p>
        </p:txBody>
      </p:sp>
      <p:sp>
        <p:nvSpPr>
          <p:cNvPr id="7"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8"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74</a:t>
            </a:fld>
            <a:endParaRPr lang="en-US" dirty="0">
              <a:solidFill>
                <a:schemeClr val="accent6">
                  <a:lumMod val="60000"/>
                  <a:lumOff val="40000"/>
                </a:schemeClr>
              </a:solidFill>
            </a:endParaRPr>
          </a:p>
        </p:txBody>
      </p:sp>
      <p:sp>
        <p:nvSpPr>
          <p:cNvPr id="10"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31379793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800" dirty="0" err="1">
                <a:latin typeface="Constantia"/>
                <a:cs typeface="Constantia"/>
              </a:rPr>
              <a:t>Tại</a:t>
            </a:r>
            <a:r>
              <a:rPr lang="en-US" sz="4800" dirty="0">
                <a:latin typeface="Constantia"/>
                <a:cs typeface="Constantia"/>
              </a:rPr>
              <a:t> </a:t>
            </a:r>
            <a:r>
              <a:rPr lang="en-US" sz="4800" dirty="0" err="1">
                <a:latin typeface="Constantia"/>
                <a:cs typeface="Constantia"/>
              </a:rPr>
              <a:t>sao</a:t>
            </a:r>
            <a:r>
              <a:rPr lang="en-US" sz="4800" dirty="0">
                <a:latin typeface="Constantia"/>
                <a:cs typeface="Constantia"/>
              </a:rPr>
              <a:t> </a:t>
            </a:r>
            <a:r>
              <a:rPr lang="en-US" sz="4800" dirty="0" err="1">
                <a:latin typeface="Constantia"/>
                <a:cs typeface="Constantia"/>
              </a:rPr>
              <a:t>nên</a:t>
            </a:r>
            <a:r>
              <a:rPr lang="en-US" sz="4800" dirty="0">
                <a:latin typeface="Constantia"/>
                <a:cs typeface="Constantia"/>
              </a:rPr>
              <a:t> </a:t>
            </a:r>
            <a:r>
              <a:rPr lang="en-US" sz="4800" dirty="0" err="1">
                <a:latin typeface="Constantia"/>
                <a:cs typeface="Constantia"/>
              </a:rPr>
              <a:t>sử</a:t>
            </a:r>
            <a:r>
              <a:rPr lang="en-US" sz="4800" dirty="0">
                <a:latin typeface="Constantia"/>
                <a:cs typeface="Constantia"/>
              </a:rPr>
              <a:t> </a:t>
            </a:r>
            <a:r>
              <a:rPr lang="en-US" sz="4800" dirty="0" err="1">
                <a:latin typeface="Constantia"/>
                <a:cs typeface="Constantia"/>
              </a:rPr>
              <a:t>dụng</a:t>
            </a:r>
            <a:r>
              <a:rPr lang="en-US" sz="4800" dirty="0">
                <a:latin typeface="Constantia"/>
                <a:cs typeface="Constantia"/>
              </a:rPr>
              <a:t> </a:t>
            </a:r>
            <a:r>
              <a:rPr lang="en-US" sz="4800" dirty="0" err="1">
                <a:latin typeface="Constantia"/>
                <a:cs typeface="Constantia"/>
              </a:rPr>
              <a:t>AngularJS</a:t>
            </a:r>
            <a:r>
              <a:rPr lang="en-US" sz="4800" dirty="0">
                <a:latin typeface="Constantia"/>
                <a:cs typeface="Constantia"/>
              </a:rPr>
              <a:t>?</a:t>
            </a:r>
            <a:endParaRPr lang="en-US" sz="6000" dirty="0">
              <a:latin typeface="Constantia"/>
              <a:cs typeface="Constantia"/>
            </a:endParaRPr>
          </a:p>
        </p:txBody>
      </p:sp>
      <p:sp>
        <p:nvSpPr>
          <p:cNvPr id="9" name="Content Placeholder 2"/>
          <p:cNvSpPr txBox="1">
            <a:spLocks/>
          </p:cNvSpPr>
          <p:nvPr/>
        </p:nvSpPr>
        <p:spPr bwMode="auto">
          <a:xfrm>
            <a:off x="457200" y="2000925"/>
            <a:ext cx="8229600"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vi-VN" dirty="0">
                <a:solidFill>
                  <a:srgbClr val="000000"/>
                </a:solidFill>
              </a:rPr>
              <a:t>Các thẻ HTML có sẵn vẫn chưa đáp ứng đủ</a:t>
            </a:r>
          </a:p>
          <a:p>
            <a:pPr marL="800100" lvl="1" indent="-342900" algn="l">
              <a:buFont typeface="Arial" pitchFamily="34" charset="0"/>
              <a:buChar char="•"/>
            </a:pPr>
            <a:r>
              <a:rPr lang="vi-VN" dirty="0">
                <a:solidFill>
                  <a:srgbClr val="000000"/>
                </a:solidFill>
              </a:rPr>
              <a:t>Rich text</a:t>
            </a:r>
          </a:p>
          <a:p>
            <a:pPr marL="800100" lvl="1" indent="-342900" algn="l">
              <a:buFont typeface="Arial" pitchFamily="34" charset="0"/>
              <a:buChar char="•"/>
            </a:pPr>
            <a:r>
              <a:rPr lang="vi-VN" dirty="0">
                <a:solidFill>
                  <a:srgbClr val="000000"/>
                </a:solidFill>
              </a:rPr>
              <a:t>Date picker</a:t>
            </a:r>
          </a:p>
          <a:p>
            <a:pPr marL="800100" lvl="1" indent="-342900" algn="l">
              <a:buFont typeface="Arial" pitchFamily="34" charset="0"/>
              <a:buChar char="•"/>
            </a:pPr>
            <a:r>
              <a:rPr lang="en-US" dirty="0" err="1" smtClean="0">
                <a:solidFill>
                  <a:srgbClr val="000000"/>
                </a:solidFill>
              </a:rPr>
              <a:t>Cấu</a:t>
            </a:r>
            <a:r>
              <a:rPr lang="en-US" dirty="0" smtClean="0">
                <a:solidFill>
                  <a:srgbClr val="000000"/>
                </a:solidFill>
              </a:rPr>
              <a:t> </a:t>
            </a:r>
            <a:r>
              <a:rPr lang="en-US" dirty="0" err="1" smtClean="0">
                <a:solidFill>
                  <a:srgbClr val="000000"/>
                </a:solidFill>
              </a:rPr>
              <a:t>trúc</a:t>
            </a:r>
            <a:r>
              <a:rPr lang="en-US" dirty="0" smtClean="0">
                <a:solidFill>
                  <a:srgbClr val="000000"/>
                </a:solidFill>
              </a:rPr>
              <a:t> </a:t>
            </a:r>
            <a:r>
              <a:rPr lang="en-US" dirty="0" err="1" smtClean="0">
                <a:solidFill>
                  <a:srgbClr val="000000"/>
                </a:solidFill>
              </a:rPr>
              <a:t>lặp</a:t>
            </a:r>
            <a:r>
              <a:rPr lang="en-US" dirty="0" smtClean="0">
                <a:solidFill>
                  <a:srgbClr val="000000"/>
                </a:solidFill>
              </a:rPr>
              <a:t> </a:t>
            </a:r>
            <a:r>
              <a:rPr lang="en-US" dirty="0" err="1" smtClean="0">
                <a:solidFill>
                  <a:srgbClr val="000000"/>
                </a:solidFill>
              </a:rPr>
              <a:t>cho</a:t>
            </a:r>
            <a:r>
              <a:rPr lang="en-US" dirty="0" smtClean="0">
                <a:solidFill>
                  <a:srgbClr val="000000"/>
                </a:solidFill>
              </a:rPr>
              <a:t> </a:t>
            </a:r>
            <a:r>
              <a:rPr lang="en-US" dirty="0" err="1" smtClean="0">
                <a:solidFill>
                  <a:srgbClr val="000000"/>
                </a:solidFill>
              </a:rPr>
              <a:t>các</a:t>
            </a:r>
            <a:r>
              <a:rPr lang="en-US" dirty="0" smtClean="0">
                <a:solidFill>
                  <a:srgbClr val="000000"/>
                </a:solidFill>
              </a:rPr>
              <a:t> </a:t>
            </a:r>
            <a:r>
              <a:rPr lang="en-US" dirty="0" err="1" smtClean="0">
                <a:solidFill>
                  <a:srgbClr val="000000"/>
                </a:solidFill>
              </a:rPr>
              <a:t>nội</a:t>
            </a:r>
            <a:r>
              <a:rPr lang="en-US" dirty="0" smtClean="0">
                <a:solidFill>
                  <a:srgbClr val="000000"/>
                </a:solidFill>
              </a:rPr>
              <a:t> dung </a:t>
            </a:r>
            <a:r>
              <a:rPr lang="en-US" dirty="0" err="1" smtClean="0">
                <a:solidFill>
                  <a:srgbClr val="000000"/>
                </a:solidFill>
              </a:rPr>
              <a:t>động</a:t>
            </a:r>
            <a:endParaRPr lang="en-US" dirty="0" smtClean="0">
              <a:solidFill>
                <a:srgbClr val="000000"/>
              </a:solidFill>
            </a:endParaRPr>
          </a:p>
          <a:p>
            <a:pPr marL="800100" lvl="1" indent="-342900" algn="l">
              <a:buFont typeface="Arial" pitchFamily="34" charset="0"/>
              <a:buChar char="•"/>
            </a:pPr>
            <a:r>
              <a:rPr lang="vi-VN" dirty="0" smtClean="0">
                <a:solidFill>
                  <a:srgbClr val="000000"/>
                </a:solidFill>
              </a:rPr>
              <a:t>...</a:t>
            </a:r>
            <a:endParaRPr lang="vi-VN" dirty="0">
              <a:solidFill>
                <a:srgbClr val="000000"/>
              </a:solidFill>
            </a:endParaRPr>
          </a:p>
          <a:p>
            <a:pPr marL="342900" indent="-342900" algn="l">
              <a:buFont typeface="Arial" pitchFamily="34" charset="0"/>
              <a:buChar char="•"/>
            </a:pPr>
            <a:r>
              <a:rPr lang="vi-VN" dirty="0">
                <a:solidFill>
                  <a:srgbClr val="000000"/>
                </a:solidFill>
              </a:rPr>
              <a:t>HTML được xây dựng cho mục đích hiển thị các dữ liệu tĩnh</a:t>
            </a:r>
          </a:p>
          <a:p>
            <a:pPr marL="800100" lvl="1" indent="-342900" algn="l">
              <a:buFont typeface="Arial" pitchFamily="34" charset="0"/>
              <a:buChar char="•"/>
            </a:pPr>
            <a:r>
              <a:rPr lang="vi-VN" dirty="0">
                <a:solidFill>
                  <a:srgbClr val="000000"/>
                </a:solidFill>
              </a:rPr>
              <a:t>AngularJS làm cho HTML trở nên"động"</a:t>
            </a:r>
          </a:p>
          <a:p>
            <a:pPr marL="342900" indent="-342900" algn="l">
              <a:buFont typeface="Arial" pitchFamily="34" charset="0"/>
              <a:buChar char="•"/>
            </a:pPr>
            <a:r>
              <a:rPr lang="vi-VN" dirty="0">
                <a:solidFill>
                  <a:srgbClr val="000000"/>
                </a:solidFill>
              </a:rPr>
              <a:t>Giúp các team khác nhau có thể cùng làm việc song song</a:t>
            </a:r>
          </a:p>
          <a:p>
            <a:pPr marL="800100" lvl="1" indent="-342900" algn="l">
              <a:buFont typeface="Arial" pitchFamily="34" charset="0"/>
              <a:buChar char="•"/>
            </a:pPr>
            <a:r>
              <a:rPr lang="vi-VN" dirty="0">
                <a:solidFill>
                  <a:srgbClr val="000000"/>
                </a:solidFill>
              </a:rPr>
              <a:t>Front-end team: HTML, CSS, Javascript, AngularJS...</a:t>
            </a:r>
          </a:p>
          <a:p>
            <a:pPr marL="800100" lvl="1" indent="-342900" algn="l">
              <a:buFont typeface="Arial" pitchFamily="34" charset="0"/>
              <a:buChar char="•"/>
            </a:pPr>
            <a:r>
              <a:rPr lang="vi-VN" dirty="0">
                <a:solidFill>
                  <a:srgbClr val="000000"/>
                </a:solidFill>
              </a:rPr>
              <a:t>Back-end team: PHP API...</a:t>
            </a:r>
            <a:endParaRPr lang="en-US"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8</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13741712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7344" y="90704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vi-VN" dirty="0">
                <a:latin typeface="Constantia"/>
                <a:cs typeface="Constantia"/>
              </a:rPr>
              <a:t>Các đặc trưng </a:t>
            </a:r>
            <a:r>
              <a:rPr lang="vi-VN" dirty="0" smtClean="0">
                <a:latin typeface="Constantia"/>
                <a:cs typeface="Constantia"/>
              </a:rPr>
              <a:t>của </a:t>
            </a:r>
            <a:r>
              <a:rPr lang="vi-VN" dirty="0">
                <a:latin typeface="Constantia"/>
                <a:cs typeface="Constantia"/>
              </a:rPr>
              <a:t>AngularJS</a:t>
            </a:r>
            <a:endParaRPr lang="en-US" sz="6000" dirty="0">
              <a:latin typeface="Constantia"/>
              <a:cs typeface="Constantia"/>
            </a:endParaRPr>
          </a:p>
        </p:txBody>
      </p:sp>
      <p:sp>
        <p:nvSpPr>
          <p:cNvPr id="9" name="Content Placeholder 2"/>
          <p:cNvSpPr txBox="1">
            <a:spLocks/>
          </p:cNvSpPr>
          <p:nvPr/>
        </p:nvSpPr>
        <p:spPr bwMode="auto">
          <a:xfrm>
            <a:off x="457200" y="2000925"/>
            <a:ext cx="3705225" cy="4428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sz="2800" dirty="0" err="1">
                <a:solidFill>
                  <a:srgbClr val="000000"/>
                </a:solidFill>
              </a:rPr>
              <a:t>Kiến</a:t>
            </a:r>
            <a:r>
              <a:rPr lang="en-US" sz="2800" dirty="0">
                <a:solidFill>
                  <a:srgbClr val="000000"/>
                </a:solidFill>
              </a:rPr>
              <a:t> </a:t>
            </a:r>
            <a:r>
              <a:rPr lang="en-US" sz="2800" dirty="0" err="1">
                <a:solidFill>
                  <a:srgbClr val="000000"/>
                </a:solidFill>
              </a:rPr>
              <a:t>trúc</a:t>
            </a:r>
            <a:r>
              <a:rPr lang="en-US" sz="2800" dirty="0">
                <a:solidFill>
                  <a:srgbClr val="000000"/>
                </a:solidFill>
              </a:rPr>
              <a:t> MVC</a:t>
            </a:r>
          </a:p>
          <a:p>
            <a:pPr marL="342900" indent="-342900" algn="l">
              <a:buFont typeface="Arial" pitchFamily="34" charset="0"/>
              <a:buChar char="•"/>
            </a:pPr>
            <a:r>
              <a:rPr lang="en-US" sz="2800" dirty="0" smtClean="0">
                <a:solidFill>
                  <a:srgbClr val="000000"/>
                </a:solidFill>
              </a:rPr>
              <a:t>Two-way binding</a:t>
            </a:r>
            <a:endParaRPr lang="en-US" sz="2800" dirty="0">
              <a:solidFill>
                <a:srgbClr val="000000"/>
              </a:solidFill>
            </a:endParaRPr>
          </a:p>
          <a:p>
            <a:pPr marL="342900" indent="-342900" algn="l">
              <a:buFont typeface="Arial" pitchFamily="34" charset="0"/>
              <a:buChar char="•"/>
            </a:pPr>
            <a:r>
              <a:rPr lang="en-US" sz="2800" dirty="0">
                <a:solidFill>
                  <a:srgbClr val="000000"/>
                </a:solidFill>
              </a:rPr>
              <a:t>Dynamic templates</a:t>
            </a:r>
          </a:p>
          <a:p>
            <a:pPr marL="342900" indent="-342900" algn="l">
              <a:buFont typeface="Arial" pitchFamily="34" charset="0"/>
              <a:buChar char="•"/>
            </a:pPr>
            <a:r>
              <a:rPr lang="en-US" sz="2800" dirty="0">
                <a:solidFill>
                  <a:srgbClr val="000000"/>
                </a:solidFill>
              </a:rPr>
              <a:t>Expressions</a:t>
            </a:r>
          </a:p>
          <a:p>
            <a:pPr marL="342900" indent="-342900" algn="l">
              <a:buFont typeface="Arial" pitchFamily="34" charset="0"/>
              <a:buChar char="•"/>
            </a:pPr>
            <a:r>
              <a:rPr lang="en-US" sz="2800" dirty="0">
                <a:solidFill>
                  <a:srgbClr val="000000"/>
                </a:solidFill>
              </a:rPr>
              <a:t>Modules</a:t>
            </a:r>
          </a:p>
          <a:p>
            <a:pPr marL="342900" indent="-342900" algn="l">
              <a:buFont typeface="Arial" pitchFamily="34" charset="0"/>
              <a:buChar char="•"/>
            </a:pPr>
            <a:r>
              <a:rPr lang="en-US" sz="2800" dirty="0" smtClean="0">
                <a:solidFill>
                  <a:srgbClr val="000000"/>
                </a:solidFill>
              </a:rPr>
              <a:t>Scopes</a:t>
            </a:r>
            <a:endParaRPr lang="en-US" sz="2800" dirty="0">
              <a:solidFill>
                <a:srgbClr val="000000"/>
              </a:solidFill>
            </a:endParaRPr>
          </a:p>
        </p:txBody>
      </p:sp>
      <p:sp>
        <p:nvSpPr>
          <p:cNvPr id="10" name="Footer Placeholder 3"/>
          <p:cNvSpPr>
            <a:spLocks noGrp="1"/>
          </p:cNvSpPr>
          <p:nvPr>
            <p:ph type="ftr" sz="quarter" idx="11"/>
          </p:nvPr>
        </p:nvSpPr>
        <p:spPr>
          <a:xfrm>
            <a:off x="3124200" y="6543696"/>
            <a:ext cx="2895600" cy="365125"/>
          </a:xfrm>
        </p:spPr>
        <p:txBody>
          <a:bodyPr/>
          <a:lstStyle/>
          <a:p>
            <a:pPr algn="l"/>
            <a:r>
              <a:rPr lang="en-US" dirty="0" err="1" smtClean="0">
                <a:solidFill>
                  <a:schemeClr val="accent6">
                    <a:lumMod val="60000"/>
                    <a:lumOff val="40000"/>
                  </a:schemeClr>
                </a:solidFill>
              </a:rPr>
              <a:t>www.qsoftvietnam.com</a:t>
            </a:r>
            <a:endParaRPr lang="en-US" dirty="0">
              <a:solidFill>
                <a:schemeClr val="accent6">
                  <a:lumMod val="60000"/>
                  <a:lumOff val="40000"/>
                </a:schemeClr>
              </a:solidFill>
            </a:endParaRPr>
          </a:p>
        </p:txBody>
      </p:sp>
      <p:sp>
        <p:nvSpPr>
          <p:cNvPr id="11" name="Slide Number Placeholder 4"/>
          <p:cNvSpPr>
            <a:spLocks noGrp="1"/>
          </p:cNvSpPr>
          <p:nvPr>
            <p:ph type="sldNum" sz="quarter" idx="12"/>
          </p:nvPr>
        </p:nvSpPr>
        <p:spPr>
          <a:xfrm>
            <a:off x="6866662" y="6543696"/>
            <a:ext cx="2133600" cy="365125"/>
          </a:xfrm>
        </p:spPr>
        <p:txBody>
          <a:bodyPr/>
          <a:lstStyle/>
          <a:p>
            <a:fld id="{FA84A37A-AFC2-4A01-80A1-FC20F2C0D5BB}" type="slidenum">
              <a:rPr lang="en-US" smtClean="0">
                <a:solidFill>
                  <a:schemeClr val="accent6">
                    <a:lumMod val="60000"/>
                    <a:lumOff val="40000"/>
                  </a:schemeClr>
                </a:solidFill>
              </a:rPr>
              <a:pPr/>
              <a:t>9</a:t>
            </a:fld>
            <a:endParaRPr lang="en-US" dirty="0">
              <a:solidFill>
                <a:schemeClr val="accent6">
                  <a:lumMod val="60000"/>
                  <a:lumOff val="40000"/>
                </a:schemeClr>
              </a:solidFill>
            </a:endParaRPr>
          </a:p>
        </p:txBody>
      </p:sp>
      <p:sp>
        <p:nvSpPr>
          <p:cNvPr id="12" name="Date Placeholder 2"/>
          <p:cNvSpPr>
            <a:spLocks noGrp="1"/>
          </p:cNvSpPr>
          <p:nvPr>
            <p:ph type="dt" sz="half" idx="10"/>
          </p:nvPr>
        </p:nvSpPr>
        <p:spPr>
          <a:xfrm>
            <a:off x="-1" y="6543696"/>
            <a:ext cx="2905125" cy="365125"/>
          </a:xfrm>
        </p:spPr>
        <p:txBody>
          <a:bodyPr/>
          <a:lstStyle/>
          <a:p>
            <a:r>
              <a:rPr lang="en-US" dirty="0" smtClean="0">
                <a:solidFill>
                  <a:schemeClr val="tx2">
                    <a:lumMod val="60000"/>
                    <a:lumOff val="40000"/>
                  </a:schemeClr>
                </a:solidFill>
              </a:rPr>
              <a:t>Saturday, 09 November 2013</a:t>
            </a:r>
            <a:endParaRPr lang="en-US" dirty="0">
              <a:solidFill>
                <a:schemeClr val="tx2">
                  <a:lumMod val="60000"/>
                  <a:lumOff val="40000"/>
                </a:schemeClr>
              </a:solidFill>
            </a:endParaRPr>
          </a:p>
        </p:txBody>
      </p:sp>
      <p:sp>
        <p:nvSpPr>
          <p:cNvPr id="3" name="TextBox 2"/>
          <p:cNvSpPr txBox="1"/>
          <p:nvPr/>
        </p:nvSpPr>
        <p:spPr>
          <a:xfrm>
            <a:off x="3862153" y="1983286"/>
            <a:ext cx="3666388" cy="3385542"/>
          </a:xfrm>
          <a:prstGeom prst="rect">
            <a:avLst/>
          </a:prstGeom>
          <a:noFill/>
        </p:spPr>
        <p:txBody>
          <a:bodyPr wrap="none" rtlCol="0">
            <a:spAutoFit/>
          </a:bodyPr>
          <a:lstStyle/>
          <a:p>
            <a:pPr marL="342900" indent="-342900">
              <a:buFont typeface="Arial" pitchFamily="34" charset="0"/>
              <a:buChar char="•"/>
            </a:pPr>
            <a:r>
              <a:rPr lang="en-US" sz="2800" dirty="0">
                <a:solidFill>
                  <a:srgbClr val="000000"/>
                </a:solidFill>
              </a:rPr>
              <a:t>Dependency injection</a:t>
            </a:r>
          </a:p>
          <a:p>
            <a:pPr marL="342900" indent="-342900">
              <a:buFont typeface="Arial" pitchFamily="34" charset="0"/>
              <a:buChar char="•"/>
            </a:pPr>
            <a:r>
              <a:rPr lang="en-US" sz="2800" dirty="0" smtClean="0">
                <a:solidFill>
                  <a:srgbClr val="000000"/>
                </a:solidFill>
              </a:rPr>
              <a:t>Directives</a:t>
            </a:r>
            <a:endParaRPr lang="en-US" sz="2800" dirty="0">
              <a:solidFill>
                <a:srgbClr val="000000"/>
              </a:solidFill>
            </a:endParaRPr>
          </a:p>
          <a:p>
            <a:pPr marL="342900" indent="-342900">
              <a:buFont typeface="Arial" pitchFamily="34" charset="0"/>
              <a:buChar char="•"/>
            </a:pPr>
            <a:r>
              <a:rPr lang="en-US" sz="2800" dirty="0">
                <a:solidFill>
                  <a:srgbClr val="000000"/>
                </a:solidFill>
              </a:rPr>
              <a:t>Routing</a:t>
            </a:r>
          </a:p>
          <a:p>
            <a:pPr marL="342900" indent="-342900">
              <a:buFont typeface="Arial" pitchFamily="34" charset="0"/>
              <a:buChar char="•"/>
            </a:pPr>
            <a:r>
              <a:rPr lang="en-US" sz="2800" dirty="0">
                <a:solidFill>
                  <a:srgbClr val="000000"/>
                </a:solidFill>
              </a:rPr>
              <a:t>Services</a:t>
            </a:r>
          </a:p>
          <a:p>
            <a:pPr marL="342900" indent="-342900">
              <a:buFont typeface="Arial" pitchFamily="34" charset="0"/>
              <a:buChar char="•"/>
            </a:pPr>
            <a:r>
              <a:rPr lang="en-US" sz="2800" dirty="0">
                <a:solidFill>
                  <a:srgbClr val="000000"/>
                </a:solidFill>
              </a:rPr>
              <a:t>Filters</a:t>
            </a:r>
          </a:p>
          <a:p>
            <a:pPr marL="342900" indent="-342900">
              <a:buFont typeface="Arial" pitchFamily="34" charset="0"/>
              <a:buChar char="•"/>
            </a:pPr>
            <a:r>
              <a:rPr lang="en-US" sz="2800" dirty="0">
                <a:solidFill>
                  <a:srgbClr val="000000"/>
                </a:solidFill>
              </a:rPr>
              <a:t>Form validation</a:t>
            </a:r>
          </a:p>
          <a:p>
            <a:pPr marL="342900" indent="-342900">
              <a:buFont typeface="Arial" pitchFamily="34" charset="0"/>
              <a:buChar char="•"/>
            </a:pPr>
            <a:r>
              <a:rPr lang="en-US" sz="2800" dirty="0">
                <a:solidFill>
                  <a:srgbClr val="FF0000"/>
                </a:solidFill>
              </a:rPr>
              <a:t>Testing in mind</a:t>
            </a:r>
          </a:p>
          <a:p>
            <a:endParaRPr lang="en-US" dirty="0"/>
          </a:p>
        </p:txBody>
      </p:sp>
    </p:spTree>
    <p:extLst>
      <p:ext uri="{BB962C8B-B14F-4D97-AF65-F5344CB8AC3E}">
        <p14:creationId xmlns:p14="http://schemas.microsoft.com/office/powerpoint/2010/main" xmlns="" val="11204888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Lst>
  </p:timing>
</p:sld>
</file>

<file path=ppt/theme/theme1.xml><?xml version="1.0" encoding="utf-8"?>
<a:theme xmlns:a="http://schemas.openxmlformats.org/drawingml/2006/main" name="Q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5975</TotalTime>
  <Words>3179</Words>
  <Application>Microsoft Office PowerPoint</Application>
  <PresentationFormat>On-screen Show (4:3)</PresentationFormat>
  <Paragraphs>644</Paragraphs>
  <Slides>74</Slides>
  <Notes>5</Notes>
  <HiddenSlides>2</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QTemplate</vt:lpstr>
      <vt:lpstr>Giới thiệu về AngularJS &amp; Yeoman  Tổng quan &amp; cách sử dụng AngularJS + Yeoman để xây dựng SPA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THANK YOU FOR YOUR ATTENTION!</vt:lpstr>
    </vt:vector>
  </TitlesOfParts>
  <Company>Lotus Mobile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 &amp; Yeoman overview</dc:title>
  <dc:creator>Do Nam Khanh</dc:creator>
  <cp:lastModifiedBy>sonvq</cp:lastModifiedBy>
  <cp:revision>767</cp:revision>
  <dcterms:created xsi:type="dcterms:W3CDTF">2011-07-05T15:47:08Z</dcterms:created>
  <dcterms:modified xsi:type="dcterms:W3CDTF">2016-05-25T08:52:05Z</dcterms:modified>
</cp:coreProperties>
</file>