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95" r:id="rId1"/>
  </p:sldMasterIdLst>
  <p:notesMasterIdLst>
    <p:notesMasterId r:id="rId24"/>
  </p:notesMasterIdLst>
  <p:handoutMasterIdLst>
    <p:handoutMasterId r:id="rId25"/>
  </p:handoutMasterIdLst>
  <p:sldIdLst>
    <p:sldId id="256" r:id="rId2"/>
    <p:sldId id="397" r:id="rId3"/>
    <p:sldId id="398" r:id="rId4"/>
    <p:sldId id="399" r:id="rId5"/>
    <p:sldId id="413" r:id="rId6"/>
    <p:sldId id="409" r:id="rId7"/>
    <p:sldId id="403" r:id="rId8"/>
    <p:sldId id="404" r:id="rId9"/>
    <p:sldId id="415" r:id="rId10"/>
    <p:sldId id="405" r:id="rId11"/>
    <p:sldId id="414" r:id="rId12"/>
    <p:sldId id="400" r:id="rId13"/>
    <p:sldId id="408" r:id="rId14"/>
    <p:sldId id="402" r:id="rId15"/>
    <p:sldId id="406" r:id="rId16"/>
    <p:sldId id="407" r:id="rId17"/>
    <p:sldId id="410" r:id="rId18"/>
    <p:sldId id="411" r:id="rId19"/>
    <p:sldId id="401" r:id="rId20"/>
    <p:sldId id="412" r:id="rId21"/>
    <p:sldId id="367" r:id="rId22"/>
    <p:sldId id="33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E5E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713" autoAdjust="0"/>
    <p:restoredTop sz="89964" autoAdjust="0"/>
  </p:normalViewPr>
  <p:slideViewPr>
    <p:cSldViewPr snapToGrid="0" snapToObjects="1"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39D8-9946-CA43-8D24-8F75F9EC746F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55D0-D576-144C-A110-33DEAAC5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7071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3C4F2-547F-4EAC-A4FB-1991884D518B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5946-0CF3-4C0F-AF5C-F563F65A0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5180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345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45946-0CF3-4C0F-AF5C-F563F65A06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37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E4D3-92F1-F74E-BDA8-3EA24612ADAC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58C7B7-FC72-9D41-BEE1-BB86D4F232B4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37682"/>
            <a:ext cx="2057400" cy="5425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37682"/>
            <a:ext cx="6019800" cy="5425599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E821B-96E8-764D-BF74-9827494534E4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2186"/>
            <a:ext cx="8229600" cy="73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0900"/>
            <a:ext cx="8229600" cy="41576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D89BD2-8F64-7D49-B0EC-A10964D418B9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6F277-A6C8-D74E-AD9A-DEDC5E2BD837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5"/>
            <a:ext cx="8229600" cy="6325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06600"/>
            <a:ext cx="4038600" cy="41195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06600"/>
            <a:ext cx="4038600" cy="4119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B6B04E-5C92-7445-BA45-A4E3769C0C5A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424"/>
            <a:ext cx="8229600" cy="85875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21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1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21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1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8670BD-E6C9-264B-B690-760DD144ACC6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7824"/>
            <a:ext cx="8229600" cy="8587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675A36-41C1-3640-8C6B-1BC6AFC60484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7F365B-D897-1947-952A-6C45D93ACDC1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5100"/>
            <a:ext cx="3008313" cy="787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EF7792-C4C4-FC44-A7F5-725EC2CD30B1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33499"/>
            <a:ext cx="5486400" cy="33940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13829E-7EE3-3944-BE84-808F00A9FAF3}" type="datetime2">
              <a:rPr lang="en-US" smtClean="0"/>
              <a:pPr/>
              <a:t>Wednesday, January 13, 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97825"/>
            <a:ext cx="8229600" cy="59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892302"/>
            <a:ext cx="82296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45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92714F1E-B45D-F141-BCEC-0A4A490D9DB7}" type="datetime2">
              <a:rPr lang="en-US" smtClean="0"/>
              <a:pPr/>
              <a:t>Wednesday, January 13,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3100" y="65468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smtClean="0"/>
              <a:t>www.qsoftvietnam.com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68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defRPr>
            </a:lvl1pPr>
          </a:lstStyle>
          <a:p>
            <a:fld id="{2BDB93A9-DE17-42E8-A366-46C30944BF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6" r:id="rId1"/>
    <p:sldLayoutId id="2147485497" r:id="rId2"/>
    <p:sldLayoutId id="2147485498" r:id="rId3"/>
    <p:sldLayoutId id="2147485499" r:id="rId4"/>
    <p:sldLayoutId id="2147485500" r:id="rId5"/>
    <p:sldLayoutId id="2147485501" r:id="rId6"/>
    <p:sldLayoutId id="2147485502" r:id="rId7"/>
    <p:sldLayoutId id="2147485503" r:id="rId8"/>
    <p:sldLayoutId id="2147485504" r:id="rId9"/>
    <p:sldLayoutId id="2147485505" r:id="rId10"/>
    <p:sldLayoutId id="2147485506" r:id="rId11"/>
  </p:sldLayoutIdLst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webmasters/tools/home?hl=e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facebook.com/tools/debug/" TargetMode="External"/><Relationship Id="rId4" Type="http://schemas.openxmlformats.org/officeDocument/2006/relationships/hyperlink" Target="https://developers.google.com/structured-data/testing-tool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org/plugins/wordpress-se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ordpress.org/plugins/all-in-one-seo-pack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lancepollard.com/complete-list-of-html-meta-tags/" TargetMode="External"/><Relationship Id="rId7" Type="http://schemas.openxmlformats.org/officeDocument/2006/relationships/hyperlink" Target="http://webmasters.stackexchange.com/questions/403/how-should-i-structure-my-urls-for-both-seo-and-localiz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z.com/learn/seo/meta-description" TargetMode="External"/><Relationship Id="rId5" Type="http://schemas.openxmlformats.org/officeDocument/2006/relationships/hyperlink" Target="http://searchengineland.com/figz/wp-content/seloads/2013/10/nofollowtag-1000-2919.png" TargetMode="External"/><Relationship Id="rId4" Type="http://schemas.openxmlformats.org/officeDocument/2006/relationships/hyperlink" Target="http://www.wordstream.com/meta-ta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lancepollard.com/complete-list-of-html-meta-tag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ast.com/flesch-reading-ease-scor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cklinko.com/google-ranking-factors" TargetMode="External"/><Relationship Id="rId5" Type="http://schemas.openxmlformats.org/officeDocument/2006/relationships/hyperlink" Target="http://diythemes.com/thesis/wordpress-seo-image-optimization/" TargetMode="External"/><Relationship Id="rId4" Type="http://schemas.openxmlformats.org/officeDocument/2006/relationships/hyperlink" Target="http://www.cyberalert.com/blog/index.php/the-guide-to-creating-and-optimizing-metadata-for-se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1501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Google SEO</a:t>
            </a:r>
            <a:endParaRPr lang="en-US" sz="54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026190"/>
            <a:ext cx="607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CHƯƠNG TRÌNH ĐÀO TẠO NHÂN VIÊN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91187" y="6232112"/>
            <a:ext cx="2552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HANOI – NOV, 2015 </a:t>
            </a:r>
            <a:endParaRPr lang="en-US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8662" y="3907095"/>
            <a:ext cx="3899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rgbClr val="0E5EA5"/>
                </a:solidFill>
              </a:rPr>
              <a:t>Trình</a:t>
            </a:r>
            <a:r>
              <a:rPr lang="en-US" sz="2000" b="1" i="1" dirty="0" smtClean="0">
                <a:solidFill>
                  <a:srgbClr val="0E5EA5"/>
                </a:solidFill>
              </a:rPr>
              <a:t>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bày</a:t>
            </a:r>
            <a:r>
              <a:rPr lang="en-US" sz="2000" b="1" i="1" dirty="0" smtClean="0">
                <a:solidFill>
                  <a:srgbClr val="0E5EA5"/>
                </a:solidFill>
              </a:rPr>
              <a:t>: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Vũ</a:t>
            </a:r>
            <a:r>
              <a:rPr lang="en-US" sz="2000" b="1" i="1" dirty="0" smtClean="0">
                <a:solidFill>
                  <a:srgbClr val="0E5EA5"/>
                </a:solidFill>
              </a:rPr>
              <a:t> Quang </a:t>
            </a:r>
            <a:r>
              <a:rPr lang="en-US" sz="2000" b="1" i="1" dirty="0" err="1" smtClean="0">
                <a:solidFill>
                  <a:srgbClr val="0E5EA5"/>
                </a:solidFill>
              </a:rPr>
              <a:t>Sơn</a:t>
            </a:r>
            <a:endParaRPr lang="en-US" sz="2000" b="1" i="1" dirty="0">
              <a:solidFill>
                <a:srgbClr val="0E5EA5"/>
              </a:solidFill>
            </a:endParaRPr>
          </a:p>
        </p:txBody>
      </p:sp>
      <p:pic>
        <p:nvPicPr>
          <p:cNvPr id="3076" name="Picture 4" descr="C:\Users\sonvq\Desktop\giphy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795" y="3015806"/>
            <a:ext cx="5284310" cy="3170586"/>
          </a:xfrm>
          <a:prstGeom prst="rect">
            <a:avLst/>
          </a:prstGeom>
          <a:noFill/>
        </p:spPr>
      </p:pic>
      <p:pic>
        <p:nvPicPr>
          <p:cNvPr id="3077" name="Picture 5" descr="D:\backup desktop 04122015\Son Image\chicken.gif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7843" y="3373755"/>
            <a:ext cx="933450" cy="933450"/>
          </a:xfrm>
          <a:prstGeom prst="rect">
            <a:avLst/>
          </a:prstGeom>
          <a:noFill/>
        </p:spPr>
      </p:pic>
      <p:pic>
        <p:nvPicPr>
          <p:cNvPr id="2059" name="Picture 11" descr="C:\Users\sonvq\Desktop\seoimage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18224" y="799976"/>
            <a:ext cx="2416048" cy="18748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1686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34" y="621792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Optimize </a:t>
            </a:r>
            <a:r>
              <a:rPr lang="en-US" i="1" dirty="0" smtClean="0">
                <a:latin typeface="Avenir Medium"/>
              </a:rPr>
              <a:t>images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609344"/>
            <a:ext cx="8606672" cy="5020057"/>
          </a:xfrm>
        </p:spPr>
        <p:txBody>
          <a:bodyPr/>
          <a:lstStyle/>
          <a:p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Alt text </a:t>
            </a:r>
            <a:r>
              <a:rPr lang="en-US" sz="2200" dirty="0" smtClean="0">
                <a:latin typeface="Cambria" pitchFamily="18" charset="0"/>
              </a:rPr>
              <a:t>(important for crawlers), Title, </a:t>
            </a:r>
            <a:r>
              <a:rPr lang="en-US" sz="2200" dirty="0" smtClean="0">
                <a:latin typeface="Cambria" pitchFamily="18" charset="0"/>
              </a:rPr>
              <a:t>Name</a:t>
            </a:r>
            <a:r>
              <a:rPr lang="en-US" sz="2200" dirty="0" smtClean="0">
                <a:latin typeface="Cambria" pitchFamily="18" charset="0"/>
              </a:rPr>
              <a:t>, </a:t>
            </a:r>
            <a:r>
              <a:rPr lang="en-US" sz="2200" dirty="0" smtClean="0">
                <a:latin typeface="Cambria" pitchFamily="18" charset="0"/>
              </a:rPr>
              <a:t>Caption ~</a:t>
            </a: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16</a:t>
            </a:r>
            <a:r>
              <a:rPr lang="en-US" sz="2200" dirty="0" smtClean="0">
                <a:latin typeface="Cambria" pitchFamily="18" charset="0"/>
              </a:rPr>
              <a:t> words</a:t>
            </a:r>
            <a:endParaRPr lang="en-US" sz="2200" dirty="0" smtClean="0">
              <a:latin typeface="Cambria" pitchFamily="18" charset="0"/>
            </a:endParaRP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File size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File as small as possible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Resize image before show</a:t>
            </a:r>
            <a:endParaRPr lang="en-US" sz="2200" dirty="0" smtClean="0">
              <a:latin typeface="Cambria" pitchFamily="18" charset="0"/>
            </a:endParaRPr>
          </a:p>
        </p:txBody>
      </p:sp>
      <p:pic>
        <p:nvPicPr>
          <p:cNvPr id="8197" name="Picture 5" descr="C:\Users\sonvq\Desktop\Untitled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8147" y="3800094"/>
            <a:ext cx="3762375" cy="2838450"/>
          </a:xfrm>
          <a:prstGeom prst="rect">
            <a:avLst/>
          </a:prstGeom>
          <a:noFill/>
        </p:spPr>
      </p:pic>
      <p:pic>
        <p:nvPicPr>
          <p:cNvPr id="1027" name="Picture 3" descr="C:\Users\sonvq\Desktop\Screenshot_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6690" y="4994068"/>
            <a:ext cx="4736592" cy="1635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  <p:pic>
        <p:nvPicPr>
          <p:cNvPr id="1028" name="Picture 4" descr="C:\Users\sonvq\Desktop\Screenshot_25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2250" y="2164842"/>
            <a:ext cx="8697913" cy="12367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Bounce Rate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r>
              <a:rPr lang="en-US" sz="2000" dirty="0" smtClean="0"/>
              <a:t>What is it?</a:t>
            </a:r>
          </a:p>
          <a:p>
            <a:r>
              <a:rPr lang="en-US" sz="2000" dirty="0" smtClean="0"/>
              <a:t>How to fix?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777240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Best practice </a:t>
            </a:r>
            <a:r>
              <a:rPr lang="en-US" i="1" dirty="0" smtClean="0">
                <a:latin typeface="Avenir Medium"/>
              </a:rPr>
              <a:t>(</a:t>
            </a:r>
            <a:r>
              <a:rPr lang="en-US" i="1" dirty="0" err="1" smtClean="0">
                <a:latin typeface="Avenir Medium"/>
              </a:rPr>
              <a:t>MetaTag</a:t>
            </a:r>
            <a:r>
              <a:rPr lang="en-US" i="1" dirty="0" smtClean="0">
                <a:latin typeface="Avenir Medium"/>
              </a:rPr>
              <a:t>)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746504"/>
            <a:ext cx="8606672" cy="488289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Don’t</a:t>
            </a:r>
            <a:r>
              <a:rPr lang="en-US" sz="2200" dirty="0" smtClean="0">
                <a:latin typeface="Cambria" pitchFamily="18" charset="0"/>
              </a:rPr>
              <a:t> put too </a:t>
            </a: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long/short</a:t>
            </a:r>
            <a:r>
              <a:rPr lang="en-US" sz="2200" dirty="0" smtClean="0">
                <a:latin typeface="Cambria" pitchFamily="18" charset="0"/>
              </a:rPr>
              <a:t> title and meta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Avoid missing/duplicate/non-informative </a:t>
            </a:r>
            <a:r>
              <a:rPr lang="en-US" sz="2200" dirty="0" smtClean="0">
                <a:latin typeface="Cambria" pitchFamily="18" charset="0"/>
              </a:rPr>
              <a:t>title and meta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</p:txBody>
      </p:sp>
      <p:pic>
        <p:nvPicPr>
          <p:cNvPr id="4099" name="Picture 3" descr="C:\Users\sonvq\Desktop\Untitle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390" y="3154680"/>
            <a:ext cx="5633446" cy="34937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nvq\Desktop\Screenshot_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7325" y="685800"/>
            <a:ext cx="7571731" cy="5980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Best practice </a:t>
            </a:r>
            <a:r>
              <a:rPr lang="en-US" i="1" dirty="0" smtClean="0">
                <a:latin typeface="Avenir Medium"/>
              </a:rPr>
              <a:t>(</a:t>
            </a:r>
            <a:r>
              <a:rPr lang="en-US" i="1" dirty="0" err="1" smtClean="0">
                <a:latin typeface="Avenir Medium"/>
              </a:rPr>
              <a:t>MetaTag</a:t>
            </a:r>
            <a:r>
              <a:rPr lang="en-US" i="1" dirty="0" smtClean="0">
                <a:latin typeface="Avenir Medium"/>
              </a:rPr>
              <a:t>)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Keyword and description tag </a:t>
            </a: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aren’t</a:t>
            </a:r>
            <a:r>
              <a:rPr lang="en-US" sz="2200" dirty="0" smtClean="0">
                <a:latin typeface="Cambria" pitchFamily="18" charset="0"/>
              </a:rPr>
              <a:t> do much, but </a:t>
            </a: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attract</a:t>
            </a:r>
            <a:r>
              <a:rPr lang="en-US" sz="2200" dirty="0" smtClean="0">
                <a:latin typeface="Cambria" pitchFamily="18" charset="0"/>
              </a:rPr>
              <a:t> visitor</a:t>
            </a:r>
          </a:p>
          <a:p>
            <a:pPr>
              <a:buNone/>
            </a:pPr>
            <a:endParaRPr lang="en-US" sz="2200" dirty="0" smtClean="0">
              <a:latin typeface="Cambria" pitchFamily="18" charset="0"/>
            </a:endParaRP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b="1" dirty="0" smtClean="0">
                <a:latin typeface="Cambria" pitchFamily="18" charset="0"/>
              </a:rPr>
              <a:t>Robots</a:t>
            </a:r>
            <a:r>
              <a:rPr lang="en-US" sz="2200" dirty="0" smtClean="0">
                <a:latin typeface="Cambria" pitchFamily="18" charset="0"/>
              </a:rPr>
              <a:t> - Indication to SE crawlers (robots/bots)</a:t>
            </a:r>
          </a:p>
          <a:p>
            <a:pPr lvl="1"/>
            <a:r>
              <a:rPr lang="en-US" sz="2200" dirty="0" smtClean="0">
                <a:latin typeface="Cambria" pitchFamily="18" charset="0"/>
              </a:rPr>
              <a:t>index/</a:t>
            </a:r>
            <a:r>
              <a:rPr lang="en-US" sz="2200" dirty="0" err="1" smtClean="0">
                <a:latin typeface="Cambria" pitchFamily="18" charset="0"/>
              </a:rPr>
              <a:t>noindex</a:t>
            </a:r>
            <a:endParaRPr lang="en-US" sz="2200" dirty="0" smtClean="0">
              <a:latin typeface="Cambria" pitchFamily="18" charset="0"/>
            </a:endParaRPr>
          </a:p>
          <a:p>
            <a:pPr lvl="1"/>
            <a:r>
              <a:rPr lang="en-US" sz="2200" dirty="0" smtClean="0">
                <a:latin typeface="Cambria" pitchFamily="18" charset="0"/>
              </a:rPr>
              <a:t>follow/</a:t>
            </a:r>
            <a:r>
              <a:rPr lang="en-US" sz="2200" dirty="0" err="1" smtClean="0">
                <a:latin typeface="Cambria" pitchFamily="18" charset="0"/>
              </a:rPr>
              <a:t>nofollow</a:t>
            </a: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Tool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  <a:hlinkClick r:id="rId3"/>
              </a:rPr>
              <a:t>Google Webmaster Tool</a:t>
            </a:r>
            <a:endParaRPr lang="en-US" sz="22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  <a:hlinkClick r:id="rId4"/>
              </a:rPr>
              <a:t>Structured Data Testing Tool</a:t>
            </a:r>
            <a:endParaRPr lang="en-US" sz="22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  <a:hlinkClick r:id="rId5"/>
              </a:rPr>
              <a:t>Facebook Debugger Tool</a:t>
            </a:r>
            <a:endParaRPr lang="en-US" sz="2200" dirty="0" smtClean="0">
              <a:latin typeface="Cambria" pitchFamily="18" charset="0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b="1" i="1" dirty="0" err="1" smtClean="0">
                <a:latin typeface="Avenir Medium"/>
              </a:rPr>
              <a:t>Wordpress</a:t>
            </a:r>
            <a:r>
              <a:rPr lang="en-US" b="1" i="1" dirty="0" smtClean="0">
                <a:latin typeface="Avenir Medium"/>
              </a:rPr>
              <a:t> </a:t>
            </a:r>
            <a:r>
              <a:rPr lang="en-US" i="1" dirty="0" smtClean="0">
                <a:latin typeface="Avenir Medium"/>
              </a:rPr>
              <a:t>(</a:t>
            </a:r>
            <a:r>
              <a:rPr lang="en-US" i="1" dirty="0" err="1" smtClean="0">
                <a:latin typeface="Avenir Medium"/>
              </a:rPr>
              <a:t>plugin</a:t>
            </a:r>
            <a:r>
              <a:rPr lang="en-US" i="1" dirty="0" smtClean="0">
                <a:latin typeface="Avenir Medium"/>
              </a:rPr>
              <a:t>)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  <a:hlinkClick r:id="rId3"/>
              </a:rPr>
              <a:t>Yoast SEO</a:t>
            </a:r>
            <a:endParaRPr lang="en-US" sz="2200" dirty="0" smtClean="0">
              <a:latin typeface="Cambria" pitchFamily="18" charset="0"/>
            </a:endParaRP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pPr lvl="1"/>
            <a:endParaRPr lang="en-US" dirty="0" smtClean="0">
              <a:latin typeface="Cambria" pitchFamily="18" charset="0"/>
            </a:endParaRP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  <a:hlinkClick r:id="rId4"/>
              </a:rPr>
              <a:t>All in One SEO Pack</a:t>
            </a:r>
            <a:endParaRPr lang="en-US" sz="2200" dirty="0" smtClean="0">
              <a:latin typeface="Cambria" pitchFamily="18" charset="0"/>
            </a:endParaRP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pPr>
              <a:buNone/>
            </a:pPr>
            <a:endParaRPr lang="en-US" sz="2000" dirty="0" smtClean="0">
              <a:latin typeface="Cambria" pitchFamily="18" charset="0"/>
            </a:endParaRPr>
          </a:p>
        </p:txBody>
      </p:sp>
      <p:pic>
        <p:nvPicPr>
          <p:cNvPr id="7170" name="Picture 2" descr="C:\Users\sonvq\Desktop\Screenshot_1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53594" y="4257675"/>
            <a:ext cx="4267200" cy="2371725"/>
          </a:xfrm>
          <a:prstGeom prst="rect">
            <a:avLst/>
          </a:prstGeom>
          <a:noFill/>
        </p:spPr>
      </p:pic>
      <p:pic>
        <p:nvPicPr>
          <p:cNvPr id="7172" name="Picture 4" descr="C:\Users\sonvq\Desktop\Screenshot_1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04932" y="2103437"/>
            <a:ext cx="3105150" cy="1381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sonvq\Desktop\2016-01-12_18-27-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06958"/>
            <a:ext cx="9134856" cy="588645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i="1" dirty="0" smtClean="0">
                <a:latin typeface="Avenir Medium"/>
              </a:rPr>
              <a:t>Yoast</a:t>
            </a:r>
            <a:r>
              <a:rPr lang="en-US" b="1" i="1" dirty="0" smtClean="0">
                <a:latin typeface="Avenir Medium"/>
              </a:rPr>
              <a:t> recommend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929385"/>
            <a:ext cx="8606672" cy="4700016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Easy to read (11-yr old child),  &gt; 300 words, has outbound link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Title is 40 ~ 70 chars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Keyword density: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URL, </a:t>
            </a:r>
            <a:r>
              <a:rPr lang="en-US" sz="1800" dirty="0" err="1" smtClean="0">
                <a:latin typeface="Cambria" pitchFamily="18" charset="0"/>
              </a:rPr>
              <a:t>Desc</a:t>
            </a:r>
            <a:r>
              <a:rPr lang="en-US" sz="1800" dirty="0" smtClean="0">
                <a:latin typeface="Cambria" pitchFamily="18" charset="0"/>
              </a:rPr>
              <a:t>, </a:t>
            </a:r>
            <a:r>
              <a:rPr lang="en-US" sz="1800" dirty="0" err="1" smtClean="0">
                <a:latin typeface="Cambria" pitchFamily="18" charset="0"/>
              </a:rPr>
              <a:t>img’s</a:t>
            </a:r>
            <a:r>
              <a:rPr lang="en-US" sz="1800" dirty="0" smtClean="0">
                <a:latin typeface="Cambria" pitchFamily="18" charset="0"/>
              </a:rPr>
              <a:t> alt, Title at beginning, Subheadings , first &lt;p&gt;, more…</a:t>
            </a:r>
          </a:p>
          <a:p>
            <a:pPr>
              <a:buNone/>
            </a:pPr>
            <a:endParaRPr lang="en-US" sz="2200" dirty="0" smtClean="0">
              <a:latin typeface="Cambria" pitchFamily="18" charset="0"/>
            </a:endParaRPr>
          </a:p>
          <a:p>
            <a:r>
              <a:rPr lang="en-US" sz="2200" dirty="0" smtClean="0">
                <a:latin typeface="Cambria" pitchFamily="18" charset="0"/>
              </a:rPr>
              <a:t>Never used Keyword before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pPr>
              <a:buNone/>
            </a:pPr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pPr lvl="1"/>
            <a:endParaRPr lang="en-US" sz="2000" dirty="0" smtClean="0">
              <a:latin typeface="Cambria" pitchFamily="18" charset="0"/>
            </a:endParaRPr>
          </a:p>
          <a:p>
            <a:pPr>
              <a:buNone/>
            </a:pPr>
            <a:endParaRPr lang="en-US" sz="20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i="1" dirty="0" smtClean="0">
                <a:latin typeface="Avenir Medium"/>
              </a:rPr>
              <a:t>Reference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r>
              <a:rPr lang="en-US" sz="2000" dirty="0" smtClean="0">
                <a:latin typeface="Cambria" pitchFamily="18" charset="0"/>
                <a:hlinkClick r:id="rId3"/>
              </a:rPr>
              <a:t>http://code.lancepollard.com/complete-list-of-html-meta-tags/</a:t>
            </a:r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hlinkClick r:id="rId4"/>
              </a:rPr>
              <a:t>http://www.wordstream.com/meta-tags</a:t>
            </a:r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hlinkClick r:id="rId5"/>
              </a:rPr>
              <a:t>http://searchengineland.com/figz/wp-content/seloads/2013/10/nofollowtag-1000-2919.png</a:t>
            </a:r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hlinkClick r:id="rId6"/>
              </a:rPr>
              <a:t>https://moz.com/learn/seo/meta-description</a:t>
            </a:r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hlinkClick r:id="rId7"/>
              </a:rPr>
              <a:t>http://webmasters.stackexchange.com/questions/403/how-should-i-structure-my-urls-for-both-seo-and-localization</a:t>
            </a:r>
            <a:endParaRPr lang="en-US" sz="20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What’s </a:t>
            </a:r>
            <a:r>
              <a:rPr lang="en-US" i="1" dirty="0" smtClean="0">
                <a:latin typeface="Avenir Medium"/>
              </a:rPr>
              <a:t>Meta tag?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Texts tell SE about web page content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Don’t appear on page, only in code (&lt;head&gt;)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Contains several kinds</a:t>
            </a:r>
          </a:p>
          <a:p>
            <a:pPr lvl="1"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  <a:hlinkClick r:id="rId3"/>
              </a:rPr>
              <a:t>Complete list of meta tags</a:t>
            </a:r>
            <a:endParaRPr lang="en-US" sz="2200" dirty="0" smtClean="0">
              <a:latin typeface="Cambria" pitchFamily="18" charset="0"/>
            </a:endParaRPr>
          </a:p>
        </p:txBody>
      </p:sp>
      <p:pic>
        <p:nvPicPr>
          <p:cNvPr id="2053" name="Picture 5" descr="C:\Users\sonvq\Desktop\Screenshot_10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8466" y="3726317"/>
            <a:ext cx="3804040" cy="29030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i="1" dirty="0" smtClean="0">
                <a:latin typeface="Avenir Medium"/>
              </a:rPr>
              <a:t>Reference (cont)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r>
              <a:rPr lang="en-US" sz="2000" dirty="0" smtClean="0">
                <a:latin typeface="Cambria" pitchFamily="18" charset="0"/>
                <a:hlinkClick r:id="rId3"/>
              </a:rPr>
              <a:t>https://yoast.com/flesch-reading-ease-score/</a:t>
            </a:r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hlinkClick r:id="rId4"/>
              </a:rPr>
              <a:t>http://www.cyberalert.com/blog/index.php/the-guide-to-creating-and-optimizing-metadata-for-seo/</a:t>
            </a:r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dirty="0" smtClean="0">
                <a:latin typeface="Cambria" pitchFamily="18" charset="0"/>
                <a:hlinkClick r:id="rId5"/>
              </a:rPr>
              <a:t>http://diythemes.com/thesis/wordpress-seo-image-optimization/</a:t>
            </a:r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000" smtClean="0">
                <a:latin typeface="Cambria" pitchFamily="18" charset="0"/>
                <a:hlinkClick r:id="rId6"/>
              </a:rPr>
              <a:t>http://backlinko.com/google-ranking-factors</a:t>
            </a:r>
            <a:endParaRPr lang="en-US" sz="200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  <a:p>
            <a:endParaRPr lang="en-US" sz="20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000" y="1397000"/>
            <a:ext cx="8128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214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656"/>
            <a:ext cx="7772400" cy="147002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THANK 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  <a:latin typeface="Constantia" pitchFamily="18" charset="0"/>
              </a:rPr>
              <a:t>YOU!</a:t>
            </a:r>
            <a:endParaRPr lang="en-US" sz="6000" b="1" dirty="0">
              <a:solidFill>
                <a:schemeClr val="accent6">
                  <a:lumMod val="75000"/>
                </a:schemeClr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797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665920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How to use </a:t>
            </a:r>
            <a:r>
              <a:rPr lang="en-US" i="1" dirty="0" smtClean="0">
                <a:latin typeface="Avenir Medium"/>
              </a:rPr>
              <a:t>Meta tag?</a:t>
            </a:r>
            <a:endParaRPr lang="en-US" dirty="0">
              <a:latin typeface="Avenir Medium"/>
            </a:endParaRPr>
          </a:p>
        </p:txBody>
      </p:sp>
      <p:pic>
        <p:nvPicPr>
          <p:cNvPr id="1033" name="Picture 9" descr="C:\Users\sonvq\Desktop\Screenshot_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383" y="4733158"/>
            <a:ext cx="8858170" cy="134760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  <p:pic>
        <p:nvPicPr>
          <p:cNvPr id="1035" name="Picture 11" descr="C:\Users\sonvq\Desktop\2016-01-12_10-01-5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383" y="1633534"/>
            <a:ext cx="8858170" cy="28512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i="1" dirty="0" smtClean="0">
                <a:latin typeface="Avenir Medium"/>
              </a:rPr>
              <a:t>Does</a:t>
            </a:r>
            <a:r>
              <a:rPr lang="en-US" b="1" i="1" dirty="0" smtClean="0">
                <a:latin typeface="Avenir Medium"/>
              </a:rPr>
              <a:t> </a:t>
            </a:r>
            <a:r>
              <a:rPr lang="en-US" i="1" dirty="0" smtClean="0">
                <a:latin typeface="Avenir Medium"/>
              </a:rPr>
              <a:t>Meta tag </a:t>
            </a:r>
            <a:r>
              <a:rPr lang="en-US" b="1" i="1" dirty="0" smtClean="0">
                <a:latin typeface="Avenir Medium"/>
              </a:rPr>
              <a:t>help</a:t>
            </a:r>
            <a:r>
              <a:rPr lang="en-US" i="1" dirty="0" smtClean="0">
                <a:latin typeface="Avenir Medium"/>
              </a:rPr>
              <a:t> SEO?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021141"/>
            <a:ext cx="8606672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Cambria" pitchFamily="18" charset="0"/>
              </a:rPr>
              <a:t>Yes, but not all of them and not all of the time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latin typeface="Cambria" pitchFamily="18" charset="0"/>
              </a:rPr>
              <a:t>Title</a:t>
            </a:r>
            <a:r>
              <a:rPr lang="en-US" sz="2200" dirty="0" smtClean="0">
                <a:latin typeface="Cambria" pitchFamily="18" charset="0"/>
              </a:rPr>
              <a:t> - “title" of page, </a:t>
            </a: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most important</a:t>
            </a:r>
            <a:r>
              <a:rPr lang="en-US" sz="2200" dirty="0" smtClean="0">
                <a:latin typeface="Cambria" pitchFamily="18" charset="0"/>
              </a:rPr>
              <a:t>! ~ 55 chars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latin typeface="Cambria" pitchFamily="18" charset="0"/>
            </a:endParaRPr>
          </a:p>
          <a:p>
            <a:r>
              <a:rPr lang="en-US" sz="2200" b="1" dirty="0" smtClean="0">
                <a:latin typeface="Cambria" pitchFamily="18" charset="0"/>
              </a:rPr>
              <a:t>Keywords</a:t>
            </a:r>
            <a:r>
              <a:rPr lang="en-US" sz="2200" dirty="0" smtClean="0">
                <a:latin typeface="Cambria" pitchFamily="18" charset="0"/>
              </a:rPr>
              <a:t> - keywords relevant, </a:t>
            </a: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doesn’t</a:t>
            </a:r>
            <a:r>
              <a:rPr lang="en-US" sz="2200" dirty="0" smtClean="0">
                <a:latin typeface="Cambria" pitchFamily="18" charset="0"/>
              </a:rPr>
              <a:t> make much sense now</a:t>
            </a:r>
          </a:p>
          <a:p>
            <a:pPr>
              <a:buNone/>
            </a:pPr>
            <a:endParaRPr lang="en-US" sz="2200" dirty="0" smtClean="0">
              <a:latin typeface="Cambria" pitchFamily="18" charset="0"/>
            </a:endParaRPr>
          </a:p>
          <a:p>
            <a:r>
              <a:rPr lang="en-US" sz="2200" b="1" dirty="0" smtClean="0">
                <a:latin typeface="Cambria" pitchFamily="18" charset="0"/>
              </a:rPr>
              <a:t>Description</a:t>
            </a:r>
            <a:r>
              <a:rPr lang="en-US" sz="2200" dirty="0" smtClean="0">
                <a:latin typeface="Cambria" pitchFamily="18" charset="0"/>
              </a:rPr>
              <a:t> - Page about, quite useful, </a:t>
            </a:r>
            <a:r>
              <a:rPr lang="en-US" sz="2200" dirty="0" smtClean="0">
                <a:solidFill>
                  <a:srgbClr val="FF0000"/>
                </a:solidFill>
                <a:latin typeface="Cambria" pitchFamily="18" charset="0"/>
              </a:rPr>
              <a:t>attract visitor</a:t>
            </a:r>
            <a:r>
              <a:rPr lang="en-US" sz="2200" dirty="0" smtClean="0">
                <a:latin typeface="Cambria" pitchFamily="18" charset="0"/>
              </a:rPr>
              <a:t>, ~155 chars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r>
              <a:rPr lang="en-US" sz="2200" b="1" dirty="0" smtClean="0">
                <a:latin typeface="Cambria" pitchFamily="18" charset="0"/>
              </a:rPr>
              <a:t>Robots</a:t>
            </a:r>
            <a:r>
              <a:rPr lang="en-US" sz="2200" dirty="0" smtClean="0">
                <a:latin typeface="Cambria" pitchFamily="18" charset="0"/>
              </a:rPr>
              <a:t> - Indication to SE crawlers (robots/bots)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index/</a:t>
            </a:r>
            <a:r>
              <a:rPr lang="en-US" sz="1800" dirty="0" err="1" smtClean="0">
                <a:latin typeface="Cambria" pitchFamily="18" charset="0"/>
              </a:rPr>
              <a:t>noindex</a:t>
            </a:r>
            <a:endParaRPr lang="en-US" sz="1800" dirty="0" smtClean="0">
              <a:latin typeface="Cambria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</a:rPr>
              <a:t>follow/</a:t>
            </a:r>
            <a:r>
              <a:rPr lang="en-US" sz="1800" dirty="0" err="1" smtClean="0">
                <a:latin typeface="Cambria" pitchFamily="18" charset="0"/>
              </a:rPr>
              <a:t>nofollow</a:t>
            </a:r>
            <a:endParaRPr lang="en-US" sz="18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Open Graph </a:t>
            </a:r>
            <a:r>
              <a:rPr lang="en-US" i="1" dirty="0" smtClean="0">
                <a:latin typeface="Avenir Medium"/>
              </a:rPr>
              <a:t>Meta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r>
              <a:rPr lang="en-US" sz="2200" dirty="0" err="1" smtClean="0">
                <a:latin typeface="Cambria" pitchFamily="18" charset="0"/>
              </a:rPr>
              <a:t>og:title</a:t>
            </a:r>
            <a:r>
              <a:rPr lang="en-US" sz="2200" dirty="0" smtClean="0">
                <a:latin typeface="Cambria" pitchFamily="18" charset="0"/>
              </a:rPr>
              <a:t/>
            </a:r>
            <a:br>
              <a:rPr lang="en-US" sz="2200" dirty="0" smtClean="0">
                <a:latin typeface="Cambria" pitchFamily="18" charset="0"/>
              </a:rPr>
            </a:br>
            <a:r>
              <a:rPr lang="en-US" sz="2200" dirty="0" err="1" smtClean="0">
                <a:latin typeface="Cambria" pitchFamily="18" charset="0"/>
              </a:rPr>
              <a:t>og:type</a:t>
            </a:r>
            <a:r>
              <a:rPr lang="en-US" sz="2200" dirty="0" smtClean="0">
                <a:latin typeface="Cambria" pitchFamily="18" charset="0"/>
              </a:rPr>
              <a:t/>
            </a:r>
            <a:br>
              <a:rPr lang="en-US" sz="2200" dirty="0" smtClean="0">
                <a:latin typeface="Cambria" pitchFamily="18" charset="0"/>
              </a:rPr>
            </a:br>
            <a:r>
              <a:rPr lang="en-US" sz="2200" dirty="0" err="1" smtClean="0">
                <a:latin typeface="Cambria" pitchFamily="18" charset="0"/>
              </a:rPr>
              <a:t>og:description</a:t>
            </a:r>
            <a:r>
              <a:rPr lang="en-US" sz="2200" dirty="0" smtClean="0">
                <a:latin typeface="Cambria" pitchFamily="18" charset="0"/>
              </a:rPr>
              <a:t/>
            </a:r>
            <a:br>
              <a:rPr lang="en-US" sz="2200" dirty="0" smtClean="0">
                <a:latin typeface="Cambria" pitchFamily="18" charset="0"/>
              </a:rPr>
            </a:br>
            <a:r>
              <a:rPr lang="en-US" sz="2200" dirty="0" err="1" smtClean="0">
                <a:latin typeface="Cambria" pitchFamily="18" charset="0"/>
              </a:rPr>
              <a:t>og:image</a:t>
            </a:r>
            <a:r>
              <a:rPr lang="en-US" sz="2200" dirty="0" smtClean="0">
                <a:latin typeface="Cambria" pitchFamily="18" charset="0"/>
              </a:rPr>
              <a:t/>
            </a:r>
            <a:br>
              <a:rPr lang="en-US" sz="2200" dirty="0" smtClean="0">
                <a:latin typeface="Cambria" pitchFamily="18" charset="0"/>
              </a:rPr>
            </a:br>
            <a:r>
              <a:rPr lang="en-US" sz="2200" dirty="0" err="1" smtClean="0">
                <a:latin typeface="Cambria" pitchFamily="18" charset="0"/>
              </a:rPr>
              <a:t>og:url</a:t>
            </a:r>
            <a:endParaRPr lang="en-US" sz="2200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i="1" dirty="0" smtClean="0">
                <a:latin typeface="Avenir Medium"/>
              </a:rPr>
              <a:t>Know about </a:t>
            </a:r>
            <a:r>
              <a:rPr lang="en-US" i="1" dirty="0" err="1" smtClean="0">
                <a:latin typeface="Avenir Medium"/>
              </a:rPr>
              <a:t>ur</a:t>
            </a:r>
            <a:r>
              <a:rPr lang="en-US" i="1" dirty="0" smtClean="0">
                <a:latin typeface="Avenir Medium"/>
              </a:rPr>
              <a:t> </a:t>
            </a:r>
            <a:r>
              <a:rPr lang="en-US" b="1" i="1" dirty="0" smtClean="0">
                <a:latin typeface="Avenir Medium"/>
              </a:rPr>
              <a:t>keyword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r>
              <a:rPr lang="en-US" sz="2000" dirty="0" smtClean="0"/>
              <a:t>Focus keyword should appear in:</a:t>
            </a:r>
          </a:p>
          <a:p>
            <a:pPr lvl="1"/>
            <a:r>
              <a:rPr lang="en-US" sz="1600" dirty="0" smtClean="0"/>
              <a:t>Article Heading (&lt;h1&gt;)</a:t>
            </a:r>
          </a:p>
          <a:p>
            <a:pPr lvl="1"/>
            <a:r>
              <a:rPr lang="en-US" sz="1600" dirty="0" smtClean="0"/>
              <a:t>Page title (&lt;title&gt;)</a:t>
            </a:r>
          </a:p>
          <a:p>
            <a:pPr lvl="1"/>
            <a:r>
              <a:rPr lang="en-US" sz="1600" dirty="0" smtClean="0"/>
              <a:t>Page </a:t>
            </a:r>
            <a:r>
              <a:rPr lang="en-US" sz="1600" dirty="0" err="1" smtClean="0"/>
              <a:t>url</a:t>
            </a:r>
            <a:endParaRPr lang="en-US" sz="1600" dirty="0" smtClean="0"/>
          </a:p>
          <a:p>
            <a:pPr lvl="1"/>
            <a:r>
              <a:rPr lang="en-US" sz="1600" dirty="0" smtClean="0"/>
              <a:t>Content</a:t>
            </a:r>
          </a:p>
          <a:p>
            <a:pPr lvl="1"/>
            <a:r>
              <a:rPr lang="en-US" sz="1600" dirty="0" smtClean="0"/>
              <a:t>Meta description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Structured Data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821368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Clean </a:t>
            </a:r>
            <a:r>
              <a:rPr lang="en-US" i="1" dirty="0" smtClean="0">
                <a:latin typeface="Avenir Medium"/>
              </a:rPr>
              <a:t>and</a:t>
            </a:r>
            <a:r>
              <a:rPr lang="en-US" b="1" i="1" dirty="0" smtClean="0">
                <a:latin typeface="Avenir Medium"/>
              </a:rPr>
              <a:t> meaningful </a:t>
            </a:r>
            <a:r>
              <a:rPr lang="en-US" i="1" dirty="0" smtClean="0">
                <a:latin typeface="Avenir Medium"/>
              </a:rPr>
              <a:t>URL</a:t>
            </a:r>
            <a:endParaRPr lang="en-US" dirty="0">
              <a:latin typeface="Avenir Medium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103437"/>
            <a:ext cx="8606672" cy="4525963"/>
          </a:xfrm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sonvq\Desktop\Screenshot_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1157" y="1415670"/>
            <a:ext cx="5830887" cy="2414778"/>
          </a:xfrm>
          <a:prstGeom prst="rect">
            <a:avLst/>
          </a:prstGeom>
          <a:noFill/>
        </p:spPr>
      </p:pic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>
          <a:xfrm>
            <a:off x="572906" y="585216"/>
            <a:ext cx="8229600" cy="739014"/>
          </a:xfrm>
        </p:spPr>
        <p:txBody>
          <a:bodyPr/>
          <a:lstStyle/>
          <a:p>
            <a:r>
              <a:rPr lang="en-US" b="1" i="1" dirty="0" smtClean="0">
                <a:latin typeface="Avenir Medium"/>
              </a:rPr>
              <a:t>Optimize </a:t>
            </a:r>
            <a:r>
              <a:rPr lang="en-US" i="1" dirty="0" smtClean="0">
                <a:latin typeface="Avenir Medium"/>
              </a:rPr>
              <a:t>images</a:t>
            </a:r>
            <a:endParaRPr lang="en-US" dirty="0">
              <a:latin typeface="Avenir Medium"/>
            </a:endParaRPr>
          </a:p>
        </p:txBody>
      </p:sp>
      <p:pic>
        <p:nvPicPr>
          <p:cNvPr id="1027" name="Picture 3" descr="C:\Users\sonvq\Desktop\Screenshot_2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1158" y="3739008"/>
            <a:ext cx="5830887" cy="2990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209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SOFT VIETN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QSOFT VIETNAM.potx</Template>
  <TotalTime>21481</TotalTime>
  <Words>314</Words>
  <Application>Microsoft Office PowerPoint</Application>
  <PresentationFormat>On-screen Show (4:3)</PresentationFormat>
  <Paragraphs>123</Paragraphs>
  <Slides>22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QSOFT VIETNAM</vt:lpstr>
      <vt:lpstr>Google SEO</vt:lpstr>
      <vt:lpstr>What’s Meta tag?</vt:lpstr>
      <vt:lpstr>How to use Meta tag?</vt:lpstr>
      <vt:lpstr>Does Meta tag help SEO?</vt:lpstr>
      <vt:lpstr>Open Graph Meta</vt:lpstr>
      <vt:lpstr>Know about ur keyword</vt:lpstr>
      <vt:lpstr>Structured Data</vt:lpstr>
      <vt:lpstr>Clean and meaningful URL</vt:lpstr>
      <vt:lpstr>Optimize images</vt:lpstr>
      <vt:lpstr>Optimize images</vt:lpstr>
      <vt:lpstr>Bounce Rate</vt:lpstr>
      <vt:lpstr>Best practice (MetaTag)</vt:lpstr>
      <vt:lpstr>Slide 13</vt:lpstr>
      <vt:lpstr>Best practice (MetaTag)</vt:lpstr>
      <vt:lpstr>Tool</vt:lpstr>
      <vt:lpstr>Wordpress (plugin)</vt:lpstr>
      <vt:lpstr>Slide 17</vt:lpstr>
      <vt:lpstr>Yoast recommend</vt:lpstr>
      <vt:lpstr>Reference</vt:lpstr>
      <vt:lpstr>Reference (cont)</vt:lpstr>
      <vt:lpstr>Slide 21</vt:lpstr>
      <vt:lpstr>THANK YOU!</vt:lpstr>
    </vt:vector>
  </TitlesOfParts>
  <Company>Lotus Mobile Software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SDK</dc:title>
  <dc:creator>Dung Phi</dc:creator>
  <cp:lastModifiedBy>sonvq</cp:lastModifiedBy>
  <cp:revision>1716</cp:revision>
  <cp:lastPrinted>2015-01-26T06:13:35Z</cp:lastPrinted>
  <dcterms:created xsi:type="dcterms:W3CDTF">2011-07-05T15:47:08Z</dcterms:created>
  <dcterms:modified xsi:type="dcterms:W3CDTF">2016-01-13T06:53:40Z</dcterms:modified>
</cp:coreProperties>
</file>