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slide" Target="slides/slide20.xml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vldb.org/pvldb/vol5/p1724_tilmannrabl_vldb2012.pdf" TargetMode="External"/><Relationship Id="rId3" Type="http://schemas.openxmlformats.org/officeDocument/2006/relationships/hyperlink" Target="http://www.datastax.com/resources/whitepapers/benchmarking-top-nosql-databases" TargetMode="External"/><Relationship Id="rId4" Type="http://schemas.openxmlformats.org/officeDocument/2006/relationships/hyperlink" Target="http://blog.markedup.com/2013/02/cassandra-hive-and-hadoop-how-we-picked-our-analytics-stack/" TargetMode="External"/><Relationship Id="rId5" Type="http://schemas.openxmlformats.org/officeDocument/2006/relationships/hyperlink" Target="http://www.datastax.com/dev/blog/2012-in-review-performance" TargetMode="External"/><Relationship Id="rId6" Type="http://schemas.openxmlformats.org/officeDocument/2006/relationships/hyperlink" Target="http://wiki.apache.org/cassandra/Durability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Operating-system-level_virtualization" TargetMode="External"/><Relationship Id="rId3" Type="http://schemas.openxmlformats.org/officeDocument/2006/relationships/hyperlink" Target="https://www.docker.com/" TargetMode="External"/><Relationship Id="rId4" Type="http://schemas.openxmlformats.org/officeDocument/2006/relationships/hyperlink" Target="https://en.wikipedia.org/wiki/Solaris_Container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304800" rtl="0" algn="just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rgbClr val="222222"/>
              </a:buClr>
              <a:buSzPct val="100000"/>
              <a:buFont typeface="Times New Roman"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One of the largest production deployments is Apple's, with over 75,000 nodes storing over 10 PB of data</a:t>
            </a:r>
          </a:p>
          <a:p>
            <a:pPr indent="-317500" lvl="0" marL="457200" marR="304800" rtl="0" algn="just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rgbClr val="222222"/>
              </a:buClr>
              <a:buSzPct val="100000"/>
              <a:buFont typeface="Times New Roman"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Replication across multiple data centers is supported. Failed nodes can be replaced with no downtime.</a:t>
            </a:r>
          </a:p>
          <a:p>
            <a:pPr indent="-317500" lvl="0" marL="457200" marR="304800" rtl="0" algn="just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rgbClr val="444444"/>
              </a:buClr>
              <a:buSzPct val="100000"/>
              <a:buFont typeface="Times New Roman"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Cassandra </a:t>
            </a:r>
            <a:r>
              <a:rPr lang="en" sz="1400">
                <a:solidFill>
                  <a:srgbClr val="3B749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consistently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3B749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outperforms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popular NoSQL alternatives in benchmarks and </a:t>
            </a:r>
            <a:r>
              <a:rPr lang="en" sz="1400">
                <a:solidFill>
                  <a:srgbClr val="3B749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real applications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primarily because of </a:t>
            </a:r>
            <a:r>
              <a:rPr lang="en" sz="1400">
                <a:solidFill>
                  <a:srgbClr val="3B749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fundamental architectural choices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indent="-317500" lvl="0" marL="457200" marR="304800" rtl="0" algn="just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rgbClr val="444444"/>
              </a:buClr>
              <a:buSzPct val="100000"/>
              <a:buFont typeface="Times New Roman"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Cassandra is </a:t>
            </a:r>
            <a:r>
              <a:rPr lang="en" sz="1400">
                <a:solidFill>
                  <a:srgbClr val="3B749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suitable for applications that can't afford to lose data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even when an entire data center goes down.</a:t>
            </a:r>
          </a:p>
          <a:p>
            <a:pPr indent="-317500" lvl="0" marL="457200" marR="304800" rtl="0" algn="just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rgbClr val="444444"/>
              </a:buClr>
              <a:buSzPct val="100000"/>
              <a:buFont typeface="Times New Roman"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no single points of failure. There are no network bottlenecks. Every node in the cluster is identical.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Mỗi shard là 1 instance chạy độc lập trên cloud, số lượng tùy thuộc vào config mongodb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3036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Challenge #3</a:t>
            </a:r>
          </a:p>
          <a:p>
            <a:pPr indent="0" lvl="0" marL="0" marR="0" rtl="0" algn="l">
              <a:spcBef>
                <a:spcPts val="0"/>
              </a:spcBef>
              <a:buClr>
                <a:srgbClr val="303633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3036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 service manages its own database and any other service must go through the service's API to get at it. This eliminates Integration Databases, which are a major source of nasty coupling in larger systems.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Containers are a </a:t>
            </a: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2"/>
              </a:rPr>
              <a:t>virtualization mechanism at the operating system level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A container consists of one or more processes running in a sandbox. Examples of container technologies include </a:t>
            </a: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Docker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Solaris Zones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Container images are typically very fast to build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533400" y="1028700"/>
            <a:ext cx="7851648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4CE0EA"/>
              </a:buClr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533400" y="2421401"/>
            <a:ext cx="7854696" cy="131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45720" rtl="0" algn="r">
              <a:spcBef>
                <a:spcPts val="520"/>
              </a:spcBef>
              <a:buClr>
                <a:schemeClr val="accent3"/>
              </a:buClr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ctr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ctr">
              <a:spcBef>
                <a:spcPts val="420"/>
              </a:spcBef>
              <a:buClr>
                <a:schemeClr val="accent2"/>
              </a:buClr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accent5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ctr">
              <a:spcBef>
                <a:spcPts val="320"/>
              </a:spcBef>
              <a:buClr>
                <a:schemeClr val="accent6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ctr">
              <a:spcBef>
                <a:spcPts val="320"/>
              </a:spcBef>
              <a:buClr>
                <a:schemeClr val="lt2"/>
              </a:buClr>
              <a:buFont typeface="Merriweather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ctr">
              <a:spcBef>
                <a:spcPts val="280"/>
              </a:spcBef>
              <a:buClr>
                <a:schemeClr val="lt2"/>
              </a:buClr>
              <a:buFont typeface="Merriweather"/>
              <a:buNone/>
              <a:defRPr b="0" i="0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85800" y="385763"/>
            <a:ext cx="2743199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1257300"/>
            <a:ext cx="27431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5080" lvl="1" marL="640080" marR="0" rtl="0" algn="l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7619" lvl="3" marL="1188720" marR="0" rtl="0" algn="l"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539" lvl="4" marL="1463040" marR="0" rtl="0" algn="l">
              <a:spcBef>
                <a:spcPts val="180"/>
              </a:spcBef>
              <a:buClr>
                <a:schemeClr val="accent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3575050" y="1257300"/>
            <a:ext cx="511175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5410" lvl="0" marL="274320" marR="0" rtl="0" algn="l">
              <a:spcBef>
                <a:spcPts val="56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18745" lvl="1" marL="640080" marR="0" rtl="0" algn="l">
              <a:spcBef>
                <a:spcPts val="52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47319" lvl="2" marL="914400" marR="0" rtl="0" algn="l">
              <a:spcBef>
                <a:spcPts val="48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lvl="3" marL="1188720" marR="0" rtl="0" algn="l">
              <a:spcBef>
                <a:spcPts val="40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44144" lvl="4" marL="1463040" marR="0" rtl="0" algn="l">
              <a:spcBef>
                <a:spcPts val="36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 rot="-10380000">
            <a:off x="3165752" y="831057"/>
            <a:ext cx="5257800" cy="3086099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98500" kx="100000" rotWithShape="0" algn="tl" dir="7500000" dist="38500" sy="100080" ky="100000">
              <a:srgbClr val="000000">
                <a:alpha val="2470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 flipH="1" rot="-10380000">
            <a:off x="8004134" y="4019826"/>
            <a:ext cx="155447" cy="116586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med" w="med" type="none"/>
            <a:tailEnd len="med" w="med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609600" y="882746"/>
            <a:ext cx="2212848" cy="11869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09600" y="2121589"/>
            <a:ext cx="2209799" cy="1634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50"/>
              </a:spcBef>
              <a:buClr>
                <a:schemeClr val="accent3"/>
              </a:buClr>
              <a:buFont typeface="Noto Sans Symbols"/>
              <a:buNone/>
              <a:defRPr b="0" i="0" sz="13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94310" lvl="1" marL="640080" marR="0" rtl="0" algn="l">
              <a:spcBef>
                <a:spcPts val="2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09550" lvl="2" marL="914400" marR="0" rtl="0" algn="l">
              <a:spcBef>
                <a:spcPts val="20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1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73672" lvl="3" marL="1188720" marR="0" rtl="0" algn="l">
              <a:spcBef>
                <a:spcPts val="18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81292" lvl="4" marL="1463040" marR="0" rtl="0" algn="l">
              <a:spcBef>
                <a:spcPts val="18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077200" y="4767262"/>
            <a:ext cx="609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5" name="Shape 95"/>
          <p:cNvSpPr/>
          <p:nvPr>
            <p:ph idx="2" type="pic"/>
          </p:nvPr>
        </p:nvSpPr>
        <p:spPr>
          <a:xfrm rot="420000">
            <a:off x="3485793" y="899638"/>
            <a:ext cx="4617719" cy="2948939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accent3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lvl="2" marL="914400" marR="0" rtl="0" algn="l">
              <a:spcBef>
                <a:spcPts val="42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lvl="3" marL="1188720" marR="0" rtl="0" algn="l">
              <a:spcBef>
                <a:spcPts val="40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lvl="4" marL="1463040" marR="0" rtl="0" algn="l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6" name="Shape 96"/>
          <p:cNvSpPr/>
          <p:nvPr/>
        </p:nvSpPr>
        <p:spPr>
          <a:xfrm flipH="1" rot="10800000">
            <a:off x="-9525" y="4362450"/>
            <a:ext cx="9163049" cy="781049"/>
          </a:xfrm>
          <a:custGeom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Shape 97"/>
          <p:cNvSpPr/>
          <p:nvPr/>
        </p:nvSpPr>
        <p:spPr>
          <a:xfrm flipH="1" rot="10800000">
            <a:off x="4381500" y="4664869"/>
            <a:ext cx="4762499" cy="47863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2926079" y="-1017270"/>
            <a:ext cx="329184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lvl="2" marL="914400" marR="0" rtl="0" algn="l">
              <a:spcBef>
                <a:spcPts val="42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lvl="3" marL="1188720" marR="0" rtl="0" algn="l">
              <a:spcBef>
                <a:spcPts val="40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lvl="4" marL="1463040" marR="0" rtl="0" algn="l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 rot="5400000">
            <a:off x="5703689" y="1611511"/>
            <a:ext cx="390882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 rot="5400000">
            <a:off x="1512689" y="-369687"/>
            <a:ext cx="3908821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lvl="2" marL="914400" marR="0" rtl="0" algn="l">
              <a:spcBef>
                <a:spcPts val="42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lvl="3" marL="1188720" marR="0" rtl="0" algn="l">
              <a:spcBef>
                <a:spcPts val="40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lvl="4" marL="1463040" marR="0" rtl="0" algn="l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74320" marR="0" rtl="0" algn="l">
              <a:spcBef>
                <a:spcPts val="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lvl="1" marL="640080" marR="0" rtl="0" algn="l">
              <a:spcBef>
                <a:spcPts val="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lvl="2" marL="914400" marR="0" rtl="0" algn="l">
              <a:spcBef>
                <a:spcPts val="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lvl="3" marL="1188720" marR="0" rtl="0" algn="l">
              <a:spcBef>
                <a:spcPts val="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lvl="4" marL="1463040" marR="0" rtl="0" algn="l">
              <a:spcBef>
                <a:spcPts val="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533400" y="1028700"/>
            <a:ext cx="7851648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4CE0EA"/>
              </a:buClr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533400" y="2421401"/>
            <a:ext cx="7854696" cy="131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45720" rtl="0" algn="r">
              <a:spcBef>
                <a:spcPts val="520"/>
              </a:spcBef>
              <a:buClr>
                <a:schemeClr val="accent3"/>
              </a:buClr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ctr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ctr">
              <a:spcBef>
                <a:spcPts val="420"/>
              </a:spcBef>
              <a:buClr>
                <a:schemeClr val="accent2"/>
              </a:buClr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accent5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ctr">
              <a:spcBef>
                <a:spcPts val="320"/>
              </a:spcBef>
              <a:buClr>
                <a:schemeClr val="accent6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ctr">
              <a:spcBef>
                <a:spcPts val="320"/>
              </a:spcBef>
              <a:buClr>
                <a:schemeClr val="lt2"/>
              </a:buClr>
              <a:buFont typeface="Merriweather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ctr">
              <a:spcBef>
                <a:spcPts val="280"/>
              </a:spcBef>
              <a:buClr>
                <a:schemeClr val="lt2"/>
              </a:buClr>
              <a:buFont typeface="Merriweather"/>
              <a:buNone/>
              <a:defRPr b="0" i="0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451609"/>
            <a:ext cx="82296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lvl="2" marL="914400" marR="0" rtl="0" algn="l">
              <a:spcBef>
                <a:spcPts val="42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lvl="3" marL="1188720" marR="0" rtl="0" algn="l">
              <a:spcBef>
                <a:spcPts val="40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lvl="4" marL="1463040" marR="0" rtl="0" algn="l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530352" y="987551"/>
            <a:ext cx="7772400" cy="10218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AE3AC"/>
              </a:buClr>
              <a:buFont typeface="Calibri"/>
              <a:buNone/>
              <a:defRPr b="1" i="0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530352" y="2028498"/>
            <a:ext cx="7772400" cy="1132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40"/>
              </a:spcBef>
              <a:buClr>
                <a:schemeClr val="accent3"/>
              </a:buClr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59080" lvl="1" marL="64008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54000" lvl="2" marL="914400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10819" lvl="3" marL="1188720" marR="0" rtl="0" algn="l"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18439" lvl="4" marL="1463040" marR="0" rtl="0" algn="l">
              <a:spcBef>
                <a:spcPts val="280"/>
              </a:spcBef>
              <a:buClr>
                <a:schemeClr val="accent4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lt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lt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440063"/>
            <a:ext cx="4038599" cy="33261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5100" lvl="2" marL="914400" marR="0" rtl="0" algn="l">
              <a:spcBef>
                <a:spcPts val="40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36525" lvl="3" marL="1188720" marR="0" rtl="0" algn="l">
              <a:spcBef>
                <a:spcPts val="36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44144" lvl="4" marL="1463040" marR="0" rtl="0" algn="l">
              <a:spcBef>
                <a:spcPts val="36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648200" y="1440063"/>
            <a:ext cx="4038599" cy="33261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5100" lvl="2" marL="914400" marR="0" rtl="0" algn="l">
              <a:spcBef>
                <a:spcPts val="40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36525" lvl="3" marL="1188720" marR="0" rtl="0" algn="l">
              <a:spcBef>
                <a:spcPts val="36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44144" lvl="4" marL="1463040" marR="0" rtl="0" algn="l">
              <a:spcBef>
                <a:spcPts val="36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391436"/>
            <a:ext cx="4040187" cy="494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accent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59080" lvl="1" marL="64008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54000" lvl="2" marL="914400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10819" lvl="3" marL="1188720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18439" lvl="4" marL="1463040" marR="0" rtl="0" algn="l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45026" y="1394817"/>
            <a:ext cx="4041774" cy="491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accent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59080" lvl="1" marL="64008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54000" lvl="2" marL="914400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10819" lvl="3" marL="1188720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18439" lvl="4" marL="1463040" marR="0" rtl="0" algn="l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457200" y="1885950"/>
            <a:ext cx="4040187" cy="2884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1605" lvl="0" marL="274320" marR="0" rtl="0" algn="l">
              <a:spcBef>
                <a:spcPts val="44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51130" lvl="1" marL="64008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73990" lvl="2" marL="914400" marR="0" rtl="0" algn="l">
              <a:spcBef>
                <a:spcPts val="36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44780" lvl="3" marL="1188720" marR="0" rtl="0" algn="l">
              <a:spcBef>
                <a:spcPts val="32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52400" lvl="4" marL="1463040" marR="0" rtl="0" algn="l">
              <a:spcBef>
                <a:spcPts val="32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4645026" y="1885950"/>
            <a:ext cx="4041774" cy="2884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1605" lvl="0" marL="274320" marR="0" rtl="0" algn="l">
              <a:spcBef>
                <a:spcPts val="44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51130" lvl="1" marL="64008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73990" lvl="2" marL="914400" marR="0" rtl="0" algn="l">
              <a:spcBef>
                <a:spcPts val="36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44780" lvl="3" marL="1188720" marR="0" rtl="0" algn="l">
              <a:spcBef>
                <a:spcPts val="32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52400" lvl="4" marL="1463040" marR="0" rtl="0" algn="l">
              <a:spcBef>
                <a:spcPts val="32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528066"/>
            <a:ext cx="83057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9525" y="-5358"/>
            <a:ext cx="9163049" cy="781049"/>
          </a:xfrm>
          <a:custGeom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" name="Shape 7"/>
          <p:cNvSpPr/>
          <p:nvPr/>
        </p:nvSpPr>
        <p:spPr>
          <a:xfrm>
            <a:off x="4381500" y="-5358"/>
            <a:ext cx="4762499" cy="47863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457200" y="1451609"/>
            <a:ext cx="82296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lvl="2" marL="914400" marR="0" rtl="0" algn="l">
              <a:spcBef>
                <a:spcPts val="42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lvl="3" marL="1188720" marR="0" rtl="0" algn="l">
              <a:spcBef>
                <a:spcPts val="40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lvl="4" marL="1463040" marR="0" rtl="0" algn="l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lt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lt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13" name="Shape 13"/>
          <p:cNvGrpSpPr/>
          <p:nvPr/>
        </p:nvGrpSpPr>
        <p:grpSpPr>
          <a:xfrm>
            <a:off x="-29294" y="-12084"/>
            <a:ext cx="9198255" cy="814699"/>
            <a:chOff x="-29322" y="-1971"/>
            <a:chExt cx="9198255" cy="1086266"/>
          </a:xfrm>
        </p:grpSpPr>
        <p:sp>
          <p:nvSpPr>
            <p:cNvPr id="14" name="Shape 14"/>
            <p:cNvSpPr/>
            <p:nvPr/>
          </p:nvSpPr>
          <p:spPr>
            <a:xfrm rot="-164308">
              <a:off x="-19044" y="216549"/>
              <a:ext cx="9163050" cy="649223"/>
            </a:xfrm>
            <a:custGeom>
              <a:pathLst>
                <a:path extrusionOk="0" h="120000" w="12000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rot="-164308">
              <a:off x="-14309" y="290002"/>
              <a:ext cx="9175812" cy="530351"/>
            </a:xfrm>
            <a:custGeom>
              <a:pathLst>
                <a:path extrusionOk="0" h="120000" w="12000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9525" y="-5358"/>
            <a:ext cx="9163049" cy="781049"/>
          </a:xfrm>
          <a:custGeom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4381500" y="-5358"/>
            <a:ext cx="4762499" cy="47863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451609"/>
            <a:ext cx="82296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lvl="2" marL="914400" marR="0" rtl="0" algn="l">
              <a:spcBef>
                <a:spcPts val="42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lvl="3" marL="1188720" marR="0" rtl="0" algn="l">
              <a:spcBef>
                <a:spcPts val="40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lvl="4" marL="1463040" marR="0" rtl="0" algn="l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30" name="Shape 30"/>
          <p:cNvGrpSpPr/>
          <p:nvPr/>
        </p:nvGrpSpPr>
        <p:grpSpPr>
          <a:xfrm>
            <a:off x="-29294" y="-12084"/>
            <a:ext cx="9198255" cy="814699"/>
            <a:chOff x="-29322" y="-1971"/>
            <a:chExt cx="9198255" cy="1086266"/>
          </a:xfrm>
        </p:grpSpPr>
        <p:sp>
          <p:nvSpPr>
            <p:cNvPr id="31" name="Shape 31"/>
            <p:cNvSpPr/>
            <p:nvPr/>
          </p:nvSpPr>
          <p:spPr>
            <a:xfrm rot="-164308">
              <a:off x="-19044" y="216549"/>
              <a:ext cx="9163050" cy="649223"/>
            </a:xfrm>
            <a:custGeom>
              <a:pathLst>
                <a:path extrusionOk="0" h="120000" w="12000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-164308">
              <a:off x="-14309" y="290002"/>
              <a:ext cx="9175812" cy="530351"/>
            </a:xfrm>
            <a:custGeom>
              <a:pathLst>
                <a:path extrusionOk="0" h="120000" w="12000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slideshare.net/jaykumarpatel/cassandra-at-ebay-13920376" TargetMode="External"/><Relationship Id="rId4" Type="http://schemas.openxmlformats.org/officeDocument/2006/relationships/hyperlink" Target="http://planetcassandra.org/blog/post/analytics-at-github-with-apache-cassandra/" TargetMode="External"/><Relationship Id="rId9" Type="http://schemas.openxmlformats.org/officeDocument/2006/relationships/hyperlink" Target="http://planetcassandra.org/companies/" TargetMode="External"/><Relationship Id="rId5" Type="http://schemas.openxmlformats.org/officeDocument/2006/relationships/hyperlink" Target="http://planetcassandra.org/blog/post/godaddy-worlds-largest-domain-name-registrar-and-web-host-provider-utilizes-cassandra-for-replication-and-scalability/" TargetMode="External"/><Relationship Id="rId6" Type="http://schemas.openxmlformats.org/officeDocument/2006/relationships/hyperlink" Target="http://planetcassandra.org/blog/post/instagram-making-the-switch-to-cassandra-from-redis-75-instasavings/" TargetMode="External"/><Relationship Id="rId7" Type="http://schemas.openxmlformats.org/officeDocument/2006/relationships/hyperlink" Target="http://www.slideshare.net/adrianco/migrating-netflix-from-oracle-to-global-cassandra" TargetMode="External"/><Relationship Id="rId8" Type="http://schemas.openxmlformats.org/officeDocument/2006/relationships/hyperlink" Target="http://planetcassandra.org/blog/post/reddit-upvotes-apache-cassandras-horizontal-scaling-managing-17000000-votes-daily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08.png"/><Relationship Id="rId10" Type="http://schemas.openxmlformats.org/officeDocument/2006/relationships/image" Target="../media/image10.png"/><Relationship Id="rId13" Type="http://schemas.openxmlformats.org/officeDocument/2006/relationships/image" Target="../media/image24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9" Type="http://schemas.openxmlformats.org/officeDocument/2006/relationships/image" Target="../media/image02.png"/><Relationship Id="rId15" Type="http://schemas.openxmlformats.org/officeDocument/2006/relationships/image" Target="../media/image15.png"/><Relationship Id="rId14" Type="http://schemas.openxmlformats.org/officeDocument/2006/relationships/image" Target="../media/image11.png"/><Relationship Id="rId5" Type="http://schemas.openxmlformats.org/officeDocument/2006/relationships/image" Target="../media/image25.png"/><Relationship Id="rId6" Type="http://schemas.openxmlformats.org/officeDocument/2006/relationships/image" Target="../media/image07.png"/><Relationship Id="rId7" Type="http://schemas.openxmlformats.org/officeDocument/2006/relationships/image" Target="../media/image03.png"/><Relationship Id="rId8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533400" y="2038350"/>
            <a:ext cx="78516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4CE0EA"/>
              </a:buClr>
              <a:buSzPct val="25000"/>
              <a:buFont typeface="Calibri"/>
              <a:buNone/>
            </a:pPr>
            <a:r>
              <a:rPr b="1" i="0" lang="en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Social network proposal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Laravel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3726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953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Clean architecture</a:t>
            </a:r>
          </a:p>
          <a:p>
            <a:pPr indent="-342900" lvl="0" marL="495300" marR="0" rtl="0" algn="l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Composer friendly</a:t>
            </a:r>
          </a:p>
          <a:p>
            <a:pPr indent="-342900" lvl="0" marL="495300" marR="0" rtl="0" algn="l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Mvc</a:t>
            </a:r>
          </a:p>
          <a:p>
            <a:pPr indent="-342900" lvl="0" marL="495300" marR="0" rtl="0" algn="l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Dependency injection</a:t>
            </a:r>
          </a:p>
          <a:p>
            <a:pPr indent="-274320" lvl="0" marL="274320" marR="0" rtl="0" algn="l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500"/>
              </a:spcBef>
              <a:buClr>
                <a:schemeClr val="accent3"/>
              </a:buClr>
              <a:buSzPct val="9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0600" y="1090250"/>
            <a:ext cx="3990250" cy="149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20450" y="5341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33333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AngularJS</a:t>
            </a:r>
            <a:r>
              <a:rPr b="1" i="0" lang="en" sz="27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4422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953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Great mvc</a:t>
            </a:r>
          </a:p>
          <a:p>
            <a:pPr indent="-342900" lvl="0" marL="495300" marR="0" rtl="0" algn="l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Restful</a:t>
            </a:r>
          </a:p>
          <a:p>
            <a:pPr indent="-342900" lvl="0" marL="495300" marR="0" rtl="0" algn="l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Backed by google</a:t>
            </a:r>
          </a:p>
          <a:p>
            <a:pPr indent="-342900" lvl="0" marL="495300" marR="0" rtl="0" algn="l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Two-way data binding (automatically synchronizes data (view) with JavaScript objects (model) )</a:t>
            </a:r>
          </a:p>
          <a:p>
            <a:pPr indent="-342900" lvl="0" marL="495300" marR="0" rtl="0" algn="l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Dependency injection</a:t>
            </a:r>
          </a:p>
          <a:p>
            <a:pPr indent="-274320" lvl="0" marL="274320" marR="0" rtl="0" algn="l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500"/>
              </a:spcBef>
              <a:buClr>
                <a:schemeClr val="accent3"/>
              </a:buClr>
              <a:buSzPct val="9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175" y="534125"/>
            <a:ext cx="3645874" cy="205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41425" y="339975"/>
            <a:ext cx="8596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" sz="4000">
                <a:solidFill>
                  <a:schemeClr val="dk1"/>
                </a:solidFill>
              </a:rPr>
              <a:t>Apache Cassandra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67175"/>
            <a:ext cx="8524500" cy="3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304800" rtl="0" algn="just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Being used at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eBay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GitHub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GoDaddy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Instagram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Apple,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Netflix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Reddit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and o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ver 1500 more companies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that have large, active data sets.</a:t>
            </a:r>
          </a:p>
          <a:p>
            <a:pPr indent="-342900" lvl="0" marL="457200" marR="304800" rtl="0" algn="just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is automatically replicated to multiple nodes for fault-tolerance. </a:t>
            </a:r>
          </a:p>
          <a:p>
            <a:pPr indent="-342900" lvl="0" marL="457200" marR="304800" rtl="0" algn="just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Performant</a:t>
            </a:r>
          </a:p>
          <a:p>
            <a:pPr indent="-342900" lvl="0" marL="457200" marR="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Decentralized</a:t>
            </a:r>
          </a:p>
          <a:p>
            <a:pPr indent="-342900" lvl="0" marL="457200" marR="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Durable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Apache Storm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by Twitter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by Twitter, Yahoo, Spotify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processing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million records/ second processing</a:t>
            </a:r>
          </a:p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8100" y="2415250"/>
            <a:ext cx="5051524" cy="21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Storm Topology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imgpsh_fullsize.png"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00" y="1396325"/>
            <a:ext cx="8307698" cy="28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Apache Spark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by Berkeley University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by Baidu, Alibaba, Yahoo, Ebay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Batch/Streaming processing</a:t>
            </a:r>
          </a:p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450" y="1219450"/>
            <a:ext cx="2438399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96550" y="5458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Deployment view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550" y="1645292"/>
            <a:ext cx="4561424" cy="30911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 flipH="1" rot="10800000">
            <a:off x="5031635" y="1683240"/>
            <a:ext cx="2399" cy="13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Shape 263"/>
          <p:cNvCxnSpPr>
            <a:endCxn id="264" idx="1"/>
          </p:cNvCxnSpPr>
          <p:nvPr/>
        </p:nvCxnSpPr>
        <p:spPr>
          <a:xfrm>
            <a:off x="5018185" y="1675491"/>
            <a:ext cx="3942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374" y="1305150"/>
            <a:ext cx="854129" cy="572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 for listening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local.png"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025" y="520662"/>
            <a:ext cx="5886975" cy="441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Application and Data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225" y="1152471"/>
            <a:ext cx="5246499" cy="349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6250" y="1276350"/>
            <a:ext cx="5999624" cy="374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446" y="1551375"/>
            <a:ext cx="5407624" cy="2498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Huge number concurrent transaction (1M records processing/s)</a:t>
            </a: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time processing</a:t>
            </a: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adaptive architecture</a:t>
            </a: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system</a:t>
            </a: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integration/delivery</a:t>
            </a:r>
          </a:p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25197" y="36195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Overall Architecture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6" name="Shape 136"/>
          <p:cNvSpPr/>
          <p:nvPr/>
        </p:nvSpPr>
        <p:spPr>
          <a:xfrm>
            <a:off x="1148450" y="1022975"/>
            <a:ext cx="3858300" cy="824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999" y="1147550"/>
            <a:ext cx="753674" cy="572699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8725" y="1143000"/>
            <a:ext cx="731949" cy="572699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3725" y="1134450"/>
            <a:ext cx="731949" cy="589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0" name="Shape 140"/>
          <p:cNvSpPr/>
          <p:nvPr/>
        </p:nvSpPr>
        <p:spPr>
          <a:xfrm>
            <a:off x="1147275" y="2003674"/>
            <a:ext cx="3895200" cy="16739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223745" y="2131409"/>
            <a:ext cx="3747285" cy="589806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Shape 142"/>
          <p:cNvGrpSpPr/>
          <p:nvPr/>
        </p:nvGrpSpPr>
        <p:grpSpPr>
          <a:xfrm>
            <a:off x="1235511" y="2866287"/>
            <a:ext cx="3713021" cy="724224"/>
            <a:chOff x="1122825" y="3563475"/>
            <a:chExt cx="4256099" cy="1042200"/>
          </a:xfrm>
        </p:grpSpPr>
        <p:sp>
          <p:nvSpPr>
            <p:cNvPr id="143" name="Shape 143"/>
            <p:cNvSpPr/>
            <p:nvPr/>
          </p:nvSpPr>
          <p:spPr>
            <a:xfrm>
              <a:off x="1122825" y="3563475"/>
              <a:ext cx="4256099" cy="104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4" name="Shape 1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910380" y="3736610"/>
              <a:ext cx="1354365" cy="68927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pic>
          <p:nvPicPr>
            <p:cNvPr id="145" name="Shape 1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99832" y="3728587"/>
              <a:ext cx="1225799" cy="689307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pic>
          <p:nvPicPr>
            <p:cNvPr id="146" name="Shape 14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78732" y="3695830"/>
              <a:ext cx="1036363" cy="731724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pic>
      </p:grpSp>
      <p:grpSp>
        <p:nvGrpSpPr>
          <p:cNvPr id="147" name="Shape 147"/>
          <p:cNvGrpSpPr/>
          <p:nvPr/>
        </p:nvGrpSpPr>
        <p:grpSpPr>
          <a:xfrm>
            <a:off x="1148394" y="3833507"/>
            <a:ext cx="3900729" cy="953429"/>
            <a:chOff x="1109375" y="3724825"/>
            <a:chExt cx="4316399" cy="1008599"/>
          </a:xfrm>
        </p:grpSpPr>
        <p:sp>
          <p:nvSpPr>
            <p:cNvPr id="148" name="Shape 148"/>
            <p:cNvSpPr/>
            <p:nvPr/>
          </p:nvSpPr>
          <p:spPr>
            <a:xfrm>
              <a:off x="1109375" y="3724825"/>
              <a:ext cx="4316399" cy="1008599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9" name="Shape 14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205762" y="3915708"/>
              <a:ext cx="909482" cy="592668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pic>
          <p:nvPicPr>
            <p:cNvPr id="150" name="Shape 15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276000" y="3915707"/>
              <a:ext cx="1044205" cy="592668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pic>
          <p:nvPicPr>
            <p:cNvPr id="151" name="Shape 15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594995" y="3923033"/>
              <a:ext cx="669900" cy="5928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pic>
      </p:grpSp>
      <p:sp>
        <p:nvSpPr>
          <p:cNvPr id="152" name="Shape 152"/>
          <p:cNvSpPr txBox="1"/>
          <p:nvPr/>
        </p:nvSpPr>
        <p:spPr>
          <a:xfrm>
            <a:off x="5378900" y="1209425"/>
            <a:ext cx="1311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layer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5378900" y="2689400"/>
            <a:ext cx="1579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Layer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378900" y="4013950"/>
            <a:ext cx="14052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Storage Layer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30125" y="2191450"/>
            <a:ext cx="753674" cy="469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416710" y="2241174"/>
            <a:ext cx="1215974" cy="382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057710" y="2175111"/>
            <a:ext cx="623984" cy="51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318149" y="4013950"/>
            <a:ext cx="854129" cy="572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Social network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Client: AngularJS, iOS, Android</a:t>
            </a:r>
          </a:p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side: PHP Laravel</a:t>
            </a:r>
          </a:p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Apache Cassandra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Business modules (plugin)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Client: AngularJS, iOS, Android</a:t>
            </a:r>
          </a:p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side: Java Spring Boot</a:t>
            </a:r>
          </a:p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 PostgreSQL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Typical flow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774" y="1212837"/>
            <a:ext cx="774574" cy="77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3263150" y="1351425"/>
            <a:ext cx="1516800" cy="4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hướng nghiệp</a:t>
            </a:r>
          </a:p>
        </p:txBody>
      </p:sp>
      <p:sp>
        <p:nvSpPr>
          <p:cNvPr id="181" name="Shape 181"/>
          <p:cNvSpPr/>
          <p:nvPr/>
        </p:nvSpPr>
        <p:spPr>
          <a:xfrm>
            <a:off x="2308425" y="2716300"/>
            <a:ext cx="1445700" cy="6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PostgreSql</a:t>
            </a:r>
          </a:p>
        </p:txBody>
      </p:sp>
      <p:sp>
        <p:nvSpPr>
          <p:cNvPr id="182" name="Shape 182"/>
          <p:cNvSpPr/>
          <p:nvPr/>
        </p:nvSpPr>
        <p:spPr>
          <a:xfrm>
            <a:off x="5138975" y="2689400"/>
            <a:ext cx="1620299" cy="6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Kafka</a:t>
            </a:r>
          </a:p>
        </p:txBody>
      </p:sp>
      <p:cxnSp>
        <p:nvCxnSpPr>
          <p:cNvPr id="183" name="Shape 183"/>
          <p:cNvCxnSpPr>
            <a:endCxn id="181" idx="0"/>
          </p:cNvCxnSpPr>
          <p:nvPr/>
        </p:nvCxnSpPr>
        <p:spPr>
          <a:xfrm flipH="1">
            <a:off x="3031275" y="1855600"/>
            <a:ext cx="682500" cy="8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84" name="Shape 184"/>
          <p:cNvSpPr txBox="1"/>
          <p:nvPr/>
        </p:nvSpPr>
        <p:spPr>
          <a:xfrm>
            <a:off x="2005850" y="1959900"/>
            <a:ext cx="1398599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data</a:t>
            </a:r>
          </a:p>
        </p:txBody>
      </p:sp>
      <p:cxnSp>
        <p:nvCxnSpPr>
          <p:cNvPr id="185" name="Shape 185"/>
          <p:cNvCxnSpPr/>
          <p:nvPr/>
        </p:nvCxnSpPr>
        <p:spPr>
          <a:xfrm>
            <a:off x="3794275" y="1855600"/>
            <a:ext cx="2141400" cy="7730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86" name="Shape 186"/>
          <p:cNvSpPr txBox="1"/>
          <p:nvPr/>
        </p:nvSpPr>
        <p:spPr>
          <a:xfrm>
            <a:off x="5105350" y="1959900"/>
            <a:ext cx="3872699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behaviour data</a:t>
            </a:r>
          </a:p>
        </p:txBody>
      </p:sp>
      <p:sp>
        <p:nvSpPr>
          <p:cNvPr id="187" name="Shape 187"/>
          <p:cNvSpPr/>
          <p:nvPr/>
        </p:nvSpPr>
        <p:spPr>
          <a:xfrm>
            <a:off x="5138975" y="3657600"/>
            <a:ext cx="1566599" cy="4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Storm</a:t>
            </a:r>
          </a:p>
        </p:txBody>
      </p:sp>
      <p:sp>
        <p:nvSpPr>
          <p:cNvPr id="188" name="Shape 188"/>
          <p:cNvSpPr/>
          <p:nvPr/>
        </p:nvSpPr>
        <p:spPr>
          <a:xfrm>
            <a:off x="6349150" y="4428575"/>
            <a:ext cx="1566599" cy="4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Apache Cassandra</a:t>
            </a:r>
          </a:p>
        </p:txBody>
      </p:sp>
      <p:sp>
        <p:nvSpPr>
          <p:cNvPr id="189" name="Shape 189"/>
          <p:cNvSpPr/>
          <p:nvPr/>
        </p:nvSpPr>
        <p:spPr>
          <a:xfrm>
            <a:off x="4193200" y="4428575"/>
            <a:ext cx="1566599" cy="4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Solr/ Elasticsearch</a:t>
            </a:r>
          </a:p>
        </p:txBody>
      </p:sp>
      <p:cxnSp>
        <p:nvCxnSpPr>
          <p:cNvPr id="190" name="Shape 190"/>
          <p:cNvCxnSpPr>
            <a:stCxn id="182" idx="2"/>
            <a:endCxn id="187" idx="0"/>
          </p:cNvCxnSpPr>
          <p:nvPr/>
        </p:nvCxnSpPr>
        <p:spPr>
          <a:xfrm flipH="1">
            <a:off x="5922424" y="3335000"/>
            <a:ext cx="267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1" name="Shape 191"/>
          <p:cNvCxnSpPr>
            <a:stCxn id="187" idx="2"/>
            <a:endCxn id="189" idx="0"/>
          </p:cNvCxnSpPr>
          <p:nvPr/>
        </p:nvCxnSpPr>
        <p:spPr>
          <a:xfrm flipH="1">
            <a:off x="4976374" y="4155000"/>
            <a:ext cx="945900" cy="2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2" name="Shape 192"/>
          <p:cNvCxnSpPr>
            <a:stCxn id="187" idx="2"/>
            <a:endCxn id="188" idx="0"/>
          </p:cNvCxnSpPr>
          <p:nvPr/>
        </p:nvCxnSpPr>
        <p:spPr>
          <a:xfrm>
            <a:off x="5922274" y="4155000"/>
            <a:ext cx="1210200" cy="2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3" name="Shape 193"/>
          <p:cNvCxnSpPr>
            <a:stCxn id="179" idx="3"/>
            <a:endCxn id="180" idx="1"/>
          </p:cNvCxnSpPr>
          <p:nvPr/>
        </p:nvCxnSpPr>
        <p:spPr>
          <a:xfrm>
            <a:off x="1499348" y="1600124"/>
            <a:ext cx="176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Software architecture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ans Symbols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Microservices</a:t>
            </a:r>
          </a:p>
          <a:p>
            <a:pPr indent="-304800" lvl="0" marL="457200" marR="152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ct val="100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Strong Module Boundaries</a:t>
            </a:r>
          </a:p>
          <a:p>
            <a:pPr indent="-304800" lvl="0" marL="457200" marR="152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ct val="100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3036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Independent Deployment</a:t>
            </a:r>
          </a:p>
          <a:p>
            <a:pPr indent="-304800" lvl="0" marL="457200" marR="152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ct val="100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3036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Technology Diversity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Microservices deployment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40536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74320" lvl="0" marL="27432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Service Instance per Container</a:t>
            </a: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5398" y="1152474"/>
            <a:ext cx="3921175" cy="359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