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95" r:id="rId1"/>
  </p:sldMasterIdLst>
  <p:notesMasterIdLst>
    <p:notesMasterId r:id="rId19"/>
  </p:notesMasterIdLst>
  <p:handoutMasterIdLst>
    <p:handoutMasterId r:id="rId20"/>
  </p:handoutMasterIdLst>
  <p:sldIdLst>
    <p:sldId id="256" r:id="rId2"/>
    <p:sldId id="343" r:id="rId3"/>
    <p:sldId id="341" r:id="rId4"/>
    <p:sldId id="351" r:id="rId5"/>
    <p:sldId id="356" r:id="rId6"/>
    <p:sldId id="362" r:id="rId7"/>
    <p:sldId id="363" r:id="rId8"/>
    <p:sldId id="357" r:id="rId9"/>
    <p:sldId id="365" r:id="rId10"/>
    <p:sldId id="355" r:id="rId11"/>
    <p:sldId id="346" r:id="rId12"/>
    <p:sldId id="367" r:id="rId13"/>
    <p:sldId id="366" r:id="rId14"/>
    <p:sldId id="344" r:id="rId15"/>
    <p:sldId id="352" r:id="rId16"/>
    <p:sldId id="348" r:id="rId17"/>
    <p:sldId id="33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E5EA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042" autoAdjust="0"/>
  </p:normalViewPr>
  <p:slideViewPr>
    <p:cSldViewPr snapToGrid="0" snapToObjects="1">
      <p:cViewPr>
        <p:scale>
          <a:sx n="90" d="100"/>
          <a:sy n="90" d="100"/>
        </p:scale>
        <p:origin x="-1234" y="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239D8-9946-CA43-8D24-8F75F9EC746F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55D0-D576-144C-A110-33DEAAC5A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7071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3C4F2-547F-4EAC-A4FB-1991884D518B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5946-0CF3-4C0F-AF5C-F563F65A0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7518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3ED275-7153-994E-99D9-5909A673DFFD}" type="datetime2">
              <a:rPr lang="en-US" smtClean="0"/>
              <a:pPr/>
              <a:t>Wednesday, March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4E6C61-ACAA-C24F-8F8A-3369455B37E6}" type="datetime2">
              <a:rPr lang="en-US" smtClean="0"/>
              <a:pPr/>
              <a:t>Wednesday, March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7682"/>
            <a:ext cx="2057400" cy="5425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7682"/>
            <a:ext cx="6019800" cy="542559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81A34F-7B18-5F4C-91E8-15A0B2DB6558}" type="datetime2">
              <a:rPr lang="en-US" smtClean="0"/>
              <a:pPr/>
              <a:t>Wednesday, March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186"/>
            <a:ext cx="8229600" cy="739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157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08FE6-F300-CA4F-8754-F30BE5DB2C02}" type="datetime2">
              <a:rPr lang="en-US" smtClean="0"/>
              <a:pPr/>
              <a:t>Wednesday, March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907637-DE80-574B-9387-2B6489C2DDA9}" type="datetime2">
              <a:rPr lang="en-US" smtClean="0"/>
              <a:pPr/>
              <a:t>Wednesday, March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5"/>
            <a:ext cx="8229600" cy="632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6600"/>
            <a:ext cx="4038600" cy="41195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6600"/>
            <a:ext cx="4038600" cy="411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FAD1F-AC8E-0749-90DA-216529CFB27D}" type="datetime2">
              <a:rPr lang="en-US" smtClean="0"/>
              <a:pPr/>
              <a:t>Wednesday, March 25,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4"/>
            <a:ext cx="8229600" cy="858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21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1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21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1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BE83E-0675-4D45-9588-77AC2712A327}" type="datetime2">
              <a:rPr lang="en-US" smtClean="0"/>
              <a:pPr/>
              <a:t>Wednesday, March 25, 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824"/>
            <a:ext cx="8229600" cy="858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00E04D-79B7-6D41-BB08-435F493F6C30}" type="datetime2">
              <a:rPr lang="en-US" smtClean="0"/>
              <a:pPr/>
              <a:t>Wednesday, March 25, 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027C3B-ABCB-0249-A4FA-2A37469F1C4E}" type="datetime2">
              <a:rPr lang="en-US" smtClean="0"/>
              <a:pPr/>
              <a:t>Wednesday, March 25, 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78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F7263A-B695-E045-B371-427CE3BBD559}" type="datetime2">
              <a:rPr lang="en-US" smtClean="0"/>
              <a:pPr/>
              <a:t>Wednesday, March 25,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33499"/>
            <a:ext cx="5486400" cy="3394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8F21D5-8A27-D144-BD56-2E0DA25B6EEB}" type="datetime2">
              <a:rPr lang="en-US" smtClean="0"/>
              <a:pPr/>
              <a:t>Wednesday, March 25,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97825"/>
            <a:ext cx="8229600" cy="59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92302"/>
            <a:ext cx="8229600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45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3634E6B9-A6FC-5D46-BEFB-60D025A07933}" type="datetime2">
              <a:rPr lang="en-US" smtClean="0"/>
              <a:pPr/>
              <a:t>Wednesday, March 25,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00" y="6546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6" r:id="rId1"/>
    <p:sldLayoutId id="2147485497" r:id="rId2"/>
    <p:sldLayoutId id="2147485498" r:id="rId3"/>
    <p:sldLayoutId id="2147485499" r:id="rId4"/>
    <p:sldLayoutId id="2147485500" r:id="rId5"/>
    <p:sldLayoutId id="2147485501" r:id="rId6"/>
    <p:sldLayoutId id="2147485502" r:id="rId7"/>
    <p:sldLayoutId id="2147485503" r:id="rId8"/>
    <p:sldLayoutId id="2147485504" r:id="rId9"/>
    <p:sldLayoutId id="2147485505" r:id="rId10"/>
    <p:sldLayoutId id="2147485506" r:id="rId11"/>
  </p:sldLayoutIdLst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tutsplus.com/tutorials/working-with-indexeddb--net-34673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HTML5 Storage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March 25,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686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March 25,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Indexed DB - Coding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Open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Insert, Update, Delete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Indexing, Sorting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March 25,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Transaction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There are two types of transactions: </a:t>
            </a:r>
            <a:r>
              <a:rPr lang="en-US" dirty="0" err="1" smtClean="0">
                <a:solidFill>
                  <a:srgbClr val="000000"/>
                </a:solidFill>
              </a:rPr>
              <a:t>readonly</a:t>
            </a:r>
            <a:r>
              <a:rPr lang="en-US" dirty="0" smtClean="0">
                <a:solidFill>
                  <a:srgbClr val="000000"/>
                </a:solidFill>
              </a:rPr>
              <a:t> and </a:t>
            </a:r>
            <a:r>
              <a:rPr lang="en-US" dirty="0" err="1" smtClean="0">
                <a:solidFill>
                  <a:srgbClr val="000000"/>
                </a:solidFill>
              </a:rPr>
              <a:t>readwrite</a:t>
            </a: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Adding </a:t>
            </a:r>
            <a:r>
              <a:rPr lang="en-US" dirty="0" smtClean="0">
                <a:solidFill>
                  <a:srgbClr val="000000"/>
                </a:solidFill>
              </a:rPr>
              <a:t>data will be a </a:t>
            </a:r>
            <a:r>
              <a:rPr lang="en-US" dirty="0" err="1" smtClean="0">
                <a:solidFill>
                  <a:srgbClr val="000000"/>
                </a:solidFill>
              </a:rPr>
              <a:t>readwrite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operation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March 25,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Keys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Keys are </a:t>
            </a:r>
            <a:r>
              <a:rPr lang="en-US" dirty="0" err="1" smtClean="0">
                <a:solidFill>
                  <a:srgbClr val="000000"/>
                </a:solidFill>
              </a:rPr>
              <a:t>IndexedDB's</a:t>
            </a:r>
            <a:r>
              <a:rPr lang="en-US" dirty="0" smtClean="0">
                <a:solidFill>
                  <a:srgbClr val="000000"/>
                </a:solidFill>
              </a:rPr>
              <a:t> version of primary keys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smtClean="0">
                <a:solidFill>
                  <a:srgbClr val="000000"/>
                </a:solidFill>
              </a:rPr>
              <a:t>Adding </a:t>
            </a:r>
            <a:r>
              <a:rPr lang="en-US" dirty="0" smtClean="0">
                <a:solidFill>
                  <a:srgbClr val="000000"/>
                </a:solidFill>
              </a:rPr>
              <a:t>data will be a </a:t>
            </a:r>
            <a:r>
              <a:rPr lang="en-US" dirty="0" err="1" smtClean="0">
                <a:solidFill>
                  <a:srgbClr val="000000"/>
                </a:solidFill>
              </a:rPr>
              <a:t>readwrite</a:t>
            </a:r>
            <a:r>
              <a:rPr lang="en-US" dirty="0" smtClean="0">
                <a:solidFill>
                  <a:srgbClr val="000000"/>
                </a:solidFill>
              </a:rPr>
              <a:t> operation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March 25,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Demo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Does your browser fit it?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1150" y="2900363"/>
            <a:ext cx="5981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March 25,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Open a DB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DB name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Schema version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onupgradeneeded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6725" y="2298194"/>
            <a:ext cx="48672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March 25,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Data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One of the coolest aspects of </a:t>
            </a:r>
            <a:r>
              <a:rPr lang="en-US" dirty="0" err="1" smtClean="0">
                <a:solidFill>
                  <a:schemeClr val="tx1"/>
                </a:solidFill>
              </a:rPr>
              <a:t>IndexedDB</a:t>
            </a:r>
            <a:endParaRPr lang="en-US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lets you store an object as is (JavaScript object)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Transactions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err="1" smtClean="0"/>
              <a:t>readonly</a:t>
            </a:r>
            <a:r>
              <a:rPr lang="en-US" dirty="0" smtClean="0"/>
              <a:t> | </a:t>
            </a:r>
            <a:r>
              <a:rPr lang="en-US" dirty="0" err="1" smtClean="0"/>
              <a:t>readwrite</a:t>
            </a:r>
            <a:r>
              <a:rPr lang="en-US" dirty="0" smtClean="0"/>
              <a:t>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Adding data = </a:t>
            </a:r>
            <a:r>
              <a:rPr lang="en-US" dirty="0" err="1" smtClean="0"/>
              <a:t>readwrite</a:t>
            </a:r>
            <a:r>
              <a:rPr lang="en-US" dirty="0" smtClean="0"/>
              <a:t> operation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3470" y="4240530"/>
            <a:ext cx="65151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March 25,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References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Working With </a:t>
            </a:r>
            <a:r>
              <a:rPr lang="en-US" dirty="0" err="1" smtClean="0">
                <a:solidFill>
                  <a:srgbClr val="000000"/>
                </a:solidFill>
              </a:rPr>
              <a:t>IndexedDB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  <a:hlinkClick r:id="rId2"/>
              </a:rPr>
              <a:t>http://code.tutsplus.com/tutorials/working-with-indexeddb--net-34673</a:t>
            </a: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http://www.girliemac.com/blog/2014/07/03/indexeddb/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latin typeface="Constantia"/>
                <a:cs typeface="Constantia"/>
              </a:rPr>
              <a:t>Good library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Jquery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IndexedDB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Plugin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http://nparashuram.com/jquery-indexeddb/</a:t>
            </a:r>
          </a:p>
          <a:p>
            <a:pPr marL="800100" lvl="1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/>
              <a:buChar char="•"/>
            </a:pPr>
            <a:endParaRPr lang="en-US" dirty="0" smtClean="0">
              <a:latin typeface="Constantia"/>
              <a:cs typeface="Constantia"/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THANK YOU FOR YOUR ATTENTION!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March 25,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7979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March 25,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Out line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2" indent="-342900" algn="l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Offline Storage</a:t>
            </a:r>
          </a:p>
          <a:p>
            <a:pPr marL="1257300" lvl="2" indent="-342900" algn="l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Local Storage</a:t>
            </a:r>
          </a:p>
          <a:p>
            <a:pPr marL="1257300" lvl="2" indent="-342900" algn="l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Session Storage</a:t>
            </a:r>
          </a:p>
          <a:p>
            <a:pPr marL="1257300" lvl="2" indent="-342900" algn="l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Indexed DB</a:t>
            </a:r>
          </a:p>
          <a:p>
            <a:pPr marL="1257300" lvl="2" indent="-342900" algn="l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References</a:t>
            </a:r>
          </a:p>
          <a:p>
            <a:pPr marL="1257300" lvl="2" indent="-342900" algn="l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1635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March 25,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Offline Storage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*(</a:t>
            </a:r>
            <a:r>
              <a:rPr lang="en-US" dirty="0" smtClean="0"/>
              <a:t>Give definition and basic concept of web offline storage)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March 25,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Usage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/>
            <a:r>
              <a:rPr lang="en-US" dirty="0" smtClean="0"/>
              <a:t>*(List realistic usages)</a:t>
            </a: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Store Offline data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Single page app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data synchronization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Fat-Client website</a:t>
            </a: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March 25,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Indexed DB - Concept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 way to store significant amounts of structured data in client-side (offline </a:t>
            </a:r>
            <a:r>
              <a:rPr lang="en-US" dirty="0" err="1" smtClean="0">
                <a:solidFill>
                  <a:srgbClr val="000000"/>
                </a:solidFill>
              </a:rPr>
              <a:t>NoSQL</a:t>
            </a:r>
            <a:r>
              <a:rPr lang="en-US" dirty="0" smtClean="0">
                <a:solidFill>
                  <a:srgbClr val="000000"/>
                </a:solidFill>
              </a:rPr>
              <a:t> database)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Fast indexing and searching of objects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JS objects &amp; keys 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Asynchronous API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March 25,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Indexed DB - Concept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How does it work?</a:t>
            </a:r>
          </a:p>
          <a:p>
            <a:pPr marL="342900" indent="-342900" algn="l"/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0242" name="Picture 2" descr="http://mattshwery.com/web-storage/img/indexedd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703" y="2815835"/>
            <a:ext cx="8987561" cy="25499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March 25,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Indexed DB - Support</a:t>
            </a:r>
            <a:endParaRPr lang="en-US" sz="4000" dirty="0">
              <a:latin typeface="Constantia"/>
              <a:cs typeface="Constanti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2059430"/>
            <a:ext cx="8039100" cy="2528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47700" y="4828034"/>
            <a:ext cx="8039100" cy="2029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Polyfills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IndexDB</a:t>
            </a:r>
            <a:r>
              <a:rPr lang="en-US" dirty="0" smtClean="0">
                <a:solidFill>
                  <a:srgbClr val="000000"/>
                </a:solidFill>
              </a:rPr>
              <a:t> Shim by </a:t>
            </a:r>
            <a:r>
              <a:rPr lang="en-US" dirty="0" err="1" smtClean="0">
                <a:solidFill>
                  <a:srgbClr val="000000"/>
                </a:solidFill>
              </a:rPr>
              <a:t>Parashuram</a:t>
            </a:r>
            <a:r>
              <a:rPr lang="en-US" dirty="0" smtClean="0">
                <a:solidFill>
                  <a:srgbClr val="000000"/>
                </a:solidFill>
              </a:rPr>
              <a:t> - </a:t>
            </a:r>
            <a:r>
              <a:rPr lang="en-US" dirty="0" err="1" smtClean="0">
                <a:solidFill>
                  <a:srgbClr val="000000"/>
                </a:solidFill>
              </a:rPr>
              <a:t>WebSql</a:t>
            </a:r>
            <a:r>
              <a:rPr lang="en-US" dirty="0" smtClean="0">
                <a:solidFill>
                  <a:srgbClr val="000000"/>
                </a:solidFill>
              </a:rPr>
              <a:t> adapter</a:t>
            </a:r>
          </a:p>
          <a:p>
            <a:pPr marL="800100" lvl="1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March 25,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Indexed DB – Pros and Cons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414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Advantage points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Store whole </a:t>
            </a:r>
            <a:r>
              <a:rPr lang="en-US" dirty="0" smtClean="0">
                <a:solidFill>
                  <a:schemeClr val="tx1"/>
                </a:solidFill>
              </a:rPr>
              <a:t>JavaScript object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Indexing and searching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Large amount of storage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Asynchronous API (does not block other works)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Limitations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Does not support old browsers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Safari does not fully support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Very complex API resulting in large amounts of nested callbacks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Wednesday, March 25,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Indexed DB – Pros and Cons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414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Vs. </a:t>
            </a:r>
            <a:r>
              <a:rPr lang="en-US" dirty="0" err="1" smtClean="0">
                <a:solidFill>
                  <a:srgbClr val="000000"/>
                </a:solidFill>
              </a:rPr>
              <a:t>LocalStorage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Larger storage quota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Can store JS object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Fast indexing and searching</a:t>
            </a:r>
          </a:p>
          <a:p>
            <a:pPr marL="800100" lvl="1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When should we use it?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Fan of </a:t>
            </a:r>
            <a:r>
              <a:rPr lang="en-US" dirty="0" err="1" smtClean="0">
                <a:solidFill>
                  <a:srgbClr val="000000"/>
                </a:solidFill>
              </a:rPr>
              <a:t>NoSQL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LocalStorage</a:t>
            </a:r>
            <a:r>
              <a:rPr lang="en-US" dirty="0" smtClean="0">
                <a:solidFill>
                  <a:srgbClr val="000000"/>
                </a:solidFill>
              </a:rPr>
              <a:t> is not enough</a:t>
            </a:r>
          </a:p>
          <a:p>
            <a:pPr marL="800100" lvl="1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SOFT VIETN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QSOFT VIETNAM.potx</Template>
  <TotalTime>4247</TotalTime>
  <Words>328</Words>
  <Application>Microsoft Macintosh PowerPoint</Application>
  <PresentationFormat>On-screen Show (4:3)</PresentationFormat>
  <Paragraphs>130</Paragraphs>
  <Slides>17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QSOFT VIETNAM</vt:lpstr>
      <vt:lpstr>HTML5 Storage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THANK YOU FOR YOUR ATTENTION!</vt:lpstr>
    </vt:vector>
  </TitlesOfParts>
  <Company>Lotus Mobile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SDK</dc:title>
  <dc:creator>Dung Phi</dc:creator>
  <cp:lastModifiedBy>quypv@qsoftvietnam.com</cp:lastModifiedBy>
  <cp:revision>790</cp:revision>
  <dcterms:created xsi:type="dcterms:W3CDTF">2011-07-05T15:47:08Z</dcterms:created>
  <dcterms:modified xsi:type="dcterms:W3CDTF">2015-03-25T09:50:02Z</dcterms:modified>
</cp:coreProperties>
</file>