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3" r:id="rId3"/>
    <p:sldId id="351" r:id="rId4"/>
    <p:sldId id="356" r:id="rId5"/>
    <p:sldId id="366" r:id="rId6"/>
    <p:sldId id="362" r:id="rId7"/>
    <p:sldId id="368" r:id="rId8"/>
    <p:sldId id="363" r:id="rId9"/>
    <p:sldId id="355" r:id="rId10"/>
    <p:sldId id="346" r:id="rId11"/>
    <p:sldId id="344" r:id="rId12"/>
    <p:sldId id="367" r:id="rId13"/>
    <p:sldId id="369" r:id="rId14"/>
    <p:sldId id="370" r:id="rId15"/>
    <p:sldId id="357" r:id="rId16"/>
    <p:sldId id="365" r:id="rId17"/>
    <p:sldId id="352" r:id="rId18"/>
    <p:sldId id="348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E5E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042" autoAdjust="0"/>
  </p:normalViewPr>
  <p:slideViewPr>
    <p:cSldViewPr snapToGrid="0" snapToObjects="1">
      <p:cViewPr>
        <p:scale>
          <a:sx n="90" d="100"/>
          <a:sy n="90" d="100"/>
        </p:scale>
        <p:origin x="-1234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ED275-7153-994E-99D9-5909A673DFFD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E6C61-ACAA-C24F-8F8A-3369455B37E6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1A34F-7B18-5F4C-91E8-15A0B2DB6558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08FE6-F300-CA4F-8754-F30BE5DB2C02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07637-DE80-574B-9387-2B6489C2DDA9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AD1F-AC8E-0749-90DA-216529CFB27D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E83E-0675-4D45-9588-77AC2712A327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0E04D-79B7-6D41-BB08-435F493F6C30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27C3B-ABCB-0249-A4FA-2A37469F1C4E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7263A-B695-E045-B371-427CE3BBD559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F21D5-8A27-D144-BD56-2E0DA25B6EEB}" type="datetime2">
              <a:rPr lang="en-US" smtClean="0"/>
              <a:pPr/>
              <a:t>Tuesday, March 31,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3634E6B9-A6FC-5D46-BEFB-60D025A07933}" type="datetime2">
              <a:rPr lang="en-US" smtClean="0"/>
              <a:pPr/>
              <a:t>Tuesday, March 31,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HTML5 Storage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>
                <a:latin typeface="Constantia"/>
                <a:cs typeface="Constantia"/>
              </a:rPr>
              <a:t>IndexedDB</a:t>
            </a:r>
            <a:r>
              <a:rPr lang="en-US" sz="4000" dirty="0">
                <a:latin typeface="Constantia"/>
                <a:cs typeface="Constantia"/>
              </a:rPr>
              <a:t> - Coding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Does your browser fit it?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2900363"/>
            <a:ext cx="5981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>
                <a:latin typeface="Constantia"/>
                <a:cs typeface="Constantia"/>
              </a:rPr>
              <a:t>Step </a:t>
            </a:r>
            <a:r>
              <a:rPr lang="en-US" sz="4000" dirty="0" smtClean="0">
                <a:latin typeface="Constantia"/>
                <a:cs typeface="Constantia"/>
              </a:rPr>
              <a:t>1: Open </a:t>
            </a:r>
            <a:r>
              <a:rPr lang="en-US" sz="4000" dirty="0">
                <a:latin typeface="Constantia"/>
                <a:cs typeface="Constantia"/>
              </a:rPr>
              <a:t>a DB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2905125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DB name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Schema version</a:t>
            </a:r>
          </a:p>
          <a:p>
            <a:pPr marL="800100" lvl="1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325" y="2298193"/>
            <a:ext cx="5781675" cy="357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2: Create Object Store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Event</a:t>
            </a:r>
          </a:p>
          <a:p>
            <a:pPr lvl="1" algn="l"/>
            <a:r>
              <a:rPr lang="en-US" dirty="0" err="1" smtClean="0">
                <a:solidFill>
                  <a:srgbClr val="000000"/>
                </a:solidFill>
              </a:rPr>
              <a:t>onupgradeneeded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255691"/>
            <a:ext cx="60769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859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3: Start a transaction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DB name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Schema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o</a:t>
            </a:r>
            <a:r>
              <a:rPr lang="en-US" dirty="0" err="1" smtClean="0">
                <a:solidFill>
                  <a:srgbClr val="000000"/>
                </a:solidFill>
              </a:rPr>
              <a:t>nupgradeneeded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Object Stores</a:t>
            </a:r>
          </a:p>
          <a:p>
            <a:pPr marL="800100" lvl="1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2325" y="2946807"/>
            <a:ext cx="57816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715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3: Start a transaction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DB name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Schema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o</a:t>
            </a:r>
            <a:r>
              <a:rPr lang="en-US" dirty="0" err="1" smtClean="0">
                <a:solidFill>
                  <a:srgbClr val="000000"/>
                </a:solidFill>
              </a:rPr>
              <a:t>nupgradeneeded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Object Stores</a:t>
            </a:r>
          </a:p>
          <a:p>
            <a:pPr marL="800100" lvl="1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2325" y="2946807"/>
            <a:ext cx="57816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715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– Pros and Cons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414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Advantage points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whole </a:t>
            </a:r>
            <a:r>
              <a:rPr lang="en-US" dirty="0" smtClean="0">
                <a:solidFill>
                  <a:schemeClr val="tx1"/>
                </a:solidFill>
              </a:rPr>
              <a:t>JavaScript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Indexing and searching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Large amount of storage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Asynchronous API (does not block other works)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Limitations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Does not support old browsers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Safari does not fully support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Complex API, nested </a:t>
            </a:r>
            <a:r>
              <a:rPr lang="en-US" dirty="0" smtClean="0">
                <a:solidFill>
                  <a:srgbClr val="000000"/>
                </a:solidFill>
              </a:rPr>
              <a:t>callbacks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– Pros and Cons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414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Vs. </a:t>
            </a:r>
            <a:r>
              <a:rPr lang="en-US" dirty="0" err="1" smtClean="0">
                <a:solidFill>
                  <a:srgbClr val="000000"/>
                </a:solidFill>
              </a:rPr>
              <a:t>LocalStorage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Larger storage quota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Can store JS object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Faster </a:t>
            </a:r>
            <a:r>
              <a:rPr lang="en-US" dirty="0" smtClean="0">
                <a:solidFill>
                  <a:srgbClr val="000000"/>
                </a:solidFill>
              </a:rPr>
              <a:t>indexing and searching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When should we use it?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Fan of </a:t>
            </a:r>
            <a:r>
              <a:rPr lang="en-US" dirty="0" err="1" smtClean="0">
                <a:solidFill>
                  <a:srgbClr val="000000"/>
                </a:solidFill>
              </a:rPr>
              <a:t>NoSQL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LocalStorage</a:t>
            </a:r>
            <a:r>
              <a:rPr lang="en-US" dirty="0" smtClean="0">
                <a:solidFill>
                  <a:srgbClr val="000000"/>
                </a:solidFill>
              </a:rPr>
              <a:t> is not enough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One of the coolest aspects of </a:t>
            </a:r>
            <a:r>
              <a:rPr lang="en-US" dirty="0" err="1" smtClean="0">
                <a:solidFill>
                  <a:schemeClr val="tx1"/>
                </a:solidFill>
              </a:rPr>
              <a:t>IndexedDB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lets you store an object as is (JavaScript object)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Transactions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/>
              <a:t>readonly</a:t>
            </a:r>
            <a:r>
              <a:rPr lang="en-US" dirty="0" smtClean="0"/>
              <a:t> | </a:t>
            </a:r>
            <a:r>
              <a:rPr lang="en-US" dirty="0" err="1" smtClean="0"/>
              <a:t>readwrite</a:t>
            </a:r>
            <a:r>
              <a:rPr lang="en-US" dirty="0" smtClean="0"/>
              <a:t>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Adding data = </a:t>
            </a:r>
            <a:r>
              <a:rPr lang="en-US" dirty="0" err="1" smtClean="0"/>
              <a:t>readwrite</a:t>
            </a:r>
            <a:r>
              <a:rPr lang="en-US" dirty="0" smtClean="0"/>
              <a:t> operation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470" y="4240530"/>
            <a:ext cx="6515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References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2653" y="1969648"/>
            <a:ext cx="8229600" cy="420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Working With </a:t>
            </a:r>
            <a:r>
              <a:rPr lang="en-US" sz="2000" dirty="0" err="1" smtClean="0">
                <a:solidFill>
                  <a:srgbClr val="000000"/>
                </a:solidFill>
              </a:rPr>
              <a:t>IndexedDB</a:t>
            </a:r>
            <a:endParaRPr lang="en-US" sz="2000" dirty="0">
              <a:solidFill>
                <a:srgbClr val="000000"/>
              </a:solidFill>
            </a:endParaRPr>
          </a:p>
          <a:p>
            <a:pPr lvl="1" algn="l"/>
            <a:r>
              <a:rPr lang="en-US" sz="1800" i="1" dirty="0" smtClean="0">
                <a:solidFill>
                  <a:srgbClr val="000000"/>
                </a:solidFill>
              </a:rPr>
              <a:t>http://code.tutsplus.com/tutorials/working-with-indexeddb--net-34673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IndexedDB</a:t>
            </a:r>
            <a:r>
              <a:rPr lang="en-US" sz="2000" dirty="0" smtClean="0">
                <a:solidFill>
                  <a:srgbClr val="000000"/>
                </a:solidFill>
              </a:rPr>
              <a:t> in detail</a:t>
            </a:r>
          </a:p>
          <a:p>
            <a:pPr lvl="1" algn="l"/>
            <a:r>
              <a:rPr lang="en-US" sz="1800" i="1" dirty="0" smtClean="0">
                <a:solidFill>
                  <a:srgbClr val="000000"/>
                </a:solidFill>
              </a:rPr>
              <a:t>https</a:t>
            </a:r>
            <a:r>
              <a:rPr lang="en-US" sz="1800" i="1" dirty="0">
                <a:solidFill>
                  <a:srgbClr val="000000"/>
                </a:solidFill>
              </a:rPr>
              <a:t>://</a:t>
            </a:r>
            <a:r>
              <a:rPr lang="en-US" sz="1800" i="1" dirty="0" smtClean="0">
                <a:solidFill>
                  <a:srgbClr val="000000"/>
                </a:solidFill>
              </a:rPr>
              <a:t>developer.mozilla.org/en-US/docs/Web/API/IndexedDB_API/Using_IndexedDB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IDB </a:t>
            </a:r>
            <a:r>
              <a:rPr lang="en-US" dirty="0" smtClean="0">
                <a:solidFill>
                  <a:srgbClr val="000000"/>
                </a:solidFill>
              </a:rPr>
              <a:t>transaction</a:t>
            </a:r>
          </a:p>
          <a:p>
            <a:pPr lvl="1" algn="l"/>
            <a:r>
              <a:rPr lang="en-US" sz="1800" i="1" dirty="0" smtClean="0">
                <a:solidFill>
                  <a:srgbClr val="000000"/>
                </a:solidFill>
              </a:rPr>
              <a:t>https</a:t>
            </a:r>
            <a:r>
              <a:rPr lang="en-US" sz="1800" i="1" dirty="0">
                <a:solidFill>
                  <a:srgbClr val="000000"/>
                </a:solidFill>
              </a:rPr>
              <a:t>://</a:t>
            </a:r>
            <a:r>
              <a:rPr lang="en-US" sz="1800" i="1" dirty="0" smtClean="0">
                <a:solidFill>
                  <a:srgbClr val="000000"/>
                </a:solidFill>
              </a:rPr>
              <a:t>developer.mozilla.org/en-US/docs/Web/API/IDBTransaction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Asynchronous and Transactional Operation With </a:t>
            </a:r>
            <a:r>
              <a:rPr lang="en-US" sz="2000" dirty="0" err="1" smtClean="0">
                <a:solidFill>
                  <a:srgbClr val="000000"/>
                </a:solidFill>
              </a:rPr>
              <a:t>IndexedDB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 algn="l"/>
            <a:r>
              <a:rPr lang="en-US" sz="1800" i="1" dirty="0">
                <a:solidFill>
                  <a:srgbClr val="000000"/>
                </a:solidFill>
              </a:rPr>
              <a:t>http://www.extremecss.com/asynchronous-and-transactional-operation-with-indexeddb-tutorial</a:t>
            </a:r>
            <a:r>
              <a:rPr lang="en-US" sz="1800" i="1" dirty="0" smtClean="0">
                <a:solidFill>
                  <a:srgbClr val="000000"/>
                </a:solidFill>
              </a:rPr>
              <a:t>/</a:t>
            </a:r>
            <a:endParaRPr lang="en-US" i="1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latin typeface="Constantia"/>
                <a:cs typeface="Constantia"/>
              </a:rPr>
              <a:t>Good library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800" dirty="0" err="1" smtClean="0">
                <a:solidFill>
                  <a:srgbClr val="000000"/>
                </a:solidFill>
              </a:rPr>
              <a:t>Jquery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IndexedDB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Plugin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 algn="l"/>
            <a:r>
              <a:rPr lang="en-US" sz="1800" i="1" dirty="0" smtClean="0">
                <a:solidFill>
                  <a:srgbClr val="000000"/>
                </a:solidFill>
              </a:rPr>
              <a:t>	http://nparashuram.com/jquery-indexeddb/</a:t>
            </a:r>
          </a:p>
          <a:p>
            <a:pPr marL="800100" lvl="1" indent="-342900" algn="l">
              <a:buFont typeface="Arial"/>
              <a:buChar char="•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sz="1800" dirty="0" smtClean="0">
              <a:latin typeface="Constantia"/>
              <a:cs typeface="Constantia"/>
            </a:endParaRPr>
          </a:p>
          <a:p>
            <a:pPr marL="342900" indent="-342900" algn="l"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YOU FOR YOUR ATTENTION!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Out line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Offline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Local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Session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Indexed DB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References</a:t>
            </a:r>
          </a:p>
          <a:p>
            <a:pPr marL="1257300" lvl="2" indent="-342900"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63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Usage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</a:t>
            </a:r>
            <a:r>
              <a:rPr lang="en-US" dirty="0" smtClean="0">
                <a:solidFill>
                  <a:srgbClr val="000000"/>
                </a:solidFill>
              </a:rPr>
              <a:t>Offline data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Single page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 smtClean="0">
                <a:solidFill>
                  <a:srgbClr val="000000"/>
                </a:solidFill>
              </a:rPr>
              <a:t>synchronization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Fat-Client website</a:t>
            </a: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way to store significant amounts of structured data in client-side (offline </a:t>
            </a:r>
            <a:r>
              <a:rPr lang="en-US" dirty="0" err="1" smtClean="0">
                <a:solidFill>
                  <a:srgbClr val="000000"/>
                </a:solidFill>
              </a:rPr>
              <a:t>NoSQL</a:t>
            </a:r>
            <a:r>
              <a:rPr lang="en-US" dirty="0" smtClean="0">
                <a:solidFill>
                  <a:srgbClr val="000000"/>
                </a:solidFill>
              </a:rPr>
              <a:t> database)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Fast indexing and searching of objects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JS objects &amp; keys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Asynchronous API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Database version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622" y="2693028"/>
            <a:ext cx="7210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2001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pic>
        <p:nvPicPr>
          <p:cNvPr id="10242" name="Picture 2" descr="http://mattshwery.com/web-storage/img/indexed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03" y="2161034"/>
            <a:ext cx="8987561" cy="2549917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5061097"/>
            <a:ext cx="8229600" cy="12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Object Stores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Key</a:t>
            </a:r>
          </a:p>
          <a:p>
            <a:pPr algn="l"/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Transaction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Is required for any data modification action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3 modes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endParaRPr lang="en-US" dirty="0" smtClean="0">
              <a:solidFill>
                <a:srgbClr val="000000"/>
              </a:solidFill>
            </a:endParaRPr>
          </a:p>
          <a:p>
            <a:pPr marL="1257300" lvl="2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readonly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readwrite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versionchange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 smtClean="0">
                <a:solidFill>
                  <a:srgbClr val="000000"/>
                </a:solidFill>
              </a:rPr>
              <a:t>asynchronous</a:t>
            </a: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713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Support</a:t>
            </a:r>
            <a:endParaRPr lang="en-US" sz="4000" dirty="0">
              <a:latin typeface="Constantia"/>
              <a:cs typeface="Constant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2059430"/>
            <a:ext cx="8039100" cy="252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" y="4828034"/>
            <a:ext cx="8039100" cy="202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Polyfills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IndexDB</a:t>
            </a:r>
            <a:r>
              <a:rPr lang="en-US" dirty="0" smtClean="0">
                <a:solidFill>
                  <a:srgbClr val="000000"/>
                </a:solidFill>
              </a:rPr>
              <a:t> Shim by </a:t>
            </a:r>
            <a:r>
              <a:rPr lang="en-US" dirty="0" err="1" smtClean="0">
                <a:solidFill>
                  <a:srgbClr val="000000"/>
                </a:solidFill>
              </a:rPr>
              <a:t>Parashuram</a:t>
            </a:r>
            <a:r>
              <a:rPr lang="en-US" dirty="0" smtClean="0">
                <a:solidFill>
                  <a:srgbClr val="000000"/>
                </a:solidFill>
              </a:rPr>
              <a:t> - </a:t>
            </a:r>
            <a:r>
              <a:rPr lang="en-US" dirty="0" err="1" smtClean="0">
                <a:solidFill>
                  <a:srgbClr val="000000"/>
                </a:solidFill>
              </a:rPr>
              <a:t>WebSql</a:t>
            </a:r>
            <a:r>
              <a:rPr lang="en-US" dirty="0" smtClean="0">
                <a:solidFill>
                  <a:srgbClr val="000000"/>
                </a:solidFill>
              </a:rPr>
              <a:t> adapter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Tuesday, March 31,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Coding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Open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Insert, Update, Delete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Indexing, Sorting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4578</TotalTime>
  <Words>369</Words>
  <Application>Microsoft Office PowerPoint</Application>
  <PresentationFormat>On-screen Show (4:3)</PresentationFormat>
  <Paragraphs>160</Paragraphs>
  <Slides>19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QSOFT VIETNAM</vt:lpstr>
      <vt:lpstr>HTML5 Storage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THANK YOU FOR YOUR ATTENTION!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quypv@qsoftvietnam.com</cp:lastModifiedBy>
  <cp:revision>820</cp:revision>
  <dcterms:created xsi:type="dcterms:W3CDTF">2011-07-05T15:47:08Z</dcterms:created>
  <dcterms:modified xsi:type="dcterms:W3CDTF">2015-03-31T11:58:27Z</dcterms:modified>
</cp:coreProperties>
</file>