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95" r:id="rId1"/>
  </p:sldMasterIdLst>
  <p:notesMasterIdLst>
    <p:notesMasterId r:id="rId28"/>
  </p:notesMasterIdLst>
  <p:handoutMasterIdLst>
    <p:handoutMasterId r:id="rId29"/>
  </p:handoutMasterIdLst>
  <p:sldIdLst>
    <p:sldId id="256" r:id="rId2"/>
    <p:sldId id="343" r:id="rId3"/>
    <p:sldId id="351" r:id="rId4"/>
    <p:sldId id="356" r:id="rId5"/>
    <p:sldId id="366" r:id="rId6"/>
    <p:sldId id="362" r:id="rId7"/>
    <p:sldId id="368" r:id="rId8"/>
    <p:sldId id="378" r:id="rId9"/>
    <p:sldId id="372" r:id="rId10"/>
    <p:sldId id="375" r:id="rId11"/>
    <p:sldId id="376" r:id="rId12"/>
    <p:sldId id="363" r:id="rId13"/>
    <p:sldId id="357" r:id="rId14"/>
    <p:sldId id="365" r:id="rId15"/>
    <p:sldId id="355" r:id="rId16"/>
    <p:sldId id="346" r:id="rId17"/>
    <p:sldId id="344" r:id="rId18"/>
    <p:sldId id="367" r:id="rId19"/>
    <p:sldId id="369" r:id="rId20"/>
    <p:sldId id="370" r:id="rId21"/>
    <p:sldId id="373" r:id="rId22"/>
    <p:sldId id="377" r:id="rId23"/>
    <p:sldId id="374" r:id="rId24"/>
    <p:sldId id="379" r:id="rId25"/>
    <p:sldId id="348" r:id="rId26"/>
    <p:sldId id="33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E5EA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042" autoAdjust="0"/>
  </p:normalViewPr>
  <p:slideViewPr>
    <p:cSldViewPr snapToGrid="0" snapToObjects="1">
      <p:cViewPr>
        <p:scale>
          <a:sx n="90" d="100"/>
          <a:sy n="90" d="100"/>
        </p:scale>
        <p:origin x="-1234" y="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239D8-9946-CA43-8D24-8F75F9EC746F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55D0-D576-144C-A110-33DEAAC5A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7071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3C4F2-547F-4EAC-A4FB-1991884D518B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5946-0CF3-4C0F-AF5C-F563F65A0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7518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//1- open transaction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objectStore</a:t>
            </a:r>
            <a:r>
              <a:rPr lang="en-US" dirty="0" smtClean="0"/>
              <a:t> = </a:t>
            </a:r>
            <a:r>
              <a:rPr lang="en-US" dirty="0" err="1" smtClean="0"/>
              <a:t>db.transaction</a:t>
            </a:r>
            <a:r>
              <a:rPr lang="en-US" dirty="0" smtClean="0"/>
              <a:t>(["</a:t>
            </a:r>
            <a:r>
              <a:rPr lang="en-US" dirty="0" err="1" smtClean="0"/>
              <a:t>myDB</a:t>
            </a:r>
            <a:r>
              <a:rPr lang="en-US" dirty="0" smtClean="0"/>
              <a:t>"], "</a:t>
            </a:r>
            <a:r>
              <a:rPr lang="en-US" dirty="0" err="1" smtClean="0"/>
              <a:t>readwrite</a:t>
            </a:r>
            <a:r>
              <a:rPr lang="en-US" dirty="0" smtClean="0"/>
              <a:t>").</a:t>
            </a:r>
            <a:r>
              <a:rPr lang="en-US" dirty="0" err="1" smtClean="0"/>
              <a:t>objectStore</a:t>
            </a:r>
            <a:r>
              <a:rPr lang="en-US" dirty="0" smtClean="0"/>
              <a:t>("</a:t>
            </a:r>
            <a:r>
              <a:rPr lang="en-US" dirty="0" err="1" smtClean="0"/>
              <a:t>myTable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request = </a:t>
            </a:r>
            <a:r>
              <a:rPr lang="en-US" dirty="0" err="1" smtClean="0"/>
              <a:t>objectStore.get</a:t>
            </a:r>
            <a:r>
              <a:rPr lang="en-US" dirty="0" smtClean="0"/>
              <a:t>("123123");</a:t>
            </a:r>
          </a:p>
          <a:p>
            <a:endParaRPr lang="en-US" dirty="0" smtClean="0"/>
          </a:p>
          <a:p>
            <a:r>
              <a:rPr lang="en-US" dirty="0" err="1" smtClean="0"/>
              <a:t>request.onsuccess</a:t>
            </a:r>
            <a:r>
              <a:rPr lang="en-US" dirty="0" smtClean="0"/>
              <a:t> = function(event) {</a:t>
            </a:r>
          </a:p>
          <a:p>
            <a:r>
              <a:rPr lang="en-US" dirty="0" smtClean="0"/>
              <a:t>    //2- Get the old value that we want to update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data = </a:t>
            </a:r>
            <a:r>
              <a:rPr lang="en-US" dirty="0" err="1" smtClean="0"/>
              <a:t>request.result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  //3- update the value(s) in the object that you want to change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data.someNumber</a:t>
            </a:r>
            <a:r>
              <a:rPr lang="en-US" dirty="0" smtClean="0"/>
              <a:t> = 42;</a:t>
            </a:r>
          </a:p>
          <a:p>
            <a:endParaRPr lang="en-US" dirty="0" smtClean="0"/>
          </a:p>
          <a:p>
            <a:r>
              <a:rPr lang="en-US" dirty="0" smtClean="0"/>
              <a:t>    //4- Put this updated object back into the database.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requestUpdate</a:t>
            </a:r>
            <a:r>
              <a:rPr lang="en-US" dirty="0" smtClean="0"/>
              <a:t> = </a:t>
            </a:r>
            <a:r>
              <a:rPr lang="en-US" dirty="0" err="1" smtClean="0"/>
              <a:t>objectStore.put</a:t>
            </a:r>
            <a:r>
              <a:rPr lang="en-US" dirty="0" smtClean="0"/>
              <a:t>(data);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requestUpdate.onsuccess</a:t>
            </a:r>
            <a:r>
              <a:rPr lang="en-US" dirty="0" smtClean="0"/>
              <a:t> = function(event) {</a:t>
            </a:r>
          </a:p>
          <a:p>
            <a:r>
              <a:rPr lang="en-US" dirty="0" smtClean="0"/>
              <a:t>        // Success</a:t>
            </a:r>
          </a:p>
          <a:p>
            <a:r>
              <a:rPr lang="en-US" dirty="0" smtClean="0"/>
              <a:t>    };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requestUpdate.onerror</a:t>
            </a:r>
            <a:r>
              <a:rPr lang="en-US" dirty="0" smtClean="0"/>
              <a:t> = function(event) {</a:t>
            </a:r>
          </a:p>
          <a:p>
            <a:r>
              <a:rPr lang="en-US" dirty="0" smtClean="0"/>
              <a:t>        // Error</a:t>
            </a:r>
          </a:p>
          <a:p>
            <a:r>
              <a:rPr lang="en-US" dirty="0" smtClean="0"/>
              <a:t>    };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cursor = </a:t>
            </a:r>
            <a:r>
              <a:rPr lang="en-US" dirty="0" err="1" smtClean="0"/>
              <a:t>event.target.result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if (cursor) {</a:t>
            </a:r>
          </a:p>
          <a:p>
            <a:r>
              <a:rPr lang="en-US" dirty="0" smtClean="0"/>
              <a:t>    // </a:t>
            </a:r>
            <a:r>
              <a:rPr lang="en-US" dirty="0" err="1" smtClean="0"/>
              <a:t>cursor.key</a:t>
            </a:r>
            <a:r>
              <a:rPr lang="en-US" dirty="0" smtClean="0"/>
              <a:t> is index key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key = </a:t>
            </a:r>
            <a:r>
              <a:rPr lang="en-US" dirty="0" err="1" smtClean="0"/>
              <a:t>cursor.key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// </a:t>
            </a:r>
            <a:r>
              <a:rPr lang="en-US" dirty="0" err="1" smtClean="0"/>
              <a:t>cursor.value</a:t>
            </a:r>
            <a:r>
              <a:rPr lang="en-US" dirty="0" smtClean="0"/>
              <a:t> is the whole object.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value = </a:t>
            </a:r>
            <a:r>
              <a:rPr lang="en-US" dirty="0" err="1" smtClean="0"/>
              <a:t>cursor.value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cursor.continue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cursor = </a:t>
            </a:r>
            <a:r>
              <a:rPr lang="en-US" dirty="0" err="1" smtClean="0"/>
              <a:t>event.target.result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if (cursor) {</a:t>
            </a:r>
          </a:p>
          <a:p>
            <a:r>
              <a:rPr lang="en-US" dirty="0" smtClean="0"/>
              <a:t>    // </a:t>
            </a:r>
            <a:r>
              <a:rPr lang="en-US" dirty="0" err="1" smtClean="0"/>
              <a:t>cursor.key</a:t>
            </a:r>
            <a:r>
              <a:rPr lang="en-US" dirty="0" smtClean="0"/>
              <a:t> is index key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key = </a:t>
            </a:r>
            <a:r>
              <a:rPr lang="en-US" dirty="0" err="1" smtClean="0"/>
              <a:t>cursor.key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// </a:t>
            </a:r>
            <a:r>
              <a:rPr lang="en-US" dirty="0" err="1" smtClean="0"/>
              <a:t>cursor.value</a:t>
            </a:r>
            <a:r>
              <a:rPr lang="en-US" dirty="0" smtClean="0"/>
              <a:t> is the whole object.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value = </a:t>
            </a:r>
            <a:r>
              <a:rPr lang="en-US" dirty="0" err="1" smtClean="0"/>
              <a:t>cursor.value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cursor.continue</a:t>
            </a:r>
            <a:r>
              <a:rPr lang="en-US" dirty="0" smtClean="0"/>
              <a:t>();</a:t>
            </a:r>
          </a:p>
          <a:p>
            <a:r>
              <a:rPr lang="en-US" smtClean="0"/>
              <a:t>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document.addEventListener</a:t>
            </a:r>
            <a:r>
              <a:rPr lang="en-US" dirty="0" smtClean="0"/>
              <a:t>(”</a:t>
            </a:r>
            <a:r>
              <a:rPr lang="en-US" dirty="0" err="1" smtClean="0"/>
              <a:t>DOMContentLoaded</a:t>
            </a:r>
            <a:r>
              <a:rPr lang="en-US" dirty="0" smtClean="0"/>
              <a:t>”, function(){</a:t>
            </a:r>
          </a:p>
          <a:p>
            <a:r>
              <a:rPr lang="en-US" dirty="0" smtClean="0"/>
              <a:t>	if("</a:t>
            </a:r>
            <a:r>
              <a:rPr lang="en-US" dirty="0" err="1" smtClean="0"/>
              <a:t>indexedDB</a:t>
            </a:r>
            <a:r>
              <a:rPr lang="en-US" dirty="0" smtClean="0"/>
              <a:t>" in window) {</a:t>
            </a:r>
          </a:p>
          <a:p>
            <a:r>
              <a:rPr lang="en-US" dirty="0" smtClean="0"/>
              <a:t>		console.log("YESIH I CAN DO IT!!! WOOT!!");</a:t>
            </a:r>
          </a:p>
          <a:p>
            <a:r>
              <a:rPr lang="en-US" dirty="0" smtClean="0"/>
              <a:t>	else {</a:t>
            </a:r>
          </a:p>
          <a:p>
            <a:r>
              <a:rPr lang="en-US" dirty="0" smtClean="0"/>
              <a:t>		console.log("Better luck next time.");</a:t>
            </a:r>
          </a:p>
          <a:p>
            <a:r>
              <a:rPr lang="en-US" dirty="0" smtClean="0"/>
              <a:t>}, false);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request = </a:t>
            </a:r>
            <a:r>
              <a:rPr lang="en-US" dirty="0" err="1" smtClean="0"/>
              <a:t>indexedDB.open</a:t>
            </a:r>
            <a:r>
              <a:rPr lang="en-US" dirty="0" smtClean="0"/>
              <a:t>("</a:t>
            </a:r>
            <a:r>
              <a:rPr lang="en-US" dirty="0" err="1" smtClean="0"/>
              <a:t>myDB</a:t>
            </a:r>
            <a:r>
              <a:rPr lang="en-US" dirty="0" smtClean="0"/>
              <a:t>", l);</a:t>
            </a:r>
          </a:p>
          <a:p>
            <a:endParaRPr lang="en-US" dirty="0" smtClean="0"/>
          </a:p>
          <a:p>
            <a:r>
              <a:rPr lang="en-US" dirty="0" err="1" smtClean="0"/>
              <a:t>request.onupgradeneeded</a:t>
            </a:r>
            <a:r>
              <a:rPr lang="en-US" dirty="0" smtClean="0"/>
              <a:t> = function(e) {</a:t>
            </a:r>
          </a:p>
          <a:p>
            <a:r>
              <a:rPr lang="en-US" dirty="0" smtClean="0"/>
              <a:t>    //Upgrading ..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err="1" smtClean="0"/>
              <a:t>request.onsuccess</a:t>
            </a:r>
            <a:r>
              <a:rPr lang="en-US" dirty="0" smtClean="0"/>
              <a:t> = function(e) {</a:t>
            </a:r>
          </a:p>
          <a:p>
            <a:r>
              <a:rPr lang="en-US" dirty="0" smtClean="0"/>
              <a:t>    //Success</a:t>
            </a:r>
          </a:p>
          <a:p>
            <a:r>
              <a:rPr lang="en-US" dirty="0" smtClean="0"/>
              <a:t>    db = </a:t>
            </a:r>
            <a:r>
              <a:rPr lang="en-US" dirty="0" err="1" smtClean="0"/>
              <a:t>e.target.result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request.onerror</a:t>
            </a:r>
            <a:r>
              <a:rPr lang="en-US" dirty="0" smtClean="0"/>
              <a:t> = function(e) {</a:t>
            </a:r>
          </a:p>
          <a:p>
            <a:r>
              <a:rPr lang="en-US" dirty="0" smtClean="0"/>
              <a:t>    //Error</a:t>
            </a:r>
          </a:p>
          <a:p>
            <a:r>
              <a:rPr lang="en-US" dirty="0" smtClean="0"/>
              <a:t>    console.dir(e);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//1- Open the transaction of </a:t>
            </a:r>
            <a:r>
              <a:rPr lang="en-US" dirty="0" err="1" smtClean="0"/>
              <a:t>objectStore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transaction = </a:t>
            </a:r>
            <a:r>
              <a:rPr lang="en-US" dirty="0" err="1" smtClean="0"/>
              <a:t>db.transaction</a:t>
            </a:r>
            <a:r>
              <a:rPr lang="en-US" dirty="0" smtClean="0"/>
              <a:t>(["</a:t>
            </a:r>
            <a:r>
              <a:rPr lang="en-US" dirty="0" err="1" smtClean="0"/>
              <a:t>myDB</a:t>
            </a:r>
            <a:r>
              <a:rPr lang="en-US" dirty="0" smtClean="0"/>
              <a:t>"], "</a:t>
            </a:r>
            <a:r>
              <a:rPr lang="en-US" dirty="0" err="1" smtClean="0"/>
              <a:t>readwrite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objectStore</a:t>
            </a:r>
            <a:r>
              <a:rPr lang="en-US" dirty="0" smtClean="0"/>
              <a:t> = </a:t>
            </a:r>
            <a:r>
              <a:rPr lang="en-US" dirty="0" err="1" smtClean="0"/>
              <a:t>transaction.objectStore</a:t>
            </a:r>
            <a:r>
              <a:rPr lang="en-US" dirty="0" smtClean="0"/>
              <a:t>("</a:t>
            </a:r>
            <a:r>
              <a:rPr lang="en-US" dirty="0" err="1" smtClean="0"/>
              <a:t>myTable</a:t>
            </a:r>
            <a:r>
              <a:rPr lang="en-US" dirty="0" smtClean="0"/>
              <a:t>");</a:t>
            </a:r>
          </a:p>
          <a:p>
            <a:endParaRPr lang="en-US" dirty="0" smtClean="0"/>
          </a:p>
          <a:p>
            <a:r>
              <a:rPr lang="en-US" dirty="0" smtClean="0"/>
              <a:t>//2- Perform insert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request = </a:t>
            </a:r>
            <a:r>
              <a:rPr lang="en-US" dirty="0" err="1" smtClean="0"/>
              <a:t>store.add</a:t>
            </a:r>
            <a:r>
              <a:rPr lang="en-US" dirty="0" smtClean="0"/>
              <a:t>(data);</a:t>
            </a:r>
          </a:p>
          <a:p>
            <a:endParaRPr lang="en-US" dirty="0" smtClean="0"/>
          </a:p>
          <a:p>
            <a:r>
              <a:rPr lang="en-US" dirty="0" smtClean="0"/>
              <a:t>//3- Catch events</a:t>
            </a:r>
          </a:p>
          <a:p>
            <a:r>
              <a:rPr lang="en-US" dirty="0" smtClean="0"/>
              <a:t>request </a:t>
            </a:r>
            <a:r>
              <a:rPr lang="en-US" dirty="0" err="1" smtClean="0"/>
              <a:t>onsuccess</a:t>
            </a:r>
            <a:r>
              <a:rPr lang="en-US" dirty="0" smtClean="0"/>
              <a:t> = function(e) {</a:t>
            </a:r>
          </a:p>
          <a:p>
            <a:r>
              <a:rPr lang="en-US" dirty="0" smtClean="0"/>
              <a:t>    //Successfully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result = </a:t>
            </a:r>
            <a:r>
              <a:rPr lang="en-US" dirty="0" err="1" smtClean="0"/>
              <a:t>e.target.result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request.onerror</a:t>
            </a:r>
            <a:r>
              <a:rPr lang="en-US" dirty="0" smtClean="0"/>
              <a:t> = function(e) {</a:t>
            </a:r>
          </a:p>
          <a:p>
            <a:r>
              <a:rPr lang="en-US" dirty="0" smtClean="0"/>
              <a:t>    //Error</a:t>
            </a:r>
          </a:p>
          <a:p>
            <a:r>
              <a:rPr lang="en-US" dirty="0" smtClean="0"/>
              <a:t>    console.log(”</a:t>
            </a:r>
            <a:r>
              <a:rPr lang="en-US" dirty="0" err="1" smtClean="0"/>
              <a:t>Error”,e.target.error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//Even shorter</a:t>
            </a:r>
          </a:p>
          <a:p>
            <a:r>
              <a:rPr lang="en-US" dirty="0" err="1" smtClean="0"/>
              <a:t>db.transaction</a:t>
            </a:r>
            <a:r>
              <a:rPr lang="en-US" dirty="0" smtClean="0"/>
              <a:t>("</a:t>
            </a:r>
            <a:r>
              <a:rPr lang="en-US" dirty="0" err="1" smtClean="0"/>
              <a:t>myDB</a:t>
            </a:r>
            <a:r>
              <a:rPr lang="en-US" dirty="0" smtClean="0"/>
              <a:t>").</a:t>
            </a:r>
            <a:r>
              <a:rPr lang="en-US" dirty="0" err="1" smtClean="0"/>
              <a:t>objectStore</a:t>
            </a:r>
            <a:r>
              <a:rPr lang="en-US" dirty="0" smtClean="0"/>
              <a:t>("</a:t>
            </a:r>
            <a:r>
              <a:rPr lang="en-US" dirty="0" err="1" smtClean="0"/>
              <a:t>myTable</a:t>
            </a:r>
            <a:r>
              <a:rPr lang="en-US" dirty="0" smtClean="0"/>
              <a:t>").get("123123").</a:t>
            </a:r>
            <a:r>
              <a:rPr lang="en-US" dirty="0" err="1" smtClean="0"/>
              <a:t>onsuccess</a:t>
            </a:r>
            <a:r>
              <a:rPr lang="en-US" dirty="0" smtClean="0"/>
              <a:t> = function(event) {</a:t>
            </a:r>
          </a:p>
          <a:p>
            <a:r>
              <a:rPr lang="en-US" dirty="0" smtClean="0"/>
              <a:t>	//Success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result = event.target.result.name;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//Get with index is username</a:t>
            </a:r>
          </a:p>
          <a:p>
            <a:r>
              <a:rPr lang="en-US" dirty="0" err="1" smtClean="0"/>
              <a:t>db.transaction</a:t>
            </a:r>
            <a:r>
              <a:rPr lang="en-US" dirty="0" smtClean="0"/>
              <a:t>("</a:t>
            </a:r>
            <a:r>
              <a:rPr lang="en-US" dirty="0" err="1" smtClean="0"/>
              <a:t>myDB</a:t>
            </a:r>
            <a:r>
              <a:rPr lang="en-US" dirty="0" smtClean="0"/>
              <a:t>")</a:t>
            </a:r>
          </a:p>
          <a:p>
            <a:r>
              <a:rPr lang="en-US" dirty="0" smtClean="0"/>
              <a:t>  .</a:t>
            </a:r>
            <a:r>
              <a:rPr lang="en-US" dirty="0" err="1" smtClean="0"/>
              <a:t>objectStore</a:t>
            </a:r>
            <a:r>
              <a:rPr lang="en-US" dirty="0" smtClean="0"/>
              <a:t>("</a:t>
            </a:r>
            <a:r>
              <a:rPr lang="en-US" dirty="0" err="1" smtClean="0"/>
              <a:t>myTable</a:t>
            </a:r>
            <a:r>
              <a:rPr lang="en-US" dirty="0" smtClean="0"/>
              <a:t>")</a:t>
            </a:r>
          </a:p>
          <a:p>
            <a:r>
              <a:rPr lang="en-US" dirty="0" smtClean="0"/>
              <a:t>  .index("username")</a:t>
            </a:r>
          </a:p>
          <a:p>
            <a:r>
              <a:rPr lang="en-US" dirty="0" smtClean="0"/>
              <a:t>  .get("123123")</a:t>
            </a:r>
          </a:p>
          <a:p>
            <a:r>
              <a:rPr lang="en-US" dirty="0" smtClean="0"/>
              <a:t>  .</a:t>
            </a:r>
            <a:r>
              <a:rPr lang="en-US" dirty="0" err="1" smtClean="0"/>
              <a:t>onsuccess</a:t>
            </a:r>
            <a:r>
              <a:rPr lang="en-US" dirty="0" smtClean="0"/>
              <a:t> = function(event) {</a:t>
            </a:r>
          </a:p>
          <a:p>
            <a:r>
              <a:rPr lang="en-US" dirty="0" smtClean="0"/>
              <a:t>    //Success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result = event.target.result.name;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3ED275-7153-994E-99D9-5909A673DFFD}" type="datetime2">
              <a:rPr lang="en-US" smtClean="0"/>
              <a:pPr/>
              <a:t>Wednesday, April 01,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4E6C61-ACAA-C24F-8F8A-3369455B37E6}" type="datetime2">
              <a:rPr lang="en-US" smtClean="0"/>
              <a:pPr/>
              <a:t>Wednesday, April 01,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7682"/>
            <a:ext cx="2057400" cy="5425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7682"/>
            <a:ext cx="6019800" cy="5425599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81A34F-7B18-5F4C-91E8-15A0B2DB6558}" type="datetime2">
              <a:rPr lang="en-US" smtClean="0"/>
              <a:pPr/>
              <a:t>Wednesday, April 01,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186"/>
            <a:ext cx="8229600" cy="739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157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08FE6-F300-CA4F-8754-F30BE5DB2C02}" type="datetime2">
              <a:rPr lang="en-US" smtClean="0"/>
              <a:pPr/>
              <a:t>Wednesday, April 01,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907637-DE80-574B-9387-2B6489C2DDA9}" type="datetime2">
              <a:rPr lang="en-US" smtClean="0"/>
              <a:pPr/>
              <a:t>Wednesday, April 01,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5"/>
            <a:ext cx="8229600" cy="632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6600"/>
            <a:ext cx="4038600" cy="41195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6600"/>
            <a:ext cx="4038600" cy="411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FAD1F-AC8E-0749-90DA-216529CFB27D}" type="datetime2">
              <a:rPr lang="en-US" smtClean="0"/>
              <a:pPr/>
              <a:t>Wednesday, April 01,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4"/>
            <a:ext cx="8229600" cy="858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21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1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21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1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BE83E-0675-4D45-9588-77AC2712A327}" type="datetime2">
              <a:rPr lang="en-US" smtClean="0"/>
              <a:pPr/>
              <a:t>Wednesday, April 01, 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7824"/>
            <a:ext cx="8229600" cy="858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00E04D-79B7-6D41-BB08-435F493F6C30}" type="datetime2">
              <a:rPr lang="en-US" smtClean="0"/>
              <a:pPr/>
              <a:t>Wednesday, April 01, 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027C3B-ABCB-0249-A4FA-2A37469F1C4E}" type="datetime2">
              <a:rPr lang="en-US" smtClean="0"/>
              <a:pPr/>
              <a:t>Wednesday, April 01, 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78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F7263A-B695-E045-B371-427CE3BBD559}" type="datetime2">
              <a:rPr lang="en-US" smtClean="0"/>
              <a:pPr/>
              <a:t>Wednesday, April 01,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33499"/>
            <a:ext cx="5486400" cy="3394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8F21D5-8A27-D144-BD56-2E0DA25B6EEB}" type="datetime2">
              <a:rPr lang="en-US" smtClean="0"/>
              <a:pPr/>
              <a:t>Wednesday, April 01,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97825"/>
            <a:ext cx="8229600" cy="59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92302"/>
            <a:ext cx="8229600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45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3634E6B9-A6FC-5D46-BEFB-60D025A07933}" type="datetime2">
              <a:rPr lang="en-US" smtClean="0"/>
              <a:pPr/>
              <a:t>Wednesday, April 01,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00" y="6546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6" r:id="rId1"/>
    <p:sldLayoutId id="2147485497" r:id="rId2"/>
    <p:sldLayoutId id="2147485498" r:id="rId3"/>
    <p:sldLayoutId id="2147485499" r:id="rId4"/>
    <p:sldLayoutId id="2147485500" r:id="rId5"/>
    <p:sldLayoutId id="2147485501" r:id="rId6"/>
    <p:sldLayoutId id="2147485502" r:id="rId7"/>
    <p:sldLayoutId id="2147485503" r:id="rId8"/>
    <p:sldLayoutId id="2147485504" r:id="rId9"/>
    <p:sldLayoutId id="2147485505" r:id="rId10"/>
    <p:sldLayoutId id="2147485506" r:id="rId11"/>
  </p:sldLayoutIdLst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65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HTML5 Storage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April 01,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686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April 01,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- Concept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/>
            <a:r>
              <a:rPr lang="en-US" b="1" dirty="0" smtClean="0">
                <a:solidFill>
                  <a:srgbClr val="000000"/>
                </a:solidFill>
              </a:rPr>
              <a:t>Cursor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 way to run for loop in querying data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2696" y="3144841"/>
            <a:ext cx="5401399" cy="284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968378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April 01,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- Concept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/>
            <a:r>
              <a:rPr lang="en-US" b="1" dirty="0" smtClean="0">
                <a:solidFill>
                  <a:srgbClr val="000000"/>
                </a:solidFill>
              </a:rPr>
              <a:t>Cursor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 way to run for loop in querying data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68378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April 01,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- Support</a:t>
            </a:r>
            <a:endParaRPr lang="en-US" sz="4000" dirty="0">
              <a:latin typeface="Constantia"/>
              <a:cs typeface="Constanti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2059430"/>
            <a:ext cx="8039100" cy="2528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47700" y="4828034"/>
            <a:ext cx="8039100" cy="2029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Polyfills</a:t>
            </a: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IndexDB</a:t>
            </a:r>
            <a:r>
              <a:rPr lang="en-US" dirty="0" smtClean="0">
                <a:solidFill>
                  <a:srgbClr val="000000"/>
                </a:solidFill>
              </a:rPr>
              <a:t> Shim by </a:t>
            </a:r>
            <a:r>
              <a:rPr lang="en-US" dirty="0" err="1" smtClean="0">
                <a:solidFill>
                  <a:srgbClr val="000000"/>
                </a:solidFill>
              </a:rPr>
              <a:t>Parashuram</a:t>
            </a:r>
            <a:r>
              <a:rPr lang="en-US" dirty="0" smtClean="0">
                <a:solidFill>
                  <a:srgbClr val="000000"/>
                </a:solidFill>
              </a:rPr>
              <a:t> - </a:t>
            </a:r>
            <a:r>
              <a:rPr lang="en-US" dirty="0" err="1" smtClean="0">
                <a:solidFill>
                  <a:srgbClr val="000000"/>
                </a:solidFill>
              </a:rPr>
              <a:t>WebSql</a:t>
            </a:r>
            <a:r>
              <a:rPr lang="en-US" dirty="0" smtClean="0">
                <a:solidFill>
                  <a:srgbClr val="000000"/>
                </a:solidFill>
              </a:rPr>
              <a:t> adapter</a:t>
            </a:r>
          </a:p>
          <a:p>
            <a:pPr marL="800100" lvl="1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68378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April 01,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– Pros and Cons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414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Advantage points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Store whole </a:t>
            </a:r>
            <a:r>
              <a:rPr lang="en-US" dirty="0" smtClean="0">
                <a:solidFill>
                  <a:schemeClr val="tx1"/>
                </a:solidFill>
              </a:rPr>
              <a:t>JavaScript object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Indexing and searching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Large amount of storage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Asynchronous API (does not block other works)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Limitations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Does not support old browsers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Safari does not fully </a:t>
            </a:r>
            <a:r>
              <a:rPr lang="en-US" dirty="0" smtClean="0">
                <a:solidFill>
                  <a:srgbClr val="000000"/>
                </a:solidFill>
              </a:rPr>
              <a:t>support (Safari </a:t>
            </a:r>
            <a:r>
              <a:rPr lang="en-US" dirty="0" smtClean="0">
                <a:solidFill>
                  <a:srgbClr val="000000"/>
                </a:solidFill>
              </a:rPr>
              <a:t>8 promised to improve it)</a:t>
            </a: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Complex API, nested </a:t>
            </a:r>
            <a:r>
              <a:rPr lang="en-US" dirty="0" smtClean="0">
                <a:solidFill>
                  <a:srgbClr val="000000"/>
                </a:solidFill>
              </a:rPr>
              <a:t>callbacks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Data can be deleted manually by users</a:t>
            </a: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68378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April 01,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– Pros and Cons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414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Vs. </a:t>
            </a:r>
            <a:r>
              <a:rPr lang="en-US" dirty="0" err="1" smtClean="0">
                <a:solidFill>
                  <a:srgbClr val="000000"/>
                </a:solidFill>
              </a:rPr>
              <a:t>LocalStorage</a:t>
            </a: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Larger storage quota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Can store JS object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Faster indexing and searching</a:t>
            </a:r>
          </a:p>
          <a:p>
            <a:pPr marL="800100" lvl="1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When should we use it?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Fan of </a:t>
            </a:r>
            <a:r>
              <a:rPr lang="en-US" dirty="0" err="1" smtClean="0">
                <a:solidFill>
                  <a:srgbClr val="000000"/>
                </a:solidFill>
              </a:rPr>
              <a:t>NoSQL</a:t>
            </a: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LocalStorage</a:t>
            </a:r>
            <a:r>
              <a:rPr lang="en-US" dirty="0" smtClean="0">
                <a:solidFill>
                  <a:srgbClr val="000000"/>
                </a:solidFill>
              </a:rPr>
              <a:t> is not enough</a:t>
            </a:r>
          </a:p>
          <a:p>
            <a:pPr marL="800100" lvl="1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68378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April 01,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- Coding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Open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Insert, Update, Delete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Indexing, Sorting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68378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April 01,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>
                <a:latin typeface="Constantia"/>
                <a:cs typeface="Constantia"/>
              </a:rPr>
              <a:t>IndexedDB</a:t>
            </a:r>
            <a:r>
              <a:rPr lang="en-US" sz="4000" dirty="0">
                <a:latin typeface="Constantia"/>
                <a:cs typeface="Constantia"/>
              </a:rPr>
              <a:t> - Coding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Does your browser fit it?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988" y="2894325"/>
            <a:ext cx="78200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968378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April 01,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>
                <a:latin typeface="Constantia"/>
                <a:cs typeface="Constantia"/>
              </a:rPr>
              <a:t>Step </a:t>
            </a:r>
            <a:r>
              <a:rPr lang="en-US" sz="4000" dirty="0" smtClean="0">
                <a:latin typeface="Constantia"/>
                <a:cs typeface="Constantia"/>
              </a:rPr>
              <a:t>1: Open </a:t>
            </a:r>
            <a:r>
              <a:rPr lang="en-US" sz="4000" dirty="0">
                <a:latin typeface="Constantia"/>
                <a:cs typeface="Constantia"/>
              </a:rPr>
              <a:t>a DB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2905125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DB name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Schema version is integer</a:t>
            </a:r>
          </a:p>
          <a:p>
            <a:pPr marL="800100" lvl="1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1009" y="2076370"/>
            <a:ext cx="5825480" cy="426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968378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April 01,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Step 2: Create Object Store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947334"/>
            <a:ext cx="7992533" cy="82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/>
            <a:r>
              <a:rPr lang="en-US" dirty="0" smtClean="0">
                <a:solidFill>
                  <a:srgbClr val="000000"/>
                </a:solidFill>
              </a:rPr>
              <a:t>Event: </a:t>
            </a:r>
            <a:r>
              <a:rPr lang="en-US" dirty="0" err="1" smtClean="0">
                <a:solidFill>
                  <a:srgbClr val="000000"/>
                </a:solidFill>
              </a:rPr>
              <a:t>onupgradeneeded</a:t>
            </a: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277" y="2600083"/>
            <a:ext cx="6961717" cy="3761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185969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April 01,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Step 3: Insert data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2489201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Insert data is</a:t>
            </a:r>
          </a:p>
          <a:p>
            <a:pPr marL="342900" indent="-342900" algn="l"/>
            <a:r>
              <a:rPr lang="en-US" dirty="0" smtClean="0">
                <a:solidFill>
                  <a:srgbClr val="000000"/>
                </a:solidFill>
              </a:rPr>
              <a:t>“</a:t>
            </a:r>
            <a:r>
              <a:rPr lang="en-US" dirty="0" err="1" smtClean="0">
                <a:solidFill>
                  <a:srgbClr val="000000"/>
                </a:solidFill>
              </a:rPr>
              <a:t>readwrite</a:t>
            </a:r>
            <a:r>
              <a:rPr lang="en-US" dirty="0" smtClean="0">
                <a:solidFill>
                  <a:srgbClr val="000000"/>
                </a:solidFill>
              </a:rPr>
              <a:t>” type</a:t>
            </a:r>
          </a:p>
          <a:p>
            <a:pPr marL="342900" indent="-342900" algn="l"/>
            <a:r>
              <a:rPr lang="en-US" dirty="0" smtClean="0">
                <a:solidFill>
                  <a:srgbClr val="000000"/>
                </a:solidFill>
              </a:rPr>
              <a:t>of transaction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//TODO: check to see if insert action do has return value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6401" y="2183878"/>
            <a:ext cx="6510868" cy="3935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07151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April 01,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Out line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2" indent="-342900" algn="l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Offline Storage</a:t>
            </a:r>
          </a:p>
          <a:p>
            <a:pPr marL="1257300" lvl="2" indent="-342900" algn="l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Local Storage</a:t>
            </a:r>
          </a:p>
          <a:p>
            <a:pPr marL="1257300" lvl="2" indent="-342900" algn="l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Session Storage</a:t>
            </a:r>
          </a:p>
          <a:p>
            <a:pPr marL="1257300" lvl="2" indent="-342900" algn="l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Indexed DB</a:t>
            </a:r>
          </a:p>
          <a:p>
            <a:pPr marL="1257300" lvl="2" indent="-342900" algn="l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References</a:t>
            </a:r>
          </a:p>
          <a:p>
            <a:pPr marL="1257300" lvl="2" indent="-342900" algn="l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1635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April 01,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Step 4: Remove data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102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/>
            <a:r>
              <a:rPr lang="en-US" dirty="0" smtClean="0">
                <a:solidFill>
                  <a:srgbClr val="000000"/>
                </a:solidFill>
              </a:rPr>
              <a:t>Input for delete function is Key of row data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24711"/>
            <a:ext cx="84010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07151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April 01,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Step 5: Get data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102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/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320" y="2854325"/>
            <a:ext cx="8743949" cy="1274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07151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April 01,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Step 5: Get </a:t>
            </a:r>
            <a:r>
              <a:rPr lang="en-US" sz="4000" dirty="0" smtClean="0">
                <a:latin typeface="Constantia"/>
                <a:cs typeface="Constantia"/>
              </a:rPr>
              <a:t>data with index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102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/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6338" y="2455334"/>
            <a:ext cx="67913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07151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April 01,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Step 6: Update data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102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/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931" y="1965327"/>
            <a:ext cx="8419456" cy="458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07151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April 01,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- </a:t>
            </a:r>
            <a:r>
              <a:rPr lang="en-US" sz="4000" dirty="0" err="1" smtClean="0">
                <a:latin typeface="Constantia"/>
                <a:cs typeface="Constantia"/>
              </a:rPr>
              <a:t>Polyfill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Browsers which do not support </a:t>
            </a:r>
            <a:r>
              <a:rPr lang="en-US" dirty="0" err="1" smtClean="0">
                <a:solidFill>
                  <a:srgbClr val="000000"/>
                </a:solidFill>
              </a:rPr>
              <a:t>IndexedDB</a:t>
            </a: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Fallback to </a:t>
            </a:r>
            <a:r>
              <a:rPr lang="en-US" dirty="0" err="1" smtClean="0">
                <a:solidFill>
                  <a:srgbClr val="000000"/>
                </a:solidFill>
              </a:rPr>
              <a:t>WebSQL</a:t>
            </a: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http://nparashuram.com/IndexedDBShim/index.html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Helpful fo</a:t>
            </a:r>
            <a:r>
              <a:rPr lang="en-US" dirty="0" smtClean="0">
                <a:solidFill>
                  <a:srgbClr val="000000"/>
                </a:solidFill>
              </a:rPr>
              <a:t>r Safari browser and mobile browsers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68378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April 01,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25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References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12653" y="1969648"/>
            <a:ext cx="8229600" cy="456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All definitions</a:t>
            </a:r>
          </a:p>
          <a:p>
            <a:pPr marL="342900" indent="-342900" algn="l"/>
            <a:r>
              <a:rPr lang="en-US" sz="1800" dirty="0" smtClean="0">
                <a:solidFill>
                  <a:srgbClr val="000000"/>
                </a:solidFill>
              </a:rPr>
              <a:t>	</a:t>
            </a:r>
            <a:r>
              <a:rPr lang="en-US" sz="1400" i="1" dirty="0" smtClean="0">
                <a:solidFill>
                  <a:srgbClr val="000000"/>
                </a:solidFill>
              </a:rPr>
              <a:t>https</a:t>
            </a:r>
            <a:r>
              <a:rPr lang="en-US" sz="1400" i="1" dirty="0" smtClean="0">
                <a:solidFill>
                  <a:srgbClr val="000000"/>
                </a:solidFill>
              </a:rPr>
              <a:t>://developer.mozilla.org/en-US/docs/Web/API/IndexedDB_API/Basic_Concepts_Behind_IndexedDB</a:t>
            </a:r>
            <a:endParaRPr lang="en-US" sz="1400" i="1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Working </a:t>
            </a:r>
            <a:r>
              <a:rPr lang="en-US" sz="1800" dirty="0" smtClean="0">
                <a:solidFill>
                  <a:srgbClr val="000000"/>
                </a:solidFill>
              </a:rPr>
              <a:t>With </a:t>
            </a:r>
            <a:r>
              <a:rPr lang="en-US" sz="1800" dirty="0" err="1" smtClean="0">
                <a:solidFill>
                  <a:srgbClr val="000000"/>
                </a:solidFill>
              </a:rPr>
              <a:t>IndexedDB</a:t>
            </a:r>
            <a:endParaRPr lang="en-US" sz="1800" dirty="0">
              <a:solidFill>
                <a:srgbClr val="000000"/>
              </a:solidFill>
            </a:endParaRPr>
          </a:p>
          <a:p>
            <a:pPr lvl="1" algn="l"/>
            <a:r>
              <a:rPr lang="en-US" sz="1600" i="1" dirty="0" smtClean="0">
                <a:solidFill>
                  <a:srgbClr val="000000"/>
                </a:solidFill>
              </a:rPr>
              <a:t>http://code.tutsplus.com/tutorials/working-with-indexeddb--net-34673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 err="1" smtClean="0">
                <a:solidFill>
                  <a:srgbClr val="000000"/>
                </a:solidFill>
              </a:rPr>
              <a:t>IndexedDB</a:t>
            </a:r>
            <a:r>
              <a:rPr lang="en-US" sz="1800" dirty="0" smtClean="0">
                <a:solidFill>
                  <a:srgbClr val="000000"/>
                </a:solidFill>
              </a:rPr>
              <a:t> in detail</a:t>
            </a:r>
          </a:p>
          <a:p>
            <a:pPr lvl="1" algn="l"/>
            <a:r>
              <a:rPr lang="en-US" sz="1600" i="1" dirty="0" smtClean="0">
                <a:solidFill>
                  <a:srgbClr val="000000"/>
                </a:solidFill>
              </a:rPr>
              <a:t>https</a:t>
            </a:r>
            <a:r>
              <a:rPr lang="en-US" sz="1600" i="1" dirty="0">
                <a:solidFill>
                  <a:srgbClr val="000000"/>
                </a:solidFill>
              </a:rPr>
              <a:t>://</a:t>
            </a:r>
            <a:r>
              <a:rPr lang="en-US" sz="1600" i="1" dirty="0" smtClean="0">
                <a:solidFill>
                  <a:srgbClr val="000000"/>
                </a:solidFill>
              </a:rPr>
              <a:t>developer.mozilla.org/en-US/docs/Web/API/IndexedDB_API/Using_IndexedDB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IDB </a:t>
            </a:r>
            <a:r>
              <a:rPr lang="en-US" sz="2000" dirty="0" smtClean="0">
                <a:solidFill>
                  <a:srgbClr val="000000"/>
                </a:solidFill>
              </a:rPr>
              <a:t>transaction</a:t>
            </a:r>
          </a:p>
          <a:p>
            <a:pPr lvl="1" algn="l"/>
            <a:r>
              <a:rPr lang="en-US" sz="1600" i="1" dirty="0" smtClean="0">
                <a:solidFill>
                  <a:srgbClr val="000000"/>
                </a:solidFill>
              </a:rPr>
              <a:t>https</a:t>
            </a:r>
            <a:r>
              <a:rPr lang="en-US" sz="1600" i="1" dirty="0">
                <a:solidFill>
                  <a:srgbClr val="000000"/>
                </a:solidFill>
              </a:rPr>
              <a:t>://</a:t>
            </a:r>
            <a:r>
              <a:rPr lang="en-US" sz="1600" i="1" dirty="0" smtClean="0">
                <a:solidFill>
                  <a:srgbClr val="000000"/>
                </a:solidFill>
              </a:rPr>
              <a:t>developer.mozilla.org/en-US/docs/Web/API/IDBTransaction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Asynchronous and Transactional Operation With </a:t>
            </a:r>
            <a:r>
              <a:rPr lang="en-US" sz="1800" dirty="0" err="1" smtClean="0">
                <a:solidFill>
                  <a:srgbClr val="000000"/>
                </a:solidFill>
              </a:rPr>
              <a:t>IndexedDB</a:t>
            </a:r>
            <a:endParaRPr lang="en-US" sz="1800" dirty="0" smtClean="0">
              <a:solidFill>
                <a:srgbClr val="000000"/>
              </a:solidFill>
            </a:endParaRPr>
          </a:p>
          <a:p>
            <a:pPr lvl="1" algn="l"/>
            <a:r>
              <a:rPr lang="en-US" sz="1600" i="1" dirty="0">
                <a:solidFill>
                  <a:srgbClr val="000000"/>
                </a:solidFill>
              </a:rPr>
              <a:t>http://www.extremecss.com/asynchronous-and-transactional-operation-with-indexeddb-tutorial</a:t>
            </a:r>
            <a:r>
              <a:rPr lang="en-US" sz="1600" i="1" dirty="0" smtClean="0">
                <a:solidFill>
                  <a:srgbClr val="000000"/>
                </a:solidFill>
              </a:rPr>
              <a:t>/</a:t>
            </a:r>
            <a:endParaRPr lang="en-US" sz="1800" i="1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Constantia"/>
                <a:cs typeface="Constantia"/>
              </a:rPr>
              <a:t>Good library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>
                <a:solidFill>
                  <a:srgbClr val="000000"/>
                </a:solidFill>
              </a:rPr>
              <a:t>Jquery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IndexedDB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Plugin</a:t>
            </a:r>
            <a:endParaRPr lang="en-US" sz="1600" dirty="0" smtClean="0">
              <a:solidFill>
                <a:srgbClr val="000000"/>
              </a:solidFill>
            </a:endParaRPr>
          </a:p>
          <a:p>
            <a:pPr lvl="1" algn="l"/>
            <a:r>
              <a:rPr lang="en-US" sz="1600" i="1" dirty="0" smtClean="0">
                <a:solidFill>
                  <a:srgbClr val="000000"/>
                </a:solidFill>
              </a:rPr>
              <a:t>	http://nparashuram.com/jquery-indexeddb/</a:t>
            </a:r>
          </a:p>
          <a:p>
            <a:pPr marL="800100" lvl="1" indent="-342900" algn="l">
              <a:buFont typeface="Arial"/>
              <a:buChar char="•"/>
            </a:pPr>
            <a:endParaRPr lang="en-US" sz="1600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/>
              <a:buChar char="•"/>
            </a:pPr>
            <a:endParaRPr lang="en-US" sz="1600" dirty="0" smtClean="0">
              <a:latin typeface="Constantia"/>
              <a:cs typeface="Constantia"/>
            </a:endParaRPr>
          </a:p>
          <a:p>
            <a:pPr marL="342900" indent="-342900" algn="l"/>
            <a:endParaRPr lang="en-US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68378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65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THANK YOU FOR YOUR ATTENTION!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April 01,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26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79793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April 01,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Usage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Store Offline data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Single page app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Data synchronization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Fat-Client website</a:t>
            </a: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68378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April 01,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- Concept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 way to store significant amounts of structured data in client-side (offline </a:t>
            </a:r>
            <a:r>
              <a:rPr lang="en-US" dirty="0" err="1" smtClean="0">
                <a:solidFill>
                  <a:srgbClr val="000000"/>
                </a:solidFill>
              </a:rPr>
              <a:t>NoSQL</a:t>
            </a:r>
            <a:r>
              <a:rPr lang="en-US" dirty="0" smtClean="0">
                <a:solidFill>
                  <a:srgbClr val="000000"/>
                </a:solidFill>
              </a:rPr>
              <a:t> database)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Fast indexing and searching of objects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JS objects &amp; keys 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Asynchronous API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68378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April 01,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- Concept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Database version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22" y="2693028"/>
            <a:ext cx="72104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200187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April 01,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- Concept</a:t>
            </a:r>
            <a:endParaRPr lang="en-US" sz="4000" dirty="0">
              <a:latin typeface="Constantia"/>
              <a:cs typeface="Constantia"/>
            </a:endParaRPr>
          </a:p>
        </p:txBody>
      </p:sp>
      <p:pic>
        <p:nvPicPr>
          <p:cNvPr id="10242" name="Picture 2" descr="http://mattshwery.com/web-storage/img/indexedd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703" y="2161034"/>
            <a:ext cx="8987561" cy="2549917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5061097"/>
            <a:ext cx="8229600" cy="1269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Object Stores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Key</a:t>
            </a:r>
          </a:p>
          <a:p>
            <a:pPr algn="l"/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68378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April 01,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- Concept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/>
            <a:r>
              <a:rPr lang="en-US" b="1" dirty="0" smtClean="0">
                <a:solidFill>
                  <a:srgbClr val="000000"/>
                </a:solidFill>
              </a:rPr>
              <a:t>Data format</a:t>
            </a:r>
            <a:endParaRPr lang="en-US" b="1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Anything </a:t>
            </a:r>
            <a:r>
              <a:rPr lang="en-US" dirty="0" smtClean="0">
                <a:solidFill>
                  <a:srgbClr val="000000"/>
                </a:solidFill>
              </a:rPr>
              <a:t>that can be expressed in </a:t>
            </a:r>
            <a:r>
              <a:rPr lang="en-US" dirty="0" smtClean="0">
                <a:solidFill>
                  <a:srgbClr val="000000"/>
                </a:solidFill>
              </a:rPr>
              <a:t>JavaScript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sz="1600" i="1" dirty="0" smtClean="0">
                <a:solidFill>
                  <a:srgbClr val="000000"/>
                </a:solidFill>
              </a:rPr>
              <a:t>( </a:t>
            </a:r>
            <a:r>
              <a:rPr lang="en-US" sz="1600" i="1" dirty="0" err="1" smtClean="0">
                <a:solidFill>
                  <a:srgbClr val="000000"/>
                </a:solidFill>
              </a:rPr>
              <a:t>boolean</a:t>
            </a:r>
            <a:r>
              <a:rPr lang="en-US" sz="1600" i="1" dirty="0" smtClean="0">
                <a:solidFill>
                  <a:srgbClr val="000000"/>
                </a:solidFill>
              </a:rPr>
              <a:t>, number, string, date, object, array, </a:t>
            </a:r>
            <a:r>
              <a:rPr lang="en-US" sz="1600" i="1" dirty="0" err="1" smtClean="0">
                <a:solidFill>
                  <a:srgbClr val="000000"/>
                </a:solidFill>
              </a:rPr>
              <a:t>regexp</a:t>
            </a:r>
            <a:r>
              <a:rPr lang="en-US" sz="1600" i="1" dirty="0" smtClean="0">
                <a:solidFill>
                  <a:srgbClr val="000000"/>
                </a:solidFill>
              </a:rPr>
              <a:t>, undefined</a:t>
            </a:r>
            <a:r>
              <a:rPr lang="en-US" sz="1600" i="1" dirty="0" smtClean="0">
                <a:solidFill>
                  <a:srgbClr val="000000"/>
                </a:solidFill>
              </a:rPr>
              <a:t>, and </a:t>
            </a:r>
            <a:r>
              <a:rPr lang="en-US" sz="1600" i="1" dirty="0" smtClean="0">
                <a:solidFill>
                  <a:srgbClr val="000000"/>
                </a:solidFill>
              </a:rPr>
              <a:t>null)</a:t>
            </a:r>
            <a:endParaRPr lang="en-US" i="1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71339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April 01,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- Concept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/>
            <a:r>
              <a:rPr lang="en-US" b="1" dirty="0" smtClean="0">
                <a:solidFill>
                  <a:srgbClr val="000000"/>
                </a:solidFill>
              </a:rPr>
              <a:t>Transaction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Is required for any data modification action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3 modes</a:t>
            </a:r>
            <a:r>
              <a:rPr lang="en-US" dirty="0">
                <a:solidFill>
                  <a:srgbClr val="000000"/>
                </a:solidFill>
              </a:rPr>
              <a:t>: </a:t>
            </a:r>
            <a:endParaRPr lang="en-US" dirty="0" smtClean="0">
              <a:solidFill>
                <a:srgbClr val="000000"/>
              </a:solidFill>
            </a:endParaRPr>
          </a:p>
          <a:p>
            <a:pPr marL="1257300" lvl="2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“</a:t>
            </a:r>
            <a:r>
              <a:rPr lang="en-US" dirty="0" err="1" smtClean="0">
                <a:solidFill>
                  <a:srgbClr val="000000"/>
                </a:solidFill>
              </a:rPr>
              <a:t>readonly</a:t>
            </a:r>
            <a:r>
              <a:rPr lang="en-US" dirty="0" smtClean="0">
                <a:solidFill>
                  <a:srgbClr val="000000"/>
                </a:solidFill>
              </a:rPr>
              <a:t>”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“</a:t>
            </a:r>
            <a:r>
              <a:rPr lang="en-US" dirty="0" err="1" smtClean="0">
                <a:solidFill>
                  <a:srgbClr val="000000"/>
                </a:solidFill>
              </a:rPr>
              <a:t>readwrite</a:t>
            </a:r>
            <a:r>
              <a:rPr lang="en-US" dirty="0" smtClean="0">
                <a:solidFill>
                  <a:srgbClr val="000000"/>
                </a:solidFill>
              </a:rPr>
              <a:t>”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“</a:t>
            </a:r>
            <a:r>
              <a:rPr lang="en-US" dirty="0" err="1" smtClean="0">
                <a:solidFill>
                  <a:srgbClr val="000000"/>
                </a:solidFill>
              </a:rPr>
              <a:t>versionchange</a:t>
            </a:r>
            <a:r>
              <a:rPr lang="en-US" dirty="0" smtClean="0">
                <a:solidFill>
                  <a:srgbClr val="000000"/>
                </a:solidFill>
              </a:rPr>
              <a:t>”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Is </a:t>
            </a:r>
            <a:r>
              <a:rPr lang="en-US" dirty="0" smtClean="0">
                <a:solidFill>
                  <a:srgbClr val="000000"/>
                </a:solidFill>
              </a:rPr>
              <a:t>asynchronous</a:t>
            </a: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71339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April 01,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- Concept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/>
            <a:r>
              <a:rPr lang="en-US" b="1" dirty="0" smtClean="0">
                <a:solidFill>
                  <a:srgbClr val="000000"/>
                </a:solidFill>
              </a:rPr>
              <a:t>Key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Keys are </a:t>
            </a:r>
            <a:r>
              <a:rPr lang="en-US" dirty="0" err="1" smtClean="0">
                <a:solidFill>
                  <a:srgbClr val="000000"/>
                </a:solidFill>
              </a:rPr>
              <a:t>IndexedDB's</a:t>
            </a:r>
            <a:r>
              <a:rPr lang="en-US" dirty="0" smtClean="0">
                <a:solidFill>
                  <a:srgbClr val="000000"/>
                </a:solidFill>
              </a:rPr>
              <a:t> version of primary keys.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167" y="3429000"/>
            <a:ext cx="71882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968378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SOFT VIETN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QSOFT VIETNAM.potx</Template>
  <TotalTime>4781</TotalTime>
  <Words>824</Words>
  <Application>Microsoft Office PowerPoint</Application>
  <PresentationFormat>On-screen Show (4:3)</PresentationFormat>
  <Paragraphs>293</Paragraphs>
  <Slides>26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QSOFT VIETNAM</vt:lpstr>
      <vt:lpstr>HTML5 Storage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THANK YOU FOR YOUR ATTENTION!</vt:lpstr>
    </vt:vector>
  </TitlesOfParts>
  <Company>Lotus Mobile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SDK</dc:title>
  <dc:creator>Dung Phi</dc:creator>
  <cp:lastModifiedBy>quypv@qsoftvietnam.com</cp:lastModifiedBy>
  <cp:revision>868</cp:revision>
  <dcterms:created xsi:type="dcterms:W3CDTF">2011-07-05T15:47:08Z</dcterms:created>
  <dcterms:modified xsi:type="dcterms:W3CDTF">2015-04-01T05:03:28Z</dcterms:modified>
</cp:coreProperties>
</file>