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495" r:id="rId1"/>
  </p:sldMasterIdLst>
  <p:notesMasterIdLst>
    <p:notesMasterId r:id="rId31"/>
  </p:notesMasterIdLst>
  <p:handoutMasterIdLst>
    <p:handoutMasterId r:id="rId32"/>
  </p:handoutMasterIdLst>
  <p:sldIdLst>
    <p:sldId id="256" r:id="rId2"/>
    <p:sldId id="387" r:id="rId3"/>
    <p:sldId id="356" r:id="rId4"/>
    <p:sldId id="366" r:id="rId5"/>
    <p:sldId id="367" r:id="rId6"/>
    <p:sldId id="368" r:id="rId7"/>
    <p:sldId id="369" r:id="rId8"/>
    <p:sldId id="357" r:id="rId9"/>
    <p:sldId id="358" r:id="rId10"/>
    <p:sldId id="359" r:id="rId11"/>
    <p:sldId id="380" r:id="rId12"/>
    <p:sldId id="360" r:id="rId13"/>
    <p:sldId id="370" r:id="rId14"/>
    <p:sldId id="371" r:id="rId15"/>
    <p:sldId id="379" r:id="rId16"/>
    <p:sldId id="364" r:id="rId17"/>
    <p:sldId id="374" r:id="rId18"/>
    <p:sldId id="376" r:id="rId19"/>
    <p:sldId id="377" r:id="rId20"/>
    <p:sldId id="372" r:id="rId21"/>
    <p:sldId id="375" r:id="rId22"/>
    <p:sldId id="383" r:id="rId23"/>
    <p:sldId id="382" r:id="rId24"/>
    <p:sldId id="384" r:id="rId25"/>
    <p:sldId id="386" r:id="rId26"/>
    <p:sldId id="381" r:id="rId27"/>
    <p:sldId id="385" r:id="rId28"/>
    <p:sldId id="378" r:id="rId29"/>
    <p:sldId id="33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E5E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42" autoAdjust="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C239D8-9946-CA43-8D24-8F75F9EC746F}" type="datetimeFigureOut">
              <a:rPr lang="en-US" smtClean="0"/>
              <a:pPr/>
              <a:t>08/04/2015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1555D0-D576-144C-A110-33DEAAC5A4F7}" type="slidenum">
              <a:rPr lang="en-US" smtClean="0"/>
              <a:pPr/>
              <a:t>‹#›</a:t>
            </a:fld>
            <a:endParaRPr lang="en-US" dirty="0"/>
          </a:p>
        </p:txBody>
      </p:sp>
    </p:spTree>
    <p:extLst>
      <p:ext uri="{BB962C8B-B14F-4D97-AF65-F5344CB8AC3E}">
        <p14:creationId xmlns:p14="http://schemas.microsoft.com/office/powerpoint/2010/main" val="35570718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3C4F2-547F-4EAC-A4FB-1991884D518B}" type="datetimeFigureOut">
              <a:rPr lang="en-US" smtClean="0"/>
              <a:pPr/>
              <a:t>08/04/2015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45946-0CF3-4C0F-AF5C-F563F65A0652}" type="slidenum">
              <a:rPr lang="en-US" smtClean="0"/>
              <a:pPr/>
              <a:t>‹#›</a:t>
            </a:fld>
            <a:endParaRPr lang="en-US" dirty="0"/>
          </a:p>
        </p:txBody>
      </p:sp>
    </p:spTree>
    <p:extLst>
      <p:ext uri="{BB962C8B-B14F-4D97-AF65-F5344CB8AC3E}">
        <p14:creationId xmlns:p14="http://schemas.microsoft.com/office/powerpoint/2010/main" val="9675180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ietf.org/rfc/rfc2109.tx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When web developers think of storing anything about the user, they immediately think of uploading to the server or saving data in cookie. HTML5 changes that, as there are now several technologies allowing the app to save data on the client device. It might also be sync'd back to the server, or it might only ever stay on the client: that's down to you, the developer.</a:t>
            </a:r>
            <a:endParaRPr lang="en-US" dirty="0" smtClean="0">
              <a:solidFill>
                <a:srgbClr val="000000"/>
              </a:solidFill>
            </a:endParaRPr>
          </a:p>
          <a:p>
            <a:r>
              <a:rPr lang="en-US" dirty="0" smtClean="0"/>
              <a:t>&lt;script&gt;</a:t>
            </a:r>
          </a:p>
          <a:p>
            <a:r>
              <a:rPr lang="en-US" dirty="0" smtClean="0"/>
              <a:t>	// Set cookie by </a:t>
            </a:r>
            <a:r>
              <a:rPr lang="en-US" dirty="0" err="1" smtClean="0"/>
              <a:t>javascript</a:t>
            </a:r>
            <a:endParaRPr lang="en-US" dirty="0" smtClean="0"/>
          </a:p>
          <a:p>
            <a:r>
              <a:rPr lang="en-US" dirty="0" smtClean="0"/>
              <a:t>	</a:t>
            </a:r>
            <a:r>
              <a:rPr lang="en-US" dirty="0" err="1" smtClean="0"/>
              <a:t>document.cookie</a:t>
            </a:r>
            <a:r>
              <a:rPr lang="en-US" dirty="0" smtClean="0"/>
              <a:t> = "username=</a:t>
            </a:r>
            <a:r>
              <a:rPr lang="en-US" dirty="0" err="1" smtClean="0"/>
              <a:t>SonVQ</a:t>
            </a:r>
            <a:r>
              <a:rPr lang="en-US" dirty="0" smtClean="0"/>
              <a:t>; expires=Web, 18 Mar 2015 12:00:00 UTC; path=/";</a:t>
            </a:r>
          </a:p>
          <a:p>
            <a:r>
              <a:rPr lang="en-US" dirty="0" smtClean="0"/>
              <a:t>&lt;/script&gt;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3</a:t>
            </a:fld>
            <a:endParaRPr lang="en-US" dirty="0"/>
          </a:p>
        </p:txBody>
      </p:sp>
    </p:spTree>
    <p:extLst>
      <p:ext uri="{BB962C8B-B14F-4D97-AF65-F5344CB8AC3E}">
        <p14:creationId xmlns:p14="http://schemas.microsoft.com/office/powerpoint/2010/main" val="1341849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smtClean="0">
                <a:solidFill>
                  <a:schemeClr val="tx1"/>
                </a:solidFill>
                <a:effectLst/>
                <a:latin typeface="+mn-lt"/>
                <a:ea typeface="+mn-ea"/>
                <a:cs typeface="+mn-cs"/>
              </a:rPr>
              <a:t>Imagine a game. Application caching would retain the initial HTML document, the JavaScript, the CSS, frequently used icons and images for game characters and scenes, and sound samples. Consequently, the next time the user visited the site, it would load immediately.</a:t>
            </a:r>
          </a:p>
          <a:p>
            <a:pPr marL="171450" indent="-171450">
              <a:buFontTx/>
              <a:buChar char="-"/>
            </a:pPr>
            <a:r>
              <a:rPr lang="en-US" sz="1200" b="0" i="0" kern="1200" dirty="0" smtClean="0">
                <a:solidFill>
                  <a:schemeClr val="tx1"/>
                </a:solidFill>
                <a:effectLst/>
                <a:latin typeface="+mn-lt"/>
                <a:ea typeface="+mn-ea"/>
                <a:cs typeface="+mn-cs"/>
              </a:rPr>
              <a:t>In our game example, visiting the site the second time round would load the site instantly, but what if we wanted to let the user continue playing the game from a previous position, i.e. we'd like to restore the state of the game. The kind of data required is not held in the application cache, because it's user-specific, so this is a job for offline storage. Whenever the user hits save, we upload to the cloud but we also store game data on disk at the same time, i.e. store it offline (for example, we might save the player's health level and the states of all objects and characters inside the game universe). We might even keep a loop running to continuously store the game data offline. That way, the latest changes are still there if the user lost connectivity and had to shut down the browser before they could get online again. It also takes less bandwidth than continuously uploading state to the server, e.g. we might save data locally every 10 seconds, while uploading it only every 5 minutes as a bandwidth-saving measure.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12</a:t>
            </a:fld>
            <a:endParaRPr lang="en-US"/>
          </a:p>
        </p:txBody>
      </p:sp>
    </p:spTree>
    <p:extLst>
      <p:ext uri="{BB962C8B-B14F-4D97-AF65-F5344CB8AC3E}">
        <p14:creationId xmlns:p14="http://schemas.microsoft.com/office/powerpoint/2010/main" val="120679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dirty="0" err="1" smtClean="0">
                <a:solidFill>
                  <a:srgbClr val="0000FF"/>
                </a:solidFill>
              </a:rPr>
              <a:t>var</a:t>
            </a:r>
            <a:r>
              <a:rPr lang="en-US" dirty="0" smtClean="0">
                <a:solidFill>
                  <a:srgbClr val="0000FF"/>
                </a:solidFill>
              </a:rPr>
              <a:t> address = {street : "Tran Thai Tong", building : "</a:t>
            </a:r>
            <a:r>
              <a:rPr lang="en-US" dirty="0" err="1" smtClean="0">
                <a:solidFill>
                  <a:srgbClr val="0000FF"/>
                </a:solidFill>
              </a:rPr>
              <a:t>Qsoft</a:t>
            </a:r>
            <a:r>
              <a:rPr lang="en-US" dirty="0" smtClean="0">
                <a:solidFill>
                  <a:srgbClr val="0000FF"/>
                </a:solidFill>
              </a:rPr>
              <a:t>"}</a:t>
            </a:r>
          </a:p>
          <a:p>
            <a:pPr lvl="1" algn="l"/>
            <a:r>
              <a:rPr lang="en-US" dirty="0" err="1" smtClean="0">
                <a:solidFill>
                  <a:srgbClr val="0000FF"/>
                </a:solidFill>
              </a:rPr>
              <a:t>var</a:t>
            </a:r>
            <a:r>
              <a:rPr lang="en-US" dirty="0" smtClean="0">
                <a:solidFill>
                  <a:srgbClr val="0000FF"/>
                </a:solidFill>
              </a:rPr>
              <a:t> </a:t>
            </a:r>
            <a:r>
              <a:rPr lang="en-US" dirty="0" err="1" smtClean="0">
                <a:solidFill>
                  <a:srgbClr val="0000FF"/>
                </a:solidFill>
              </a:rPr>
              <a:t>testObject</a:t>
            </a:r>
            <a:r>
              <a:rPr lang="en-US" dirty="0" smtClean="0">
                <a:solidFill>
                  <a:srgbClr val="0000FF"/>
                </a:solidFill>
              </a:rPr>
              <a:t> = {name : "</a:t>
            </a:r>
            <a:r>
              <a:rPr lang="en-US" dirty="0" err="1" smtClean="0">
                <a:solidFill>
                  <a:srgbClr val="0000FF"/>
                </a:solidFill>
              </a:rPr>
              <a:t>sonvq</a:t>
            </a:r>
            <a:r>
              <a:rPr lang="en-US" dirty="0" smtClean="0">
                <a:solidFill>
                  <a:srgbClr val="0000FF"/>
                </a:solidFill>
              </a:rPr>
              <a:t>", gender : "male", address : address};</a:t>
            </a:r>
          </a:p>
          <a:p>
            <a:pPr lvl="1" algn="l"/>
            <a:r>
              <a:rPr lang="en-US" dirty="0" smtClean="0">
                <a:solidFill>
                  <a:srgbClr val="0000FF"/>
                </a:solidFill>
              </a:rPr>
              <a:t> </a:t>
            </a:r>
          </a:p>
          <a:p>
            <a:pPr lvl="1" algn="l"/>
            <a:r>
              <a:rPr lang="en-US" dirty="0" err="1" smtClean="0">
                <a:solidFill>
                  <a:srgbClr val="0000FF"/>
                </a:solidFill>
              </a:rPr>
              <a:t>localStorage.setItem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 </a:t>
            </a:r>
            <a:r>
              <a:rPr lang="en-US" dirty="0" err="1" smtClean="0">
                <a:solidFill>
                  <a:srgbClr val="0000FF"/>
                </a:solidFill>
              </a:rPr>
              <a:t>JSON.stringify</a:t>
            </a:r>
            <a:r>
              <a:rPr lang="en-US" dirty="0" smtClean="0">
                <a:solidFill>
                  <a:srgbClr val="0000FF"/>
                </a:solidFill>
              </a:rPr>
              <a:t>(</a:t>
            </a:r>
            <a:r>
              <a:rPr lang="en-US" dirty="0" err="1" smtClean="0">
                <a:solidFill>
                  <a:srgbClr val="0000FF"/>
                </a:solidFill>
              </a:rPr>
              <a:t>testObject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console.log(</a:t>
            </a:r>
            <a:r>
              <a:rPr lang="en-US" dirty="0" err="1" smtClean="0">
                <a:solidFill>
                  <a:srgbClr val="0000FF"/>
                </a:solidFill>
              </a:rPr>
              <a:t>JSON.parse</a:t>
            </a:r>
            <a:r>
              <a:rPr lang="en-US" dirty="0" smtClean="0">
                <a:solidFill>
                  <a:srgbClr val="0000FF"/>
                </a:solidFill>
              </a:rPr>
              <a:t>(</a:t>
            </a:r>
            <a:r>
              <a:rPr lang="en-US" dirty="0" err="1" smtClean="0">
                <a:solidFill>
                  <a:srgbClr val="0000FF"/>
                </a:solidFill>
              </a:rPr>
              <a:t>localStorage.getItem</a:t>
            </a:r>
            <a:r>
              <a:rPr lang="en-US" dirty="0" smtClean="0">
                <a:solidFill>
                  <a:srgbClr val="0000FF"/>
                </a:solidFill>
              </a:rPr>
              <a:t>("</a:t>
            </a:r>
            <a:r>
              <a:rPr lang="en-US" dirty="0" err="1" smtClean="0">
                <a:solidFill>
                  <a:srgbClr val="0000FF"/>
                </a:solidFill>
              </a:rPr>
              <a:t>userObject</a:t>
            </a:r>
            <a:r>
              <a:rPr lang="en-US" dirty="0" smtClean="0">
                <a:solidFill>
                  <a:srgbClr val="0000FF"/>
                </a:solidFill>
              </a:rPr>
              <a:t>")));</a:t>
            </a:r>
          </a:p>
          <a:p>
            <a:pPr lvl="1" algn="l"/>
            <a:r>
              <a:rPr lang="en-US" dirty="0" smtClean="0">
                <a:solidFill>
                  <a:srgbClr val="0000FF"/>
                </a:solidFill>
              </a:rPr>
              <a:t>				</a:t>
            </a:r>
            <a:endParaRPr lang="en-US" sz="1400" b="1" dirty="0" smtClean="0">
              <a:solidFill>
                <a:srgbClr val="0000FF"/>
              </a:solidFill>
            </a:endParaRP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16</a:t>
            </a:fld>
            <a:endParaRPr lang="en-US"/>
          </a:p>
        </p:txBody>
      </p:sp>
    </p:spTree>
    <p:extLst>
      <p:ext uri="{BB962C8B-B14F-4D97-AF65-F5344CB8AC3E}">
        <p14:creationId xmlns:p14="http://schemas.microsoft.com/office/powerpoint/2010/main" val="1682430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18</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sz="1200" b="0" i="0" kern="1200" dirty="0" smtClean="0">
                <a:solidFill>
                  <a:schemeClr val="tx1"/>
                </a:solidFill>
                <a:effectLst/>
                <a:latin typeface="+mn-lt"/>
                <a:ea typeface="+mn-ea"/>
                <a:cs typeface="+mn-cs"/>
              </a:rPr>
              <a:t> </a:t>
            </a:r>
            <a:r>
              <a:rPr lang="en-US" dirty="0" smtClean="0"/>
              <a:t>reader = new</a:t>
            </a:r>
            <a:r>
              <a:rPr lang="en-US" sz="1200" b="0" i="0" kern="1200" dirty="0" smtClean="0">
                <a:solidFill>
                  <a:schemeClr val="tx1"/>
                </a:solidFill>
                <a:effectLst/>
                <a:latin typeface="+mn-lt"/>
                <a:ea typeface="+mn-ea"/>
                <a:cs typeface="+mn-cs"/>
              </a:rPr>
              <a:t> </a:t>
            </a:r>
            <a:r>
              <a:rPr lang="en-US" dirty="0" err="1" smtClean="0"/>
              <a:t>FileReader</a:t>
            </a:r>
            <a:r>
              <a:rPr lang="en-US" dirty="0" smtClean="0"/>
              <a:t>();</a:t>
            </a:r>
          </a:p>
          <a:p>
            <a:pPr fontAlgn="base"/>
            <a:r>
              <a:rPr lang="en-US" sz="1200" b="0" i="0" kern="1200" dirty="0" smtClean="0">
                <a:solidFill>
                  <a:schemeClr val="tx1"/>
                </a:solidFill>
                <a:effectLst/>
                <a:latin typeface="+mn-lt"/>
                <a:ea typeface="+mn-ea"/>
                <a:cs typeface="+mn-cs"/>
              </a:rPr>
              <a:t>// Read in the image file as a data URL.</a:t>
            </a:r>
          </a:p>
          <a:p>
            <a:pPr fontAlgn="base"/>
            <a:r>
              <a:rPr lang="en-US" sz="1200" b="0" i="0" kern="1200" dirty="0" err="1" smtClean="0">
                <a:solidFill>
                  <a:schemeClr val="tx1"/>
                </a:solidFill>
                <a:effectLst/>
                <a:latin typeface="+mn-lt"/>
                <a:ea typeface="+mn-ea"/>
                <a:cs typeface="+mn-cs"/>
              </a:rPr>
              <a:t>reader.readAsDataURL</a:t>
            </a:r>
            <a:r>
              <a:rPr lang="en-US" sz="1200" b="0" i="0" kern="1200" dirty="0" smtClean="0">
                <a:solidFill>
                  <a:schemeClr val="tx1"/>
                </a:solidFill>
                <a:effectLst/>
                <a:latin typeface="+mn-lt"/>
                <a:ea typeface="+mn-ea"/>
                <a:cs typeface="+mn-cs"/>
              </a:rPr>
              <a:t>(f);</a:t>
            </a:r>
          </a:p>
          <a:p>
            <a:pPr fontAlgn="base"/>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imgCanvas</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document.createElement</a:t>
            </a:r>
            <a:r>
              <a:rPr lang="en-US" sz="1200" b="0" i="0" kern="1200" dirty="0" smtClean="0">
                <a:solidFill>
                  <a:schemeClr val="tx1"/>
                </a:solidFill>
                <a:effectLst/>
                <a:latin typeface="+mn-lt"/>
                <a:ea typeface="+mn-ea"/>
                <a:cs typeface="+mn-cs"/>
              </a:rPr>
              <a:t>("canvas"),</a:t>
            </a:r>
          </a:p>
          <a:p>
            <a:pPr fontAlgn="base"/>
            <a:r>
              <a:rPr lang="en-US" sz="1200" b="0" i="0" kern="1200" dirty="0" err="1" smtClean="0">
                <a:solidFill>
                  <a:schemeClr val="tx1"/>
                </a:solidFill>
                <a:effectLst/>
                <a:latin typeface="+mn-lt"/>
                <a:ea typeface="+mn-ea"/>
                <a:cs typeface="+mn-cs"/>
              </a:rPr>
              <a:t>imgContext</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imgCanvas.getContext</a:t>
            </a:r>
            <a:r>
              <a:rPr lang="en-US" sz="1200" b="0" i="0" kern="1200" dirty="0" smtClean="0">
                <a:solidFill>
                  <a:schemeClr val="tx1"/>
                </a:solidFill>
                <a:effectLst/>
                <a:latin typeface="+mn-lt"/>
                <a:ea typeface="+mn-ea"/>
                <a:cs typeface="+mn-cs"/>
              </a:rPr>
              <a:t>("2d");</a:t>
            </a:r>
          </a:p>
          <a:p>
            <a:r>
              <a:rPr lang="en-US" dirty="0" smtClean="0"/>
              <a:t>// Save image as a data URL</a:t>
            </a:r>
          </a:p>
          <a:p>
            <a:r>
              <a:rPr lang="en-US" dirty="0" err="1" smtClean="0"/>
              <a:t>storageFiles.elephant</a:t>
            </a:r>
            <a:r>
              <a:rPr lang="en-US" dirty="0" smtClean="0"/>
              <a:t> = </a:t>
            </a:r>
            <a:r>
              <a:rPr lang="en-US" dirty="0" err="1" smtClean="0"/>
              <a:t>imgCanvas.toDataURL</a:t>
            </a:r>
            <a:r>
              <a:rPr lang="en-US" dirty="0" smtClean="0"/>
              <a:t>("image/</a:t>
            </a:r>
            <a:r>
              <a:rPr lang="en-US" dirty="0" err="1" smtClean="0"/>
              <a:t>png</a:t>
            </a:r>
            <a:r>
              <a:rPr lang="en-US" dirty="0" smtClean="0"/>
              <a: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19</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solidFill>
                  <a:srgbClr val="0000FF"/>
                </a:solidFill>
              </a:rPr>
              <a:t>if (</a:t>
            </a:r>
            <a:r>
              <a:rPr lang="en-US" dirty="0" err="1" smtClean="0">
                <a:solidFill>
                  <a:srgbClr val="0000FF"/>
                </a:solidFill>
              </a:rPr>
              <a:t>navigator.onLine</a:t>
            </a:r>
            <a:r>
              <a:rPr lang="en-US" dirty="0" smtClean="0">
                <a:solidFill>
                  <a:srgbClr val="0000FF"/>
                </a:solidFill>
              </a:rPr>
              <a:t>) { </a:t>
            </a:r>
          </a:p>
          <a:p>
            <a:pPr algn="l"/>
            <a:r>
              <a:rPr lang="en-US" dirty="0" smtClean="0">
                <a:solidFill>
                  <a:srgbClr val="0000FF"/>
                </a:solidFill>
              </a:rPr>
              <a:t>	alert ("Browser is online"); 	</a:t>
            </a:r>
          </a:p>
          <a:p>
            <a:pPr algn="l"/>
            <a:r>
              <a:rPr lang="en-US" dirty="0" smtClean="0">
                <a:solidFill>
                  <a:srgbClr val="0000FF"/>
                </a:solidFill>
              </a:rPr>
              <a:t>} else { </a:t>
            </a:r>
          </a:p>
          <a:p>
            <a:pPr algn="l"/>
            <a:r>
              <a:rPr lang="en-US" dirty="0" smtClean="0">
                <a:solidFill>
                  <a:srgbClr val="0000FF"/>
                </a:solidFill>
              </a:rPr>
              <a:t>	alert("Browser is offline"); </a:t>
            </a:r>
          </a:p>
          <a:p>
            <a:pPr algn="l"/>
            <a:r>
              <a:rPr lang="en-US" dirty="0" smtClean="0">
                <a:solidFill>
                  <a:srgbClr val="0000FF"/>
                </a:solidFill>
              </a:rPr>
              <a:t>}</a:t>
            </a:r>
          </a:p>
          <a:p>
            <a:pPr algn="l"/>
            <a:endParaRPr lang="en-US" b="1" dirty="0" smtClean="0">
              <a:solidFill>
                <a:srgbClr val="0000FF"/>
              </a:solidFill>
            </a:endParaRPr>
          </a:p>
          <a:p>
            <a:pPr algn="l"/>
            <a:r>
              <a:rPr lang="en-US" dirty="0" err="1" smtClean="0">
                <a:solidFill>
                  <a:srgbClr val="0000FF"/>
                </a:solidFill>
              </a:rPr>
              <a:t>window.addEventListener</a:t>
            </a:r>
            <a:r>
              <a:rPr lang="en-US" dirty="0" smtClean="0">
                <a:solidFill>
                  <a:srgbClr val="0000FF"/>
                </a:solidFill>
              </a:rPr>
              <a:t>('online',  </a:t>
            </a:r>
            <a:r>
              <a:rPr lang="en-US" dirty="0" err="1" smtClean="0">
                <a:solidFill>
                  <a:srgbClr val="0000FF"/>
                </a:solidFill>
              </a:rPr>
              <a:t>updateOnlineStatus</a:t>
            </a:r>
            <a:r>
              <a:rPr lang="en-US" dirty="0" smtClean="0">
                <a:solidFill>
                  <a:srgbClr val="0000FF"/>
                </a:solidFill>
              </a:rPr>
              <a:t>);</a:t>
            </a:r>
          </a:p>
          <a:p>
            <a:pPr algn="l"/>
            <a:r>
              <a:rPr lang="en-US" dirty="0" err="1" smtClean="0">
                <a:solidFill>
                  <a:srgbClr val="0000FF"/>
                </a:solidFill>
              </a:rPr>
              <a:t>window.addEventListener</a:t>
            </a:r>
            <a:r>
              <a:rPr lang="en-US" dirty="0" smtClean="0">
                <a:solidFill>
                  <a:srgbClr val="0000FF"/>
                </a:solidFill>
              </a:rPr>
              <a:t>('offline', </a:t>
            </a:r>
            <a:r>
              <a:rPr lang="en-US" dirty="0" err="1" smtClean="0">
                <a:solidFill>
                  <a:srgbClr val="0000FF"/>
                </a:solidFill>
              </a:rPr>
              <a:t>updateOfflineStatus</a:t>
            </a:r>
            <a:r>
              <a:rPr lang="en-US" dirty="0" smtClean="0">
                <a:solidFill>
                  <a:srgbClr val="0000FF"/>
                </a:solidFill>
              </a:rPr>
              <a: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20</a:t>
            </a:fld>
            <a:endParaRPr lang="en-US"/>
          </a:p>
        </p:txBody>
      </p:sp>
    </p:spTree>
    <p:extLst>
      <p:ext uri="{BB962C8B-B14F-4D97-AF65-F5344CB8AC3E}">
        <p14:creationId xmlns:p14="http://schemas.microsoft.com/office/powerpoint/2010/main" val="323593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21</a:t>
            </a:fld>
            <a:endParaRPr lang="en-US" dirty="0"/>
          </a:p>
        </p:txBody>
      </p:sp>
    </p:spTree>
    <p:extLst>
      <p:ext uri="{BB962C8B-B14F-4D97-AF65-F5344CB8AC3E}">
        <p14:creationId xmlns:p14="http://schemas.microsoft.com/office/powerpoint/2010/main" val="56461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a:t>
            </a:r>
          </a:p>
          <a:p>
            <a:r>
              <a:rPr lang="en-US" dirty="0" smtClean="0"/>
              <a:t>	</a:t>
            </a:r>
            <a:r>
              <a:rPr lang="en-US" dirty="0" err="1" smtClean="0"/>
              <a:t>var</a:t>
            </a:r>
            <a:r>
              <a:rPr lang="en-US" dirty="0" smtClean="0"/>
              <a:t> </a:t>
            </a:r>
            <a:r>
              <a:rPr lang="en-US" dirty="0" err="1" smtClean="0"/>
              <a:t>feedbackarea</a:t>
            </a:r>
            <a:r>
              <a:rPr lang="en-US" dirty="0" smtClean="0"/>
              <a:t> = </a:t>
            </a:r>
            <a:r>
              <a:rPr lang="en-US" dirty="0" err="1" smtClean="0"/>
              <a:t>document.getElementById</a:t>
            </a:r>
            <a:r>
              <a:rPr lang="en-US" dirty="0" smtClean="0"/>
              <a:t>("feedback")</a:t>
            </a:r>
          </a:p>
          <a:p>
            <a:r>
              <a:rPr lang="en-US" dirty="0" smtClean="0"/>
              <a:t>	if (</a:t>
            </a:r>
            <a:r>
              <a:rPr lang="en-US" dirty="0" err="1" smtClean="0"/>
              <a:t>feedbackarea.addBehavior</a:t>
            </a:r>
            <a:r>
              <a:rPr lang="en-US" dirty="0" smtClean="0"/>
              <a:t>){</a:t>
            </a:r>
          </a:p>
          <a:p>
            <a:r>
              <a:rPr lang="en-US" dirty="0" smtClean="0"/>
              <a:t>		</a:t>
            </a:r>
            <a:r>
              <a:rPr lang="en-US" dirty="0" err="1" smtClean="0"/>
              <a:t>feedbackarea.load</a:t>
            </a:r>
            <a:r>
              <a:rPr lang="en-US" dirty="0" smtClean="0"/>
              <a:t>("</a:t>
            </a:r>
            <a:r>
              <a:rPr lang="en-US" dirty="0" err="1" smtClean="0"/>
              <a:t>feedbackpersist</a:t>
            </a:r>
            <a:r>
              <a:rPr lang="en-US" dirty="0" smtClean="0"/>
              <a:t>") </a:t>
            </a:r>
          </a:p>
          <a:p>
            <a:r>
              <a:rPr lang="en-US" dirty="0" smtClean="0"/>
              <a:t>		if (</a:t>
            </a:r>
            <a:r>
              <a:rPr lang="en-US" dirty="0" err="1" smtClean="0"/>
              <a:t>feedbackarea.getAttribute</a:t>
            </a:r>
            <a:r>
              <a:rPr lang="en-US" dirty="0" smtClean="0"/>
              <a:t>("</a:t>
            </a:r>
            <a:r>
              <a:rPr lang="en-US" dirty="0" err="1" smtClean="0"/>
              <a:t>feedbackattribute</a:t>
            </a:r>
            <a:r>
              <a:rPr lang="en-US" dirty="0" smtClean="0"/>
              <a:t>")){ </a:t>
            </a:r>
          </a:p>
          <a:p>
            <a:r>
              <a:rPr lang="en-US" dirty="0" smtClean="0"/>
              <a:t>			</a:t>
            </a:r>
            <a:r>
              <a:rPr lang="en-US" dirty="0" err="1" smtClean="0"/>
              <a:t>feedbackarea.value</a:t>
            </a:r>
            <a:r>
              <a:rPr lang="en-US" dirty="0" smtClean="0"/>
              <a:t> = </a:t>
            </a:r>
            <a:r>
              <a:rPr lang="en-US" dirty="0" err="1" smtClean="0"/>
              <a:t>feedbackarea.getAttribute</a:t>
            </a:r>
            <a:r>
              <a:rPr lang="en-US" dirty="0" smtClean="0"/>
              <a:t>("</a:t>
            </a:r>
            <a:r>
              <a:rPr lang="en-US" dirty="0" err="1" smtClean="0"/>
              <a:t>feedbackattribute</a:t>
            </a:r>
            <a:r>
              <a:rPr lang="en-US" dirty="0" smtClean="0"/>
              <a:t>") </a:t>
            </a:r>
          </a:p>
          <a:p>
            <a:r>
              <a:rPr lang="en-US" dirty="0" smtClean="0"/>
              <a:t>		}</a:t>
            </a:r>
          </a:p>
          <a:p>
            <a:r>
              <a:rPr lang="en-US" dirty="0" smtClean="0"/>
              <a:t>		</a:t>
            </a:r>
            <a:r>
              <a:rPr lang="en-US" dirty="0" err="1" smtClean="0"/>
              <a:t>feedbackarea.onkeyup</a:t>
            </a:r>
            <a:r>
              <a:rPr lang="en-US" dirty="0" smtClean="0"/>
              <a:t> = function(e){</a:t>
            </a:r>
          </a:p>
          <a:p>
            <a:r>
              <a:rPr lang="en-US" dirty="0" smtClean="0"/>
              <a:t>			</a:t>
            </a:r>
            <a:r>
              <a:rPr lang="en-US" dirty="0" err="1" smtClean="0"/>
              <a:t>feedbackarea.setAttribute</a:t>
            </a:r>
            <a:r>
              <a:rPr lang="en-US" dirty="0" smtClean="0"/>
              <a:t>("</a:t>
            </a:r>
            <a:r>
              <a:rPr lang="en-US" dirty="0" err="1" smtClean="0"/>
              <a:t>feedbackattribute</a:t>
            </a:r>
            <a:r>
              <a:rPr lang="en-US" dirty="0" smtClean="0"/>
              <a:t>", </a:t>
            </a:r>
            <a:r>
              <a:rPr lang="en-US" dirty="0" err="1" smtClean="0"/>
              <a:t>this.value</a:t>
            </a:r>
            <a:r>
              <a:rPr lang="en-US" dirty="0" smtClean="0"/>
              <a:t>) </a:t>
            </a:r>
          </a:p>
          <a:p>
            <a:r>
              <a:rPr lang="en-US" dirty="0" smtClean="0"/>
              <a:t>			</a:t>
            </a:r>
            <a:r>
              <a:rPr lang="en-US" dirty="0" err="1" smtClean="0"/>
              <a:t>feedbackarea.save</a:t>
            </a:r>
            <a:r>
              <a:rPr lang="en-US" dirty="0" smtClean="0"/>
              <a:t>("</a:t>
            </a:r>
            <a:r>
              <a:rPr lang="en-US" dirty="0" err="1" smtClean="0"/>
              <a:t>feedbackpersist</a:t>
            </a:r>
            <a:r>
              <a:rPr lang="en-US" dirty="0" smtClean="0"/>
              <a:t>") </a:t>
            </a:r>
          </a:p>
          <a:p>
            <a:r>
              <a:rPr lang="en-US" dirty="0" smtClean="0"/>
              <a:t>		}</a:t>
            </a:r>
          </a:p>
          <a:p>
            <a:r>
              <a:rPr lang="en-US" dirty="0" smtClean="0"/>
              <a:t>	}</a:t>
            </a:r>
          </a:p>
          <a:p>
            <a:r>
              <a:rPr lang="en-US" dirty="0" smtClean="0"/>
              <a:t>&lt;/script&gt;</a:t>
            </a:r>
          </a:p>
          <a:p>
            <a:r>
              <a:rPr lang="en-US" dirty="0" smtClean="0"/>
              <a:t>&lt;</a:t>
            </a:r>
            <a:r>
              <a:rPr lang="en-US" dirty="0" err="1" smtClean="0"/>
              <a:t>textarea</a:t>
            </a:r>
            <a:r>
              <a:rPr lang="en-US" dirty="0" smtClean="0"/>
              <a:t> id="feedback" style="</a:t>
            </a:r>
            <a:r>
              <a:rPr lang="en-US" dirty="0" err="1" smtClean="0"/>
              <a:t>behavior:url</a:t>
            </a:r>
            <a:r>
              <a:rPr lang="en-US" dirty="0" smtClean="0"/>
              <a:t>('#</a:t>
            </a:r>
            <a:r>
              <a:rPr lang="en-US" dirty="0" err="1" smtClean="0"/>
              <a:t>default#userData</a:t>
            </a:r>
            <a:r>
              <a:rPr lang="en-US" dirty="0" smtClean="0"/>
              <a:t>')"&gt;&lt;/</a:t>
            </a:r>
            <a:r>
              <a:rPr lang="en-US" dirty="0" err="1" smtClean="0"/>
              <a:t>textarea</a:t>
            </a:r>
            <a:r>
              <a:rPr lang="en-US" dirty="0" smtClean="0"/>
              <a:t>&gt;</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25</a:t>
            </a:fld>
            <a:endParaRPr lang="en-US" dirty="0"/>
          </a:p>
        </p:txBody>
      </p:sp>
    </p:spTree>
    <p:extLst>
      <p:ext uri="{BB962C8B-B14F-4D97-AF65-F5344CB8AC3E}">
        <p14:creationId xmlns:p14="http://schemas.microsoft.com/office/powerpoint/2010/main" val="239887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&lt;script&gt;</a:t>
            </a:r>
          </a:p>
          <a:p>
            <a:r>
              <a:rPr lang="en-US" dirty="0" smtClean="0"/>
              <a:t>// Store an object - store.js uses </a:t>
            </a:r>
            <a:r>
              <a:rPr lang="en-US" dirty="0" err="1" smtClean="0"/>
              <a:t>JSON.stringify</a:t>
            </a:r>
            <a:r>
              <a:rPr lang="en-US" dirty="0" smtClean="0"/>
              <a:t> under the hood</a:t>
            </a:r>
          </a:p>
          <a:p>
            <a:r>
              <a:rPr lang="en-US" dirty="0" err="1" smtClean="0"/>
              <a:t>store.set</a:t>
            </a:r>
            <a:r>
              <a:rPr lang="en-US" dirty="0" smtClean="0"/>
              <a:t>('user', { name : '</a:t>
            </a:r>
            <a:r>
              <a:rPr lang="en-US" dirty="0" err="1" smtClean="0"/>
              <a:t>sonvq</a:t>
            </a:r>
            <a:r>
              <a:rPr lang="en-US" dirty="0" smtClean="0"/>
              <a:t>', department: 'sd2' })</a:t>
            </a:r>
          </a:p>
          <a:p>
            <a:endParaRPr lang="en-US" dirty="0" smtClean="0"/>
          </a:p>
          <a:p>
            <a:r>
              <a:rPr lang="en-US" dirty="0" smtClean="0"/>
              <a:t>// Get 'user'</a:t>
            </a:r>
          </a:p>
          <a:p>
            <a:r>
              <a:rPr lang="en-US" dirty="0" err="1" smtClean="0"/>
              <a:t>store.get</a:t>
            </a:r>
            <a:r>
              <a:rPr lang="en-US" dirty="0" smtClean="0"/>
              <a:t>('user')</a:t>
            </a:r>
          </a:p>
          <a:p>
            <a:endParaRPr lang="en-US" dirty="0" smtClean="0"/>
          </a:p>
          <a:p>
            <a:r>
              <a:rPr lang="en-US" dirty="0" smtClean="0"/>
              <a:t>// Remove 'user'</a:t>
            </a:r>
          </a:p>
          <a:p>
            <a:r>
              <a:rPr lang="en-US" dirty="0" err="1" smtClean="0"/>
              <a:t>store.remove</a:t>
            </a:r>
            <a:r>
              <a:rPr lang="en-US" dirty="0" smtClean="0"/>
              <a:t>('user')</a:t>
            </a:r>
          </a:p>
          <a:p>
            <a:endParaRPr lang="en-US" dirty="0" smtClean="0"/>
          </a:p>
          <a:p>
            <a:r>
              <a:rPr lang="en-US" dirty="0" smtClean="0"/>
              <a:t>// Clear all keys</a:t>
            </a:r>
          </a:p>
          <a:p>
            <a:r>
              <a:rPr lang="en-US" dirty="0" err="1" smtClean="0"/>
              <a:t>store.clear</a:t>
            </a:r>
            <a:r>
              <a:rPr lang="en-US" dirty="0" smtClean="0"/>
              <a:t>()</a:t>
            </a:r>
          </a:p>
          <a:p>
            <a:r>
              <a:rPr lang="en-US" dirty="0" smtClean="0"/>
              <a:t>&lt;/script&gt;</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27</a:t>
            </a:fld>
            <a:endParaRPr lang="en-US" dirty="0"/>
          </a:p>
        </p:txBody>
      </p:sp>
    </p:spTree>
    <p:extLst>
      <p:ext uri="{BB962C8B-B14F-4D97-AF65-F5344CB8AC3E}">
        <p14:creationId xmlns:p14="http://schemas.microsoft.com/office/powerpoint/2010/main" val="1828636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 </a:t>
            </a:r>
            <a:r>
              <a:rPr lang="en-US" dirty="0" err="1" smtClean="0"/>
              <a:t>trong</a:t>
            </a:r>
            <a:r>
              <a:rPr lang="en-US" dirty="0" smtClean="0"/>
              <a:t> </a:t>
            </a:r>
            <a:r>
              <a:rPr lang="en-US" dirty="0" err="1" smtClean="0"/>
              <a:t>truong</a:t>
            </a:r>
            <a:r>
              <a:rPr lang="en-US" dirty="0" smtClean="0"/>
              <a:t> hop host http:http://128.199.89.119/demo/ls/save-storage.html</a:t>
            </a:r>
          </a:p>
          <a:p>
            <a:r>
              <a:rPr lang="en-US" dirty="0" smtClean="0"/>
              <a:t>//thieusmith.com/ bi die</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28</a:t>
            </a:fld>
            <a:endParaRPr lang="en-US" dirty="0"/>
          </a:p>
        </p:txBody>
      </p:sp>
    </p:spTree>
    <p:extLst>
      <p:ext uri="{BB962C8B-B14F-4D97-AF65-F5344CB8AC3E}">
        <p14:creationId xmlns:p14="http://schemas.microsoft.com/office/powerpoint/2010/main" val="339335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often store your settings for a website, such as your preferred language or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Cookies can store a wide range of information, including personally identifiable information (such as your name, home address, email address, or telephone number)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Cookies have been around since the early days of the web. They were originally intended to associate a little data with the user, though these days, most applications only store identifying information, and store the rest of the user's data on the server. Still, the fact that cookies can store some data does put them in the category of offline storage. However, the data capacity is extremely limited, as low as 20 cookies limited to 4KB each according to </a:t>
            </a:r>
            <a:r>
              <a:rPr lang="en-US" sz="1200" u="sng" dirty="0" smtClean="0">
                <a:hlinkClick r:id="rId3"/>
              </a:rPr>
              <a:t>specification</a:t>
            </a:r>
            <a:r>
              <a:rPr lang="en-US" sz="1200" dirty="0" smtClean="0"/>
              <a:t>. Just as important, cookies slow down network activity because they are transferred to and from the server inside HTTP headers.</a:t>
            </a:r>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4</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5</a:t>
            </a:fld>
            <a:endParaRPr lang="en-US" dirty="0"/>
          </a:p>
        </p:txBody>
      </p:sp>
    </p:spTree>
    <p:extLst>
      <p:ext uri="{BB962C8B-B14F-4D97-AF65-F5344CB8AC3E}">
        <p14:creationId xmlns:p14="http://schemas.microsoft.com/office/powerpoint/2010/main" val="744735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6</a:t>
            </a:fld>
            <a:endParaRPr lang="en-US" dirty="0"/>
          </a:p>
        </p:txBody>
      </p:sp>
    </p:spTree>
    <p:extLst>
      <p:ext uri="{BB962C8B-B14F-4D97-AF65-F5344CB8AC3E}">
        <p14:creationId xmlns:p14="http://schemas.microsoft.com/office/powerpoint/2010/main" val="1288610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7</a:t>
            </a:fld>
            <a:endParaRPr lang="en-US" dirty="0"/>
          </a:p>
        </p:txBody>
      </p:sp>
    </p:spTree>
    <p:extLst>
      <p:ext uri="{BB962C8B-B14F-4D97-AF65-F5344CB8AC3E}">
        <p14:creationId xmlns:p14="http://schemas.microsoft.com/office/powerpoint/2010/main" val="1166241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First, you can make your app work when the user is offline, possibly sync'ing data back once the network is connected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show a large amount of data as soon as the user clicks on to your site, instead of waiting for it to download again.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Offline technologies support caching and detailed control over caching process. Therefore, web apps can boot quickly and show data instantly.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8</a:t>
            </a:fld>
            <a:endParaRPr lang="en-US" dirty="0"/>
          </a:p>
        </p:txBody>
      </p:sp>
    </p:spTree>
    <p:extLst>
      <p:ext uri="{BB962C8B-B14F-4D97-AF65-F5344CB8AC3E}">
        <p14:creationId xmlns:p14="http://schemas.microsoft.com/office/powerpoint/2010/main" val="2395360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data is more vulnerable and the user can't access it from multiple clients, so you should only use it for non-critical data, e.g. a list of recent searches, in particular cached versions of data that's also "in the cloud". </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9</a:t>
            </a:fld>
            <a:endParaRPr lang="en-US" dirty="0"/>
          </a:p>
        </p:txBody>
      </p:sp>
    </p:spTree>
    <p:extLst>
      <p:ext uri="{BB962C8B-B14F-4D97-AF65-F5344CB8AC3E}">
        <p14:creationId xmlns:p14="http://schemas.microsoft.com/office/powerpoint/2010/main" val="369167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10</a:t>
            </a:fld>
            <a:endParaRPr lang="en-US" dirty="0"/>
          </a:p>
        </p:txBody>
      </p:sp>
    </p:spTree>
    <p:extLst>
      <p:ext uri="{BB962C8B-B14F-4D97-AF65-F5344CB8AC3E}">
        <p14:creationId xmlns:p14="http://schemas.microsoft.com/office/powerpoint/2010/main" val="243494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dirty="0" smtClean="0"/>
              <a:t>Making offline apps just for airplane activity, which is the one place you're likely to be offline for a long period of time. But there are still situations where it's worthwhile, and also situations where offline technologies are useful for protecting against server or network outages.</a:t>
            </a:r>
          </a:p>
          <a:p>
            <a:r>
              <a:rPr lang="en-US" dirty="0" smtClean="0"/>
              <a:t>- Although bandwidth is much faster these days, there are still noticeable limitations for certain applications, in terms of both throughput and latency. If you were designing a high-density video editor, you'll probably find the video is too big to fit into memory at once, meaning you have to swap content in and out of your app. It would be painfully slow to store the whole thing on a server (unless you and all your users are lucky enough to be on a super-fast network). Much better to store the entire video offline and push changes to the server as and when they happen.</a:t>
            </a:r>
            <a:endParaRPr lang="en-US" dirty="0"/>
          </a:p>
        </p:txBody>
      </p:sp>
      <p:sp>
        <p:nvSpPr>
          <p:cNvPr id="4" name="Slide Number Placeholder 3"/>
          <p:cNvSpPr>
            <a:spLocks noGrp="1"/>
          </p:cNvSpPr>
          <p:nvPr>
            <p:ph type="sldNum" sz="quarter" idx="10"/>
          </p:nvPr>
        </p:nvSpPr>
        <p:spPr/>
        <p:txBody>
          <a:bodyPr/>
          <a:lstStyle/>
          <a:p>
            <a:fld id="{35845946-0CF3-4C0F-AF5C-F563F65A0652}" type="slidenum">
              <a:rPr lang="en-US" smtClean="0"/>
              <a:pPr/>
              <a:t>11</a:t>
            </a:fld>
            <a:endParaRPr lang="en-US" dirty="0"/>
          </a:p>
        </p:txBody>
      </p:sp>
    </p:spTree>
    <p:extLst>
      <p:ext uri="{BB962C8B-B14F-4D97-AF65-F5344CB8AC3E}">
        <p14:creationId xmlns:p14="http://schemas.microsoft.com/office/powerpoint/2010/main" val="2669464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C3ED275-7153-994E-99D9-5909A673DFFD}"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04E6C61-ACAA-C24F-8F8A-3369455B37E6}"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137682"/>
            <a:ext cx="2057400" cy="542559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37682"/>
            <a:ext cx="6019800" cy="5425599"/>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6081A34F-7B18-5F4C-91E8-15A0B2DB6558}"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42186"/>
            <a:ext cx="8229600" cy="739014"/>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2120900"/>
            <a:ext cx="8229600" cy="41576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5608FE6-F300-CA4F-8754-F30BE5DB2C02}"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5907637-DE80-574B-9387-2B6489C2DDA9}" type="datetime2">
              <a:rPr lang="en-US" smtClean="0"/>
              <a:pPr/>
              <a:t>Wednesday, April 08, 2015</a:t>
            </a:fld>
            <a:endParaRPr lang="en-US" dirty="0"/>
          </a:p>
        </p:txBody>
      </p:sp>
      <p:sp>
        <p:nvSpPr>
          <p:cNvPr id="5"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6" name="Slide Number Placeholder 5"/>
          <p:cNvSpPr>
            <a:spLocks noGrp="1"/>
          </p:cNvSpPr>
          <p:nvPr>
            <p:ph type="sldNum" sz="quarter" idx="12"/>
          </p:nvPr>
        </p:nvSpPr>
        <p:spPr/>
        <p:txBody>
          <a:bodyPr/>
          <a:lstStyle>
            <a:lvl1pPr>
              <a:defRPr/>
            </a:lvl1pPr>
          </a:lstStyle>
          <a:p>
            <a:fld id="{91AF2B4D-6B12-4EDF-87BB-2B55CECB661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5"/>
            <a:ext cx="8229600" cy="63257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06600"/>
            <a:ext cx="4038600" cy="41195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006600"/>
            <a:ext cx="4038600" cy="4119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fld id="{B29FAD1F-AC8E-0749-90DA-216529CFB27D}" type="datetime2">
              <a:rPr lang="en-US" smtClean="0"/>
              <a:pPr/>
              <a:t>Wednesday, April 08,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424"/>
            <a:ext cx="8229600" cy="85875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121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3048001"/>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3121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3048001"/>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fld id="{C14BE83E-0675-4D45-9588-77AC2712A327}" type="datetime2">
              <a:rPr lang="en-US" smtClean="0"/>
              <a:pPr/>
              <a:t>Wednesday, April 08, 2015</a:t>
            </a:fld>
            <a:endParaRPr lang="en-US" dirty="0"/>
          </a:p>
        </p:txBody>
      </p:sp>
      <p:sp>
        <p:nvSpPr>
          <p:cNvPr id="8"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9"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297824"/>
            <a:ext cx="8229600" cy="858753"/>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A00E04D-79B7-6D41-BB08-435F493F6C30}" type="datetime2">
              <a:rPr lang="en-US" smtClean="0"/>
              <a:pPr/>
              <a:t>Wednesday, April 08, 2015</a:t>
            </a:fld>
            <a:endParaRPr lang="en-US" dirty="0"/>
          </a:p>
        </p:txBody>
      </p:sp>
      <p:sp>
        <p:nvSpPr>
          <p:cNvPr id="4"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5"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027C3B-ABCB-0249-A4FA-2A37469F1C4E}" type="datetime2">
              <a:rPr lang="en-US" smtClean="0"/>
              <a:pPr/>
              <a:t>Wednesday, April 08, 2015</a:t>
            </a:fld>
            <a:endParaRPr lang="en-US" dirty="0"/>
          </a:p>
        </p:txBody>
      </p:sp>
      <p:sp>
        <p:nvSpPr>
          <p:cNvPr id="3"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4"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35100"/>
            <a:ext cx="3008313" cy="787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F7263A-B695-E045-B371-427CE3BBD559}" type="datetime2">
              <a:rPr lang="en-US" smtClean="0"/>
              <a:pPr/>
              <a:t>Wednesday, April 08,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499"/>
            <a:ext cx="5486400" cy="33940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88F21D5-8A27-D144-BD56-2E0DA25B6EEB}" type="datetime2">
              <a:rPr lang="en-US" smtClean="0"/>
              <a:pPr/>
              <a:t>Wednesday, April 08, 2015</a:t>
            </a:fld>
            <a:endParaRPr lang="en-US" dirty="0"/>
          </a:p>
        </p:txBody>
      </p:sp>
      <p:sp>
        <p:nvSpPr>
          <p:cNvPr id="6" name="Footer Placeholder 4"/>
          <p:cNvSpPr>
            <a:spLocks noGrp="1"/>
          </p:cNvSpPr>
          <p:nvPr>
            <p:ph type="ftr" sz="quarter" idx="11"/>
          </p:nvPr>
        </p:nvSpPr>
        <p:spPr/>
        <p:txBody>
          <a:bodyPr/>
          <a:lstStyle>
            <a:lvl1pPr>
              <a:defRPr/>
            </a:lvl1pPr>
          </a:lstStyle>
          <a:p>
            <a:r>
              <a:rPr lang="en-US" dirty="0" smtClean="0"/>
              <a:t>www.qsoftvietnam.com</a:t>
            </a:r>
            <a:endParaRPr lang="en-US" dirty="0"/>
          </a:p>
        </p:txBody>
      </p:sp>
      <p:sp>
        <p:nvSpPr>
          <p:cNvPr id="7" name="Slide Number Placeholder 5"/>
          <p:cNvSpPr>
            <a:spLocks noGrp="1"/>
          </p:cNvSpPr>
          <p:nvPr>
            <p:ph type="sldNum" sz="quarter" idx="12"/>
          </p:nvPr>
        </p:nvSpPr>
        <p:spPr/>
        <p:txBody>
          <a:bodyPr/>
          <a:lstStyle>
            <a:lvl1pPr>
              <a:defRPr/>
            </a:lvl1pPr>
          </a:lstStyle>
          <a:p>
            <a:fld id="{2BDB93A9-DE17-42E8-A366-46C30944BF1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297825"/>
            <a:ext cx="8229600" cy="5944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892302"/>
            <a:ext cx="8229600"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44500" y="65468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bg1">
                    <a:lumMod val="85000"/>
                  </a:schemeClr>
                </a:solidFill>
                <a:latin typeface="+mn-lt"/>
                <a:cs typeface="+mn-cs"/>
              </a:defRPr>
            </a:lvl1pPr>
          </a:lstStyle>
          <a:p>
            <a:fld id="{3634E6B9-A6FC-5D46-BEFB-60D025A07933}" type="datetime2">
              <a:rPr lang="en-US" smtClean="0"/>
              <a:pPr/>
              <a:t>Wednesday, April 08, 2015</a:t>
            </a:fld>
            <a:endParaRPr lang="en-US" dirty="0"/>
          </a:p>
        </p:txBody>
      </p:sp>
      <p:sp>
        <p:nvSpPr>
          <p:cNvPr id="5" name="Footer Placeholder 4"/>
          <p:cNvSpPr>
            <a:spLocks noGrp="1"/>
          </p:cNvSpPr>
          <p:nvPr>
            <p:ph type="ftr" sz="quarter" idx="3"/>
          </p:nvPr>
        </p:nvSpPr>
        <p:spPr>
          <a:xfrm>
            <a:off x="3213100" y="6546850"/>
            <a:ext cx="2895600" cy="365125"/>
          </a:xfrm>
          <a:prstGeom prst="rect">
            <a:avLst/>
          </a:prstGeom>
        </p:spPr>
        <p:txBody>
          <a:bodyPr vert="horz" lIns="91440" tIns="45720" rIns="91440" bIns="45720" rtlCol="0" anchor="ctr"/>
          <a:lstStyle>
            <a:lvl1pPr algn="l" fontAlgn="auto">
              <a:spcBef>
                <a:spcPts val="0"/>
              </a:spcBef>
              <a:spcAft>
                <a:spcPts val="0"/>
              </a:spcAft>
              <a:defRPr sz="1200" dirty="0">
                <a:solidFill>
                  <a:schemeClr val="bg1">
                    <a:lumMod val="85000"/>
                  </a:schemeClr>
                </a:solidFill>
                <a:latin typeface="+mn-lt"/>
                <a:cs typeface="+mn-cs"/>
              </a:defRPr>
            </a:lvl1pPr>
          </a:lstStyle>
          <a:p>
            <a:r>
              <a:rPr lang="en-US" dirty="0" smtClean="0"/>
              <a:t>www.qsoftvietnam.com</a:t>
            </a:r>
            <a:endParaRPr lang="en-US" dirty="0"/>
          </a:p>
        </p:txBody>
      </p:sp>
      <p:sp>
        <p:nvSpPr>
          <p:cNvPr id="6" name="Slide Number Placeholder 5"/>
          <p:cNvSpPr>
            <a:spLocks noGrp="1"/>
          </p:cNvSpPr>
          <p:nvPr>
            <p:ph type="sldNum" sz="quarter" idx="4"/>
          </p:nvPr>
        </p:nvSpPr>
        <p:spPr>
          <a:xfrm>
            <a:off x="6553200" y="65468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lumMod val="85000"/>
                  </a:schemeClr>
                </a:solidFill>
                <a:latin typeface="+mn-lt"/>
                <a:cs typeface="+mn-cs"/>
              </a:defRPr>
            </a:lvl1pPr>
          </a:lstStyle>
          <a:p>
            <a:fld id="{2BDB93A9-DE17-42E8-A366-46C30944BF1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hyperlink" Target="http://amplifyjs.com/api/store/" TargetMode="External"/><Relationship Id="rId1" Type="http://schemas.openxmlformats.org/officeDocument/2006/relationships/slideLayout" Target="../slideLayouts/slideLayout1.xml"/><Relationship Id="rId6" Type="http://schemas.openxmlformats.org/officeDocument/2006/relationships/hyperlink" Target="http://www.jstorage.info/" TargetMode="External"/><Relationship Id="rId5" Type="http://schemas.openxmlformats.org/officeDocument/2006/relationships/hyperlink" Target="https://github.com/d0ugal-archive/locache" TargetMode="External"/><Relationship Id="rId4" Type="http://schemas.openxmlformats.org/officeDocument/2006/relationships/hyperlink" Target="http://brian.io/lawnchai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arcuswestin/store.j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hyperlink" Target="http://thieusmith.com/old-browser.html" TargetMode="External"/><Relationship Id="rId3" Type="http://schemas.openxmlformats.org/officeDocument/2006/relationships/hyperlink" Target="http://thieusmith.com/save-storage.html" TargetMode="External"/><Relationship Id="rId7" Type="http://schemas.openxmlformats.org/officeDocument/2006/relationships/hyperlink" Target="http://thieusmith.com/online-offline-status.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thieusmith.com/online-offline.html" TargetMode="External"/><Relationship Id="rId5" Type="http://schemas.openxmlformats.org/officeDocument/2006/relationships/hyperlink" Target="http://thieusmith.com/full-storage.html" TargetMode="External"/><Relationship Id="rId4" Type="http://schemas.openxmlformats.org/officeDocument/2006/relationships/hyperlink" Target="http://thieusmith.com/save-image.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3632"/>
            <a:ext cx="7772400" cy="1470025"/>
          </a:xfrm>
        </p:spPr>
        <p:txBody>
          <a:bodyPr>
            <a:noAutofit/>
          </a:bodyPr>
          <a:lstStyle/>
          <a:p>
            <a:pPr fontAlgn="auto">
              <a:spcAft>
                <a:spcPts val="0"/>
              </a:spcAft>
              <a:defRPr/>
            </a:pPr>
            <a:r>
              <a:rPr lang="en-US" sz="6000" b="1" dirty="0" smtClean="0">
                <a:solidFill>
                  <a:schemeClr val="accent6">
                    <a:lumMod val="75000"/>
                  </a:schemeClr>
                </a:solidFill>
                <a:latin typeface="Constantia" pitchFamily="18" charset="0"/>
              </a:rPr>
              <a:t>HTML5 Storage</a:t>
            </a:r>
            <a:endParaRPr lang="en-US" sz="6000" b="1" dirty="0">
              <a:solidFill>
                <a:schemeClr val="accent6">
                  <a:lumMod val="75000"/>
                </a:schemeClr>
              </a:solidFill>
              <a:latin typeface="Constantia" pitchFamily="18" charset="0"/>
            </a:endParaRP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a:t>
            </a:fld>
            <a:endParaRPr lang="en-US" dirty="0">
              <a:solidFill>
                <a:srgbClr val="FFFFFF"/>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15" y="3896973"/>
            <a:ext cx="8513355" cy="2268156"/>
          </a:xfrm>
          <a:prstGeom prst="rect">
            <a:avLst/>
          </a:prstGeom>
        </p:spPr>
      </p:pic>
    </p:spTree>
    <p:extLst>
      <p:ext uri="{BB962C8B-B14F-4D97-AF65-F5344CB8AC3E}">
        <p14:creationId xmlns:p14="http://schemas.microsoft.com/office/powerpoint/2010/main" val="151686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When?</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Making offline apps (Airplane activity)</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Bandwidth, throughput, latency are important (Video apps)</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Apps don’t have server-side or don’t want to force user login </a:t>
            </a:r>
          </a:p>
          <a:p>
            <a:pPr marL="342900" indent="-342900" algn="l">
              <a:buFont typeface="Arial"/>
              <a:buChar char="•"/>
            </a:pPr>
            <a:endParaRPr lang="en-US" dirty="0" smtClean="0"/>
          </a:p>
        </p:txBody>
      </p:sp>
    </p:spTree>
    <p:extLst>
      <p:ext uri="{BB962C8B-B14F-4D97-AF65-F5344CB8AC3E}">
        <p14:creationId xmlns:p14="http://schemas.microsoft.com/office/powerpoint/2010/main" val="4214714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Useful for</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favorites</a:t>
            </a:r>
            <a:r>
              <a:rPr lang="en-US" dirty="0">
                <a:solidFill>
                  <a:schemeClr val="tx1"/>
                </a:solidFill>
              </a:rPr>
              <a:t>, playlists, unsaved </a:t>
            </a:r>
            <a:r>
              <a:rPr lang="en-US" dirty="0" smtClean="0">
                <a:solidFill>
                  <a:schemeClr val="tx1"/>
                </a:solidFill>
              </a:rPr>
              <a:t>drafts/posts/comments</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User profile, </a:t>
            </a:r>
            <a:r>
              <a:rPr lang="en-US" dirty="0">
                <a:solidFill>
                  <a:schemeClr val="tx1"/>
                </a:solidFill>
              </a:rPr>
              <a:t>login </a:t>
            </a:r>
            <a:r>
              <a:rPr lang="en-US" dirty="0" smtClean="0">
                <a:solidFill>
                  <a:schemeClr val="tx1"/>
                </a:solidFill>
              </a:rPr>
              <a:t>username/email, </a:t>
            </a:r>
            <a:r>
              <a:rPr lang="en-US" dirty="0">
                <a:solidFill>
                  <a:schemeClr val="tx1"/>
                </a:solidFill>
              </a:rPr>
              <a:t>remember checked options</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Remember expanded/collapsed sections, layout options</a:t>
            </a:r>
            <a:r>
              <a:rPr lang="en-US" dirty="0">
                <a:solidFill>
                  <a:schemeClr val="tx1"/>
                </a:solidFill>
              </a:rPr>
              <a:t>, auto-complete </a:t>
            </a:r>
            <a:r>
              <a:rPr lang="en-US" dirty="0" smtClean="0">
                <a:solidFill>
                  <a:schemeClr val="tx1"/>
                </a:solidFill>
              </a:rPr>
              <a:t>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Thing that’s often the same</a:t>
            </a:r>
          </a:p>
          <a:p>
            <a:pPr marL="342900" indent="-342900" algn="l">
              <a:buFont typeface="Arial"/>
              <a:buChar char="•"/>
            </a:pPr>
            <a:endParaRPr lang="en-US" dirty="0" smtClean="0"/>
          </a:p>
        </p:txBody>
      </p:sp>
    </p:spTree>
    <p:extLst>
      <p:ext uri="{BB962C8B-B14F-4D97-AF65-F5344CB8AC3E}">
        <p14:creationId xmlns:p14="http://schemas.microsoft.com/office/powerpoint/2010/main" val="2605478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12</a:t>
            </a:fld>
            <a:endParaRPr lang="en-US" dirty="0">
              <a:solidFill>
                <a:srgbClr val="FFFFFF"/>
              </a:solidFill>
            </a:endParaRPr>
          </a:p>
        </p:txBody>
      </p:sp>
      <p:sp>
        <p:nvSpPr>
          <p:cNvPr id="7" name="Title 1"/>
          <p:cNvSpPr txBox="1">
            <a:spLocks/>
          </p:cNvSpPr>
          <p:nvPr/>
        </p:nvSpPr>
        <p:spPr bwMode="auto">
          <a:xfrm>
            <a:off x="1222719" y="1018034"/>
            <a:ext cx="2856856"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App cache</a:t>
            </a:r>
            <a:endParaRPr lang="en-US" sz="4000" dirty="0">
              <a:latin typeface="Constantia"/>
              <a:cs typeface="Constantia"/>
            </a:endParaRPr>
          </a:p>
        </p:txBody>
      </p:sp>
      <p:sp>
        <p:nvSpPr>
          <p:cNvPr id="9" name="Content Placeholder 2"/>
          <p:cNvSpPr txBox="1">
            <a:spLocks/>
          </p:cNvSpPr>
          <p:nvPr/>
        </p:nvSpPr>
        <p:spPr bwMode="auto">
          <a:xfrm>
            <a:off x="457200" y="2161034"/>
            <a:ext cx="4039386"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app's </a:t>
            </a:r>
            <a:r>
              <a:rPr lang="en-US" dirty="0">
                <a:solidFill>
                  <a:schemeClr val="tx1"/>
                </a:solidFill>
              </a:rPr>
              <a:t>core logic </a:t>
            </a:r>
            <a:r>
              <a:rPr lang="en-US" dirty="0" smtClean="0">
                <a:solidFill>
                  <a:schemeClr val="tx1"/>
                </a:solidFill>
              </a:rPr>
              <a:t>&amp; UI </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HTML, JS, CSS</a:t>
            </a:r>
            <a:r>
              <a:rPr lang="en-US" dirty="0">
                <a:solidFill>
                  <a:schemeClr val="tx1"/>
                </a:solidFill>
              </a:rPr>
              <a:t>, </a:t>
            </a:r>
            <a:r>
              <a:rPr lang="en-US" dirty="0" smtClean="0">
                <a:solidFill>
                  <a:schemeClr val="tx1"/>
                </a:solidFill>
              </a:rPr>
              <a:t>IMGs, </a:t>
            </a:r>
            <a:r>
              <a:rPr lang="en-US" dirty="0" err="1" smtClean="0">
                <a:solidFill>
                  <a:schemeClr val="tx1"/>
                </a:solidFill>
              </a:rPr>
              <a:t>etc</a:t>
            </a: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Load immediately next time</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Save user-specific data</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Restore </a:t>
            </a:r>
            <a:r>
              <a:rPr lang="en-US" dirty="0">
                <a:solidFill>
                  <a:schemeClr val="tx1"/>
                </a:solidFill>
              </a:rPr>
              <a:t>the state of </a:t>
            </a:r>
            <a:r>
              <a:rPr lang="en-US" dirty="0" smtClean="0">
                <a:solidFill>
                  <a:schemeClr val="tx1"/>
                </a:solidFill>
              </a:rPr>
              <a:t>app</a:t>
            </a:r>
          </a:p>
          <a:p>
            <a:pPr marL="342900" indent="-342900" algn="l">
              <a:buFont typeface="Arial"/>
              <a:buChar char="•"/>
            </a:pPr>
            <a:endParaRPr lang="en-US" dirty="0">
              <a:solidFill>
                <a:schemeClr val="tx1"/>
              </a:solidFill>
            </a:endParaRPr>
          </a:p>
          <a:p>
            <a:pPr marL="342900" indent="-342900" algn="l">
              <a:buFont typeface="Arial"/>
              <a:buChar char="•"/>
            </a:pPr>
            <a:r>
              <a:rPr lang="en-US" dirty="0" smtClean="0">
                <a:solidFill>
                  <a:schemeClr val="tx1"/>
                </a:solidFill>
              </a:rPr>
              <a:t>Save local every10s, upload server every 5m =&gt; bandwidth saving</a:t>
            </a:r>
          </a:p>
        </p:txBody>
      </p:sp>
      <p:sp>
        <p:nvSpPr>
          <p:cNvPr id="10" name="Title 1"/>
          <p:cNvSpPr txBox="1">
            <a:spLocks/>
          </p:cNvSpPr>
          <p:nvPr/>
        </p:nvSpPr>
        <p:spPr bwMode="auto">
          <a:xfrm>
            <a:off x="5042225" y="1008607"/>
            <a:ext cx="374690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Offline Storages</a:t>
            </a:r>
            <a:endParaRPr lang="en-US" sz="4000" dirty="0">
              <a:latin typeface="Constantia"/>
              <a:cs typeface="Constantia"/>
            </a:endParaRPr>
          </a:p>
        </p:txBody>
      </p:sp>
      <p:sp>
        <p:nvSpPr>
          <p:cNvPr id="11" name="Title 1"/>
          <p:cNvSpPr txBox="1">
            <a:spLocks/>
          </p:cNvSpPr>
          <p:nvPr/>
        </p:nvSpPr>
        <p:spPr bwMode="auto">
          <a:xfrm>
            <a:off x="4070148"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Tree>
    <p:extLst>
      <p:ext uri="{BB962C8B-B14F-4D97-AF65-F5344CB8AC3E}">
        <p14:creationId xmlns:p14="http://schemas.microsoft.com/office/powerpoint/2010/main" val="29499508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C</a:t>
            </a:r>
            <a:r>
              <a:rPr lang="en-US" dirty="0" smtClean="0">
                <a:solidFill>
                  <a:schemeClr val="tx1"/>
                </a:solidFill>
              </a:rPr>
              <a:t>heck </a:t>
            </a:r>
            <a:r>
              <a:rPr lang="en-US" dirty="0">
                <a:solidFill>
                  <a:schemeClr val="tx1"/>
                </a:solidFill>
              </a:rPr>
              <a:t>browser </a:t>
            </a:r>
            <a:r>
              <a:rPr lang="en-US" dirty="0" smtClean="0">
                <a:solidFill>
                  <a:schemeClr val="tx1"/>
                </a:solidFill>
              </a:rPr>
              <a:t>support</a:t>
            </a:r>
          </a:p>
          <a:p>
            <a:pPr marL="342900" indent="-342900" algn="l">
              <a:buFont typeface="Arial" panose="020B0604020202020204" pitchFamily="34" charset="0"/>
              <a:buChar char="•"/>
            </a:pPr>
            <a:endParaRPr lang="en-US" dirty="0" smtClean="0">
              <a:solidFill>
                <a:schemeClr val="tx1"/>
              </a:solidFill>
            </a:endParaRPr>
          </a:p>
          <a:p>
            <a:pPr lvl="0" algn="l"/>
            <a:r>
              <a:rPr lang="en-US" dirty="0" smtClean="0">
                <a:solidFill>
                  <a:schemeClr val="tx1"/>
                </a:solidFill>
              </a:rPr>
              <a:t>	</a:t>
            </a:r>
            <a:endParaRPr lang="en-US" dirty="0">
              <a:solidFill>
                <a:schemeClr val="tx1"/>
              </a:solidFill>
            </a:endParaRPr>
          </a:p>
          <a:p>
            <a:pPr marL="342900" indent="-342900" algn="l">
              <a:buFont typeface="Arial" panose="020B0604020202020204" pitchFamily="34" charset="0"/>
              <a:buChar char="•"/>
            </a:pPr>
            <a:endParaRPr lang="en-US" dirty="0" smtClean="0">
              <a:solidFill>
                <a:schemeClr val="tx1"/>
              </a:solidFill>
            </a:endParaRPr>
          </a:p>
          <a:p>
            <a:endParaRPr lang="en-US" sz="1400" b="1" dirty="0"/>
          </a:p>
        </p:txBody>
      </p:sp>
      <p:pic>
        <p:nvPicPr>
          <p:cNvPr id="6" name="Picture 5"/>
          <p:cNvPicPr>
            <a:picLocks noChangeAspect="1"/>
          </p:cNvPicPr>
          <p:nvPr/>
        </p:nvPicPr>
        <p:blipFill>
          <a:blip r:embed="rId2"/>
          <a:stretch>
            <a:fillRect/>
          </a:stretch>
        </p:blipFill>
        <p:spPr>
          <a:xfrm>
            <a:off x="597286" y="2849393"/>
            <a:ext cx="7698302" cy="3183762"/>
          </a:xfrm>
          <a:prstGeom prst="rect">
            <a:avLst/>
          </a:prstGeom>
        </p:spPr>
      </p:pic>
    </p:spTree>
    <p:extLst>
      <p:ext uri="{BB962C8B-B14F-4D97-AF65-F5344CB8AC3E}">
        <p14:creationId xmlns:p14="http://schemas.microsoft.com/office/powerpoint/2010/main" val="35446385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14</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286198" y="2232929"/>
            <a:ext cx="8229600" cy="429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spcBef>
                <a:spcPts val="0"/>
              </a:spcBef>
              <a:buFont typeface="Arial" panose="020B0604020202020204" pitchFamily="34" charset="0"/>
              <a:buChar char="•"/>
            </a:pPr>
            <a:r>
              <a:rPr lang="en-US" dirty="0" smtClean="0">
                <a:solidFill>
                  <a:schemeClr val="tx1"/>
                </a:solidFill>
              </a:rPr>
              <a:t>SET</a:t>
            </a:r>
          </a:p>
          <a:p>
            <a:pPr marL="342900" indent="-342900" algn="l">
              <a:spcBef>
                <a:spcPts val="0"/>
              </a:spcBef>
              <a:buFont typeface="Arial" panose="020B0604020202020204" pitchFamily="34" charset="0"/>
              <a:buChar char="•"/>
            </a:pPr>
            <a:endParaRPr lang="en-US" dirty="0" smtClean="0">
              <a:solidFill>
                <a:schemeClr val="tx1"/>
              </a:solidFill>
            </a:endParaRPr>
          </a:p>
          <a:p>
            <a:pPr lvl="0" algn="l">
              <a:spcBef>
                <a:spcPts val="0"/>
              </a:spcBef>
            </a:pPr>
            <a:r>
              <a:rPr lang="en-US" dirty="0" smtClean="0">
                <a:solidFill>
                  <a:schemeClr val="tx1"/>
                </a:solidFill>
              </a:rPr>
              <a:t>	</a:t>
            </a:r>
          </a:p>
          <a:p>
            <a:pPr marL="342900" lvl="0" indent="-342900" algn="l">
              <a:spcBef>
                <a:spcPts val="0"/>
              </a:spcBef>
              <a:buFont typeface="Arial" panose="020B0604020202020204" pitchFamily="34" charset="0"/>
              <a:buChar char="•"/>
            </a:pPr>
            <a:r>
              <a:rPr lang="en-US" dirty="0" smtClean="0">
                <a:solidFill>
                  <a:schemeClr val="tx1"/>
                </a:solidFill>
              </a:rPr>
              <a:t>GET</a:t>
            </a:r>
          </a:p>
          <a:p>
            <a:pPr marL="342900" lvl="0" indent="-342900" algn="l">
              <a:spcBef>
                <a:spcPts val="0"/>
              </a:spcBef>
              <a:buFont typeface="Arial" panose="020B0604020202020204" pitchFamily="34" charset="0"/>
              <a:buChar char="•"/>
            </a:pPr>
            <a:endParaRPr lang="en-US" dirty="0" smtClean="0">
              <a:solidFill>
                <a:schemeClr val="tx1"/>
              </a:solidFill>
            </a:endParaRPr>
          </a:p>
          <a:p>
            <a:pPr algn="l">
              <a:spcBef>
                <a:spcPts val="0"/>
              </a:spcBef>
            </a:pPr>
            <a:r>
              <a:rPr lang="en-US" dirty="0" smtClean="0"/>
              <a:t>	</a:t>
            </a:r>
          </a:p>
          <a:p>
            <a:pPr marL="342900" indent="-342900" algn="l">
              <a:spcBef>
                <a:spcPts val="0"/>
              </a:spcBef>
              <a:buFont typeface="Arial" panose="020B0604020202020204" pitchFamily="34" charset="0"/>
              <a:buChar char="•"/>
            </a:pPr>
            <a:r>
              <a:rPr lang="en-US" dirty="0" smtClean="0">
                <a:solidFill>
                  <a:schemeClr val="tx1"/>
                </a:solidFill>
              </a:rPr>
              <a:t>DELETE</a:t>
            </a: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endParaRPr lang="en-US" dirty="0" smtClean="0">
              <a:solidFill>
                <a:schemeClr val="tx1"/>
              </a:solidFill>
            </a:endParaRPr>
          </a:p>
          <a:p>
            <a:pPr marL="342900" indent="-342900" algn="l">
              <a:spcBef>
                <a:spcPts val="0"/>
              </a:spcBef>
              <a:buFont typeface="Arial" panose="020B0604020202020204" pitchFamily="34" charset="0"/>
              <a:buChar char="•"/>
            </a:pPr>
            <a:r>
              <a:rPr lang="en-US" dirty="0" smtClean="0">
                <a:solidFill>
                  <a:schemeClr val="tx1"/>
                </a:solidFill>
              </a:rPr>
              <a:t>CLEAR ALL</a:t>
            </a:r>
          </a:p>
          <a:p>
            <a:pPr algn="l"/>
            <a:r>
              <a:rPr lang="en-US" b="1" dirty="0" smtClean="0"/>
              <a:t>	</a:t>
            </a:r>
            <a:endParaRPr lang="en-US" dirty="0" smtClean="0">
              <a:solidFill>
                <a:srgbClr val="0000FF"/>
              </a:solidFill>
            </a:endParaRPr>
          </a:p>
        </p:txBody>
      </p:sp>
      <p:pic>
        <p:nvPicPr>
          <p:cNvPr id="2" name="Picture 1"/>
          <p:cNvPicPr>
            <a:picLocks noChangeAspect="1"/>
          </p:cNvPicPr>
          <p:nvPr/>
        </p:nvPicPr>
        <p:blipFill>
          <a:blip r:embed="rId2"/>
          <a:stretch>
            <a:fillRect/>
          </a:stretch>
        </p:blipFill>
        <p:spPr>
          <a:xfrm>
            <a:off x="2855421" y="2113904"/>
            <a:ext cx="5005768" cy="701938"/>
          </a:xfrm>
          <a:prstGeom prst="rect">
            <a:avLst/>
          </a:prstGeom>
        </p:spPr>
      </p:pic>
      <p:pic>
        <p:nvPicPr>
          <p:cNvPr id="6" name="Picture 5"/>
          <p:cNvPicPr>
            <a:picLocks noChangeAspect="1"/>
          </p:cNvPicPr>
          <p:nvPr/>
        </p:nvPicPr>
        <p:blipFill>
          <a:blip r:embed="rId3"/>
          <a:stretch>
            <a:fillRect/>
          </a:stretch>
        </p:blipFill>
        <p:spPr>
          <a:xfrm>
            <a:off x="2867025" y="3205162"/>
            <a:ext cx="4994164" cy="709141"/>
          </a:xfrm>
          <a:prstGeom prst="rect">
            <a:avLst/>
          </a:prstGeom>
        </p:spPr>
      </p:pic>
      <p:pic>
        <p:nvPicPr>
          <p:cNvPr id="8" name="Picture 7"/>
          <p:cNvPicPr>
            <a:picLocks noChangeAspect="1"/>
          </p:cNvPicPr>
          <p:nvPr/>
        </p:nvPicPr>
        <p:blipFill>
          <a:blip r:embed="rId4"/>
          <a:stretch>
            <a:fillRect/>
          </a:stretch>
        </p:blipFill>
        <p:spPr>
          <a:xfrm>
            <a:off x="2867025" y="4303623"/>
            <a:ext cx="4994164" cy="624271"/>
          </a:xfrm>
          <a:prstGeom prst="rect">
            <a:avLst/>
          </a:prstGeom>
        </p:spPr>
      </p:pic>
      <p:pic>
        <p:nvPicPr>
          <p:cNvPr id="10" name="Picture 9"/>
          <p:cNvPicPr>
            <a:picLocks noChangeAspect="1"/>
          </p:cNvPicPr>
          <p:nvPr/>
        </p:nvPicPr>
        <p:blipFill>
          <a:blip r:embed="rId5"/>
          <a:stretch>
            <a:fillRect/>
          </a:stretch>
        </p:blipFill>
        <p:spPr>
          <a:xfrm>
            <a:off x="2867025" y="5384855"/>
            <a:ext cx="4994164" cy="667154"/>
          </a:xfrm>
          <a:prstGeom prst="rect">
            <a:avLst/>
          </a:prstGeom>
        </p:spPr>
      </p:pic>
    </p:spTree>
    <p:extLst>
      <p:ext uri="{BB962C8B-B14F-4D97-AF65-F5344CB8AC3E}">
        <p14:creationId xmlns:p14="http://schemas.microsoft.com/office/powerpoint/2010/main" val="42565787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15</a:t>
            </a:fld>
            <a:endParaRPr lang="en-US" dirty="0">
              <a:solidFill>
                <a:srgbClr val="FFFFFF"/>
              </a:solidFill>
            </a:endParaRPr>
          </a:p>
        </p:txBody>
      </p:sp>
      <p:sp>
        <p:nvSpPr>
          <p:cNvPr id="7" name="Title 1"/>
          <p:cNvSpPr txBox="1">
            <a:spLocks/>
          </p:cNvSpPr>
          <p:nvPr/>
        </p:nvSpPr>
        <p:spPr bwMode="auto">
          <a:xfrm>
            <a:off x="267344" y="970903"/>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4098" name="Picture 2" descr="C:\Users\quangson\Desktop\Capture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24063"/>
            <a:ext cx="8640763"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528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199" y="2161034"/>
            <a:ext cx="8460557"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smtClean="0">
                <a:solidFill>
                  <a:schemeClr val="tx1"/>
                </a:solidFill>
              </a:rPr>
              <a:t>localStorage</a:t>
            </a:r>
            <a:r>
              <a:rPr lang="en-US" dirty="0" smtClean="0">
                <a:solidFill>
                  <a:schemeClr val="tx1"/>
                </a:solidFill>
              </a:rPr>
              <a:t> only supports String</a:t>
            </a:r>
          </a:p>
          <a:p>
            <a:pPr marL="342900" indent="-342900" algn="l">
              <a:buFont typeface="Arial" panose="020B0604020202020204" pitchFamily="34" charset="0"/>
              <a:buChar char="•"/>
            </a:pPr>
            <a:r>
              <a:rPr lang="en-US" dirty="0" smtClean="0">
                <a:solidFill>
                  <a:schemeClr val="tx1"/>
                </a:solidFill>
              </a:rPr>
              <a:t>Deal with </a:t>
            </a:r>
            <a:r>
              <a:rPr lang="en-US" dirty="0" err="1" smtClean="0">
                <a:solidFill>
                  <a:schemeClr val="tx1"/>
                </a:solidFill>
              </a:rPr>
              <a:t>obj</a:t>
            </a:r>
            <a:r>
              <a:rPr lang="en-US" dirty="0" smtClean="0">
                <a:solidFill>
                  <a:schemeClr val="tx1"/>
                </a:solidFill>
              </a:rPr>
              <a:t> &amp; array: use </a:t>
            </a:r>
            <a:r>
              <a:rPr lang="en-US" dirty="0" err="1" smtClean="0">
                <a:solidFill>
                  <a:schemeClr val="tx1"/>
                </a:solidFill>
              </a:rPr>
              <a:t>JSON.stringify</a:t>
            </a:r>
            <a:r>
              <a:rPr lang="en-US" dirty="0" smtClean="0">
                <a:solidFill>
                  <a:schemeClr val="tx1"/>
                </a:solidFill>
              </a:rPr>
              <a:t>() &amp; </a:t>
            </a:r>
            <a:r>
              <a:rPr lang="en-US" dirty="0" err="1" smtClean="0">
                <a:solidFill>
                  <a:schemeClr val="tx1"/>
                </a:solidFill>
              </a:rPr>
              <a:t>JSON.parse</a:t>
            </a:r>
            <a:r>
              <a:rPr lang="en-US" dirty="0" smtClean="0">
                <a:solidFill>
                  <a:schemeClr val="tx1"/>
                </a:solidFill>
              </a:rPr>
              <a:t>()</a:t>
            </a:r>
          </a:p>
          <a:p>
            <a:pPr marL="342900" indent="-342900" algn="l">
              <a:buFont typeface="Arial" panose="020B0604020202020204" pitchFamily="34" charset="0"/>
              <a:buChar char="•"/>
            </a:pPr>
            <a:endParaRPr lang="en-US" dirty="0" smtClean="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4" y="3519958"/>
            <a:ext cx="8663970" cy="2296379"/>
          </a:xfrm>
          <a:prstGeom prst="rect">
            <a:avLst/>
          </a:prstGeom>
        </p:spPr>
      </p:pic>
    </p:spTree>
    <p:extLst>
      <p:ext uri="{BB962C8B-B14F-4D97-AF65-F5344CB8AC3E}">
        <p14:creationId xmlns:p14="http://schemas.microsoft.com/office/powerpoint/2010/main" val="8614519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17</a:t>
            </a:fld>
            <a:endParaRPr lang="en-US" dirty="0">
              <a:solidFill>
                <a:srgbClr val="FFFFFF"/>
              </a:solidFill>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4549" y="1378786"/>
            <a:ext cx="8732635" cy="273588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549" y="4102799"/>
            <a:ext cx="8720219" cy="2300548"/>
          </a:xfrm>
          <a:prstGeom prst="rect">
            <a:avLst/>
          </a:prstGeom>
        </p:spPr>
      </p:pic>
    </p:spTree>
    <p:extLst>
      <p:ext uri="{BB962C8B-B14F-4D97-AF65-F5344CB8AC3E}">
        <p14:creationId xmlns:p14="http://schemas.microsoft.com/office/powerpoint/2010/main" val="3160521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Deal with </a:t>
            </a:r>
            <a:r>
              <a:rPr lang="en-US" dirty="0" smtClean="0">
                <a:solidFill>
                  <a:schemeClr val="tx1"/>
                </a:solidFill>
              </a:rPr>
              <a:t>image &amp; file: </a:t>
            </a:r>
            <a:r>
              <a:rPr lang="en-US" dirty="0">
                <a:solidFill>
                  <a:schemeClr val="tx1"/>
                </a:solidFill>
              </a:rPr>
              <a:t>use </a:t>
            </a:r>
            <a:r>
              <a:rPr lang="en-US" b="1" dirty="0" err="1" smtClean="0">
                <a:solidFill>
                  <a:srgbClr val="0000FF"/>
                </a:solidFill>
              </a:rPr>
              <a:t>dataURL</a:t>
            </a:r>
            <a:r>
              <a:rPr lang="en-US" b="1" dirty="0" smtClean="0">
                <a:solidFill>
                  <a:schemeClr val="tx1"/>
                </a:solidFill>
              </a:rPr>
              <a:t> =&gt; </a:t>
            </a:r>
            <a:r>
              <a:rPr lang="en-US" b="1" dirty="0">
                <a:solidFill>
                  <a:srgbClr val="0000FF"/>
                </a:solidFill>
              </a:rPr>
              <a:t>base64</a:t>
            </a:r>
          </a:p>
          <a:p>
            <a:pPr algn="l"/>
            <a:r>
              <a:rPr lang="en-US" dirty="0" smtClean="0">
                <a:solidFill>
                  <a:schemeClr val="tx1"/>
                </a:solidFill>
              </a:rPr>
              <a:t>	</a:t>
            </a:r>
            <a:endParaRPr lang="en-US" dirty="0" smtClean="0">
              <a:solidFill>
                <a:srgbClr val="0000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294103"/>
            <a:ext cx="8425585" cy="19464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729943"/>
            <a:ext cx="8419456" cy="1097340"/>
          </a:xfrm>
          <a:prstGeom prst="rect">
            <a:avLst/>
          </a:prstGeom>
        </p:spPr>
      </p:pic>
    </p:spTree>
    <p:extLst>
      <p:ext uri="{BB962C8B-B14F-4D97-AF65-F5344CB8AC3E}">
        <p14:creationId xmlns:p14="http://schemas.microsoft.com/office/powerpoint/2010/main" val="3130661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19</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pic>
        <p:nvPicPr>
          <p:cNvPr id="2052" name="Picture 4" descr="C:\Users\quangson\Desktop\Captur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44" y="2852738"/>
            <a:ext cx="8602432"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3115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Out line</a:t>
            </a:r>
            <a:endParaRPr lang="en-US" sz="4000" dirty="0">
              <a:latin typeface="Constantia"/>
              <a:cs typeface="Constantia"/>
            </a:endParaRPr>
          </a:p>
        </p:txBody>
      </p:sp>
      <p:sp>
        <p:nvSpPr>
          <p:cNvPr id="9" name="Content Placeholder 2"/>
          <p:cNvSpPr txBox="1">
            <a:spLocks/>
          </p:cNvSpPr>
          <p:nvPr/>
        </p:nvSpPr>
        <p:spPr bwMode="auto">
          <a:xfrm>
            <a:off x="457200" y="2198742"/>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257300" lvl="2" indent="-342900" algn="l">
              <a:buAutoNum type="arabicPeriod"/>
            </a:pPr>
            <a:r>
              <a:rPr lang="en-US" sz="2400" dirty="0" smtClean="0">
                <a:solidFill>
                  <a:srgbClr val="000000"/>
                </a:solidFill>
              </a:rPr>
              <a:t>Offline Storage</a:t>
            </a:r>
          </a:p>
          <a:p>
            <a:pPr marL="1257300" lvl="2" indent="-342900" algn="l">
              <a:buFont typeface="Arial" charset="0"/>
              <a:buAutoNum type="arabicPeriod"/>
            </a:pPr>
            <a:r>
              <a:rPr lang="en-US" sz="2400" dirty="0" smtClean="0">
                <a:solidFill>
                  <a:srgbClr val="000000"/>
                </a:solidFill>
              </a:rPr>
              <a:t>Local </a:t>
            </a:r>
            <a:r>
              <a:rPr lang="en-US" sz="2400" dirty="0">
                <a:solidFill>
                  <a:srgbClr val="000000"/>
                </a:solidFill>
              </a:rPr>
              <a:t>Storage &amp; Session </a:t>
            </a:r>
            <a:r>
              <a:rPr lang="en-US" sz="2400" dirty="0" smtClean="0">
                <a:solidFill>
                  <a:srgbClr val="000000"/>
                </a:solidFill>
              </a:rPr>
              <a:t>Storage</a:t>
            </a:r>
          </a:p>
          <a:p>
            <a:pPr marL="1257300" lvl="2" indent="-342900" algn="l">
              <a:buAutoNum type="arabicPeriod"/>
            </a:pPr>
            <a:r>
              <a:rPr lang="en-US" sz="2400" dirty="0" smtClean="0">
                <a:solidFill>
                  <a:srgbClr val="000000"/>
                </a:solidFill>
              </a:rPr>
              <a:t>Indexed DB</a:t>
            </a:r>
          </a:p>
        </p:txBody>
      </p:sp>
    </p:spTree>
    <p:extLst>
      <p:ext uri="{BB962C8B-B14F-4D97-AF65-F5344CB8AC3E}">
        <p14:creationId xmlns:p14="http://schemas.microsoft.com/office/powerpoint/2010/main" val="6471645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20</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is online/offline</a:t>
            </a:r>
          </a:p>
          <a:p>
            <a:pPr algn="l"/>
            <a:r>
              <a:rPr lang="en-US" dirty="0" smtClean="0">
                <a:solidFill>
                  <a:schemeClr val="tx1"/>
                </a:solidFill>
              </a:rPr>
              <a:t>	</a:t>
            </a:r>
            <a:endParaRPr lang="en-US" dirty="0" smtClean="0">
              <a:solidFill>
                <a:srgbClr val="0000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344" y="2999668"/>
            <a:ext cx="8612707" cy="2948645"/>
          </a:xfrm>
          <a:prstGeom prst="rect">
            <a:avLst/>
          </a:prstGeom>
        </p:spPr>
      </p:pic>
    </p:spTree>
    <p:extLst>
      <p:ext uri="{BB962C8B-B14F-4D97-AF65-F5344CB8AC3E}">
        <p14:creationId xmlns:p14="http://schemas.microsoft.com/office/powerpoint/2010/main" val="32214839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21</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How to use</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Check browser online/offline</a:t>
            </a:r>
          </a:p>
          <a:p>
            <a:pPr marL="342900" indent="-342900" algn="l">
              <a:buFont typeface="Arial" panose="020B0604020202020204" pitchFamily="34" charset="0"/>
              <a:buChar char="•"/>
            </a:pPr>
            <a:endParaRPr lang="en-US" dirty="0" smtClean="0">
              <a:solidFill>
                <a:schemeClr val="tx1"/>
              </a:solidFill>
            </a:endParaRPr>
          </a:p>
          <a:p>
            <a:pPr algn="l"/>
            <a:r>
              <a:rPr lang="en-US" b="1" dirty="0" smtClean="0">
                <a:solidFill>
                  <a:schemeClr val="tx1"/>
                </a:solidFill>
              </a:rPr>
              <a:t>	Offline.js 			Heyoffline.js</a:t>
            </a:r>
            <a:endParaRPr lang="en-US" b="1" dirty="0">
              <a:solidFill>
                <a:schemeClr val="tx1"/>
              </a:solidFill>
            </a:endParaRPr>
          </a:p>
          <a:p>
            <a:pPr lvl="2" algn="l"/>
            <a:r>
              <a:rPr lang="en-US" dirty="0" err="1" smtClean="0">
                <a:solidFill>
                  <a:schemeClr val="tx1"/>
                </a:solidFill>
              </a:rPr>
              <a:t>Offline.</a:t>
            </a:r>
            <a:r>
              <a:rPr lang="en-US" dirty="0" err="1" smtClean="0">
                <a:solidFill>
                  <a:srgbClr val="00B050"/>
                </a:solidFill>
              </a:rPr>
              <a:t>check</a:t>
            </a:r>
            <a:r>
              <a:rPr lang="en-US" dirty="0" smtClean="0">
                <a:solidFill>
                  <a:schemeClr val="tx1"/>
                </a:solidFill>
              </a:rPr>
              <a:t>()			</a:t>
            </a:r>
            <a:r>
              <a:rPr lang="en-US" dirty="0" err="1" smtClean="0">
                <a:solidFill>
                  <a:schemeClr val="tx1"/>
                </a:solidFill>
              </a:rPr>
              <a:t>onOnline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state</a:t>
            </a:r>
            <a:r>
              <a:rPr lang="en-US" dirty="0" smtClean="0">
                <a:solidFill>
                  <a:schemeClr val="tx1"/>
                </a:solidFill>
              </a:rPr>
              <a:t>			</a:t>
            </a:r>
            <a:r>
              <a:rPr lang="en-US" dirty="0" err="1" smtClean="0">
                <a:solidFill>
                  <a:schemeClr val="tx1"/>
                </a:solidFill>
              </a:rPr>
              <a:t>onOffline</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on</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 </a:t>
            </a:r>
            <a:r>
              <a:rPr lang="en-US" dirty="0" smtClean="0">
                <a:solidFill>
                  <a:srgbClr val="00B0F0"/>
                </a:solidFill>
              </a:rPr>
              <a:t>context</a:t>
            </a:r>
            <a:r>
              <a:rPr lang="en-US" dirty="0" smtClean="0">
                <a:solidFill>
                  <a:schemeClr val="tx1"/>
                </a:solidFill>
              </a:rPr>
              <a:t>)</a:t>
            </a:r>
          </a:p>
          <a:p>
            <a:pPr lvl="2" algn="l"/>
            <a:r>
              <a:rPr lang="en-US" dirty="0" err="1" smtClean="0">
                <a:solidFill>
                  <a:schemeClr val="tx1"/>
                </a:solidFill>
              </a:rPr>
              <a:t>Offline.</a:t>
            </a:r>
            <a:r>
              <a:rPr lang="en-US" dirty="0" err="1" smtClean="0">
                <a:solidFill>
                  <a:srgbClr val="00B050"/>
                </a:solidFill>
              </a:rPr>
              <a:t>off</a:t>
            </a:r>
            <a:r>
              <a:rPr lang="en-US" dirty="0" smtClean="0">
                <a:solidFill>
                  <a:srgbClr val="00B050"/>
                </a:solidFill>
              </a:rPr>
              <a:t> </a:t>
            </a:r>
            <a:r>
              <a:rPr lang="en-US" dirty="0" smtClean="0">
                <a:solidFill>
                  <a:schemeClr val="tx1"/>
                </a:solidFill>
              </a:rPr>
              <a:t>(</a:t>
            </a:r>
            <a:r>
              <a:rPr lang="en-US" dirty="0" smtClean="0">
                <a:solidFill>
                  <a:srgbClr val="00B0F0"/>
                </a:solidFill>
              </a:rPr>
              <a:t>event</a:t>
            </a:r>
            <a:r>
              <a:rPr lang="en-US" dirty="0" smtClean="0">
                <a:solidFill>
                  <a:schemeClr val="tx1"/>
                </a:solidFill>
              </a:rPr>
              <a:t>, </a:t>
            </a:r>
            <a:r>
              <a:rPr lang="en-US" dirty="0" smtClean="0">
                <a:solidFill>
                  <a:srgbClr val="00B0F0"/>
                </a:solidFill>
              </a:rPr>
              <a:t>handler</a:t>
            </a:r>
            <a:r>
              <a:rPr lang="en-US" dirty="0" smtClean="0">
                <a:solidFill>
                  <a:schemeClr val="tx1"/>
                </a:solidFill>
              </a:rPr>
              <a:t>)</a:t>
            </a:r>
          </a:p>
          <a:p>
            <a:pPr lvl="2" algn="l"/>
            <a:endParaRPr lang="en-US" dirty="0" smtClean="0">
              <a:solidFill>
                <a:schemeClr val="tx1"/>
              </a:solidFill>
            </a:endParaRPr>
          </a:p>
          <a:p>
            <a:pPr algn="l"/>
            <a:r>
              <a:rPr lang="en-US" dirty="0" smtClean="0">
                <a:solidFill>
                  <a:schemeClr val="tx1"/>
                </a:solidFill>
              </a:rPr>
              <a:t>	</a:t>
            </a:r>
            <a:r>
              <a:rPr lang="en-US" dirty="0">
                <a:solidFill>
                  <a:srgbClr val="0000FF"/>
                </a:solidFill>
              </a:rPr>
              <a:t>http://github.hubspot.com/offline/docs/welcome/            </a:t>
            </a:r>
            <a:r>
              <a:rPr lang="en-US" dirty="0" smtClean="0">
                <a:solidFill>
                  <a:srgbClr val="0000FF"/>
                </a:solidFill>
              </a:rPr>
              <a:t>	http</a:t>
            </a:r>
            <a:r>
              <a:rPr lang="en-US" dirty="0">
                <a:solidFill>
                  <a:srgbClr val="0000FF"/>
                </a:solidFill>
              </a:rPr>
              <a:t>://krawczyk.io/heyoffline.js</a:t>
            </a:r>
            <a:endParaRPr lang="en-US" dirty="0" smtClean="0">
              <a:solidFill>
                <a:srgbClr val="0000FF"/>
              </a:solidFill>
            </a:endParaRPr>
          </a:p>
        </p:txBody>
      </p:sp>
    </p:spTree>
    <p:extLst>
      <p:ext uri="{BB962C8B-B14F-4D97-AF65-F5344CB8AC3E}">
        <p14:creationId xmlns:p14="http://schemas.microsoft.com/office/powerpoint/2010/main" val="77362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22</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sp>
        <p:nvSpPr>
          <p:cNvPr id="9" name="Content Placeholder 2"/>
          <p:cNvSpPr txBox="1">
            <a:spLocks/>
          </p:cNvSpPr>
          <p:nvPr/>
        </p:nvSpPr>
        <p:spPr bwMode="auto">
          <a:xfrm>
            <a:off x="267345" y="2161034"/>
            <a:ext cx="8720218"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Browser checks remaining space for current domain?</a:t>
            </a:r>
          </a:p>
          <a:p>
            <a:pPr marL="342900" indent="-342900" algn="l">
              <a:buFont typeface="Arial" panose="020B0604020202020204" pitchFamily="34" charset="0"/>
              <a:buChar char="•"/>
            </a:pPr>
            <a:r>
              <a:rPr lang="en-US" dirty="0" smtClean="0">
                <a:solidFill>
                  <a:srgbClr val="0000FF"/>
                </a:solidFill>
              </a:rPr>
              <a:t>If yes</a:t>
            </a:r>
          </a:p>
          <a:p>
            <a:pPr marL="800100" lvl="1" indent="-342900" algn="l">
              <a:buFont typeface="Arial" panose="020B0604020202020204" pitchFamily="34" charset="0"/>
              <a:buChar char="•"/>
            </a:pPr>
            <a:r>
              <a:rPr lang="en-US" sz="2400" dirty="0" smtClean="0">
                <a:solidFill>
                  <a:schemeClr val="tx1"/>
                </a:solidFill>
              </a:rPr>
              <a:t>Data is stored, overwrite if the same key exists</a:t>
            </a:r>
          </a:p>
          <a:p>
            <a:pPr marL="342900" indent="-342900" algn="l">
              <a:buFont typeface="Arial" panose="020B0604020202020204" pitchFamily="34" charset="0"/>
              <a:buChar char="•"/>
            </a:pPr>
            <a:r>
              <a:rPr lang="en-US" dirty="0" smtClean="0">
                <a:solidFill>
                  <a:srgbClr val="0000FF"/>
                </a:solidFill>
              </a:rPr>
              <a:t>If no</a:t>
            </a:r>
          </a:p>
          <a:p>
            <a:pPr marL="800100" lvl="1" indent="-342900" algn="l">
              <a:buFont typeface="Arial" panose="020B0604020202020204" pitchFamily="34" charset="0"/>
              <a:buChar char="•"/>
            </a:pPr>
            <a:r>
              <a:rPr lang="en-US" sz="2400" dirty="0" smtClean="0">
                <a:solidFill>
                  <a:schemeClr val="tx1"/>
                </a:solidFill>
              </a:rPr>
              <a:t>Data is not stored, no existing data is overwritten</a:t>
            </a:r>
          </a:p>
          <a:p>
            <a:pPr marL="800100" lvl="1" indent="-342900" algn="l">
              <a:buFont typeface="Arial" panose="020B0604020202020204" pitchFamily="34" charset="0"/>
              <a:buChar char="•"/>
            </a:pPr>
            <a:r>
              <a:rPr lang="en-US" sz="2400" dirty="0" smtClean="0">
                <a:solidFill>
                  <a:schemeClr val="tx1"/>
                </a:solidFill>
              </a:rPr>
              <a:t>A </a:t>
            </a:r>
            <a:r>
              <a:rPr lang="en-US" sz="2400" dirty="0" smtClean="0">
                <a:solidFill>
                  <a:srgbClr val="FF0000"/>
                </a:solidFill>
              </a:rPr>
              <a:t>QUOTA_EXCEEDED_ERR</a:t>
            </a:r>
            <a:r>
              <a:rPr lang="en-US" sz="2400" dirty="0" smtClean="0">
                <a:solidFill>
                  <a:schemeClr val="tx1"/>
                </a:solidFill>
              </a:rPr>
              <a:t> exception is thrown</a:t>
            </a:r>
          </a:p>
          <a:p>
            <a:pPr marL="800100" lvl="1" indent="-342900" algn="l">
              <a:buFont typeface="Arial" panose="020B0604020202020204" pitchFamily="34" charset="0"/>
              <a:buChar char="•"/>
            </a:pPr>
            <a:endParaRPr lang="en-US" sz="2400" dirty="0">
              <a:solidFill>
                <a:schemeClr val="tx1"/>
              </a:solidFill>
            </a:endParaRPr>
          </a:p>
          <a:p>
            <a:pPr marL="342900" indent="-342900" algn="l">
              <a:buFont typeface="Arial" panose="020B0604020202020204" pitchFamily="34" charset="0"/>
              <a:buChar char="•"/>
            </a:pPr>
            <a:r>
              <a:rPr lang="en-US" dirty="0" smtClean="0">
                <a:solidFill>
                  <a:srgbClr val="0000FF"/>
                </a:solidFill>
              </a:rPr>
              <a:t>Notice</a:t>
            </a:r>
          </a:p>
          <a:p>
            <a:pPr marL="800100" lvl="1" indent="-342900" algn="l">
              <a:buFont typeface="Arial" panose="020B0604020202020204" pitchFamily="34" charset="0"/>
              <a:buChar char="•"/>
            </a:pPr>
            <a:r>
              <a:rPr lang="en-US" sz="2400" dirty="0" smtClean="0">
                <a:solidFill>
                  <a:schemeClr val="tx1"/>
                </a:solidFill>
              </a:rPr>
              <a:t>Opera displays a dialog giving choice to increase storage space</a:t>
            </a:r>
          </a:p>
        </p:txBody>
      </p:sp>
    </p:spTree>
    <p:extLst>
      <p:ext uri="{BB962C8B-B14F-4D97-AF65-F5344CB8AC3E}">
        <p14:creationId xmlns:p14="http://schemas.microsoft.com/office/powerpoint/2010/main" val="20978292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1" y="3009445"/>
            <a:ext cx="8711001" cy="3042883"/>
          </a:xfrm>
          <a:prstGeom prst="rect">
            <a:avLst/>
          </a:prstGeom>
        </p:spPr>
      </p:pic>
      <p:sp>
        <p:nvSpPr>
          <p:cNvPr id="10"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Chrome 41</a:t>
            </a:r>
          </a:p>
        </p:txBody>
      </p:sp>
    </p:spTree>
    <p:extLst>
      <p:ext uri="{BB962C8B-B14F-4D97-AF65-F5344CB8AC3E}">
        <p14:creationId xmlns:p14="http://schemas.microsoft.com/office/powerpoint/2010/main" val="12540493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Full of Storage?</a:t>
            </a:r>
            <a:endParaRPr lang="en-US" sz="4000" dirty="0">
              <a:latin typeface="Constantia"/>
              <a:cs typeface="Constantia"/>
            </a:endParaRPr>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8490" y="2980296"/>
            <a:ext cx="8637289" cy="3109424"/>
          </a:xfrm>
          <a:prstGeom prst="rect">
            <a:avLst/>
          </a:prstGeom>
        </p:spPr>
      </p:pic>
      <p:sp>
        <p:nvSpPr>
          <p:cNvPr id="8"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Test </a:t>
            </a:r>
            <a:r>
              <a:rPr lang="en-US" dirty="0" err="1" smtClean="0">
                <a:solidFill>
                  <a:schemeClr val="tx1"/>
                </a:solidFill>
              </a:rPr>
              <a:t>LocalStorage</a:t>
            </a:r>
            <a:r>
              <a:rPr lang="en-US" dirty="0" smtClean="0">
                <a:solidFill>
                  <a:schemeClr val="tx1"/>
                </a:solidFill>
              </a:rPr>
              <a:t> and </a:t>
            </a:r>
            <a:r>
              <a:rPr lang="en-US" dirty="0" err="1" smtClean="0">
                <a:solidFill>
                  <a:schemeClr val="tx1"/>
                </a:solidFill>
              </a:rPr>
              <a:t>SessionStorage</a:t>
            </a:r>
            <a:r>
              <a:rPr lang="en-US" dirty="0" smtClean="0">
                <a:solidFill>
                  <a:schemeClr val="tx1"/>
                </a:solidFill>
              </a:rPr>
              <a:t> in Firefox 34</a:t>
            </a:r>
          </a:p>
        </p:txBody>
      </p:sp>
    </p:spTree>
    <p:extLst>
      <p:ext uri="{BB962C8B-B14F-4D97-AF65-F5344CB8AC3E}">
        <p14:creationId xmlns:p14="http://schemas.microsoft.com/office/powerpoint/2010/main" val="37859788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095050"/>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err="1">
                <a:solidFill>
                  <a:schemeClr val="tx1"/>
                </a:solidFill>
              </a:rPr>
              <a:t>userData</a:t>
            </a:r>
            <a:r>
              <a:rPr lang="en-US" dirty="0">
                <a:solidFill>
                  <a:schemeClr val="tx1"/>
                </a:solidFill>
              </a:rPr>
              <a:t> in IE5-7</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29" y="2578527"/>
            <a:ext cx="8819587" cy="3577176"/>
          </a:xfrm>
          <a:prstGeom prst="rect">
            <a:avLst/>
          </a:prstGeom>
        </p:spPr>
      </p:pic>
    </p:spTree>
    <p:extLst>
      <p:ext uri="{BB962C8B-B14F-4D97-AF65-F5344CB8AC3E}">
        <p14:creationId xmlns:p14="http://schemas.microsoft.com/office/powerpoint/2010/main" val="2642584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2"/>
              </a:rPr>
              <a:t>amplify.store</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3"/>
              </a:rPr>
              <a:t>store.js</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lawnchair</a:t>
            </a:r>
            <a:endParaRPr lang="en-US" dirty="0" smtClean="0">
              <a:solidFill>
                <a:schemeClr val="tx1"/>
              </a:solidFill>
            </a:endParaRPr>
          </a:p>
          <a:p>
            <a:pPr marL="342900" indent="-342900" algn="l">
              <a:buFont typeface="Arial" panose="020B0604020202020204" pitchFamily="34" charset="0"/>
              <a:buChar char="•"/>
            </a:pPr>
            <a:r>
              <a:rPr lang="en-US" dirty="0" err="1">
                <a:solidFill>
                  <a:schemeClr val="tx1"/>
                </a:solidFill>
                <a:hlinkClick r:id="rId5"/>
              </a:rPr>
              <a:t>l</a:t>
            </a:r>
            <a:r>
              <a:rPr lang="en-US" dirty="0" err="1" smtClean="0">
                <a:solidFill>
                  <a:schemeClr val="tx1"/>
                </a:solidFill>
                <a:hlinkClick r:id="rId5"/>
              </a:rPr>
              <a:t>ocache</a:t>
            </a:r>
            <a:endParaRPr lang="en-US" dirty="0" smtClean="0">
              <a:solidFill>
                <a:schemeClr val="tx1"/>
              </a:solidFill>
            </a:endParaRPr>
          </a:p>
          <a:p>
            <a:pPr marL="342900" indent="-342900" algn="l">
              <a:buFont typeface="Arial" panose="020B0604020202020204" pitchFamily="34" charset="0"/>
              <a:buChar char="•"/>
            </a:pPr>
            <a:r>
              <a:rPr lang="en-US" dirty="0">
                <a:solidFill>
                  <a:schemeClr val="tx1"/>
                </a:solidFill>
                <a:hlinkClick r:id="rId6"/>
              </a:rPr>
              <a:t>j</a:t>
            </a:r>
            <a:r>
              <a:rPr lang="en-US" dirty="0" smtClean="0">
                <a:solidFill>
                  <a:schemeClr val="tx1"/>
                </a:solidFill>
                <a:hlinkClick r:id="rId6"/>
              </a:rPr>
              <a:t>storage</a:t>
            </a:r>
            <a:endParaRPr lang="en-US" dirty="0" smtClean="0">
              <a:solidFill>
                <a:schemeClr val="tx1"/>
              </a:solidFill>
            </a:endParaRPr>
          </a:p>
          <a:p>
            <a:pPr marL="342900" indent="-342900" algn="l">
              <a:buFont typeface="Arial" panose="020B0604020202020204" pitchFamily="34" charset="0"/>
              <a:buChar char="•"/>
            </a:pPr>
            <a:endParaRPr lang="en-US" dirty="0">
              <a:solidFill>
                <a:schemeClr val="tx1"/>
              </a:solidFill>
            </a:endParaRPr>
          </a:p>
          <a:p>
            <a:pPr marL="342900" indent="-342900" algn="l">
              <a:buFont typeface="Wingdings" panose="05000000000000000000" pitchFamily="2" charset="2"/>
              <a:buChar char="Ø"/>
            </a:pPr>
            <a:r>
              <a:rPr lang="en-US" dirty="0" smtClean="0">
                <a:solidFill>
                  <a:schemeClr val="tx1"/>
                </a:solidFill>
              </a:rPr>
              <a:t>Use </a:t>
            </a:r>
            <a:r>
              <a:rPr lang="en-US" dirty="0" err="1" smtClean="0">
                <a:solidFill>
                  <a:schemeClr val="tx1"/>
                </a:solidFill>
              </a:rPr>
              <a:t>localStorage</a:t>
            </a:r>
            <a:r>
              <a:rPr lang="en-US" dirty="0" smtClean="0">
                <a:solidFill>
                  <a:schemeClr val="tx1"/>
                </a:solidFill>
              </a:rPr>
              <a:t> when available</a:t>
            </a:r>
          </a:p>
          <a:p>
            <a:pPr marL="342900" indent="-342900" algn="l">
              <a:buFont typeface="Wingdings" panose="05000000000000000000" pitchFamily="2" charset="2"/>
              <a:buChar char="Ø"/>
            </a:pPr>
            <a:r>
              <a:rPr lang="en-US" dirty="0" smtClean="0">
                <a:solidFill>
                  <a:schemeClr val="tx1"/>
                </a:solidFill>
              </a:rPr>
              <a:t>Fall back on </a:t>
            </a:r>
            <a:r>
              <a:rPr lang="en-US" dirty="0" err="1" smtClean="0">
                <a:solidFill>
                  <a:schemeClr val="tx1"/>
                </a:solidFill>
              </a:rPr>
              <a:t>userData</a:t>
            </a:r>
            <a:r>
              <a:rPr lang="en-US" dirty="0" smtClean="0">
                <a:solidFill>
                  <a:schemeClr val="tx1"/>
                </a:solidFill>
              </a:rPr>
              <a:t> in IE5-7</a:t>
            </a:r>
          </a:p>
          <a:p>
            <a:pPr marL="342900" indent="-342900" algn="l">
              <a:buFont typeface="Wingdings" panose="05000000000000000000" pitchFamily="2" charset="2"/>
              <a:buChar char="Ø"/>
            </a:pPr>
            <a:r>
              <a:rPr lang="en-US" dirty="0" smtClean="0">
                <a:solidFill>
                  <a:schemeClr val="tx1"/>
                </a:solidFill>
              </a:rPr>
              <a:t>Fall back on in-memory store if </a:t>
            </a:r>
            <a:r>
              <a:rPr lang="en-US" dirty="0" smtClean="0">
                <a:solidFill>
                  <a:srgbClr val="FF0000"/>
                </a:solidFill>
              </a:rPr>
              <a:t>none</a:t>
            </a:r>
            <a:r>
              <a:rPr lang="en-US" dirty="0" smtClean="0">
                <a:solidFill>
                  <a:schemeClr val="tx1"/>
                </a:solidFill>
              </a:rPr>
              <a:t> storage types available</a:t>
            </a:r>
          </a:p>
        </p:txBody>
      </p:sp>
    </p:spTree>
    <p:extLst>
      <p:ext uri="{BB962C8B-B14F-4D97-AF65-F5344CB8AC3E}">
        <p14:creationId xmlns:p14="http://schemas.microsoft.com/office/powerpoint/2010/main" val="42003008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27</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browser?</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Example with </a:t>
            </a:r>
            <a:r>
              <a:rPr lang="en-US" dirty="0" smtClean="0">
                <a:solidFill>
                  <a:schemeClr val="tx1"/>
                </a:solidFill>
                <a:hlinkClick r:id="rId3"/>
              </a:rPr>
              <a:t>store.js</a:t>
            </a:r>
            <a:endParaRPr lang="en-US" dirty="0" smtClean="0">
              <a:solidFill>
                <a:schemeClr val="tx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673785"/>
            <a:ext cx="8151175" cy="3698735"/>
          </a:xfrm>
          <a:prstGeom prst="rect">
            <a:avLst/>
          </a:prstGeom>
        </p:spPr>
      </p:pic>
    </p:spTree>
    <p:extLst>
      <p:ext uri="{BB962C8B-B14F-4D97-AF65-F5344CB8AC3E}">
        <p14:creationId xmlns:p14="http://schemas.microsoft.com/office/powerpoint/2010/main" val="42168323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Demo</a:t>
            </a:r>
            <a:endParaRPr lang="en-US" sz="4000" dirty="0">
              <a:latin typeface="Constantia"/>
              <a:cs typeface="Constantia"/>
            </a:endParaRPr>
          </a:p>
        </p:txBody>
      </p:sp>
      <p:sp>
        <p:nvSpPr>
          <p:cNvPr id="9" name="Content Placeholder 2"/>
          <p:cNvSpPr txBox="1">
            <a:spLocks/>
          </p:cNvSpPr>
          <p:nvPr/>
        </p:nvSpPr>
        <p:spPr bwMode="auto">
          <a:xfrm>
            <a:off x="457200" y="2161034"/>
            <a:ext cx="8229600" cy="436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hlinkClick r:id="rId3"/>
              </a:rPr>
              <a:t>save-storage.html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4"/>
              </a:rPr>
              <a:t>save-image.html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5"/>
              </a:rPr>
              <a:t>full-storage.html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6"/>
              </a:rPr>
              <a:t>online-offline.html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7"/>
              </a:rPr>
              <a:t>online-offline-status.html</a:t>
            </a: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hlinkClick r:id="rId8"/>
              </a:rPr>
              <a:t>old-browser.html</a:t>
            </a:r>
            <a:endParaRPr lang="en-US" dirty="0" smtClean="0">
              <a:solidFill>
                <a:schemeClr val="tx1"/>
              </a:solidFill>
            </a:endParaRPr>
          </a:p>
        </p:txBody>
      </p:sp>
    </p:spTree>
    <p:extLst>
      <p:ext uri="{BB962C8B-B14F-4D97-AF65-F5344CB8AC3E}">
        <p14:creationId xmlns:p14="http://schemas.microsoft.com/office/powerpoint/2010/main" val="27531790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64656"/>
            <a:ext cx="7772400" cy="1470025"/>
          </a:xfrm>
        </p:spPr>
        <p:txBody>
          <a:bodyPr>
            <a:noAutofit/>
          </a:bodyPr>
          <a:lstStyle/>
          <a:p>
            <a:pPr fontAlgn="auto">
              <a:spcAft>
                <a:spcPts val="0"/>
              </a:spcAft>
              <a:defRPr/>
            </a:pPr>
            <a:r>
              <a:rPr lang="en-US" sz="6000" b="1" dirty="0">
                <a:solidFill>
                  <a:schemeClr val="accent6">
                    <a:lumMod val="75000"/>
                  </a:schemeClr>
                </a:solidFill>
                <a:latin typeface="Constantia" pitchFamily="18" charset="0"/>
              </a:rPr>
              <a:t>THANK YOU FOR YOUR ATTENTION!</a:t>
            </a:r>
          </a:p>
        </p:txBody>
      </p:sp>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29</a:t>
            </a:fld>
            <a:endParaRPr lang="en-US" dirty="0">
              <a:solidFill>
                <a:srgbClr val="FFFFFF"/>
              </a:solidFill>
            </a:endParaRPr>
          </a:p>
        </p:txBody>
      </p:sp>
    </p:spTree>
    <p:extLst>
      <p:ext uri="{BB962C8B-B14F-4D97-AF65-F5344CB8AC3E}">
        <p14:creationId xmlns:p14="http://schemas.microsoft.com/office/powerpoint/2010/main" val="313797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3</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Old way storing data</a:t>
            </a:r>
            <a:endParaRPr lang="en-US" sz="4000" dirty="0">
              <a:latin typeface="Constantia"/>
              <a:cs typeface="Constantia"/>
            </a:endParaRPr>
          </a:p>
        </p:txBody>
      </p:sp>
      <p:sp>
        <p:nvSpPr>
          <p:cNvPr id="9" name="Content Placeholder 2"/>
          <p:cNvSpPr txBox="1">
            <a:spLocks/>
          </p:cNvSpPr>
          <p:nvPr/>
        </p:nvSpPr>
        <p:spPr bwMode="auto">
          <a:xfrm>
            <a:off x="457200" y="2161034"/>
            <a:ext cx="8229600" cy="33611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Uploading to server</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Saving data in cookie</a:t>
            </a:r>
          </a:p>
          <a:p>
            <a:pPr marL="342900" indent="-342900" algn="l">
              <a:buFont typeface="Arial"/>
              <a:buChar char="•"/>
            </a:pPr>
            <a:endParaRPr lang="en-US" i="1" dirty="0" smtClean="0"/>
          </a:p>
        </p:txBody>
      </p:sp>
      <p:pic>
        <p:nvPicPr>
          <p:cNvPr id="6" name="Picture 5"/>
          <p:cNvPicPr>
            <a:picLocks noChangeAspect="1"/>
          </p:cNvPicPr>
          <p:nvPr/>
        </p:nvPicPr>
        <p:blipFill>
          <a:blip r:embed="rId3"/>
          <a:stretch>
            <a:fillRect/>
          </a:stretch>
        </p:blipFill>
        <p:spPr>
          <a:xfrm>
            <a:off x="156437" y="4036693"/>
            <a:ext cx="8761319" cy="1485473"/>
          </a:xfrm>
          <a:prstGeom prst="rect">
            <a:avLst/>
          </a:prstGeom>
        </p:spPr>
      </p:pic>
    </p:spTree>
    <p:extLst>
      <p:ext uri="{BB962C8B-B14F-4D97-AF65-F5344CB8AC3E}">
        <p14:creationId xmlns:p14="http://schemas.microsoft.com/office/powerpoint/2010/main" val="33811124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4</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Behind the cookie</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dirty="0" smtClean="0">
                <a:solidFill>
                  <a:schemeClr val="tx1"/>
                </a:solidFill>
              </a:rPr>
              <a:t>Store settings &amp; identifying information</a:t>
            </a:r>
            <a:endParaRPr lang="en-US" dirty="0">
              <a:solidFill>
                <a:schemeClr val="tx1"/>
              </a:solidFill>
            </a:endParaRP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smtClean="0">
                <a:solidFill>
                  <a:schemeClr val="tx1"/>
                </a:solidFill>
              </a:rPr>
              <a:t>Extremely limited capacity, </a:t>
            </a:r>
            <a:r>
              <a:rPr lang="en-US" dirty="0">
                <a:solidFill>
                  <a:schemeClr val="tx1"/>
                </a:solidFill>
              </a:rPr>
              <a:t>4k limit per </a:t>
            </a:r>
            <a:r>
              <a:rPr lang="en-US" dirty="0" smtClean="0">
                <a:solidFill>
                  <a:schemeClr val="tx1"/>
                </a:solidFill>
              </a:rPr>
              <a:t>cookie</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Sent with every HTTP </a:t>
            </a:r>
            <a:r>
              <a:rPr lang="en-US" dirty="0" smtClean="0">
                <a:solidFill>
                  <a:schemeClr val="tx1"/>
                </a:solidFill>
              </a:rPr>
              <a:t>request </a:t>
            </a:r>
            <a:r>
              <a:rPr lang="en-US" dirty="0">
                <a:solidFill>
                  <a:schemeClr val="tx1"/>
                </a:solidFill>
              </a:rPr>
              <a:t>=&gt; </a:t>
            </a:r>
            <a:r>
              <a:rPr lang="en-US" dirty="0" smtClean="0">
                <a:solidFill>
                  <a:schemeClr val="tx1"/>
                </a:solidFill>
              </a:rPr>
              <a:t>higher bandwidth usage &amp; slower request times</a:t>
            </a:r>
          </a:p>
          <a:p>
            <a:pPr marL="285750" indent="-285750" algn="l">
              <a:buFont typeface="Arial" panose="020B0604020202020204" pitchFamily="34" charset="0"/>
              <a:buChar char="•"/>
            </a:pPr>
            <a:endParaRPr lang="en-US" dirty="0" smtClean="0">
              <a:solidFill>
                <a:schemeClr val="tx1"/>
              </a:solidFill>
            </a:endParaRPr>
          </a:p>
          <a:p>
            <a:pPr marL="285750" indent="-285750" algn="l">
              <a:buFont typeface="Arial" panose="020B0604020202020204" pitchFamily="34" charset="0"/>
              <a:buChar char="•"/>
            </a:pPr>
            <a:r>
              <a:rPr lang="en-US" dirty="0">
                <a:solidFill>
                  <a:schemeClr val="tx1"/>
                </a:solidFill>
              </a:rPr>
              <a:t>Old-school but cross-browser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628390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5</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What we want?</a:t>
            </a:r>
            <a:endParaRPr lang="en-US" sz="4000" dirty="0">
              <a:latin typeface="Constantia"/>
              <a:cs typeface="Constantia"/>
            </a:endParaRP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itchFamily="34" charset="0"/>
              <a:buChar char="•"/>
            </a:pPr>
            <a:r>
              <a:rPr lang="en-US" dirty="0" smtClean="0">
                <a:solidFill>
                  <a:schemeClr val="tx1"/>
                </a:solidFill>
              </a:rPr>
              <a:t>Work on the client</a:t>
            </a:r>
          </a:p>
          <a:p>
            <a:pPr marL="342900" indent="-342900" algn="l">
              <a:buFont typeface="Arial" pitchFamily="34" charset="0"/>
              <a:buChar char="•"/>
            </a:pPr>
            <a:endParaRPr lang="en-US" dirty="0" smtClean="0">
              <a:solidFill>
                <a:schemeClr val="tx1"/>
              </a:solidFill>
            </a:endParaRPr>
          </a:p>
          <a:p>
            <a:pPr marL="342900" indent="-342900" algn="l">
              <a:buFont typeface="Arial" pitchFamily="34" charset="0"/>
              <a:buChar char="•"/>
            </a:pPr>
            <a:r>
              <a:rPr lang="en-US" dirty="0" smtClean="0">
                <a:solidFill>
                  <a:schemeClr val="tx1"/>
                </a:solidFill>
              </a:rPr>
              <a:t>Has a </a:t>
            </a:r>
            <a:r>
              <a:rPr lang="en-US" dirty="0">
                <a:solidFill>
                  <a:schemeClr val="tx1"/>
                </a:solidFill>
              </a:rPr>
              <a:t>lot of storage </a:t>
            </a:r>
            <a:r>
              <a:rPr lang="en-US" dirty="0" smtClean="0">
                <a:solidFill>
                  <a:schemeClr val="tx1"/>
                </a:solidFill>
              </a:rPr>
              <a:t>space</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Persists </a:t>
            </a:r>
            <a:r>
              <a:rPr lang="en-US" dirty="0">
                <a:solidFill>
                  <a:schemeClr val="tx1"/>
                </a:solidFill>
              </a:rPr>
              <a:t>beyond a page </a:t>
            </a:r>
            <a:r>
              <a:rPr lang="en-US" dirty="0" smtClean="0">
                <a:solidFill>
                  <a:schemeClr val="tx1"/>
                </a:solidFill>
              </a:rPr>
              <a:t>refresh</a:t>
            </a:r>
          </a:p>
          <a:p>
            <a:pPr marL="342900" indent="-342900" algn="l">
              <a:buFont typeface="Arial" pitchFamily="34" charset="0"/>
              <a:buChar char="•"/>
            </a:pPr>
            <a:endParaRPr lang="en-US" dirty="0">
              <a:solidFill>
                <a:schemeClr val="tx1"/>
              </a:solidFill>
            </a:endParaRPr>
          </a:p>
          <a:p>
            <a:pPr marL="342900" indent="-342900" algn="l">
              <a:buFont typeface="Arial" pitchFamily="34" charset="0"/>
              <a:buChar char="•"/>
            </a:pPr>
            <a:r>
              <a:rPr lang="en-US" dirty="0" smtClean="0">
                <a:solidFill>
                  <a:schemeClr val="tx1"/>
                </a:solidFill>
              </a:rPr>
              <a:t>Isn’t </a:t>
            </a:r>
            <a:r>
              <a:rPr lang="en-US" dirty="0">
                <a:solidFill>
                  <a:schemeClr val="tx1"/>
                </a:solidFill>
              </a:rPr>
              <a:t>transmitted to the server</a:t>
            </a:r>
          </a:p>
          <a:p>
            <a:pPr marL="285750" indent="-285750" algn="l">
              <a:buFont typeface="Arial" panose="020B0604020202020204" pitchFamily="34" charset="0"/>
              <a:buChar char="•"/>
            </a:pPr>
            <a:endParaRPr lang="en-US" sz="1400" dirty="0"/>
          </a:p>
          <a:p>
            <a:pPr algn="l"/>
            <a:endParaRPr lang="en-US" sz="1400" dirty="0"/>
          </a:p>
        </p:txBody>
      </p:sp>
    </p:spTree>
    <p:extLst>
      <p:ext uri="{BB962C8B-B14F-4D97-AF65-F5344CB8AC3E}">
        <p14:creationId xmlns:p14="http://schemas.microsoft.com/office/powerpoint/2010/main" val="1568287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6</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a:latin typeface="Constantia" panose="02030602050306030303" pitchFamily="18" charset="0"/>
              </a:rPr>
              <a:t>HTML5 Web Storage</a:t>
            </a:r>
          </a:p>
        </p:txBody>
      </p:sp>
      <p:sp>
        <p:nvSpPr>
          <p:cNvPr id="9" name="Content Placeholder 2"/>
          <p:cNvSpPr txBox="1">
            <a:spLocks/>
          </p:cNvSpPr>
          <p:nvPr/>
        </p:nvSpPr>
        <p:spPr bwMode="auto">
          <a:xfrm>
            <a:off x="457200" y="2161034"/>
            <a:ext cx="8229600" cy="387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smtClean="0">
                <a:solidFill>
                  <a:schemeClr val="tx1"/>
                </a:solidFill>
              </a:rPr>
              <a:t>In key/value pairs</a:t>
            </a:r>
            <a:r>
              <a:rPr lang="en-US" dirty="0">
                <a:solidFill>
                  <a:schemeClr val="tx1"/>
                </a:solidFill>
              </a:rPr>
              <a:t> </a:t>
            </a:r>
            <a:r>
              <a:rPr lang="en-US" dirty="0" smtClean="0">
                <a:solidFill>
                  <a:schemeClr val="tx1"/>
                </a:solidFill>
              </a:rPr>
              <a:t>form</a:t>
            </a:r>
          </a:p>
          <a:p>
            <a:pPr marL="342900" indent="-342900" algn="l">
              <a:buFont typeface="Arial" panose="020B0604020202020204" pitchFamily="34" charset="0"/>
              <a:buChar char="•"/>
            </a:pPr>
            <a:endParaRPr lang="en-US" dirty="0">
              <a:solidFill>
                <a:schemeClr val="tx1"/>
              </a:solidFill>
            </a:endParaRPr>
          </a:p>
          <a:p>
            <a:pPr marL="342900" indent="-342900" algn="l">
              <a:buFont typeface="Arial" panose="020B0604020202020204" pitchFamily="34" charset="0"/>
              <a:buChar char="•"/>
            </a:pPr>
            <a:r>
              <a:rPr lang="en-US" dirty="0" smtClean="0">
                <a:solidFill>
                  <a:schemeClr val="tx1"/>
                </a:solidFill>
              </a:rPr>
              <a:t>Has API </a:t>
            </a:r>
            <a:r>
              <a:rPr lang="en-US" dirty="0">
                <a:solidFill>
                  <a:schemeClr val="tx1"/>
                </a:solidFill>
              </a:rPr>
              <a:t>to retrieve/write </a:t>
            </a:r>
            <a:r>
              <a:rPr lang="en-US" dirty="0" smtClean="0">
                <a:solidFill>
                  <a:schemeClr val="tx1"/>
                </a:solidFill>
              </a:rPr>
              <a:t>data </a:t>
            </a:r>
          </a:p>
          <a:p>
            <a:pPr marL="342900" indent="-342900" algn="l">
              <a:buFont typeface="Arial" panose="020B0604020202020204" pitchFamily="34" charset="0"/>
              <a:buChar char="•"/>
            </a:pPr>
            <a:endParaRPr lang="en-US" b="1" dirty="0">
              <a:solidFill>
                <a:schemeClr val="tx1"/>
              </a:solidFill>
            </a:endParaRPr>
          </a:p>
          <a:p>
            <a:pPr marL="342900" indent="-342900" algn="l">
              <a:buFont typeface="Arial" panose="020B0604020202020204" pitchFamily="34" charset="0"/>
              <a:buChar char="•"/>
            </a:pPr>
            <a:r>
              <a:rPr lang="en-US" dirty="0" smtClean="0">
                <a:solidFill>
                  <a:schemeClr val="tx1"/>
                </a:solidFill>
              </a:rPr>
              <a:t>Only </a:t>
            </a:r>
            <a:r>
              <a:rPr lang="en-US" dirty="0">
                <a:solidFill>
                  <a:schemeClr val="tx1"/>
                </a:solidFill>
              </a:rPr>
              <a:t>supports String</a:t>
            </a:r>
          </a:p>
          <a:p>
            <a:pPr marL="342900" indent="-342900" algn="l">
              <a:buFont typeface="Arial" panose="020B0604020202020204" pitchFamily="34" charset="0"/>
              <a:buChar char="•"/>
            </a:pPr>
            <a:endParaRPr lang="en-US" b="1" dirty="0">
              <a:solidFill>
                <a:schemeClr val="tx1"/>
              </a:solidFill>
            </a:endParaRPr>
          </a:p>
        </p:txBody>
      </p:sp>
    </p:spTree>
    <p:extLst>
      <p:ext uri="{BB962C8B-B14F-4D97-AF65-F5344CB8AC3E}">
        <p14:creationId xmlns:p14="http://schemas.microsoft.com/office/powerpoint/2010/main" val="29856313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7</a:t>
            </a:fld>
            <a:endParaRPr lang="en-US" dirty="0">
              <a:solidFill>
                <a:srgbClr val="FFFFFF"/>
              </a:solidFill>
            </a:endParaRPr>
          </a:p>
        </p:txBody>
      </p:sp>
      <p:sp>
        <p:nvSpPr>
          <p:cNvPr id="7" name="Title 1"/>
          <p:cNvSpPr txBox="1">
            <a:spLocks/>
          </p:cNvSpPr>
          <p:nvPr/>
        </p:nvSpPr>
        <p:spPr bwMode="auto">
          <a:xfrm>
            <a:off x="457200" y="1018034"/>
            <a:ext cx="362237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Local Storage</a:t>
            </a:r>
            <a:endParaRPr lang="en-US" sz="4000" dirty="0">
              <a:latin typeface="Constantia"/>
              <a:cs typeface="Constantia"/>
            </a:endParaRPr>
          </a:p>
        </p:txBody>
      </p:sp>
      <p:sp>
        <p:nvSpPr>
          <p:cNvPr id="9" name="Content Placeholder 2"/>
          <p:cNvSpPr txBox="1">
            <a:spLocks/>
          </p:cNvSpPr>
          <p:nvPr/>
        </p:nvSpPr>
        <p:spPr bwMode="auto">
          <a:xfrm>
            <a:off x="216817" y="2161034"/>
            <a:ext cx="4279770" cy="2524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solidFill>
                  <a:schemeClr val="tx1"/>
                </a:solidFill>
              </a:rPr>
              <a:t>Stores data with no </a:t>
            </a:r>
            <a:r>
              <a:rPr lang="en-US" dirty="0" smtClean="0">
                <a:solidFill>
                  <a:schemeClr val="tx1"/>
                </a:solidFill>
              </a:rPr>
              <a:t>expiration </a:t>
            </a:r>
          </a:p>
          <a:p>
            <a:pPr marL="342900" indent="-342900" algn="l">
              <a:buFont typeface="Arial" panose="020B0604020202020204" pitchFamily="34" charset="0"/>
              <a:buChar char="•"/>
            </a:pPr>
            <a:endParaRPr lang="en-US" dirty="0" smtClean="0">
              <a:solidFill>
                <a:schemeClr val="tx1"/>
              </a:solidFill>
            </a:endParaRPr>
          </a:p>
          <a:p>
            <a:pPr marL="342900" indent="-342900" algn="l">
              <a:buFont typeface="Arial" panose="020B0604020202020204" pitchFamily="34" charset="0"/>
              <a:buChar char="•"/>
            </a:pPr>
            <a:r>
              <a:rPr lang="en-US" dirty="0" smtClean="0">
                <a:solidFill>
                  <a:schemeClr val="tx1"/>
                </a:solidFill>
              </a:rPr>
              <a:t>Data available </a:t>
            </a:r>
            <a:r>
              <a:rPr lang="en-US" dirty="0">
                <a:solidFill>
                  <a:schemeClr val="tx1"/>
                </a:solidFill>
              </a:rPr>
              <a:t>even when the </a:t>
            </a:r>
            <a:r>
              <a:rPr lang="en-US" dirty="0" smtClean="0">
                <a:solidFill>
                  <a:schemeClr val="tx1"/>
                </a:solidFill>
              </a:rPr>
              <a:t>browser/tab </a:t>
            </a:r>
            <a:r>
              <a:rPr lang="en-US" dirty="0">
                <a:solidFill>
                  <a:schemeClr val="tx1"/>
                </a:solidFill>
              </a:rPr>
              <a:t>is closed or reopened.</a:t>
            </a:r>
          </a:p>
          <a:p>
            <a:pPr marL="342900" indent="-342900" algn="l">
              <a:buFont typeface="Arial"/>
              <a:buChar char="•"/>
            </a:pPr>
            <a:endParaRPr lang="en-US" sz="1400" dirty="0"/>
          </a:p>
        </p:txBody>
      </p:sp>
      <p:sp>
        <p:nvSpPr>
          <p:cNvPr id="8" name="Content Placeholder 2"/>
          <p:cNvSpPr txBox="1">
            <a:spLocks/>
          </p:cNvSpPr>
          <p:nvPr/>
        </p:nvSpPr>
        <p:spPr bwMode="auto">
          <a:xfrm>
            <a:off x="4686442" y="2161034"/>
            <a:ext cx="4301120" cy="2844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a:solidFill>
                  <a:schemeClr val="tx1"/>
                </a:solidFill>
              </a:rPr>
              <a:t>Stores data for one </a:t>
            </a:r>
            <a:r>
              <a:rPr lang="en-US" dirty="0" smtClean="0">
                <a:solidFill>
                  <a:schemeClr val="tx1"/>
                </a:solidFill>
              </a:rPr>
              <a:t>session</a:t>
            </a:r>
          </a:p>
          <a:p>
            <a:pPr algn="l"/>
            <a:endParaRPr lang="en-US" dirty="0">
              <a:solidFill>
                <a:schemeClr val="tx1"/>
              </a:solidFill>
            </a:endParaRPr>
          </a:p>
          <a:p>
            <a:pPr algn="l"/>
            <a:r>
              <a:rPr lang="en-US" dirty="0" smtClean="0">
                <a:solidFill>
                  <a:schemeClr val="tx1"/>
                </a:solidFill>
              </a:rPr>
              <a:t>Data is cleared </a:t>
            </a:r>
            <a:r>
              <a:rPr lang="en-US" dirty="0">
                <a:solidFill>
                  <a:schemeClr val="tx1"/>
                </a:solidFill>
              </a:rPr>
              <a:t>as soon </a:t>
            </a:r>
            <a:r>
              <a:rPr lang="en-US" dirty="0" smtClean="0">
                <a:solidFill>
                  <a:schemeClr val="tx1"/>
                </a:solidFill>
              </a:rPr>
              <a:t>as closing </a:t>
            </a:r>
            <a:r>
              <a:rPr lang="en-US" dirty="0">
                <a:solidFill>
                  <a:schemeClr val="tx1"/>
                </a:solidFill>
              </a:rPr>
              <a:t>the </a:t>
            </a:r>
            <a:r>
              <a:rPr lang="en-US" dirty="0" smtClean="0">
                <a:solidFill>
                  <a:schemeClr val="tx1"/>
                </a:solidFill>
              </a:rPr>
              <a:t>browser, </a:t>
            </a:r>
            <a:r>
              <a:rPr lang="en-US" dirty="0">
                <a:solidFill>
                  <a:schemeClr val="tx1"/>
                </a:solidFill>
              </a:rPr>
              <a:t>mostly for security purposes</a:t>
            </a:r>
          </a:p>
        </p:txBody>
      </p:sp>
      <p:sp>
        <p:nvSpPr>
          <p:cNvPr id="10" name="Title 1"/>
          <p:cNvSpPr txBox="1">
            <a:spLocks/>
          </p:cNvSpPr>
          <p:nvPr/>
        </p:nvSpPr>
        <p:spPr bwMode="auto">
          <a:xfrm>
            <a:off x="5042225" y="1008607"/>
            <a:ext cx="383782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Session Storages</a:t>
            </a:r>
            <a:endParaRPr lang="en-US" sz="4000" dirty="0">
              <a:latin typeface="Constantia"/>
              <a:cs typeface="Constantia"/>
            </a:endParaRPr>
          </a:p>
        </p:txBody>
      </p:sp>
      <p:sp>
        <p:nvSpPr>
          <p:cNvPr id="11" name="Title 1"/>
          <p:cNvSpPr txBox="1">
            <a:spLocks/>
          </p:cNvSpPr>
          <p:nvPr/>
        </p:nvSpPr>
        <p:spPr bwMode="auto">
          <a:xfrm>
            <a:off x="4032440" y="1018034"/>
            <a:ext cx="9848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VS</a:t>
            </a:r>
            <a:endParaRPr lang="en-US" sz="4000" dirty="0">
              <a:latin typeface="Constantia"/>
              <a:cs typeface="Constantia"/>
            </a:endParaRPr>
          </a:p>
        </p:txBody>
      </p:sp>
      <p:sp>
        <p:nvSpPr>
          <p:cNvPr id="12" name="Content Placeholder 2"/>
          <p:cNvSpPr txBox="1">
            <a:spLocks/>
          </p:cNvSpPr>
          <p:nvPr/>
        </p:nvSpPr>
        <p:spPr bwMode="auto">
          <a:xfrm>
            <a:off x="430688" y="5228157"/>
            <a:ext cx="8530362" cy="920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dirty="0" smtClean="0">
                <a:solidFill>
                  <a:schemeClr val="tx1"/>
                </a:solidFill>
              </a:rPr>
              <a:t>Web storage data will not be available between different browsers</a:t>
            </a:r>
            <a:endParaRPr lang="en-US" dirty="0">
              <a:solidFill>
                <a:schemeClr val="tx1"/>
              </a:solidFill>
            </a:endParaRPr>
          </a:p>
        </p:txBody>
      </p:sp>
    </p:spTree>
    <p:extLst>
      <p:ext uri="{BB962C8B-B14F-4D97-AF65-F5344CB8AC3E}">
        <p14:creationId xmlns:p14="http://schemas.microsoft.com/office/powerpoint/2010/main" val="4440897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8</a:t>
            </a:fld>
            <a:endParaRPr lang="en-US" dirty="0">
              <a:solidFill>
                <a:srgbClr val="FFFFFF"/>
              </a:solidFill>
            </a:endParaRPr>
          </a:p>
        </p:txBody>
      </p:sp>
      <p:sp>
        <p:nvSpPr>
          <p:cNvPr id="7" name="Title 1"/>
          <p:cNvSpPr txBox="1">
            <a:spLocks/>
          </p:cNvSpPr>
          <p:nvPr/>
        </p:nvSpPr>
        <p:spPr bwMode="auto">
          <a:xfrm>
            <a:off x="267344" y="1018034"/>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good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2161034"/>
            <a:ext cx="8530362" cy="4814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App can work offline, be possible to sync</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Large capacity 5 - 10MB/domain</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Read in client (JS), </a:t>
            </a:r>
            <a:r>
              <a:rPr lang="en-US" dirty="0">
                <a:solidFill>
                  <a:schemeClr val="tx1"/>
                </a:solidFill>
              </a:rPr>
              <a:t>easier </a:t>
            </a:r>
            <a:r>
              <a:rPr lang="en-US" dirty="0" smtClean="0">
                <a:solidFill>
                  <a:schemeClr val="tx1"/>
                </a:solidFill>
              </a:rPr>
              <a:t>programming, </a:t>
            </a:r>
            <a:r>
              <a:rPr lang="en-US" dirty="0">
                <a:solidFill>
                  <a:schemeClr val="tx1"/>
                </a:solidFill>
              </a:rPr>
              <a:t>no server infrastructure </a:t>
            </a:r>
            <a:r>
              <a:rPr lang="en-US" dirty="0" smtClean="0">
                <a:solidFill>
                  <a:schemeClr val="tx1"/>
                </a:solidFill>
              </a:rPr>
              <a:t>required, no database queries needed</a:t>
            </a: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Support caching, boost performance, quickly render</a:t>
            </a:r>
          </a:p>
        </p:txBody>
      </p:sp>
    </p:spTree>
    <p:extLst>
      <p:ext uri="{BB962C8B-B14F-4D97-AF65-F5344CB8AC3E}">
        <p14:creationId xmlns:p14="http://schemas.microsoft.com/office/powerpoint/2010/main" val="1788103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0" y="6530996"/>
            <a:ext cx="2133600" cy="365125"/>
          </a:xfrm>
        </p:spPr>
        <p:txBody>
          <a:bodyPr/>
          <a:lstStyle/>
          <a:p>
            <a:fld id="{945310C2-C0B2-5241-BEC0-6819B2B3C035}" type="datetime2">
              <a:rPr lang="en-US" smtClean="0">
                <a:solidFill>
                  <a:srgbClr val="FFFFFF"/>
                </a:solidFill>
              </a:rPr>
              <a:pPr/>
              <a:t>Wednesday, April 08, 2015</a:t>
            </a:fld>
            <a:endParaRPr lang="en-US" dirty="0">
              <a:solidFill>
                <a:srgbClr val="FFFFFF"/>
              </a:solidFill>
            </a:endParaRPr>
          </a:p>
        </p:txBody>
      </p:sp>
      <p:sp>
        <p:nvSpPr>
          <p:cNvPr id="4" name="Footer Placeholder 3"/>
          <p:cNvSpPr>
            <a:spLocks noGrp="1"/>
          </p:cNvSpPr>
          <p:nvPr>
            <p:ph type="ftr" sz="quarter" idx="11"/>
          </p:nvPr>
        </p:nvSpPr>
        <p:spPr>
          <a:xfrm>
            <a:off x="3124200" y="6530996"/>
            <a:ext cx="2895600" cy="365125"/>
          </a:xfrm>
        </p:spPr>
        <p:txBody>
          <a:bodyPr/>
          <a:lstStyle/>
          <a:p>
            <a:pPr algn="l"/>
            <a:r>
              <a:rPr lang="en-US" dirty="0" smtClean="0">
                <a:solidFill>
                  <a:schemeClr val="bg1"/>
                </a:solidFill>
              </a:rPr>
              <a:t>www.qsoftvietnam.com</a:t>
            </a:r>
            <a:endParaRPr lang="en-US" dirty="0">
              <a:solidFill>
                <a:schemeClr val="bg1"/>
              </a:solidFill>
            </a:endParaRPr>
          </a:p>
        </p:txBody>
      </p:sp>
      <p:sp>
        <p:nvSpPr>
          <p:cNvPr id="5" name="Slide Number Placeholder 4"/>
          <p:cNvSpPr>
            <a:spLocks noGrp="1"/>
          </p:cNvSpPr>
          <p:nvPr>
            <p:ph type="sldNum" sz="quarter" idx="12"/>
          </p:nvPr>
        </p:nvSpPr>
        <p:spPr>
          <a:xfrm>
            <a:off x="6853962" y="6530996"/>
            <a:ext cx="2133600" cy="365125"/>
          </a:xfrm>
        </p:spPr>
        <p:txBody>
          <a:bodyPr/>
          <a:lstStyle/>
          <a:p>
            <a:fld id="{FA84A37A-AFC2-4A01-80A1-FC20F2C0D5BB}" type="slidenum">
              <a:rPr lang="en-US" smtClean="0">
                <a:solidFill>
                  <a:srgbClr val="FFFFFF"/>
                </a:solidFill>
              </a:rPr>
              <a:pPr/>
              <a:t>9</a:t>
            </a:fld>
            <a:endParaRPr lang="en-US" dirty="0">
              <a:solidFill>
                <a:srgbClr val="FFFFFF"/>
              </a:solidFill>
            </a:endParaRPr>
          </a:p>
        </p:txBody>
      </p:sp>
      <p:sp>
        <p:nvSpPr>
          <p:cNvPr id="7" name="Title 1"/>
          <p:cNvSpPr txBox="1">
            <a:spLocks/>
          </p:cNvSpPr>
          <p:nvPr/>
        </p:nvSpPr>
        <p:spPr bwMode="auto">
          <a:xfrm>
            <a:off x="267344" y="846578"/>
            <a:ext cx="872021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Lucida Sans" pitchFamily="34" charset="0"/>
              </a:defRPr>
            </a:lvl6pPr>
            <a:lvl7pPr marL="914400" algn="ctr" rtl="0" eaLnBrk="1" fontAlgn="base" hangingPunct="1">
              <a:spcBef>
                <a:spcPct val="0"/>
              </a:spcBef>
              <a:spcAft>
                <a:spcPct val="0"/>
              </a:spcAft>
              <a:defRPr sz="4400">
                <a:solidFill>
                  <a:schemeClr val="tx1"/>
                </a:solidFill>
                <a:latin typeface="Lucida Sans" pitchFamily="34" charset="0"/>
              </a:defRPr>
            </a:lvl7pPr>
            <a:lvl8pPr marL="1371600" algn="ctr" rtl="0" eaLnBrk="1" fontAlgn="base" hangingPunct="1">
              <a:spcBef>
                <a:spcPct val="0"/>
              </a:spcBef>
              <a:spcAft>
                <a:spcPct val="0"/>
              </a:spcAft>
              <a:defRPr sz="4400">
                <a:solidFill>
                  <a:schemeClr val="tx1"/>
                </a:solidFill>
                <a:latin typeface="Lucida Sans" pitchFamily="34" charset="0"/>
              </a:defRPr>
            </a:lvl8pPr>
            <a:lvl9pPr marL="1828800" algn="ctr" rtl="0" eaLnBrk="1" fontAlgn="base" hangingPunct="1">
              <a:spcBef>
                <a:spcPct val="0"/>
              </a:spcBef>
              <a:spcAft>
                <a:spcPct val="0"/>
              </a:spcAft>
              <a:defRPr sz="4400">
                <a:solidFill>
                  <a:schemeClr val="tx1"/>
                </a:solidFill>
                <a:latin typeface="Lucida Sans" pitchFamily="34" charset="0"/>
              </a:defRPr>
            </a:lvl9pPr>
          </a:lstStyle>
          <a:p>
            <a:r>
              <a:rPr lang="en-US" sz="4000" dirty="0" smtClean="0">
                <a:latin typeface="Constantia"/>
                <a:cs typeface="Constantia"/>
              </a:rPr>
              <a:t>The bad things </a:t>
            </a:r>
            <a:r>
              <a:rPr lang="en-US" sz="4000" dirty="0" smtClean="0">
                <a:latin typeface="Constantia"/>
                <a:cs typeface="Constantia"/>
                <a:sym typeface="Wingdings" panose="05000000000000000000" pitchFamily="2" charset="2"/>
              </a:rPr>
              <a:t></a:t>
            </a:r>
            <a:endParaRPr lang="en-US" sz="4000" dirty="0">
              <a:latin typeface="Constantia"/>
              <a:cs typeface="Constantia"/>
            </a:endParaRPr>
          </a:p>
        </p:txBody>
      </p:sp>
      <p:sp>
        <p:nvSpPr>
          <p:cNvPr id="9" name="Content Placeholder 2"/>
          <p:cNvSpPr txBox="1">
            <a:spLocks/>
          </p:cNvSpPr>
          <p:nvPr/>
        </p:nvSpPr>
        <p:spPr bwMode="auto">
          <a:xfrm>
            <a:off x="457200" y="1814513"/>
            <a:ext cx="8229600" cy="47164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24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Font typeface="Arial"/>
              <a:buChar char="•"/>
            </a:pPr>
            <a:r>
              <a:rPr lang="en-US" dirty="0" smtClean="0">
                <a:solidFill>
                  <a:schemeClr val="tx1"/>
                </a:solidFill>
              </a:rPr>
              <a:t>Security: lack of encrypted =&gt; use for non-critical data only</a:t>
            </a: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endParaRPr lang="en-US" dirty="0" smtClean="0">
              <a:solidFill>
                <a:schemeClr val="tx1"/>
              </a:solidFill>
            </a:endParaRPr>
          </a:p>
          <a:p>
            <a:pPr marL="342900" indent="-342900" algn="l">
              <a:buFont typeface="Arial"/>
              <a:buChar char="•"/>
            </a:pPr>
            <a:r>
              <a:rPr lang="en-US" dirty="0" smtClean="0">
                <a:solidFill>
                  <a:schemeClr val="tx1"/>
                </a:solidFill>
              </a:rPr>
              <a:t>Usability: can't </a:t>
            </a:r>
            <a:r>
              <a:rPr lang="en-US" dirty="0">
                <a:solidFill>
                  <a:schemeClr val="tx1"/>
                </a:solidFill>
              </a:rPr>
              <a:t>access </a:t>
            </a:r>
            <a:r>
              <a:rPr lang="en-US" dirty="0" smtClean="0">
                <a:solidFill>
                  <a:schemeClr val="tx1"/>
                </a:solidFill>
              </a:rPr>
              <a:t>from </a:t>
            </a:r>
            <a:r>
              <a:rPr lang="en-US" dirty="0">
                <a:solidFill>
                  <a:schemeClr val="tx1"/>
                </a:solidFill>
              </a:rPr>
              <a:t>multiple </a:t>
            </a:r>
            <a:r>
              <a:rPr lang="en-US" dirty="0" smtClean="0">
                <a:solidFill>
                  <a:schemeClr val="tx1"/>
                </a:solidFill>
              </a:rPr>
              <a:t>clients/devices</a:t>
            </a:r>
          </a:p>
          <a:p>
            <a:pPr marL="342900" indent="-342900" algn="l">
              <a:buFont typeface="Arial"/>
              <a:buChar char="•"/>
            </a:pPr>
            <a:r>
              <a:rPr lang="en-US" dirty="0" smtClean="0">
                <a:solidFill>
                  <a:schemeClr val="tx1"/>
                </a:solidFill>
              </a:rPr>
              <a:t>Lack of automatically expiring storage</a:t>
            </a:r>
          </a:p>
          <a:p>
            <a:pPr marL="342900" indent="-342900" algn="l">
              <a:buFont typeface="Arial"/>
              <a:buChar char="•"/>
            </a:pPr>
            <a:r>
              <a:rPr lang="en-US" dirty="0" smtClean="0">
                <a:solidFill>
                  <a:schemeClr val="tx1"/>
                </a:solidFill>
              </a:rPr>
              <a:t>Browser: not fully supported</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99" y="5068237"/>
            <a:ext cx="8229601" cy="1342431"/>
          </a:xfrm>
          <a:prstGeom prst="rect">
            <a:avLst/>
          </a:prstGeom>
        </p:spPr>
      </p:pic>
      <p:pic>
        <p:nvPicPr>
          <p:cNvPr id="3074" name="Picture 2" descr="C:\Users\quangson\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2269565"/>
            <a:ext cx="5091114" cy="128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9592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QSOFT VIETN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QSOFT VIETNAM.potx</Template>
  <TotalTime>22152</TotalTime>
  <Words>1649</Words>
  <Application>Microsoft Office PowerPoint</Application>
  <PresentationFormat>On-screen Show (4:3)</PresentationFormat>
  <Paragraphs>341</Paragraphs>
  <Slides>29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Constantia</vt:lpstr>
      <vt:lpstr>Lucida Sans</vt:lpstr>
      <vt:lpstr>Times New Roman</vt:lpstr>
      <vt:lpstr>Wingdings</vt:lpstr>
      <vt:lpstr>QSOFT VIETNAM</vt:lpstr>
      <vt:lpstr>HTML5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Lotus Mobile Software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 SDK</dc:title>
  <dc:creator>Dung Phi</dc:creator>
  <cp:lastModifiedBy>Vu Quang Son</cp:lastModifiedBy>
  <cp:revision>992</cp:revision>
  <dcterms:created xsi:type="dcterms:W3CDTF">2011-07-05T15:47:08Z</dcterms:created>
  <dcterms:modified xsi:type="dcterms:W3CDTF">2015-04-08T04:19:20Z</dcterms:modified>
</cp:coreProperties>
</file>