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30"/>
  </p:notesMasterIdLst>
  <p:handoutMasterIdLst>
    <p:handoutMasterId r:id="rId31"/>
  </p:handoutMasterIdLst>
  <p:sldIdLst>
    <p:sldId id="256" r:id="rId2"/>
    <p:sldId id="356" r:id="rId3"/>
    <p:sldId id="366" r:id="rId4"/>
    <p:sldId id="367" r:id="rId5"/>
    <p:sldId id="368" r:id="rId6"/>
    <p:sldId id="369" r:id="rId7"/>
    <p:sldId id="357" r:id="rId8"/>
    <p:sldId id="358" r:id="rId9"/>
    <p:sldId id="359" r:id="rId10"/>
    <p:sldId id="380" r:id="rId11"/>
    <p:sldId id="360" r:id="rId12"/>
    <p:sldId id="370" r:id="rId13"/>
    <p:sldId id="371" r:id="rId14"/>
    <p:sldId id="379" r:id="rId15"/>
    <p:sldId id="364" r:id="rId16"/>
    <p:sldId id="374" r:id="rId17"/>
    <p:sldId id="376" r:id="rId18"/>
    <p:sldId id="377" r:id="rId19"/>
    <p:sldId id="372" r:id="rId20"/>
    <p:sldId id="375" r:id="rId21"/>
    <p:sldId id="383" r:id="rId22"/>
    <p:sldId id="382" r:id="rId23"/>
    <p:sldId id="384" r:id="rId24"/>
    <p:sldId id="386" r:id="rId25"/>
    <p:sldId id="381" r:id="rId26"/>
    <p:sldId id="385" r:id="rId27"/>
    <p:sldId id="378" r:id="rId28"/>
    <p:sldId id="33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03/04/2015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03/04/2015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564611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http://128.199.89.119/demo/ls/save-storage.html</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27</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often store your settings for a website, such as your preferred language or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can store a wide range of information, including personally identifiable information (such as your name, home address, email address, or telephone number)</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Friday, April 03,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Friday, April 03,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Friday, April 03,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Friday, April 03,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Friday, April 03,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Friday, April 03,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Friday, April 03,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Friday, April 03,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Friday, April 03,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Friday, April 03,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Friday, April 03,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Friday, April 03,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hyperlink" Target="http://amplifyjs.com/api/store/" TargetMode="External"/><Relationship Id="rId1" Type="http://schemas.openxmlformats.org/officeDocument/2006/relationships/slideLayout" Target="../slideLayouts/slideLayout1.xml"/><Relationship Id="rId6" Type="http://schemas.openxmlformats.org/officeDocument/2006/relationships/hyperlink" Target="http://www.jstorage.info/" TargetMode="External"/><Relationship Id="rId5" Type="http://schemas.openxmlformats.org/officeDocument/2006/relationships/hyperlink" Target="https://github.com/d0ugal-archive/locache" TargetMode="External"/><Relationship Id="rId4" Type="http://schemas.openxmlformats.org/officeDocument/2006/relationships/hyperlink" Target="http://brian.io/lawnchair/"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marcuswestin/store.js"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thieusmith.com/old-browser.html" TargetMode="External"/><Relationship Id="rId3" Type="http://schemas.openxmlformats.org/officeDocument/2006/relationships/hyperlink" Target="http://thieusmith.com/save-storage.html" TargetMode="External"/><Relationship Id="rId7" Type="http://schemas.openxmlformats.org/officeDocument/2006/relationships/hyperlink" Target="http://thieusmith.com/online-offline-status.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thieusmith.com/online-offline.html" TargetMode="External"/><Relationship Id="rId5" Type="http://schemas.openxmlformats.org/officeDocument/2006/relationships/hyperlink" Target="http://thieusmith.com/full-storage.html" TargetMode="External"/><Relationship Id="rId4" Type="http://schemas.openxmlformats.org/officeDocument/2006/relationships/hyperlink" Target="http://thieusmith.com/save-image.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6" y="3003307"/>
            <a:ext cx="8223054" cy="2435959"/>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7799" y="4288532"/>
            <a:ext cx="4709568" cy="708721"/>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55421" y="3194016"/>
            <a:ext cx="4701947" cy="716342"/>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55421" y="2149979"/>
            <a:ext cx="4701947" cy="708721"/>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55421" y="5375427"/>
            <a:ext cx="4701947" cy="723963"/>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344" y="3208875"/>
            <a:ext cx="8720218" cy="256032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1026" name="Picture 2" descr="C:\Users\quangso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38433"/>
            <a:ext cx="8415338" cy="11976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son\Desktop\Cap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33849"/>
            <a:ext cx="8415338"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569" y="2932358"/>
            <a:ext cx="8522919" cy="307251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43" y="3669049"/>
            <a:ext cx="8650414" cy="799255"/>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267345" y="2161034"/>
            <a:ext cx="8720218"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Browser checks remaining space for current domain?</a:t>
            </a:r>
          </a:p>
          <a:p>
            <a:pPr marL="342900" indent="-342900" algn="l">
              <a:buFont typeface="Arial" panose="020B0604020202020204" pitchFamily="34" charset="0"/>
              <a:buChar char="•"/>
            </a:pPr>
            <a:r>
              <a:rPr lang="en-US" dirty="0" smtClean="0">
                <a:solidFill>
                  <a:srgbClr val="0000FF"/>
                </a:solidFill>
              </a:rPr>
              <a:t>If yes</a:t>
            </a:r>
          </a:p>
          <a:p>
            <a:pPr marL="800100" lvl="1" indent="-342900" algn="l">
              <a:buFont typeface="Arial" panose="020B0604020202020204" pitchFamily="34" charset="0"/>
              <a:buChar char="•"/>
            </a:pPr>
            <a:r>
              <a:rPr lang="en-US" sz="2400" dirty="0" smtClean="0">
                <a:solidFill>
                  <a:schemeClr val="tx1"/>
                </a:solidFill>
              </a:rPr>
              <a:t>Data is stored, overwrite if the same key exists</a:t>
            </a:r>
          </a:p>
          <a:p>
            <a:pPr marL="342900" indent="-342900" algn="l">
              <a:buFont typeface="Arial" panose="020B0604020202020204" pitchFamily="34" charset="0"/>
              <a:buChar char="•"/>
            </a:pPr>
            <a:r>
              <a:rPr lang="en-US" dirty="0" smtClean="0">
                <a:solidFill>
                  <a:srgbClr val="0000FF"/>
                </a:solidFill>
              </a:rPr>
              <a:t>If no</a:t>
            </a:r>
          </a:p>
          <a:p>
            <a:pPr marL="800100" lvl="1" indent="-342900" algn="l">
              <a:buFont typeface="Arial" panose="020B0604020202020204" pitchFamily="34" charset="0"/>
              <a:buChar char="•"/>
            </a:pPr>
            <a:r>
              <a:rPr lang="en-US" sz="2400" dirty="0" smtClean="0">
                <a:solidFill>
                  <a:schemeClr val="tx1"/>
                </a:solidFill>
              </a:rPr>
              <a:t>Data is not stored, no existing data is overwritten</a:t>
            </a:r>
          </a:p>
          <a:p>
            <a:pPr marL="800100" lvl="1" indent="-342900" algn="l">
              <a:buFont typeface="Arial" panose="020B0604020202020204" pitchFamily="34" charset="0"/>
              <a:buChar char="•"/>
            </a:pPr>
            <a:r>
              <a:rPr lang="en-US" sz="2400" dirty="0" smtClean="0">
                <a:solidFill>
                  <a:schemeClr val="tx1"/>
                </a:solidFill>
              </a:rPr>
              <a:t>A </a:t>
            </a:r>
            <a:r>
              <a:rPr lang="en-US" sz="2400" dirty="0" smtClean="0">
                <a:solidFill>
                  <a:srgbClr val="FF0000"/>
                </a:solidFill>
              </a:rPr>
              <a:t>QUOTA_EXCEEDED_ERR</a:t>
            </a:r>
            <a:r>
              <a:rPr lang="en-US" sz="2400" dirty="0" smtClean="0">
                <a:solidFill>
                  <a:schemeClr val="tx1"/>
                </a:solidFill>
              </a:rPr>
              <a:t> exception is thrown</a:t>
            </a:r>
          </a:p>
          <a:p>
            <a:pPr marL="800100" lvl="1"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r>
              <a:rPr lang="en-US" dirty="0" smtClean="0">
                <a:solidFill>
                  <a:srgbClr val="0000FF"/>
                </a:solidFill>
              </a:rPr>
              <a:t>Notice</a:t>
            </a:r>
          </a:p>
          <a:p>
            <a:pPr marL="800100" lvl="1" indent="-342900" algn="l">
              <a:buFont typeface="Arial" panose="020B0604020202020204" pitchFamily="34" charset="0"/>
              <a:buChar char="•"/>
            </a:pPr>
            <a:r>
              <a:rPr lang="en-US" sz="2400" dirty="0" smtClean="0">
                <a:solidFill>
                  <a:schemeClr val="tx1"/>
                </a:solidFill>
              </a:rPr>
              <a:t>Opera displays a dialog giving choice to increase storage space</a:t>
            </a:r>
          </a:p>
        </p:txBody>
      </p:sp>
    </p:spTree>
    <p:extLst>
      <p:ext uri="{BB962C8B-B14F-4D97-AF65-F5344CB8AC3E}">
        <p14:creationId xmlns:p14="http://schemas.microsoft.com/office/powerpoint/2010/main" val="2097829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 y="3009445"/>
            <a:ext cx="8711001" cy="3042883"/>
          </a:xfrm>
          <a:prstGeom prst="rect">
            <a:avLst/>
          </a:prstGeom>
        </p:spPr>
      </p:pic>
      <p:sp>
        <p:nvSpPr>
          <p:cNvPr id="10"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Chrome 41</a:t>
            </a:r>
          </a:p>
        </p:txBody>
      </p:sp>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8490" y="2980296"/>
            <a:ext cx="8637289" cy="3109424"/>
          </a:xfrm>
          <a:prstGeom prst="rect">
            <a:avLst/>
          </a:prstGeom>
        </p:spPr>
      </p:pic>
      <p:sp>
        <p:nvSpPr>
          <p:cNvPr id="8"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Firefox 34</a:t>
            </a:r>
          </a:p>
        </p:txBody>
      </p:sp>
    </p:spTree>
    <p:extLst>
      <p:ext uri="{BB962C8B-B14F-4D97-AF65-F5344CB8AC3E}">
        <p14:creationId xmlns:p14="http://schemas.microsoft.com/office/powerpoint/2010/main" val="37859788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095050"/>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a:solidFill>
                  <a:schemeClr val="tx1"/>
                </a:solidFill>
              </a:rPr>
              <a:t>userData</a:t>
            </a:r>
            <a:r>
              <a:rPr lang="en-US" dirty="0">
                <a:solidFill>
                  <a:schemeClr val="tx1"/>
                </a:solidFill>
              </a:rPr>
              <a:t> in IE5-7</a:t>
            </a:r>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67" y="2763649"/>
            <a:ext cx="8760972" cy="3514602"/>
          </a:xfrm>
          <a:prstGeom prst="rect">
            <a:avLst/>
          </a:prstGeom>
        </p:spPr>
      </p:pic>
    </p:spTree>
    <p:extLst>
      <p:ext uri="{BB962C8B-B14F-4D97-AF65-F5344CB8AC3E}">
        <p14:creationId xmlns:p14="http://schemas.microsoft.com/office/powerpoint/2010/main" val="2642584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amplify.store</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store.js</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lawnchair</a:t>
            </a:r>
            <a:endParaRPr lang="en-US" dirty="0" smtClean="0">
              <a:solidFill>
                <a:schemeClr val="tx1"/>
              </a:solidFill>
            </a:endParaRPr>
          </a:p>
          <a:p>
            <a:pPr marL="342900" indent="-342900" algn="l">
              <a:buFont typeface="Arial" panose="020B0604020202020204" pitchFamily="34" charset="0"/>
              <a:buChar char="•"/>
            </a:pPr>
            <a:r>
              <a:rPr lang="en-US" dirty="0" err="1">
                <a:solidFill>
                  <a:schemeClr val="tx1"/>
                </a:solidFill>
                <a:hlinkClick r:id="rId5"/>
              </a:rPr>
              <a:t>l</a:t>
            </a:r>
            <a:r>
              <a:rPr lang="en-US" dirty="0" err="1" smtClean="0">
                <a:solidFill>
                  <a:schemeClr val="tx1"/>
                </a:solidFill>
                <a:hlinkClick r:id="rId5"/>
              </a:rPr>
              <a:t>ocache</a:t>
            </a: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hlinkClick r:id="rId6"/>
              </a:rPr>
              <a:t>j</a:t>
            </a:r>
            <a:r>
              <a:rPr lang="en-US" dirty="0" smtClean="0">
                <a:solidFill>
                  <a:schemeClr val="tx1"/>
                </a:solidFill>
                <a:hlinkClick r:id="rId6"/>
              </a:rPr>
              <a:t>storage</a:t>
            </a: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Wingdings" panose="05000000000000000000" pitchFamily="2" charset="2"/>
              <a:buChar char="Ø"/>
            </a:pPr>
            <a:r>
              <a:rPr lang="en-US" dirty="0" smtClean="0">
                <a:solidFill>
                  <a:schemeClr val="tx1"/>
                </a:solidFill>
              </a:rPr>
              <a:t>Use </a:t>
            </a:r>
            <a:r>
              <a:rPr lang="en-US" dirty="0" err="1" smtClean="0">
                <a:solidFill>
                  <a:schemeClr val="tx1"/>
                </a:solidFill>
              </a:rPr>
              <a:t>localStorage</a:t>
            </a:r>
            <a:r>
              <a:rPr lang="en-US" dirty="0" smtClean="0">
                <a:solidFill>
                  <a:schemeClr val="tx1"/>
                </a:solidFill>
              </a:rPr>
              <a:t> when available</a:t>
            </a:r>
          </a:p>
          <a:p>
            <a:pPr marL="342900" indent="-342900" algn="l">
              <a:buFont typeface="Wingdings" panose="05000000000000000000" pitchFamily="2" charset="2"/>
              <a:buChar char="Ø"/>
            </a:pPr>
            <a:r>
              <a:rPr lang="en-US" dirty="0" smtClean="0">
                <a:solidFill>
                  <a:schemeClr val="tx1"/>
                </a:solidFill>
              </a:rPr>
              <a:t>Fall back on </a:t>
            </a:r>
            <a:r>
              <a:rPr lang="en-US" dirty="0" err="1" smtClean="0">
                <a:solidFill>
                  <a:schemeClr val="tx1"/>
                </a:solidFill>
              </a:rPr>
              <a:t>userData</a:t>
            </a:r>
            <a:r>
              <a:rPr lang="en-US" dirty="0" smtClean="0">
                <a:solidFill>
                  <a:schemeClr val="tx1"/>
                </a:solidFill>
              </a:rPr>
              <a:t> in IE5-7</a:t>
            </a:r>
          </a:p>
          <a:p>
            <a:pPr marL="342900" indent="-342900" algn="l">
              <a:buFont typeface="Wingdings" panose="05000000000000000000" pitchFamily="2" charset="2"/>
              <a:buChar char="Ø"/>
            </a:pPr>
            <a:r>
              <a:rPr lang="en-US" dirty="0" smtClean="0">
                <a:solidFill>
                  <a:schemeClr val="tx1"/>
                </a:solidFill>
              </a:rPr>
              <a:t>Fall back on in-memory store if </a:t>
            </a:r>
            <a:r>
              <a:rPr lang="en-US" dirty="0" smtClean="0">
                <a:solidFill>
                  <a:srgbClr val="FF0000"/>
                </a:solidFill>
              </a:rPr>
              <a:t>none</a:t>
            </a:r>
            <a:r>
              <a:rPr lang="en-US" dirty="0" smtClean="0">
                <a:solidFill>
                  <a:schemeClr val="tx1"/>
                </a:solidFill>
              </a:rPr>
              <a:t> storage types available</a:t>
            </a: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Example with </a:t>
            </a:r>
            <a:r>
              <a:rPr lang="en-US" dirty="0" smtClean="0">
                <a:solidFill>
                  <a:schemeClr val="tx1"/>
                </a:solidFill>
                <a:hlinkClick r:id="rId2"/>
              </a:rPr>
              <a:t>store.js</a:t>
            </a:r>
            <a:endParaRPr lang="en-US" dirty="0" smtClean="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72" y="2716293"/>
            <a:ext cx="8717759" cy="3449577"/>
          </a:xfrm>
          <a:prstGeom prst="rect">
            <a:avLst/>
          </a:prstGeom>
        </p:spPr>
      </p:pic>
    </p:spTree>
    <p:extLst>
      <p:ext uri="{BB962C8B-B14F-4D97-AF65-F5344CB8AC3E}">
        <p14:creationId xmlns:p14="http://schemas.microsoft.com/office/powerpoint/2010/main" val="42168323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3"/>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full-storage.html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6"/>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7"/>
              </a:rPr>
              <a:t>online-offline-status.html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8"/>
              </a:rPr>
              <a:t>old-browser.html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28</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settings &amp; identifying 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lack of encrypted =&gt;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r>
              <a:rPr lang="en-US" dirty="0" smtClean="0">
                <a:solidFill>
                  <a:schemeClr val="tx1"/>
                </a:solidFill>
              </a:rPr>
              <a:t>Lack of automatically expiring storage</a:t>
            </a: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Friday, April 03,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18945</TotalTime>
  <Words>1564</Words>
  <Application>Microsoft Office PowerPoint</Application>
  <PresentationFormat>On-screen Show (4:3)</PresentationFormat>
  <Paragraphs>300</Paragraphs>
  <Slides>28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Constantia</vt:lpstr>
      <vt:lpstr>Lucida Sans</vt:lpstr>
      <vt:lpstr>Times New Roman</vt:lpstr>
      <vt:lpstr>Wingdings</vt: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962</cp:revision>
  <dcterms:created xsi:type="dcterms:W3CDTF">2011-07-05T15:47:08Z</dcterms:created>
  <dcterms:modified xsi:type="dcterms:W3CDTF">2015-04-03T03:36:22Z</dcterms:modified>
</cp:coreProperties>
</file>