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495" r:id="rId1"/>
  </p:sldMasterIdLst>
  <p:notesMasterIdLst>
    <p:notesMasterId r:id="rId38"/>
  </p:notesMasterIdLst>
  <p:handoutMasterIdLst>
    <p:handoutMasterId r:id="rId39"/>
  </p:handoutMasterIdLst>
  <p:sldIdLst>
    <p:sldId id="256" r:id="rId2"/>
    <p:sldId id="331" r:id="rId3"/>
    <p:sldId id="343" r:id="rId4"/>
    <p:sldId id="341" r:id="rId5"/>
    <p:sldId id="351" r:id="rId6"/>
    <p:sldId id="350" r:id="rId7"/>
    <p:sldId id="355" r:id="rId8"/>
    <p:sldId id="346" r:id="rId9"/>
    <p:sldId id="345" r:id="rId10"/>
    <p:sldId id="344" r:id="rId11"/>
    <p:sldId id="352" r:id="rId12"/>
    <p:sldId id="354" r:id="rId13"/>
    <p:sldId id="349" r:id="rId14"/>
    <p:sldId id="353" r:id="rId15"/>
    <p:sldId id="348" r:id="rId16"/>
    <p:sldId id="347" r:id="rId17"/>
    <p:sldId id="356" r:id="rId18"/>
    <p:sldId id="366" r:id="rId19"/>
    <p:sldId id="367" r:id="rId20"/>
    <p:sldId id="368" r:id="rId21"/>
    <p:sldId id="369" r:id="rId22"/>
    <p:sldId id="357" r:id="rId23"/>
    <p:sldId id="358" r:id="rId24"/>
    <p:sldId id="359" r:id="rId25"/>
    <p:sldId id="360" r:id="rId26"/>
    <p:sldId id="370" r:id="rId27"/>
    <p:sldId id="371" r:id="rId28"/>
    <p:sldId id="379" r:id="rId29"/>
    <p:sldId id="364" r:id="rId30"/>
    <p:sldId id="374" r:id="rId31"/>
    <p:sldId id="376" r:id="rId32"/>
    <p:sldId id="377" r:id="rId33"/>
    <p:sldId id="372" r:id="rId34"/>
    <p:sldId id="375" r:id="rId35"/>
    <p:sldId id="378" r:id="rId36"/>
    <p:sldId id="33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E5E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42" autoAdjust="0"/>
  </p:normalViewPr>
  <p:slideViewPr>
    <p:cSldViewPr snapToGrid="0" snapToObjects="1">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C239D8-9946-CA43-8D24-8F75F9EC746F}" type="datetimeFigureOut">
              <a:rPr lang="en-US" smtClean="0"/>
              <a:pPr/>
              <a:t>3/29/2015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1555D0-D576-144C-A110-33DEAAC5A4F7}" type="slidenum">
              <a:rPr lang="en-US" smtClean="0"/>
              <a:pPr/>
              <a:t>‹#›</a:t>
            </a:fld>
            <a:endParaRPr lang="en-US"/>
          </a:p>
        </p:txBody>
      </p:sp>
    </p:spTree>
    <p:extLst>
      <p:ext uri="{BB962C8B-B14F-4D97-AF65-F5344CB8AC3E}">
        <p14:creationId xmlns:p14="http://schemas.microsoft.com/office/powerpoint/2010/main" val="35570718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D3C4F2-547F-4EAC-A4FB-1991884D518B}" type="datetimeFigureOut">
              <a:rPr lang="en-US" smtClean="0"/>
              <a:pPr/>
              <a:t>3/29/2015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45946-0CF3-4C0F-AF5C-F563F65A0652}" type="slidenum">
              <a:rPr lang="en-US" smtClean="0"/>
              <a:pPr/>
              <a:t>‹#›</a:t>
            </a:fld>
            <a:endParaRPr lang="en-US"/>
          </a:p>
        </p:txBody>
      </p:sp>
    </p:spTree>
    <p:extLst>
      <p:ext uri="{BB962C8B-B14F-4D97-AF65-F5344CB8AC3E}">
        <p14:creationId xmlns:p14="http://schemas.microsoft.com/office/powerpoint/2010/main" val="9675180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ietf.org/rfc/rfc2109.txt"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When web developers think of storing anything about the user, they immediately think of uploading to the server or saving data in cookie. HTML5 changes that, as there are now several technologies allowing the app to save data on the client device. It might also be sync'd back to the server, or it might only ever stay on the client: that's down to you, the developer.</a:t>
            </a:r>
            <a:endParaRPr lang="en-US" dirty="0" smtClean="0">
              <a:solidFill>
                <a:srgbClr val="000000"/>
              </a:solidFill>
            </a:endParaRP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17</a:t>
            </a:fld>
            <a:endParaRPr lang="en-US"/>
          </a:p>
        </p:txBody>
      </p:sp>
    </p:spTree>
    <p:extLst>
      <p:ext uri="{BB962C8B-B14F-4D97-AF65-F5344CB8AC3E}">
        <p14:creationId xmlns:p14="http://schemas.microsoft.com/office/powerpoint/2010/main" val="1341849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l"/>
            <a:r>
              <a:rPr lang="en-US" dirty="0" err="1" smtClean="0">
                <a:solidFill>
                  <a:srgbClr val="0000FF"/>
                </a:solidFill>
              </a:rPr>
              <a:t>var</a:t>
            </a:r>
            <a:r>
              <a:rPr lang="en-US" dirty="0" smtClean="0">
                <a:solidFill>
                  <a:srgbClr val="0000FF"/>
                </a:solidFill>
              </a:rPr>
              <a:t> address = {street : "Tran Thai Tong", building : "</a:t>
            </a:r>
            <a:r>
              <a:rPr lang="en-US" dirty="0" err="1" smtClean="0">
                <a:solidFill>
                  <a:srgbClr val="0000FF"/>
                </a:solidFill>
              </a:rPr>
              <a:t>Qsoft</a:t>
            </a:r>
            <a:r>
              <a:rPr lang="en-US" dirty="0" smtClean="0">
                <a:solidFill>
                  <a:srgbClr val="0000FF"/>
                </a:solidFill>
              </a:rPr>
              <a:t>"}</a:t>
            </a:r>
          </a:p>
          <a:p>
            <a:pPr lvl="1" algn="l"/>
            <a:r>
              <a:rPr lang="en-US" dirty="0" err="1" smtClean="0">
                <a:solidFill>
                  <a:srgbClr val="0000FF"/>
                </a:solidFill>
              </a:rPr>
              <a:t>var</a:t>
            </a:r>
            <a:r>
              <a:rPr lang="en-US" dirty="0" smtClean="0">
                <a:solidFill>
                  <a:srgbClr val="0000FF"/>
                </a:solidFill>
              </a:rPr>
              <a:t> </a:t>
            </a:r>
            <a:r>
              <a:rPr lang="en-US" dirty="0" err="1" smtClean="0">
                <a:solidFill>
                  <a:srgbClr val="0000FF"/>
                </a:solidFill>
              </a:rPr>
              <a:t>testObject</a:t>
            </a:r>
            <a:r>
              <a:rPr lang="en-US" dirty="0" smtClean="0">
                <a:solidFill>
                  <a:srgbClr val="0000FF"/>
                </a:solidFill>
              </a:rPr>
              <a:t> = {name : "</a:t>
            </a:r>
            <a:r>
              <a:rPr lang="en-US" dirty="0" err="1" smtClean="0">
                <a:solidFill>
                  <a:srgbClr val="0000FF"/>
                </a:solidFill>
              </a:rPr>
              <a:t>sonvq</a:t>
            </a:r>
            <a:r>
              <a:rPr lang="en-US" dirty="0" smtClean="0">
                <a:solidFill>
                  <a:srgbClr val="0000FF"/>
                </a:solidFill>
              </a:rPr>
              <a:t>", gender : "male", address : address};</a:t>
            </a:r>
          </a:p>
          <a:p>
            <a:pPr lvl="1" algn="l"/>
            <a:r>
              <a:rPr lang="en-US" dirty="0" smtClean="0">
                <a:solidFill>
                  <a:srgbClr val="0000FF"/>
                </a:solidFill>
              </a:rPr>
              <a:t> </a:t>
            </a:r>
          </a:p>
          <a:p>
            <a:pPr lvl="1" algn="l"/>
            <a:r>
              <a:rPr lang="en-US" dirty="0" err="1" smtClean="0">
                <a:solidFill>
                  <a:srgbClr val="0000FF"/>
                </a:solidFill>
              </a:rPr>
              <a:t>localStorage.setItem</a:t>
            </a:r>
            <a:r>
              <a:rPr lang="en-US" dirty="0" smtClean="0">
                <a:solidFill>
                  <a:srgbClr val="0000FF"/>
                </a:solidFill>
              </a:rPr>
              <a:t>("</a:t>
            </a:r>
            <a:r>
              <a:rPr lang="en-US" dirty="0" err="1" smtClean="0">
                <a:solidFill>
                  <a:srgbClr val="0000FF"/>
                </a:solidFill>
              </a:rPr>
              <a:t>userObject</a:t>
            </a:r>
            <a:r>
              <a:rPr lang="en-US" dirty="0" smtClean="0">
                <a:solidFill>
                  <a:srgbClr val="0000FF"/>
                </a:solidFill>
              </a:rPr>
              <a:t>", </a:t>
            </a:r>
            <a:r>
              <a:rPr lang="en-US" dirty="0" err="1" smtClean="0">
                <a:solidFill>
                  <a:srgbClr val="0000FF"/>
                </a:solidFill>
              </a:rPr>
              <a:t>JSON.stringify</a:t>
            </a:r>
            <a:r>
              <a:rPr lang="en-US" dirty="0" smtClean="0">
                <a:solidFill>
                  <a:srgbClr val="0000FF"/>
                </a:solidFill>
              </a:rPr>
              <a:t>(</a:t>
            </a:r>
            <a:r>
              <a:rPr lang="en-US" dirty="0" err="1" smtClean="0">
                <a:solidFill>
                  <a:srgbClr val="0000FF"/>
                </a:solidFill>
              </a:rPr>
              <a:t>testObject</a:t>
            </a:r>
            <a:r>
              <a:rPr lang="en-US" dirty="0" smtClean="0">
                <a:solidFill>
                  <a:srgbClr val="0000FF"/>
                </a:solidFill>
              </a:rPr>
              <a:t>));</a:t>
            </a:r>
          </a:p>
          <a:p>
            <a:pPr lvl="1" algn="l"/>
            <a:r>
              <a:rPr lang="en-US" dirty="0" smtClean="0">
                <a:solidFill>
                  <a:srgbClr val="0000FF"/>
                </a:solidFill>
              </a:rPr>
              <a:t>console.log(</a:t>
            </a:r>
            <a:r>
              <a:rPr lang="en-US" dirty="0" err="1" smtClean="0">
                <a:solidFill>
                  <a:srgbClr val="0000FF"/>
                </a:solidFill>
              </a:rPr>
              <a:t>localStorage.getItem</a:t>
            </a:r>
            <a:r>
              <a:rPr lang="en-US" dirty="0" smtClean="0">
                <a:solidFill>
                  <a:srgbClr val="0000FF"/>
                </a:solidFill>
              </a:rPr>
              <a:t>("</a:t>
            </a:r>
            <a:r>
              <a:rPr lang="en-US" dirty="0" err="1" smtClean="0">
                <a:solidFill>
                  <a:srgbClr val="0000FF"/>
                </a:solidFill>
              </a:rPr>
              <a:t>userObject</a:t>
            </a:r>
            <a:r>
              <a:rPr lang="en-US" dirty="0" smtClean="0">
                <a:solidFill>
                  <a:srgbClr val="0000FF"/>
                </a:solidFill>
              </a:rPr>
              <a:t>"));</a:t>
            </a:r>
          </a:p>
          <a:p>
            <a:pPr lvl="1" algn="l"/>
            <a:r>
              <a:rPr lang="en-US" dirty="0" smtClean="0">
                <a:solidFill>
                  <a:srgbClr val="0000FF"/>
                </a:solidFill>
              </a:rPr>
              <a:t>console.log(</a:t>
            </a:r>
            <a:r>
              <a:rPr lang="en-US" dirty="0" err="1" smtClean="0">
                <a:solidFill>
                  <a:srgbClr val="0000FF"/>
                </a:solidFill>
              </a:rPr>
              <a:t>JSON.parse</a:t>
            </a:r>
            <a:r>
              <a:rPr lang="en-US" dirty="0" smtClean="0">
                <a:solidFill>
                  <a:srgbClr val="0000FF"/>
                </a:solidFill>
              </a:rPr>
              <a:t>(</a:t>
            </a:r>
            <a:r>
              <a:rPr lang="en-US" dirty="0" err="1" smtClean="0">
                <a:solidFill>
                  <a:srgbClr val="0000FF"/>
                </a:solidFill>
              </a:rPr>
              <a:t>localStorage.getItem</a:t>
            </a:r>
            <a:r>
              <a:rPr lang="en-US" dirty="0" smtClean="0">
                <a:solidFill>
                  <a:srgbClr val="0000FF"/>
                </a:solidFill>
              </a:rPr>
              <a:t>("</a:t>
            </a:r>
            <a:r>
              <a:rPr lang="en-US" dirty="0" err="1" smtClean="0">
                <a:solidFill>
                  <a:srgbClr val="0000FF"/>
                </a:solidFill>
              </a:rPr>
              <a:t>userObject</a:t>
            </a:r>
            <a:r>
              <a:rPr lang="en-US" dirty="0" smtClean="0">
                <a:solidFill>
                  <a:srgbClr val="0000FF"/>
                </a:solidFill>
              </a:rPr>
              <a:t>")));</a:t>
            </a:r>
          </a:p>
          <a:p>
            <a:pPr lvl="1" algn="l"/>
            <a:r>
              <a:rPr lang="en-US" dirty="0" smtClean="0">
                <a:solidFill>
                  <a:srgbClr val="0000FF"/>
                </a:solidFill>
              </a:rPr>
              <a:t>				</a:t>
            </a:r>
            <a:endParaRPr lang="en-US" sz="1400" b="1" dirty="0" smtClean="0">
              <a:solidFill>
                <a:srgbClr val="0000FF"/>
              </a:solidFill>
            </a:endParaRP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29</a:t>
            </a:fld>
            <a:endParaRPr lang="en-US"/>
          </a:p>
        </p:txBody>
      </p:sp>
    </p:spTree>
    <p:extLst>
      <p:ext uri="{BB962C8B-B14F-4D97-AF65-F5344CB8AC3E}">
        <p14:creationId xmlns:p14="http://schemas.microsoft.com/office/powerpoint/2010/main" val="1682430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var</a:t>
            </a:r>
            <a:r>
              <a:rPr lang="en-US" sz="1200" b="0" i="0" kern="1200" dirty="0" smtClean="0">
                <a:solidFill>
                  <a:schemeClr val="tx1"/>
                </a:solidFill>
                <a:effectLst/>
                <a:latin typeface="+mn-lt"/>
                <a:ea typeface="+mn-ea"/>
                <a:cs typeface="+mn-cs"/>
              </a:rPr>
              <a:t> </a:t>
            </a:r>
            <a:r>
              <a:rPr lang="en-US" dirty="0" smtClean="0"/>
              <a:t>reader = new</a:t>
            </a:r>
            <a:r>
              <a:rPr lang="en-US" sz="1200" b="0" i="0" kern="1200" dirty="0" smtClean="0">
                <a:solidFill>
                  <a:schemeClr val="tx1"/>
                </a:solidFill>
                <a:effectLst/>
                <a:latin typeface="+mn-lt"/>
                <a:ea typeface="+mn-ea"/>
                <a:cs typeface="+mn-cs"/>
              </a:rPr>
              <a:t> </a:t>
            </a:r>
            <a:r>
              <a:rPr lang="en-US" dirty="0" err="1" smtClean="0"/>
              <a:t>FileReader</a:t>
            </a:r>
            <a:r>
              <a:rPr lang="en-US" dirty="0" smtClean="0"/>
              <a:t>();</a:t>
            </a:r>
          </a:p>
          <a:p>
            <a:pPr fontAlgn="base"/>
            <a:r>
              <a:rPr lang="en-US" sz="1200" b="0" i="0" kern="1200" dirty="0" smtClean="0">
                <a:solidFill>
                  <a:schemeClr val="tx1"/>
                </a:solidFill>
                <a:effectLst/>
                <a:latin typeface="+mn-lt"/>
                <a:ea typeface="+mn-ea"/>
                <a:cs typeface="+mn-cs"/>
              </a:rPr>
              <a:t>// Read in the image file as a data URL.</a:t>
            </a:r>
          </a:p>
          <a:p>
            <a:pPr fontAlgn="base"/>
            <a:r>
              <a:rPr lang="en-US" sz="1200" b="0" i="0" kern="1200" dirty="0" err="1" smtClean="0">
                <a:solidFill>
                  <a:schemeClr val="tx1"/>
                </a:solidFill>
                <a:effectLst/>
                <a:latin typeface="+mn-lt"/>
                <a:ea typeface="+mn-ea"/>
                <a:cs typeface="+mn-cs"/>
              </a:rPr>
              <a:t>reader.readAsDataURL</a:t>
            </a:r>
            <a:r>
              <a:rPr lang="en-US" sz="1200" b="0" i="0" kern="1200" dirty="0" smtClean="0">
                <a:solidFill>
                  <a:schemeClr val="tx1"/>
                </a:solidFill>
                <a:effectLst/>
                <a:latin typeface="+mn-lt"/>
                <a:ea typeface="+mn-ea"/>
                <a:cs typeface="+mn-cs"/>
              </a:rPr>
              <a:t>(f);</a:t>
            </a:r>
          </a:p>
          <a:p>
            <a:pPr fontAlgn="base"/>
            <a:endParaRPr lang="en-US" sz="1200" b="0" i="0" kern="1200" dirty="0" smtClean="0">
              <a:solidFill>
                <a:schemeClr val="tx1"/>
              </a:solidFill>
              <a:effectLst/>
              <a:latin typeface="+mn-lt"/>
              <a:ea typeface="+mn-ea"/>
              <a:cs typeface="+mn-cs"/>
            </a:endParaRPr>
          </a:p>
          <a:p>
            <a:pPr fontAlgn="base"/>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imgCanvas</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document.createElement</a:t>
            </a:r>
            <a:r>
              <a:rPr lang="en-US" sz="1200" b="0" i="0" kern="1200" dirty="0" smtClean="0">
                <a:solidFill>
                  <a:schemeClr val="tx1"/>
                </a:solidFill>
                <a:effectLst/>
                <a:latin typeface="+mn-lt"/>
                <a:ea typeface="+mn-ea"/>
                <a:cs typeface="+mn-cs"/>
              </a:rPr>
              <a:t>("canvas"),</a:t>
            </a:r>
          </a:p>
          <a:p>
            <a:pPr fontAlgn="base"/>
            <a:r>
              <a:rPr lang="en-US" sz="1200" b="0" i="0" kern="1200" dirty="0" err="1" smtClean="0">
                <a:solidFill>
                  <a:schemeClr val="tx1"/>
                </a:solidFill>
                <a:effectLst/>
                <a:latin typeface="+mn-lt"/>
                <a:ea typeface="+mn-ea"/>
                <a:cs typeface="+mn-cs"/>
              </a:rPr>
              <a:t>imgContext</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imgCanvas.getContext</a:t>
            </a:r>
            <a:r>
              <a:rPr lang="en-US" sz="1200" b="0" i="0" kern="1200" dirty="0" smtClean="0">
                <a:solidFill>
                  <a:schemeClr val="tx1"/>
                </a:solidFill>
                <a:effectLst/>
                <a:latin typeface="+mn-lt"/>
                <a:ea typeface="+mn-ea"/>
                <a:cs typeface="+mn-cs"/>
              </a:rPr>
              <a:t>("2d");</a:t>
            </a:r>
          </a:p>
          <a:p>
            <a:r>
              <a:rPr lang="en-US" dirty="0" smtClean="0"/>
              <a:t>// Save image as a data URL</a:t>
            </a:r>
          </a:p>
          <a:p>
            <a:r>
              <a:rPr lang="en-US" dirty="0" err="1" smtClean="0"/>
              <a:t>storageFiles.elephant</a:t>
            </a:r>
            <a:r>
              <a:rPr lang="en-US" dirty="0" smtClean="0"/>
              <a:t> = </a:t>
            </a:r>
            <a:r>
              <a:rPr lang="en-US" dirty="0" err="1" smtClean="0"/>
              <a:t>imgCanvas.toDataURL</a:t>
            </a:r>
            <a:r>
              <a:rPr lang="en-US" dirty="0" smtClean="0"/>
              <a:t>("image/</a:t>
            </a:r>
            <a:r>
              <a:rPr lang="en-US" dirty="0" err="1" smtClean="0"/>
              <a:t>png</a:t>
            </a:r>
            <a:r>
              <a:rPr lang="en-US" dirty="0" smtClean="0"/>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31</a:t>
            </a:fld>
            <a:endParaRPr lang="en-US"/>
          </a:p>
        </p:txBody>
      </p:sp>
    </p:spTree>
    <p:extLst>
      <p:ext uri="{BB962C8B-B14F-4D97-AF65-F5344CB8AC3E}">
        <p14:creationId xmlns:p14="http://schemas.microsoft.com/office/powerpoint/2010/main" val="3235932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var</a:t>
            </a:r>
            <a:r>
              <a:rPr lang="en-US" sz="1200" b="0" i="0" kern="1200" dirty="0" smtClean="0">
                <a:solidFill>
                  <a:schemeClr val="tx1"/>
                </a:solidFill>
                <a:effectLst/>
                <a:latin typeface="+mn-lt"/>
                <a:ea typeface="+mn-ea"/>
                <a:cs typeface="+mn-cs"/>
              </a:rPr>
              <a:t> </a:t>
            </a:r>
            <a:r>
              <a:rPr lang="en-US" dirty="0" smtClean="0"/>
              <a:t>reader = new</a:t>
            </a:r>
            <a:r>
              <a:rPr lang="en-US" sz="1200" b="0" i="0" kern="1200" dirty="0" smtClean="0">
                <a:solidFill>
                  <a:schemeClr val="tx1"/>
                </a:solidFill>
                <a:effectLst/>
                <a:latin typeface="+mn-lt"/>
                <a:ea typeface="+mn-ea"/>
                <a:cs typeface="+mn-cs"/>
              </a:rPr>
              <a:t> </a:t>
            </a:r>
            <a:r>
              <a:rPr lang="en-US" dirty="0" err="1" smtClean="0"/>
              <a:t>FileReader</a:t>
            </a:r>
            <a:r>
              <a:rPr lang="en-US" dirty="0" smtClean="0"/>
              <a:t>();</a:t>
            </a:r>
          </a:p>
          <a:p>
            <a:pPr fontAlgn="base"/>
            <a:r>
              <a:rPr lang="en-US" sz="1200" b="0" i="0" kern="1200" dirty="0" smtClean="0">
                <a:solidFill>
                  <a:schemeClr val="tx1"/>
                </a:solidFill>
                <a:effectLst/>
                <a:latin typeface="+mn-lt"/>
                <a:ea typeface="+mn-ea"/>
                <a:cs typeface="+mn-cs"/>
              </a:rPr>
              <a:t>// Read in the image file as a data URL.</a:t>
            </a:r>
          </a:p>
          <a:p>
            <a:pPr fontAlgn="base"/>
            <a:r>
              <a:rPr lang="en-US" sz="1200" b="0" i="0" kern="1200" dirty="0" err="1" smtClean="0">
                <a:solidFill>
                  <a:schemeClr val="tx1"/>
                </a:solidFill>
                <a:effectLst/>
                <a:latin typeface="+mn-lt"/>
                <a:ea typeface="+mn-ea"/>
                <a:cs typeface="+mn-cs"/>
              </a:rPr>
              <a:t>reader.readAsDataURL</a:t>
            </a:r>
            <a:r>
              <a:rPr lang="en-US" sz="1200" b="0" i="0" kern="1200" dirty="0" smtClean="0">
                <a:solidFill>
                  <a:schemeClr val="tx1"/>
                </a:solidFill>
                <a:effectLst/>
                <a:latin typeface="+mn-lt"/>
                <a:ea typeface="+mn-ea"/>
                <a:cs typeface="+mn-cs"/>
              </a:rPr>
              <a:t>(f);</a:t>
            </a:r>
          </a:p>
          <a:p>
            <a:pPr fontAlgn="base"/>
            <a:endParaRPr lang="en-US" sz="1200" b="0" i="0" kern="1200" dirty="0" smtClean="0">
              <a:solidFill>
                <a:schemeClr val="tx1"/>
              </a:solidFill>
              <a:effectLst/>
              <a:latin typeface="+mn-lt"/>
              <a:ea typeface="+mn-ea"/>
              <a:cs typeface="+mn-cs"/>
            </a:endParaRPr>
          </a:p>
          <a:p>
            <a:pPr fontAlgn="base"/>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imgCanvas</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document.createElement</a:t>
            </a:r>
            <a:r>
              <a:rPr lang="en-US" sz="1200" b="0" i="0" kern="1200" dirty="0" smtClean="0">
                <a:solidFill>
                  <a:schemeClr val="tx1"/>
                </a:solidFill>
                <a:effectLst/>
                <a:latin typeface="+mn-lt"/>
                <a:ea typeface="+mn-ea"/>
                <a:cs typeface="+mn-cs"/>
              </a:rPr>
              <a:t>("canvas"),</a:t>
            </a:r>
          </a:p>
          <a:p>
            <a:pPr fontAlgn="base"/>
            <a:r>
              <a:rPr lang="en-US" sz="1200" b="0" i="0" kern="1200" dirty="0" err="1" smtClean="0">
                <a:solidFill>
                  <a:schemeClr val="tx1"/>
                </a:solidFill>
                <a:effectLst/>
                <a:latin typeface="+mn-lt"/>
                <a:ea typeface="+mn-ea"/>
                <a:cs typeface="+mn-cs"/>
              </a:rPr>
              <a:t>imgContext</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imgCanvas.getContext</a:t>
            </a:r>
            <a:r>
              <a:rPr lang="en-US" sz="1200" b="0" i="0" kern="1200" dirty="0" smtClean="0">
                <a:solidFill>
                  <a:schemeClr val="tx1"/>
                </a:solidFill>
                <a:effectLst/>
                <a:latin typeface="+mn-lt"/>
                <a:ea typeface="+mn-ea"/>
                <a:cs typeface="+mn-cs"/>
              </a:rPr>
              <a:t>("2d");</a:t>
            </a:r>
          </a:p>
          <a:p>
            <a:r>
              <a:rPr lang="en-US" dirty="0" smtClean="0"/>
              <a:t>// Save image as a data URL</a:t>
            </a:r>
          </a:p>
          <a:p>
            <a:r>
              <a:rPr lang="en-US" dirty="0" err="1" smtClean="0"/>
              <a:t>storageFiles.elephant</a:t>
            </a:r>
            <a:r>
              <a:rPr lang="en-US" dirty="0" smtClean="0"/>
              <a:t> = </a:t>
            </a:r>
            <a:r>
              <a:rPr lang="en-US" dirty="0" err="1" smtClean="0"/>
              <a:t>imgCanvas.toDataURL</a:t>
            </a:r>
            <a:r>
              <a:rPr lang="en-US" dirty="0" smtClean="0"/>
              <a:t>("image/</a:t>
            </a:r>
            <a:r>
              <a:rPr lang="en-US" dirty="0" err="1" smtClean="0"/>
              <a:t>png</a:t>
            </a:r>
            <a:r>
              <a:rPr lang="en-US" dirty="0" smtClean="0"/>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32</a:t>
            </a:fld>
            <a:endParaRPr lang="en-US"/>
          </a:p>
        </p:txBody>
      </p:sp>
    </p:spTree>
    <p:extLst>
      <p:ext uri="{BB962C8B-B14F-4D97-AF65-F5344CB8AC3E}">
        <p14:creationId xmlns:p14="http://schemas.microsoft.com/office/powerpoint/2010/main" val="3235932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solidFill>
                  <a:srgbClr val="0000FF"/>
                </a:solidFill>
              </a:rPr>
              <a:t>if (</a:t>
            </a:r>
            <a:r>
              <a:rPr lang="en-US" dirty="0" err="1" smtClean="0">
                <a:solidFill>
                  <a:srgbClr val="0000FF"/>
                </a:solidFill>
              </a:rPr>
              <a:t>navigator.onLine</a:t>
            </a:r>
            <a:r>
              <a:rPr lang="en-US" dirty="0" smtClean="0">
                <a:solidFill>
                  <a:srgbClr val="0000FF"/>
                </a:solidFill>
              </a:rPr>
              <a:t>) { </a:t>
            </a:r>
          </a:p>
          <a:p>
            <a:pPr algn="l"/>
            <a:r>
              <a:rPr lang="en-US" dirty="0" smtClean="0">
                <a:solidFill>
                  <a:srgbClr val="0000FF"/>
                </a:solidFill>
              </a:rPr>
              <a:t>	alert ("Browser is online"); 	</a:t>
            </a:r>
          </a:p>
          <a:p>
            <a:pPr algn="l"/>
            <a:r>
              <a:rPr lang="en-US" dirty="0" smtClean="0">
                <a:solidFill>
                  <a:srgbClr val="0000FF"/>
                </a:solidFill>
              </a:rPr>
              <a:t>} else { </a:t>
            </a:r>
          </a:p>
          <a:p>
            <a:pPr algn="l"/>
            <a:r>
              <a:rPr lang="en-US" dirty="0" smtClean="0">
                <a:solidFill>
                  <a:srgbClr val="0000FF"/>
                </a:solidFill>
              </a:rPr>
              <a:t>	alert("Browser is offline"); </a:t>
            </a:r>
          </a:p>
          <a:p>
            <a:pPr algn="l"/>
            <a:r>
              <a:rPr lang="en-US" dirty="0" smtClean="0">
                <a:solidFill>
                  <a:srgbClr val="0000FF"/>
                </a:solidFill>
              </a:rPr>
              <a:t>}</a:t>
            </a:r>
          </a:p>
          <a:p>
            <a:pPr algn="l"/>
            <a:endParaRPr lang="en-US" b="1" dirty="0" smtClean="0">
              <a:solidFill>
                <a:srgbClr val="0000FF"/>
              </a:solidFill>
            </a:endParaRPr>
          </a:p>
          <a:p>
            <a:pPr algn="l"/>
            <a:r>
              <a:rPr lang="en-US" dirty="0" err="1" smtClean="0">
                <a:solidFill>
                  <a:srgbClr val="0000FF"/>
                </a:solidFill>
              </a:rPr>
              <a:t>window.addEventListener</a:t>
            </a:r>
            <a:r>
              <a:rPr lang="en-US" dirty="0" smtClean="0">
                <a:solidFill>
                  <a:srgbClr val="0000FF"/>
                </a:solidFill>
              </a:rPr>
              <a:t>('online',  </a:t>
            </a:r>
            <a:r>
              <a:rPr lang="en-US" dirty="0" err="1" smtClean="0">
                <a:solidFill>
                  <a:srgbClr val="0000FF"/>
                </a:solidFill>
              </a:rPr>
              <a:t>updateOnlineStatus</a:t>
            </a:r>
            <a:r>
              <a:rPr lang="en-US" dirty="0" smtClean="0">
                <a:solidFill>
                  <a:srgbClr val="0000FF"/>
                </a:solidFill>
              </a:rPr>
              <a:t>);</a:t>
            </a:r>
          </a:p>
          <a:p>
            <a:pPr algn="l"/>
            <a:r>
              <a:rPr lang="en-US" dirty="0" err="1" smtClean="0">
                <a:solidFill>
                  <a:srgbClr val="0000FF"/>
                </a:solidFill>
              </a:rPr>
              <a:t>window.addEventListener</a:t>
            </a:r>
            <a:r>
              <a:rPr lang="en-US" dirty="0" smtClean="0">
                <a:solidFill>
                  <a:srgbClr val="0000FF"/>
                </a:solidFill>
              </a:rPr>
              <a:t>('offline', </a:t>
            </a:r>
            <a:r>
              <a:rPr lang="en-US" dirty="0" err="1" smtClean="0">
                <a:solidFill>
                  <a:srgbClr val="0000FF"/>
                </a:solidFill>
              </a:rPr>
              <a:t>updateOfflineStatus</a:t>
            </a:r>
            <a:r>
              <a:rPr lang="en-US" dirty="0" smtClean="0">
                <a:solidFill>
                  <a:srgbClr val="0000FF"/>
                </a:solidFill>
              </a:rPr>
              <a:t>);</a:t>
            </a: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33</a:t>
            </a:fld>
            <a:endParaRPr lang="en-US"/>
          </a:p>
        </p:txBody>
      </p:sp>
    </p:spTree>
    <p:extLst>
      <p:ext uri="{BB962C8B-B14F-4D97-AF65-F5344CB8AC3E}">
        <p14:creationId xmlns:p14="http://schemas.microsoft.com/office/powerpoint/2010/main" val="3235932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Cookies have been around since the early days of the web. They were originally intended to associate a little data with the user, though these days, most applications only store identifying information, and store the rest of the user's data on the server. Still, the fact that cookies can store some data does put them in the category of offline storage. However, the data capacity is extremely limited, as low as 20 cookies limited to 4KB each according to </a:t>
            </a:r>
            <a:r>
              <a:rPr lang="en-US" sz="1200" u="sng" dirty="0" smtClean="0">
                <a:hlinkClick r:id="rId3"/>
              </a:rPr>
              <a:t>specification</a:t>
            </a:r>
            <a:r>
              <a:rPr lang="en-US" sz="1200" dirty="0" smtClean="0"/>
              <a:t>. Just as important, cookies slow down network activity because they are transferred to and from the server inside HTTP headers.</a:t>
            </a: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18</a:t>
            </a:fld>
            <a:endParaRPr lang="en-US"/>
          </a:p>
        </p:txBody>
      </p:sp>
    </p:spTree>
    <p:extLst>
      <p:ext uri="{BB962C8B-B14F-4D97-AF65-F5344CB8AC3E}">
        <p14:creationId xmlns:p14="http://schemas.microsoft.com/office/powerpoint/2010/main" val="744735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19</a:t>
            </a:fld>
            <a:endParaRPr lang="en-US"/>
          </a:p>
        </p:txBody>
      </p:sp>
    </p:spTree>
    <p:extLst>
      <p:ext uri="{BB962C8B-B14F-4D97-AF65-F5344CB8AC3E}">
        <p14:creationId xmlns:p14="http://schemas.microsoft.com/office/powerpoint/2010/main" val="744735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20</a:t>
            </a:fld>
            <a:endParaRPr lang="en-US"/>
          </a:p>
        </p:txBody>
      </p:sp>
    </p:spTree>
    <p:extLst>
      <p:ext uri="{BB962C8B-B14F-4D97-AF65-F5344CB8AC3E}">
        <p14:creationId xmlns:p14="http://schemas.microsoft.com/office/powerpoint/2010/main" val="1288610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21</a:t>
            </a:fld>
            <a:endParaRPr lang="en-US"/>
          </a:p>
        </p:txBody>
      </p:sp>
    </p:spTree>
    <p:extLst>
      <p:ext uri="{BB962C8B-B14F-4D97-AF65-F5344CB8AC3E}">
        <p14:creationId xmlns:p14="http://schemas.microsoft.com/office/powerpoint/2010/main" val="1166241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First, you can make your app work when the user is offline, possibly sync'ing data back once the network is connected again.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You can show a large amount of data as soon as the user clicks on to your site, instead of waiting for it to download again.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Offline technologies support caching and detailed control over caching process. Therefore, web apps can boot quickly and show data instantly.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22</a:t>
            </a:fld>
            <a:endParaRPr lang="en-US"/>
          </a:p>
        </p:txBody>
      </p:sp>
    </p:spTree>
    <p:extLst>
      <p:ext uri="{BB962C8B-B14F-4D97-AF65-F5344CB8AC3E}">
        <p14:creationId xmlns:p14="http://schemas.microsoft.com/office/powerpoint/2010/main" val="2395360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the data is more vulnerable and the user can't access it from multiple clients, so you should only use it for non-critical data, e.g. a list of recent searches, in particular cached versions of data that's also "in the cloud". </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23</a:t>
            </a:fld>
            <a:endParaRPr lang="en-US"/>
          </a:p>
        </p:txBody>
      </p:sp>
    </p:spTree>
    <p:extLst>
      <p:ext uri="{BB962C8B-B14F-4D97-AF65-F5344CB8AC3E}">
        <p14:creationId xmlns:p14="http://schemas.microsoft.com/office/powerpoint/2010/main" val="3691675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a:t>
            </a:r>
            <a:r>
              <a:rPr lang="en-US" dirty="0" smtClean="0"/>
              <a:t>Making offline apps just for airplane activity, which is the one place you're likely to be offline for a long period of time. But there are still situations where it's worthwhile, and also situations where offline technologies are useful for protecting against server or network outages.</a:t>
            </a:r>
          </a:p>
          <a:p>
            <a:r>
              <a:rPr lang="en-US" dirty="0" smtClean="0"/>
              <a:t>- Although bandwidth is much faster these days, there are still noticeable limitations for certain applications, in terms of both throughput and latency. If you were designing a high-density video editor, you'll probably find the video is too big to fit into memory at once, meaning you have to swap content in and out of your app. It would be painfully slow to store the whole thing on a server (unless you and all your users are lucky enough to be on a super-fast network). Much better to store the entire video offline and push changes to the server as and when they happen.</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24</a:t>
            </a:fld>
            <a:endParaRPr lang="en-US"/>
          </a:p>
        </p:txBody>
      </p:sp>
    </p:spTree>
    <p:extLst>
      <p:ext uri="{BB962C8B-B14F-4D97-AF65-F5344CB8AC3E}">
        <p14:creationId xmlns:p14="http://schemas.microsoft.com/office/powerpoint/2010/main" val="2434946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smtClean="0">
                <a:solidFill>
                  <a:schemeClr val="tx1"/>
                </a:solidFill>
                <a:effectLst/>
                <a:latin typeface="+mn-lt"/>
                <a:ea typeface="+mn-ea"/>
                <a:cs typeface="+mn-cs"/>
              </a:rPr>
              <a:t>Imagine a game. Application caching would retain the initial HTML document, the JavaScript, the CSS, frequently used icons and images for game characters and scenes, and sound samples. Consequently, the next time the user visited the site, it would load immediately.</a:t>
            </a:r>
          </a:p>
          <a:p>
            <a:pPr marL="171450" indent="-171450">
              <a:buFontTx/>
              <a:buChar char="-"/>
            </a:pPr>
            <a:r>
              <a:rPr lang="en-US" sz="1200" b="0" i="0" kern="1200" dirty="0" smtClean="0">
                <a:solidFill>
                  <a:schemeClr val="tx1"/>
                </a:solidFill>
                <a:effectLst/>
                <a:latin typeface="+mn-lt"/>
                <a:ea typeface="+mn-ea"/>
                <a:cs typeface="+mn-cs"/>
              </a:rPr>
              <a:t>In our game example, visiting the site the second time round would load the site instantly, but what if we wanted to let the user continue playing the game from a previous position, i.e. we'd like to restore the state of the game. The kind of data required is not held in the application cache, because it's user-specific, so this is a job for offline storage. Whenever the user hits save, we upload to the cloud but we also store game data on disk at the same time, i.e. store it offline (for example, we might save the player's health level and the states of all objects and characters inside the game universe). We might even keep a loop running to continuously store the game data offline. That way, the latest changes are still there if the user lost connectivity and had to shut down the browser before they could get online again. It also takes less bandwidth than continuously uploading state to the server, e.g. we might save data locally every 10 seconds, while uploading it only every 5 minutes as a bandwidth-saving measure.</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25</a:t>
            </a:fld>
            <a:endParaRPr lang="en-US"/>
          </a:p>
        </p:txBody>
      </p:sp>
    </p:spTree>
    <p:extLst>
      <p:ext uri="{BB962C8B-B14F-4D97-AF65-F5344CB8AC3E}">
        <p14:creationId xmlns:p14="http://schemas.microsoft.com/office/powerpoint/2010/main" val="1206794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BC3ED275-7153-994E-99D9-5909A673DFFD}" type="datetime2">
              <a:rPr lang="en-US" smtClean="0"/>
              <a:pPr/>
              <a:t>Sunday, March 29, 2015</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04E6C61-ACAA-C24F-8F8A-3369455B37E6}" type="datetime2">
              <a:rPr lang="en-US" smtClean="0"/>
              <a:pPr/>
              <a:t>Sunday, March 29, 2015</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137682"/>
            <a:ext cx="2057400" cy="542559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137682"/>
            <a:ext cx="6019800" cy="5425599"/>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fld id="{6081A34F-7B18-5F4C-91E8-15A0B2DB6558}" type="datetime2">
              <a:rPr lang="en-US" smtClean="0"/>
              <a:pPr/>
              <a:t>Sunday, March 29, 2015</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42186"/>
            <a:ext cx="8229600" cy="739014"/>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2120900"/>
            <a:ext cx="8229600" cy="41576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5608FE6-F300-CA4F-8754-F30BE5DB2C02}" type="datetime2">
              <a:rPr lang="en-US" smtClean="0"/>
              <a:pPr/>
              <a:t>Sunday, March 29, 2015</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35907637-DE80-574B-9387-2B6489C2DDA9}" type="datetime2">
              <a:rPr lang="en-US" smtClean="0"/>
              <a:pPr/>
              <a:t>Sunday, March 29, 2015</a:t>
            </a:fld>
            <a:endParaRPr lang="en-US"/>
          </a:p>
        </p:txBody>
      </p:sp>
      <p:sp>
        <p:nvSpPr>
          <p:cNvPr id="5"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6" name="Slide Number Placeholder 5"/>
          <p:cNvSpPr>
            <a:spLocks noGrp="1"/>
          </p:cNvSpPr>
          <p:nvPr>
            <p:ph type="sldNum" sz="quarter" idx="12"/>
          </p:nvPr>
        </p:nvSpPr>
        <p:spPr/>
        <p:txBody>
          <a:bodyPr/>
          <a:lstStyle>
            <a:lvl1pPr>
              <a:defRPr/>
            </a:lvl1pPr>
          </a:lstStyle>
          <a:p>
            <a:fld id="{91AF2B4D-6B12-4EDF-87BB-2B55CECB6611}"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5"/>
            <a:ext cx="8229600" cy="632576"/>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006600"/>
            <a:ext cx="4038600" cy="41195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006600"/>
            <a:ext cx="4038600" cy="4119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fld id="{B29FAD1F-AC8E-0749-90DA-216529CFB27D}" type="datetime2">
              <a:rPr lang="en-US" smtClean="0"/>
              <a:pPr/>
              <a:t>Sunday, March 29, 2015</a:t>
            </a:fld>
            <a:endParaRPr lang="en-US"/>
          </a:p>
        </p:txBody>
      </p:sp>
      <p:sp>
        <p:nvSpPr>
          <p:cNvPr id="6"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4"/>
            <a:ext cx="8229600" cy="85875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3121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3048001"/>
            <a:ext cx="4040188"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23121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3048001"/>
            <a:ext cx="4041775"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10"/>
          </p:nvPr>
        </p:nvSpPr>
        <p:spPr/>
        <p:txBody>
          <a:bodyPr/>
          <a:lstStyle>
            <a:lvl1pPr>
              <a:defRPr/>
            </a:lvl1pPr>
          </a:lstStyle>
          <a:p>
            <a:fld id="{C14BE83E-0675-4D45-9588-77AC2712A327}" type="datetime2">
              <a:rPr lang="en-US" smtClean="0"/>
              <a:pPr/>
              <a:t>Sunday, March 29, 2015</a:t>
            </a:fld>
            <a:endParaRPr lang="en-US"/>
          </a:p>
        </p:txBody>
      </p:sp>
      <p:sp>
        <p:nvSpPr>
          <p:cNvPr id="8"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9"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297824"/>
            <a:ext cx="8229600" cy="858753"/>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A00E04D-79B7-6D41-BB08-435F493F6C30}" type="datetime2">
              <a:rPr lang="en-US" smtClean="0"/>
              <a:pPr/>
              <a:t>Sunday, March 29, 2015</a:t>
            </a:fld>
            <a:endParaRPr lang="en-US"/>
          </a:p>
        </p:txBody>
      </p:sp>
      <p:sp>
        <p:nvSpPr>
          <p:cNvPr id="4"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5"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6027C3B-ABCB-0249-A4FA-2A37469F1C4E}" type="datetime2">
              <a:rPr lang="en-US" smtClean="0"/>
              <a:pPr/>
              <a:t>Sunday, March 29, 2015</a:t>
            </a:fld>
            <a:endParaRPr lang="en-US"/>
          </a:p>
        </p:txBody>
      </p:sp>
      <p:sp>
        <p:nvSpPr>
          <p:cNvPr id="3"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4"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35100"/>
            <a:ext cx="3008313" cy="787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336800"/>
            <a:ext cx="3008313" cy="37893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EF7263A-B695-E045-B371-427CE3BBD559}" type="datetime2">
              <a:rPr lang="en-US" smtClean="0"/>
              <a:pPr/>
              <a:t>Sunday, March 29, 2015</a:t>
            </a:fld>
            <a:endParaRPr lang="en-US"/>
          </a:p>
        </p:txBody>
      </p:sp>
      <p:sp>
        <p:nvSpPr>
          <p:cNvPr id="6"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7"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333499"/>
            <a:ext cx="5486400" cy="33940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E88F21D5-8A27-D144-BD56-2E0DA25B6EEB}" type="datetime2">
              <a:rPr lang="en-US" smtClean="0"/>
              <a:pPr/>
              <a:t>Sunday, March 29, 2015</a:t>
            </a:fld>
            <a:endParaRPr lang="en-US"/>
          </a:p>
        </p:txBody>
      </p:sp>
      <p:sp>
        <p:nvSpPr>
          <p:cNvPr id="6" name="Footer Placeholder 4"/>
          <p:cNvSpPr>
            <a:spLocks noGrp="1"/>
          </p:cNvSpPr>
          <p:nvPr>
            <p:ph type="ftr" sz="quarter" idx="11"/>
          </p:nvPr>
        </p:nvSpPr>
        <p:spPr/>
        <p:txBody>
          <a:bodyPr/>
          <a:lstStyle>
            <a:lvl1pPr>
              <a:defRPr/>
            </a:lvl1pPr>
          </a:lstStyle>
          <a:p>
            <a:r>
              <a:rPr lang="en-US" smtClean="0"/>
              <a:t>www.qsoftvietnam.com</a:t>
            </a:r>
            <a:endParaRPr lang="en-US"/>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297825"/>
            <a:ext cx="8229600" cy="59447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892302"/>
            <a:ext cx="8229600" cy="4386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44500" y="65468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bg1">
                    <a:lumMod val="85000"/>
                  </a:schemeClr>
                </a:solidFill>
                <a:latin typeface="+mn-lt"/>
                <a:cs typeface="+mn-cs"/>
              </a:defRPr>
            </a:lvl1pPr>
          </a:lstStyle>
          <a:p>
            <a:fld id="{3634E6B9-A6FC-5D46-BEFB-60D025A07933}" type="datetime2">
              <a:rPr lang="en-US" smtClean="0"/>
              <a:pPr/>
              <a:t>Sunday, March 29, 2015</a:t>
            </a:fld>
            <a:endParaRPr lang="en-US" dirty="0"/>
          </a:p>
        </p:txBody>
      </p:sp>
      <p:sp>
        <p:nvSpPr>
          <p:cNvPr id="5" name="Footer Placeholder 4"/>
          <p:cNvSpPr>
            <a:spLocks noGrp="1"/>
          </p:cNvSpPr>
          <p:nvPr>
            <p:ph type="ftr" sz="quarter" idx="3"/>
          </p:nvPr>
        </p:nvSpPr>
        <p:spPr>
          <a:xfrm>
            <a:off x="3213100" y="6546850"/>
            <a:ext cx="2895600" cy="365125"/>
          </a:xfrm>
          <a:prstGeom prst="rect">
            <a:avLst/>
          </a:prstGeom>
        </p:spPr>
        <p:txBody>
          <a:bodyPr vert="horz" lIns="91440" tIns="45720" rIns="91440" bIns="45720" rtlCol="0" anchor="ctr"/>
          <a:lstStyle>
            <a:lvl1pPr algn="l" fontAlgn="auto">
              <a:spcBef>
                <a:spcPts val="0"/>
              </a:spcBef>
              <a:spcAft>
                <a:spcPts val="0"/>
              </a:spcAft>
              <a:defRPr sz="1200" dirty="0">
                <a:solidFill>
                  <a:schemeClr val="bg1">
                    <a:lumMod val="85000"/>
                  </a:schemeClr>
                </a:solidFill>
                <a:latin typeface="+mn-lt"/>
                <a:cs typeface="+mn-cs"/>
              </a:defRPr>
            </a:lvl1pPr>
          </a:lstStyle>
          <a:p>
            <a:r>
              <a:rPr lang="en-US" smtClean="0"/>
              <a:t>www.qsoftvietnam.com</a:t>
            </a:r>
            <a:endParaRPr lang="en-US"/>
          </a:p>
        </p:txBody>
      </p:sp>
      <p:sp>
        <p:nvSpPr>
          <p:cNvPr id="6" name="Slide Number Placeholder 5"/>
          <p:cNvSpPr>
            <a:spLocks noGrp="1"/>
          </p:cNvSpPr>
          <p:nvPr>
            <p:ph type="sldNum" sz="quarter" idx="4"/>
          </p:nvPr>
        </p:nvSpPr>
        <p:spPr>
          <a:xfrm>
            <a:off x="6553200" y="65468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bg1">
                    <a:lumMod val="85000"/>
                  </a:schemeClr>
                </a:solidFill>
                <a:latin typeface="+mn-lt"/>
                <a:cs typeface="+mn-cs"/>
              </a:defRPr>
            </a:lvl1pPr>
          </a:lstStyle>
          <a:p>
            <a:fld id="{2BDB93A9-DE17-42E8-A366-46C30944BF1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5496" r:id="rId1"/>
    <p:sldLayoutId id="2147485497" r:id="rId2"/>
    <p:sldLayoutId id="2147485498" r:id="rId3"/>
    <p:sldLayoutId id="2147485499" r:id="rId4"/>
    <p:sldLayoutId id="2147485500" r:id="rId5"/>
    <p:sldLayoutId id="2147485501" r:id="rId6"/>
    <p:sldLayoutId id="2147485502" r:id="rId7"/>
    <p:sldLayoutId id="2147485503" r:id="rId8"/>
    <p:sldLayoutId id="2147485504" r:id="rId9"/>
    <p:sldLayoutId id="2147485505" r:id="rId10"/>
    <p:sldLayoutId id="2147485506" r:id="rId11"/>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64656"/>
            <a:ext cx="7772400" cy="1470025"/>
          </a:xfrm>
        </p:spPr>
        <p:txBody>
          <a:bodyPr>
            <a:noAutofit/>
          </a:bodyPr>
          <a:lstStyle/>
          <a:p>
            <a:pPr fontAlgn="auto">
              <a:spcAft>
                <a:spcPts val="0"/>
              </a:spcAft>
              <a:defRPr/>
            </a:pPr>
            <a:r>
              <a:rPr lang="en-US" sz="6000" b="1" dirty="0" smtClean="0">
                <a:solidFill>
                  <a:schemeClr val="accent6">
                    <a:lumMod val="75000"/>
                  </a:schemeClr>
                </a:solidFill>
                <a:latin typeface="Constantia" pitchFamily="18" charset="0"/>
              </a:rPr>
              <a:t>HTML5 Storage</a:t>
            </a:r>
            <a:endParaRPr lang="en-US" sz="6000" b="1" dirty="0">
              <a:solidFill>
                <a:schemeClr val="accent6">
                  <a:lumMod val="75000"/>
                </a:schemeClr>
              </a:solidFill>
              <a:latin typeface="Constantia" pitchFamily="18" charset="0"/>
            </a:endParaRPr>
          </a:p>
        </p:txBody>
      </p:sp>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Sunday, March 29,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a:t>
            </a:fld>
            <a:endParaRPr lang="en-US" dirty="0">
              <a:solidFill>
                <a:srgbClr val="FFFFFF"/>
              </a:solidFill>
            </a:endParaRPr>
          </a:p>
        </p:txBody>
      </p:sp>
    </p:spTree>
    <p:extLst>
      <p:ext uri="{BB962C8B-B14F-4D97-AF65-F5344CB8AC3E}">
        <p14:creationId xmlns:p14="http://schemas.microsoft.com/office/powerpoint/2010/main" val="15168664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Sunday, March 29,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10</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Open a DB</a:t>
            </a:r>
            <a:endParaRPr lang="en-US" sz="4000" dirty="0">
              <a:latin typeface="Constantia"/>
              <a:cs typeface="Constantia"/>
            </a:endParaRPr>
          </a:p>
        </p:txBody>
      </p:sp>
      <p:sp>
        <p:nvSpPr>
          <p:cNvPr id="9" name="Content Placeholder 2"/>
          <p:cNvSpPr txBox="1">
            <a:spLocks/>
          </p:cNvSpPr>
          <p:nvPr/>
        </p:nvSpPr>
        <p:spPr bwMode="auto">
          <a:xfrm>
            <a:off x="457200" y="2161034"/>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rgbClr val="000000"/>
                </a:solidFill>
              </a:rPr>
              <a:t>DB name</a:t>
            </a:r>
          </a:p>
          <a:p>
            <a:pPr marL="342900" indent="-342900" algn="l">
              <a:buFont typeface="Arial"/>
              <a:buChar char="•"/>
            </a:pPr>
            <a:r>
              <a:rPr lang="en-US" dirty="0" smtClean="0">
                <a:solidFill>
                  <a:srgbClr val="000000"/>
                </a:solidFill>
              </a:rPr>
              <a:t>Schema version</a:t>
            </a:r>
          </a:p>
          <a:p>
            <a:pPr marL="800100" lvl="1" indent="-342900" algn="l">
              <a:buFont typeface="Arial"/>
              <a:buChar char="•"/>
            </a:pPr>
            <a:r>
              <a:rPr lang="en-US" dirty="0" err="1" smtClean="0">
                <a:solidFill>
                  <a:srgbClr val="000000"/>
                </a:solidFill>
              </a:rPr>
              <a:t>onupgradeneeded</a:t>
            </a:r>
            <a:endParaRPr lang="en-US" dirty="0" smtClean="0">
              <a:solidFill>
                <a:srgbClr val="000000"/>
              </a:solidFill>
            </a:endParaRPr>
          </a:p>
          <a:p>
            <a:pPr marL="800100" lvl="1" indent="-342900" algn="l">
              <a:buFont typeface="Arial"/>
              <a:buChar char="•"/>
            </a:pPr>
            <a:endParaRPr lang="en-US" dirty="0">
              <a:solidFill>
                <a:srgbClr val="000000"/>
              </a:solidFill>
            </a:endParaRPr>
          </a:p>
          <a:p>
            <a:pPr marL="342900" indent="-342900" algn="l">
              <a:buFont typeface="Arial"/>
              <a:buChar char="•"/>
            </a:pPr>
            <a:endParaRPr lang="en-US" dirty="0" smtClean="0">
              <a:solidFill>
                <a:srgbClr val="000000"/>
              </a:solidFill>
            </a:endParaRPr>
          </a:p>
        </p:txBody>
      </p:sp>
      <p:pic>
        <p:nvPicPr>
          <p:cNvPr id="8" name="Picture 2"/>
          <p:cNvPicPr>
            <a:picLocks noChangeAspect="1" noChangeArrowheads="1"/>
          </p:cNvPicPr>
          <p:nvPr/>
        </p:nvPicPr>
        <p:blipFill>
          <a:blip r:embed="rId2"/>
          <a:srcRect/>
          <a:stretch>
            <a:fillRect/>
          </a:stretch>
        </p:blipFill>
        <p:spPr bwMode="auto">
          <a:xfrm>
            <a:off x="1545997" y="2298194"/>
            <a:ext cx="7598004" cy="4698570"/>
          </a:xfrm>
          <a:prstGeom prst="rect">
            <a:avLst/>
          </a:prstGeom>
          <a:noFill/>
          <a:ln w="9525">
            <a:noFill/>
            <a:miter lim="800000"/>
            <a:headEnd/>
            <a:tailEnd/>
          </a:ln>
          <a:effectLst/>
        </p:spPr>
      </p:pic>
    </p:spTree>
    <p:extLst>
      <p:ext uri="{BB962C8B-B14F-4D97-AF65-F5344CB8AC3E}">
        <p14:creationId xmlns:p14="http://schemas.microsoft.com/office/powerpoint/2010/main" val="19968378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Sunday, March 29,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11</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Data</a:t>
            </a:r>
            <a:endParaRPr lang="en-US" sz="4000" dirty="0">
              <a:latin typeface="Constantia"/>
              <a:cs typeface="Constantia"/>
            </a:endParaRPr>
          </a:p>
        </p:txBody>
      </p:sp>
      <p:sp>
        <p:nvSpPr>
          <p:cNvPr id="9" name="Content Placeholder 2"/>
          <p:cNvSpPr txBox="1">
            <a:spLocks/>
          </p:cNvSpPr>
          <p:nvPr/>
        </p:nvSpPr>
        <p:spPr bwMode="auto">
          <a:xfrm>
            <a:off x="457200" y="2161034"/>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One of the coolest aspects of </a:t>
            </a:r>
            <a:r>
              <a:rPr lang="en-US" dirty="0" err="1" smtClean="0">
                <a:solidFill>
                  <a:schemeClr val="tx1"/>
                </a:solidFill>
              </a:rPr>
              <a:t>IndexedDB</a:t>
            </a:r>
            <a:endParaRPr lang="en-US" dirty="0" smtClean="0">
              <a:solidFill>
                <a:schemeClr val="tx1"/>
              </a:solidFill>
            </a:endParaRPr>
          </a:p>
          <a:p>
            <a:pPr marL="800100" lvl="1" indent="-342900" algn="l">
              <a:buFont typeface="Arial"/>
              <a:buChar char="•"/>
            </a:pPr>
            <a:r>
              <a:rPr lang="en-US" dirty="0" smtClean="0">
                <a:solidFill>
                  <a:schemeClr val="tx1"/>
                </a:solidFill>
              </a:rPr>
              <a:t>lets you store an object as is (JavaScript object)</a:t>
            </a:r>
          </a:p>
          <a:p>
            <a:pPr marL="342900" indent="-342900" algn="l">
              <a:buFont typeface="Arial"/>
              <a:buChar char="•"/>
            </a:pPr>
            <a:r>
              <a:rPr lang="en-US" dirty="0" smtClean="0"/>
              <a:t>Transactions </a:t>
            </a:r>
          </a:p>
          <a:p>
            <a:pPr marL="800100" lvl="1" indent="-342900" algn="l">
              <a:buFont typeface="Arial"/>
              <a:buChar char="•"/>
            </a:pPr>
            <a:r>
              <a:rPr lang="en-US" dirty="0" err="1" smtClean="0"/>
              <a:t>readonly</a:t>
            </a:r>
            <a:r>
              <a:rPr lang="en-US" dirty="0" smtClean="0"/>
              <a:t> | </a:t>
            </a:r>
            <a:r>
              <a:rPr lang="en-US" dirty="0" err="1" smtClean="0"/>
              <a:t>readwrite</a:t>
            </a:r>
            <a:r>
              <a:rPr lang="en-US" dirty="0" smtClean="0"/>
              <a:t> </a:t>
            </a:r>
          </a:p>
          <a:p>
            <a:pPr marL="800100" lvl="1" indent="-342900" algn="l">
              <a:buFont typeface="Arial"/>
              <a:buChar char="•"/>
            </a:pPr>
            <a:r>
              <a:rPr lang="en-US" dirty="0" smtClean="0"/>
              <a:t>Adding data = </a:t>
            </a:r>
            <a:r>
              <a:rPr lang="en-US" dirty="0" err="1" smtClean="0"/>
              <a:t>readwrite</a:t>
            </a:r>
            <a:r>
              <a:rPr lang="en-US" dirty="0" smtClean="0"/>
              <a:t> operation </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endParaRPr lang="en-US" dirty="0" smtClean="0">
              <a:solidFill>
                <a:schemeClr val="tx1"/>
              </a:solidFill>
            </a:endParaRPr>
          </a:p>
        </p:txBody>
      </p:sp>
      <p:pic>
        <p:nvPicPr>
          <p:cNvPr id="1026" name="Picture 2"/>
          <p:cNvPicPr>
            <a:picLocks noChangeAspect="1" noChangeArrowheads="1"/>
          </p:cNvPicPr>
          <p:nvPr/>
        </p:nvPicPr>
        <p:blipFill>
          <a:blip r:embed="rId2"/>
          <a:srcRect/>
          <a:stretch>
            <a:fillRect/>
          </a:stretch>
        </p:blipFill>
        <p:spPr bwMode="auto">
          <a:xfrm>
            <a:off x="1093470" y="4240530"/>
            <a:ext cx="6515100" cy="495300"/>
          </a:xfrm>
          <a:prstGeom prst="rect">
            <a:avLst/>
          </a:prstGeom>
          <a:noFill/>
          <a:ln w="9525">
            <a:noFill/>
            <a:miter lim="800000"/>
            <a:headEnd/>
            <a:tailEnd/>
          </a:ln>
          <a:effectLst/>
        </p:spPr>
      </p:pic>
    </p:spTree>
    <p:extLst>
      <p:ext uri="{BB962C8B-B14F-4D97-AF65-F5344CB8AC3E}">
        <p14:creationId xmlns:p14="http://schemas.microsoft.com/office/powerpoint/2010/main" val="19968378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Sunday, March 29,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12</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TITLE 1</a:t>
            </a:r>
            <a:endParaRPr lang="en-US" sz="4000" dirty="0">
              <a:latin typeface="Constantia"/>
              <a:cs typeface="Constantia"/>
            </a:endParaRPr>
          </a:p>
        </p:txBody>
      </p:sp>
      <p:sp>
        <p:nvSpPr>
          <p:cNvPr id="9" name="Content Placeholder 2"/>
          <p:cNvSpPr txBox="1">
            <a:spLocks/>
          </p:cNvSpPr>
          <p:nvPr/>
        </p:nvSpPr>
        <p:spPr bwMode="auto">
          <a:xfrm>
            <a:off x="457200" y="2161034"/>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rgbClr val="000000"/>
                </a:solidFill>
              </a:rPr>
              <a:t>Does your browser fit it?</a:t>
            </a:r>
            <a:endParaRPr lang="en-US" dirty="0">
              <a:solidFill>
                <a:srgbClr val="000000"/>
              </a:solidFill>
            </a:endParaRPr>
          </a:p>
          <a:p>
            <a:pPr marL="342900" indent="-342900" algn="l">
              <a:buFont typeface="Arial"/>
              <a:buChar char="•"/>
            </a:pPr>
            <a:endParaRPr lang="en-US" dirty="0" smtClean="0">
              <a:solidFill>
                <a:srgbClr val="000000"/>
              </a:solidFill>
            </a:endParaRPr>
          </a:p>
        </p:txBody>
      </p:sp>
    </p:spTree>
    <p:extLst>
      <p:ext uri="{BB962C8B-B14F-4D97-AF65-F5344CB8AC3E}">
        <p14:creationId xmlns:p14="http://schemas.microsoft.com/office/powerpoint/2010/main" val="19968378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Sunday, March 29,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13</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TITLE 1</a:t>
            </a:r>
            <a:endParaRPr lang="en-US" sz="4000" dirty="0">
              <a:latin typeface="Constantia"/>
              <a:cs typeface="Constantia"/>
            </a:endParaRPr>
          </a:p>
        </p:txBody>
      </p:sp>
      <p:sp>
        <p:nvSpPr>
          <p:cNvPr id="9" name="Content Placeholder 2"/>
          <p:cNvSpPr txBox="1">
            <a:spLocks/>
          </p:cNvSpPr>
          <p:nvPr/>
        </p:nvSpPr>
        <p:spPr bwMode="auto">
          <a:xfrm>
            <a:off x="457200" y="2161034"/>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rgbClr val="000000"/>
                </a:solidFill>
              </a:rPr>
              <a:t>Does your browser fit it?</a:t>
            </a:r>
            <a:endParaRPr lang="en-US" dirty="0">
              <a:solidFill>
                <a:srgbClr val="000000"/>
              </a:solidFill>
            </a:endParaRPr>
          </a:p>
          <a:p>
            <a:pPr marL="342900" indent="-342900" algn="l">
              <a:buFont typeface="Arial"/>
              <a:buChar char="•"/>
            </a:pPr>
            <a:endParaRPr lang="en-US" dirty="0" smtClean="0">
              <a:solidFill>
                <a:srgbClr val="000000"/>
              </a:solidFill>
            </a:endParaRPr>
          </a:p>
        </p:txBody>
      </p:sp>
    </p:spTree>
    <p:extLst>
      <p:ext uri="{BB962C8B-B14F-4D97-AF65-F5344CB8AC3E}">
        <p14:creationId xmlns:p14="http://schemas.microsoft.com/office/powerpoint/2010/main" val="19968378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Sunday, March 29,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14</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Good library</a:t>
            </a:r>
          </a:p>
        </p:txBody>
      </p:sp>
      <p:sp>
        <p:nvSpPr>
          <p:cNvPr id="9" name="Content Placeholder 2"/>
          <p:cNvSpPr txBox="1">
            <a:spLocks/>
          </p:cNvSpPr>
          <p:nvPr/>
        </p:nvSpPr>
        <p:spPr bwMode="auto">
          <a:xfrm>
            <a:off x="457200" y="2161034"/>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err="1" smtClean="0">
                <a:solidFill>
                  <a:srgbClr val="000000"/>
                </a:solidFill>
              </a:rPr>
              <a:t>Jquery</a:t>
            </a:r>
            <a:r>
              <a:rPr lang="en-US" dirty="0" smtClean="0">
                <a:solidFill>
                  <a:srgbClr val="000000"/>
                </a:solidFill>
              </a:rPr>
              <a:t> </a:t>
            </a:r>
            <a:r>
              <a:rPr lang="en-US" dirty="0" err="1" smtClean="0">
                <a:solidFill>
                  <a:srgbClr val="000000"/>
                </a:solidFill>
              </a:rPr>
              <a:t>IndexedDB</a:t>
            </a:r>
            <a:r>
              <a:rPr lang="en-US" dirty="0" smtClean="0">
                <a:solidFill>
                  <a:srgbClr val="000000"/>
                </a:solidFill>
              </a:rPr>
              <a:t> </a:t>
            </a:r>
            <a:r>
              <a:rPr lang="en-US" dirty="0" err="1" smtClean="0">
                <a:solidFill>
                  <a:srgbClr val="000000"/>
                </a:solidFill>
              </a:rPr>
              <a:t>Plugin</a:t>
            </a:r>
            <a:endParaRPr lang="en-US" dirty="0" smtClean="0">
              <a:solidFill>
                <a:srgbClr val="000000"/>
              </a:solidFill>
            </a:endParaRPr>
          </a:p>
          <a:p>
            <a:pPr marL="342900" indent="-342900" algn="l">
              <a:buFont typeface="Arial"/>
              <a:buChar char="•"/>
            </a:pPr>
            <a:r>
              <a:rPr lang="en-US" dirty="0" smtClean="0">
                <a:solidFill>
                  <a:srgbClr val="000000"/>
                </a:solidFill>
              </a:rPr>
              <a:t>http://nparashuram.com/jquery-indexeddb/</a:t>
            </a:r>
            <a:endParaRPr lang="en-US" dirty="0">
              <a:solidFill>
                <a:srgbClr val="000000"/>
              </a:solidFill>
            </a:endParaRPr>
          </a:p>
          <a:p>
            <a:pPr marL="342900" indent="-342900" algn="l">
              <a:buFont typeface="Arial"/>
              <a:buChar char="•"/>
            </a:pPr>
            <a:endParaRPr lang="en-US" dirty="0" smtClean="0">
              <a:solidFill>
                <a:srgbClr val="000000"/>
              </a:solidFill>
            </a:endParaRPr>
          </a:p>
        </p:txBody>
      </p:sp>
    </p:spTree>
    <p:extLst>
      <p:ext uri="{BB962C8B-B14F-4D97-AF65-F5344CB8AC3E}">
        <p14:creationId xmlns:p14="http://schemas.microsoft.com/office/powerpoint/2010/main" val="19968378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Sunday, March 29,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15</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References</a:t>
            </a:r>
            <a:endParaRPr lang="en-US" sz="4000" dirty="0">
              <a:latin typeface="Constantia"/>
              <a:cs typeface="Constantia"/>
            </a:endParaRPr>
          </a:p>
        </p:txBody>
      </p:sp>
      <p:sp>
        <p:nvSpPr>
          <p:cNvPr id="9" name="Content Placeholder 2"/>
          <p:cNvSpPr txBox="1">
            <a:spLocks/>
          </p:cNvSpPr>
          <p:nvPr/>
        </p:nvSpPr>
        <p:spPr bwMode="auto">
          <a:xfrm>
            <a:off x="457200" y="2161034"/>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rgbClr val="000000"/>
                </a:solidFill>
              </a:rPr>
              <a:t>Working With </a:t>
            </a:r>
            <a:r>
              <a:rPr lang="en-US" dirty="0" err="1" smtClean="0">
                <a:solidFill>
                  <a:srgbClr val="000000"/>
                </a:solidFill>
              </a:rPr>
              <a:t>IndexedDB</a:t>
            </a:r>
            <a:r>
              <a:rPr lang="en-US" dirty="0" smtClean="0">
                <a:solidFill>
                  <a:srgbClr val="000000"/>
                </a:solidFill>
              </a:rPr>
              <a:t/>
            </a:r>
            <a:br>
              <a:rPr lang="en-US" dirty="0" smtClean="0">
                <a:solidFill>
                  <a:srgbClr val="000000"/>
                </a:solidFill>
              </a:rPr>
            </a:br>
            <a:r>
              <a:rPr lang="en-US" dirty="0" smtClean="0">
                <a:solidFill>
                  <a:srgbClr val="000000"/>
                </a:solidFill>
              </a:rPr>
              <a:t>http://code.tutsplus.com/tutorials/working-with-indexeddb--net-34673</a:t>
            </a:r>
          </a:p>
          <a:p>
            <a:pPr marL="342900" indent="-342900" algn="l">
              <a:buFont typeface="Arial"/>
              <a:buChar char="•"/>
            </a:pPr>
            <a:endParaRPr lang="en-US" dirty="0" smtClean="0">
              <a:solidFill>
                <a:srgbClr val="000000"/>
              </a:solidFill>
            </a:endParaRPr>
          </a:p>
        </p:txBody>
      </p:sp>
    </p:spTree>
    <p:extLst>
      <p:ext uri="{BB962C8B-B14F-4D97-AF65-F5344CB8AC3E}">
        <p14:creationId xmlns:p14="http://schemas.microsoft.com/office/powerpoint/2010/main" val="19968378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Sunday, March 29,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16</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TITLE 1</a:t>
            </a:r>
            <a:endParaRPr lang="en-US" sz="4000" dirty="0">
              <a:latin typeface="Constantia"/>
              <a:cs typeface="Constantia"/>
            </a:endParaRPr>
          </a:p>
        </p:txBody>
      </p:sp>
      <p:sp>
        <p:nvSpPr>
          <p:cNvPr id="9" name="Content Placeholder 2"/>
          <p:cNvSpPr txBox="1">
            <a:spLocks/>
          </p:cNvSpPr>
          <p:nvPr/>
        </p:nvSpPr>
        <p:spPr bwMode="auto">
          <a:xfrm>
            <a:off x="457200" y="2161034"/>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rgbClr val="000000"/>
                </a:solidFill>
              </a:rPr>
              <a:t>Does your browser fit it?</a:t>
            </a:r>
            <a:endParaRPr lang="en-US" dirty="0">
              <a:solidFill>
                <a:srgbClr val="000000"/>
              </a:solidFill>
            </a:endParaRPr>
          </a:p>
          <a:p>
            <a:pPr marL="342900" indent="-342900" algn="l">
              <a:buFont typeface="Arial"/>
              <a:buChar char="•"/>
            </a:pPr>
            <a:endParaRPr lang="en-US" dirty="0" smtClean="0">
              <a:solidFill>
                <a:srgbClr val="000000"/>
              </a:solidFill>
            </a:endParaRPr>
          </a:p>
        </p:txBody>
      </p:sp>
    </p:spTree>
    <p:extLst>
      <p:ext uri="{BB962C8B-B14F-4D97-AF65-F5344CB8AC3E}">
        <p14:creationId xmlns:p14="http://schemas.microsoft.com/office/powerpoint/2010/main" val="19968378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Sunday, March 29,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17</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Old way storing data</a:t>
            </a:r>
            <a:endParaRPr lang="en-US" sz="4000" dirty="0">
              <a:latin typeface="Constantia"/>
              <a:cs typeface="Constantia"/>
            </a:endParaRPr>
          </a:p>
        </p:txBody>
      </p:sp>
      <p:sp>
        <p:nvSpPr>
          <p:cNvPr id="9" name="Content Placeholder 2"/>
          <p:cNvSpPr txBox="1">
            <a:spLocks/>
          </p:cNvSpPr>
          <p:nvPr/>
        </p:nvSpPr>
        <p:spPr bwMode="auto">
          <a:xfrm>
            <a:off x="457200" y="2161034"/>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Uploading to server</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Saving data in cookie</a:t>
            </a:r>
          </a:p>
          <a:p>
            <a:pPr marL="342900" indent="-342900" algn="l">
              <a:buFont typeface="Arial"/>
              <a:buChar char="•"/>
            </a:pPr>
            <a:endParaRPr lang="en-US" i="1" dirty="0" smtClean="0"/>
          </a:p>
        </p:txBody>
      </p:sp>
    </p:spTree>
    <p:extLst>
      <p:ext uri="{BB962C8B-B14F-4D97-AF65-F5344CB8AC3E}">
        <p14:creationId xmlns:p14="http://schemas.microsoft.com/office/powerpoint/2010/main" val="33811124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Sunday, March 29,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18</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Behind the cookie</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l">
              <a:buFont typeface="Arial" panose="020B0604020202020204" pitchFamily="34" charset="0"/>
              <a:buChar char="•"/>
            </a:pPr>
            <a:r>
              <a:rPr lang="en-US" dirty="0" smtClean="0">
                <a:solidFill>
                  <a:schemeClr val="tx1"/>
                </a:solidFill>
              </a:rPr>
              <a:t>Store identifying information</a:t>
            </a:r>
            <a:endParaRPr lang="en-US" dirty="0">
              <a:solidFill>
                <a:schemeClr val="tx1"/>
              </a:solidFill>
            </a:endParaRP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r>
              <a:rPr lang="en-US" dirty="0" smtClean="0">
                <a:solidFill>
                  <a:schemeClr val="tx1"/>
                </a:solidFill>
              </a:rPr>
              <a:t>Extremely limited capacity, </a:t>
            </a:r>
            <a:r>
              <a:rPr lang="en-US" dirty="0">
                <a:solidFill>
                  <a:schemeClr val="tx1"/>
                </a:solidFill>
              </a:rPr>
              <a:t>4k limit per </a:t>
            </a:r>
            <a:r>
              <a:rPr lang="en-US" dirty="0" smtClean="0">
                <a:solidFill>
                  <a:schemeClr val="tx1"/>
                </a:solidFill>
              </a:rPr>
              <a:t>cookie</a:t>
            </a: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r>
              <a:rPr lang="en-US" dirty="0">
                <a:solidFill>
                  <a:schemeClr val="tx1"/>
                </a:solidFill>
              </a:rPr>
              <a:t>Sent with every HTTP </a:t>
            </a:r>
            <a:r>
              <a:rPr lang="en-US" dirty="0" smtClean="0">
                <a:solidFill>
                  <a:schemeClr val="tx1"/>
                </a:solidFill>
              </a:rPr>
              <a:t>request </a:t>
            </a:r>
            <a:r>
              <a:rPr lang="en-US" dirty="0">
                <a:solidFill>
                  <a:schemeClr val="tx1"/>
                </a:solidFill>
              </a:rPr>
              <a:t>=&gt; </a:t>
            </a:r>
            <a:r>
              <a:rPr lang="en-US" dirty="0" smtClean="0">
                <a:solidFill>
                  <a:schemeClr val="tx1"/>
                </a:solidFill>
              </a:rPr>
              <a:t>higher bandwidth usage &amp; slower request times</a:t>
            </a:r>
            <a:endParaRPr lang="en-US" dirty="0" smtClean="0">
              <a:solidFill>
                <a:schemeClr val="tx1"/>
              </a:solidFill>
            </a:endParaRP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r>
              <a:rPr lang="en-US" dirty="0">
                <a:solidFill>
                  <a:schemeClr val="tx1"/>
                </a:solidFill>
              </a:rPr>
              <a:t>Old-school but cross-browser</a:t>
            </a:r>
          </a:p>
          <a:p>
            <a:pPr marL="285750" indent="-285750" algn="l">
              <a:buFont typeface="Arial" panose="020B0604020202020204" pitchFamily="34" charset="0"/>
              <a:buChar char="•"/>
            </a:pPr>
            <a:endParaRPr lang="en-US" sz="1400" dirty="0"/>
          </a:p>
          <a:p>
            <a:pPr algn="l"/>
            <a:endParaRPr lang="en-US" sz="1400" dirty="0"/>
          </a:p>
        </p:txBody>
      </p:sp>
    </p:spTree>
    <p:extLst>
      <p:ext uri="{BB962C8B-B14F-4D97-AF65-F5344CB8AC3E}">
        <p14:creationId xmlns:p14="http://schemas.microsoft.com/office/powerpoint/2010/main" val="16283900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Sunday, March 29,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19</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What we want?</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smtClean="0">
                <a:solidFill>
                  <a:schemeClr val="tx1"/>
                </a:solidFill>
              </a:rPr>
              <a:t>Work on the client</a:t>
            </a:r>
          </a:p>
          <a:p>
            <a:pPr marL="342900" indent="-342900" algn="l">
              <a:buFont typeface="Arial" pitchFamily="34" charset="0"/>
              <a:buChar char="•"/>
            </a:pPr>
            <a:endParaRPr lang="en-US" dirty="0" smtClean="0">
              <a:solidFill>
                <a:schemeClr val="tx1"/>
              </a:solidFill>
            </a:endParaRPr>
          </a:p>
          <a:p>
            <a:pPr marL="342900" indent="-342900" algn="l">
              <a:buFont typeface="Arial" pitchFamily="34" charset="0"/>
              <a:buChar char="•"/>
            </a:pPr>
            <a:r>
              <a:rPr lang="en-US" dirty="0" smtClean="0">
                <a:solidFill>
                  <a:schemeClr val="tx1"/>
                </a:solidFill>
              </a:rPr>
              <a:t>Has a </a:t>
            </a:r>
            <a:r>
              <a:rPr lang="en-US" dirty="0">
                <a:solidFill>
                  <a:schemeClr val="tx1"/>
                </a:solidFill>
              </a:rPr>
              <a:t>lot of storage </a:t>
            </a:r>
            <a:r>
              <a:rPr lang="en-US" dirty="0" smtClean="0">
                <a:solidFill>
                  <a:schemeClr val="tx1"/>
                </a:solidFill>
              </a:rPr>
              <a:t>space</a:t>
            </a:r>
          </a:p>
          <a:p>
            <a:pPr marL="342900" indent="-342900" algn="l">
              <a:buFont typeface="Arial" pitchFamily="34" charset="0"/>
              <a:buChar char="•"/>
            </a:pPr>
            <a:endParaRPr lang="en-US" dirty="0">
              <a:solidFill>
                <a:schemeClr val="tx1"/>
              </a:solidFill>
            </a:endParaRPr>
          </a:p>
          <a:p>
            <a:pPr marL="342900" indent="-342900" algn="l">
              <a:buFont typeface="Arial" pitchFamily="34" charset="0"/>
              <a:buChar char="•"/>
            </a:pPr>
            <a:r>
              <a:rPr lang="en-US" dirty="0" smtClean="0">
                <a:solidFill>
                  <a:schemeClr val="tx1"/>
                </a:solidFill>
              </a:rPr>
              <a:t>Persists </a:t>
            </a:r>
            <a:r>
              <a:rPr lang="en-US" dirty="0">
                <a:solidFill>
                  <a:schemeClr val="tx1"/>
                </a:solidFill>
              </a:rPr>
              <a:t>beyond a page </a:t>
            </a:r>
            <a:r>
              <a:rPr lang="en-US" dirty="0" smtClean="0">
                <a:solidFill>
                  <a:schemeClr val="tx1"/>
                </a:solidFill>
              </a:rPr>
              <a:t>refresh</a:t>
            </a:r>
          </a:p>
          <a:p>
            <a:pPr marL="342900" indent="-342900" algn="l">
              <a:buFont typeface="Arial" pitchFamily="34" charset="0"/>
              <a:buChar char="•"/>
            </a:pPr>
            <a:endParaRPr lang="en-US" dirty="0">
              <a:solidFill>
                <a:schemeClr val="tx1"/>
              </a:solidFill>
            </a:endParaRPr>
          </a:p>
          <a:p>
            <a:pPr marL="342900" indent="-342900" algn="l">
              <a:buFont typeface="Arial" pitchFamily="34" charset="0"/>
              <a:buChar char="•"/>
            </a:pPr>
            <a:r>
              <a:rPr lang="en-US" dirty="0" smtClean="0">
                <a:solidFill>
                  <a:schemeClr val="tx1"/>
                </a:solidFill>
              </a:rPr>
              <a:t>Isn’t </a:t>
            </a:r>
            <a:r>
              <a:rPr lang="en-US" dirty="0">
                <a:solidFill>
                  <a:schemeClr val="tx1"/>
                </a:solidFill>
              </a:rPr>
              <a:t>transmitted to the server</a:t>
            </a:r>
          </a:p>
          <a:p>
            <a:pPr marL="285750" indent="-285750" algn="l">
              <a:buFont typeface="Arial" panose="020B0604020202020204" pitchFamily="34" charset="0"/>
              <a:buChar char="•"/>
            </a:pPr>
            <a:endParaRPr lang="en-US" sz="1400" dirty="0"/>
          </a:p>
          <a:p>
            <a:pPr algn="l"/>
            <a:endParaRPr lang="en-US" sz="1400" dirty="0"/>
          </a:p>
        </p:txBody>
      </p:sp>
    </p:spTree>
    <p:extLst>
      <p:ext uri="{BB962C8B-B14F-4D97-AF65-F5344CB8AC3E}">
        <p14:creationId xmlns:p14="http://schemas.microsoft.com/office/powerpoint/2010/main" val="15682879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Sunday, March 29,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Out line</a:t>
            </a:r>
            <a:endParaRPr lang="en-US" sz="4000" dirty="0">
              <a:latin typeface="Constantia"/>
              <a:cs typeface="Constantia"/>
            </a:endParaRPr>
          </a:p>
        </p:txBody>
      </p:sp>
      <p:sp>
        <p:nvSpPr>
          <p:cNvPr id="9" name="Content Placeholder 2"/>
          <p:cNvSpPr txBox="1">
            <a:spLocks/>
          </p:cNvSpPr>
          <p:nvPr/>
        </p:nvSpPr>
        <p:spPr bwMode="auto">
          <a:xfrm>
            <a:off x="457200" y="2161034"/>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Wingdings" charset="2"/>
              <a:buChar char="ü"/>
            </a:pPr>
            <a:r>
              <a:rPr lang="en-US" dirty="0" smtClean="0">
                <a:solidFill>
                  <a:srgbClr val="000000"/>
                </a:solidFill>
              </a:rPr>
              <a:t>1</a:t>
            </a:r>
          </a:p>
          <a:p>
            <a:pPr marL="342900" indent="-342900" algn="l">
              <a:buFont typeface="Wingdings" charset="2"/>
              <a:buChar char="ü"/>
            </a:pPr>
            <a:r>
              <a:rPr lang="en-US" dirty="0" smtClean="0">
                <a:solidFill>
                  <a:srgbClr val="000000"/>
                </a:solidFill>
              </a:rPr>
              <a:t>2</a:t>
            </a:r>
          </a:p>
          <a:p>
            <a:pPr marL="342900" indent="-342900" algn="l">
              <a:buFont typeface="Wingdings" charset="2"/>
              <a:buChar char="ü"/>
            </a:pPr>
            <a:r>
              <a:rPr lang="en-US" dirty="0">
                <a:solidFill>
                  <a:srgbClr val="000000"/>
                </a:solidFill>
              </a:rPr>
              <a:t>3</a:t>
            </a:r>
            <a:endParaRPr lang="en-US" dirty="0" smtClean="0">
              <a:solidFill>
                <a:srgbClr val="000000"/>
              </a:solidFill>
            </a:endParaRPr>
          </a:p>
          <a:p>
            <a:pPr marL="1200150" lvl="2" indent="-285750" algn="l">
              <a:buFont typeface="Wingdings" charset="2"/>
              <a:buChar char="ü"/>
            </a:pPr>
            <a:endParaRPr lang="en-US" dirty="0">
              <a:solidFill>
                <a:srgbClr val="000000"/>
              </a:solidFill>
            </a:endParaRPr>
          </a:p>
        </p:txBody>
      </p:sp>
    </p:spTree>
    <p:extLst>
      <p:ext uri="{BB962C8B-B14F-4D97-AF65-F5344CB8AC3E}">
        <p14:creationId xmlns:p14="http://schemas.microsoft.com/office/powerpoint/2010/main" val="32416354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Sunday, March 29,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20</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a:latin typeface="Constantia" panose="02030602050306030303" pitchFamily="18" charset="0"/>
              </a:rPr>
              <a:t>HTML5 Web Storage</a:t>
            </a: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In key/value pairs</a:t>
            </a:r>
            <a:r>
              <a:rPr lang="en-US" dirty="0">
                <a:solidFill>
                  <a:schemeClr val="tx1"/>
                </a:solidFill>
              </a:rPr>
              <a:t> </a:t>
            </a:r>
            <a:r>
              <a:rPr lang="en-US" dirty="0" smtClean="0">
                <a:solidFill>
                  <a:schemeClr val="tx1"/>
                </a:solidFill>
              </a:rPr>
              <a:t>form</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Has API </a:t>
            </a:r>
            <a:r>
              <a:rPr lang="en-US" dirty="0">
                <a:solidFill>
                  <a:schemeClr val="tx1"/>
                </a:solidFill>
              </a:rPr>
              <a:t>to retrieve/write </a:t>
            </a:r>
            <a:r>
              <a:rPr lang="en-US" dirty="0" smtClean="0">
                <a:solidFill>
                  <a:schemeClr val="tx1"/>
                </a:solidFill>
              </a:rPr>
              <a:t>data </a:t>
            </a:r>
          </a:p>
          <a:p>
            <a:pPr marL="342900" indent="-342900" algn="l">
              <a:buFont typeface="Arial" panose="020B0604020202020204" pitchFamily="34" charset="0"/>
              <a:buChar char="•"/>
            </a:pPr>
            <a:endParaRPr lang="en-US" b="1" dirty="0">
              <a:solidFill>
                <a:schemeClr val="tx1"/>
              </a:solidFill>
            </a:endParaRPr>
          </a:p>
          <a:p>
            <a:pPr marL="342900" indent="-342900" algn="l">
              <a:buFont typeface="Arial" panose="020B0604020202020204" pitchFamily="34" charset="0"/>
              <a:buChar char="•"/>
            </a:pPr>
            <a:r>
              <a:rPr lang="en-US" dirty="0" smtClean="0">
                <a:solidFill>
                  <a:schemeClr val="tx1"/>
                </a:solidFill>
              </a:rPr>
              <a:t>Only </a:t>
            </a:r>
            <a:r>
              <a:rPr lang="en-US" dirty="0">
                <a:solidFill>
                  <a:schemeClr val="tx1"/>
                </a:solidFill>
              </a:rPr>
              <a:t>supports String</a:t>
            </a:r>
          </a:p>
          <a:p>
            <a:pPr marL="342900" indent="-342900" algn="l">
              <a:buFont typeface="Arial" panose="020B0604020202020204" pitchFamily="34" charset="0"/>
              <a:buChar char="•"/>
            </a:pPr>
            <a:endParaRPr lang="en-US" b="1" dirty="0">
              <a:solidFill>
                <a:schemeClr val="tx1"/>
              </a:solidFill>
            </a:endParaRPr>
          </a:p>
        </p:txBody>
      </p:sp>
    </p:spTree>
    <p:extLst>
      <p:ext uri="{BB962C8B-B14F-4D97-AF65-F5344CB8AC3E}">
        <p14:creationId xmlns:p14="http://schemas.microsoft.com/office/powerpoint/2010/main" val="298563138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Sunday, March 29,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21</a:t>
            </a:fld>
            <a:endParaRPr lang="en-US" dirty="0">
              <a:solidFill>
                <a:srgbClr val="FFFFFF"/>
              </a:solidFill>
            </a:endParaRPr>
          </a:p>
        </p:txBody>
      </p:sp>
      <p:sp>
        <p:nvSpPr>
          <p:cNvPr id="7" name="Title 1"/>
          <p:cNvSpPr txBox="1">
            <a:spLocks/>
          </p:cNvSpPr>
          <p:nvPr/>
        </p:nvSpPr>
        <p:spPr bwMode="auto">
          <a:xfrm>
            <a:off x="457200" y="1018034"/>
            <a:ext cx="362237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Local Storage</a:t>
            </a:r>
            <a:endParaRPr lang="en-US" sz="4000" dirty="0">
              <a:latin typeface="Constantia"/>
              <a:cs typeface="Constantia"/>
            </a:endParaRPr>
          </a:p>
        </p:txBody>
      </p:sp>
      <p:sp>
        <p:nvSpPr>
          <p:cNvPr id="9" name="Content Placeholder 2"/>
          <p:cNvSpPr txBox="1">
            <a:spLocks/>
          </p:cNvSpPr>
          <p:nvPr/>
        </p:nvSpPr>
        <p:spPr bwMode="auto">
          <a:xfrm>
            <a:off x="216817" y="2161034"/>
            <a:ext cx="4279770" cy="25240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Stores data with no </a:t>
            </a:r>
            <a:r>
              <a:rPr lang="en-US" dirty="0" smtClean="0">
                <a:solidFill>
                  <a:schemeClr val="tx1"/>
                </a:solidFill>
              </a:rPr>
              <a:t>expiration </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Data available </a:t>
            </a:r>
            <a:r>
              <a:rPr lang="en-US" dirty="0">
                <a:solidFill>
                  <a:schemeClr val="tx1"/>
                </a:solidFill>
              </a:rPr>
              <a:t>even when the </a:t>
            </a:r>
            <a:r>
              <a:rPr lang="en-US" dirty="0" smtClean="0">
                <a:solidFill>
                  <a:schemeClr val="tx1"/>
                </a:solidFill>
              </a:rPr>
              <a:t>browser/tab </a:t>
            </a:r>
            <a:r>
              <a:rPr lang="en-US" dirty="0">
                <a:solidFill>
                  <a:schemeClr val="tx1"/>
                </a:solidFill>
              </a:rPr>
              <a:t>is closed or reopened.</a:t>
            </a:r>
          </a:p>
          <a:p>
            <a:pPr marL="342900" indent="-342900" algn="l">
              <a:buFont typeface="Arial"/>
              <a:buChar char="•"/>
            </a:pPr>
            <a:endParaRPr lang="en-US" sz="1400" dirty="0"/>
          </a:p>
        </p:txBody>
      </p:sp>
      <p:sp>
        <p:nvSpPr>
          <p:cNvPr id="8" name="Content Placeholder 2"/>
          <p:cNvSpPr txBox="1">
            <a:spLocks/>
          </p:cNvSpPr>
          <p:nvPr/>
        </p:nvSpPr>
        <p:spPr bwMode="auto">
          <a:xfrm>
            <a:off x="4686442" y="2161034"/>
            <a:ext cx="4301120" cy="28445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a:solidFill>
                  <a:schemeClr val="tx1"/>
                </a:solidFill>
              </a:rPr>
              <a:t>Stores data for one </a:t>
            </a:r>
            <a:r>
              <a:rPr lang="en-US" dirty="0" smtClean="0">
                <a:solidFill>
                  <a:schemeClr val="tx1"/>
                </a:solidFill>
              </a:rPr>
              <a:t>session</a:t>
            </a:r>
          </a:p>
          <a:p>
            <a:pPr algn="l"/>
            <a:endParaRPr lang="en-US" dirty="0">
              <a:solidFill>
                <a:schemeClr val="tx1"/>
              </a:solidFill>
            </a:endParaRPr>
          </a:p>
          <a:p>
            <a:pPr algn="l"/>
            <a:r>
              <a:rPr lang="en-US" dirty="0" smtClean="0">
                <a:solidFill>
                  <a:schemeClr val="tx1"/>
                </a:solidFill>
              </a:rPr>
              <a:t>Data is cleared </a:t>
            </a:r>
            <a:r>
              <a:rPr lang="en-US" dirty="0">
                <a:solidFill>
                  <a:schemeClr val="tx1"/>
                </a:solidFill>
              </a:rPr>
              <a:t>as soon </a:t>
            </a:r>
            <a:r>
              <a:rPr lang="en-US" dirty="0" smtClean="0">
                <a:solidFill>
                  <a:schemeClr val="tx1"/>
                </a:solidFill>
              </a:rPr>
              <a:t>as closing </a:t>
            </a:r>
            <a:r>
              <a:rPr lang="en-US" dirty="0">
                <a:solidFill>
                  <a:schemeClr val="tx1"/>
                </a:solidFill>
              </a:rPr>
              <a:t>the </a:t>
            </a:r>
            <a:r>
              <a:rPr lang="en-US" dirty="0" smtClean="0">
                <a:solidFill>
                  <a:schemeClr val="tx1"/>
                </a:solidFill>
              </a:rPr>
              <a:t>browser, </a:t>
            </a:r>
            <a:r>
              <a:rPr lang="en-US" dirty="0">
                <a:solidFill>
                  <a:schemeClr val="tx1"/>
                </a:solidFill>
              </a:rPr>
              <a:t>mostly for security purposes</a:t>
            </a:r>
          </a:p>
        </p:txBody>
      </p:sp>
      <p:sp>
        <p:nvSpPr>
          <p:cNvPr id="10" name="Title 1"/>
          <p:cNvSpPr txBox="1">
            <a:spLocks/>
          </p:cNvSpPr>
          <p:nvPr/>
        </p:nvSpPr>
        <p:spPr bwMode="auto">
          <a:xfrm>
            <a:off x="5042225" y="1008607"/>
            <a:ext cx="3837824"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Session Storages</a:t>
            </a:r>
            <a:endParaRPr lang="en-US" sz="4000" dirty="0">
              <a:latin typeface="Constantia"/>
              <a:cs typeface="Constantia"/>
            </a:endParaRPr>
          </a:p>
        </p:txBody>
      </p:sp>
      <p:sp>
        <p:nvSpPr>
          <p:cNvPr id="11" name="Title 1"/>
          <p:cNvSpPr txBox="1">
            <a:spLocks/>
          </p:cNvSpPr>
          <p:nvPr/>
        </p:nvSpPr>
        <p:spPr bwMode="auto">
          <a:xfrm>
            <a:off x="4032440" y="1018034"/>
            <a:ext cx="9848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VS</a:t>
            </a:r>
            <a:endParaRPr lang="en-US" sz="4000" dirty="0">
              <a:latin typeface="Constantia"/>
              <a:cs typeface="Constantia"/>
            </a:endParaRPr>
          </a:p>
        </p:txBody>
      </p:sp>
      <p:sp>
        <p:nvSpPr>
          <p:cNvPr id="12" name="Content Placeholder 2"/>
          <p:cNvSpPr txBox="1">
            <a:spLocks/>
          </p:cNvSpPr>
          <p:nvPr/>
        </p:nvSpPr>
        <p:spPr bwMode="auto">
          <a:xfrm>
            <a:off x="430688" y="5228157"/>
            <a:ext cx="8530362" cy="9204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smtClean="0">
                <a:solidFill>
                  <a:schemeClr val="tx1"/>
                </a:solidFill>
              </a:rPr>
              <a:t>Web storage data will not be available between different browsers</a:t>
            </a:r>
            <a:endParaRPr lang="en-US" dirty="0">
              <a:solidFill>
                <a:schemeClr val="tx1"/>
              </a:solidFill>
            </a:endParaRPr>
          </a:p>
        </p:txBody>
      </p:sp>
    </p:spTree>
    <p:extLst>
      <p:ext uri="{BB962C8B-B14F-4D97-AF65-F5344CB8AC3E}">
        <p14:creationId xmlns:p14="http://schemas.microsoft.com/office/powerpoint/2010/main" val="4440897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Sunday, March 29,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22</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The good things </a:t>
            </a:r>
            <a:r>
              <a:rPr lang="en-US" sz="4000" dirty="0" smtClean="0">
                <a:latin typeface="Constantia"/>
                <a:cs typeface="Constantia"/>
                <a:sym typeface="Wingdings" panose="05000000000000000000" pitchFamily="2" charset="2"/>
              </a:rPr>
              <a:t></a:t>
            </a:r>
            <a:endParaRPr lang="en-US" sz="4000" dirty="0">
              <a:latin typeface="Constantia"/>
              <a:cs typeface="Constantia"/>
            </a:endParaRPr>
          </a:p>
        </p:txBody>
      </p:sp>
      <p:sp>
        <p:nvSpPr>
          <p:cNvPr id="9" name="Content Placeholder 2"/>
          <p:cNvSpPr txBox="1">
            <a:spLocks/>
          </p:cNvSpPr>
          <p:nvPr/>
        </p:nvSpPr>
        <p:spPr bwMode="auto">
          <a:xfrm>
            <a:off x="457200" y="2161034"/>
            <a:ext cx="8530362" cy="48148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App can work offline, be possible to sync</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Large capacity 5 - 10MB/domain</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Read in client (JS), </a:t>
            </a:r>
            <a:r>
              <a:rPr lang="en-US" dirty="0">
                <a:solidFill>
                  <a:schemeClr val="tx1"/>
                </a:solidFill>
              </a:rPr>
              <a:t>easier </a:t>
            </a:r>
            <a:r>
              <a:rPr lang="en-US" dirty="0" smtClean="0">
                <a:solidFill>
                  <a:schemeClr val="tx1"/>
                </a:solidFill>
              </a:rPr>
              <a:t>programming, </a:t>
            </a:r>
            <a:r>
              <a:rPr lang="en-US" dirty="0">
                <a:solidFill>
                  <a:schemeClr val="tx1"/>
                </a:solidFill>
              </a:rPr>
              <a:t>no server infrastructure </a:t>
            </a:r>
            <a:r>
              <a:rPr lang="en-US" dirty="0" smtClean="0">
                <a:solidFill>
                  <a:schemeClr val="tx1"/>
                </a:solidFill>
              </a:rPr>
              <a:t>required, no database queries needed</a:t>
            </a:r>
            <a:endParaRPr lang="en-US" dirty="0" smtClean="0">
              <a:solidFill>
                <a:schemeClr val="tx1"/>
              </a:solidFill>
            </a:endParaRP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Support caching, boost performance, quickly render</a:t>
            </a:r>
          </a:p>
        </p:txBody>
      </p:sp>
    </p:spTree>
    <p:extLst>
      <p:ext uri="{BB962C8B-B14F-4D97-AF65-F5344CB8AC3E}">
        <p14:creationId xmlns:p14="http://schemas.microsoft.com/office/powerpoint/2010/main" val="1788103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Sunday, March 29,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23</a:t>
            </a:fld>
            <a:endParaRPr lang="en-US" dirty="0">
              <a:solidFill>
                <a:srgbClr val="FFFFFF"/>
              </a:solidFill>
            </a:endParaRPr>
          </a:p>
        </p:txBody>
      </p:sp>
      <p:sp>
        <p:nvSpPr>
          <p:cNvPr id="7" name="Title 1"/>
          <p:cNvSpPr txBox="1">
            <a:spLocks/>
          </p:cNvSpPr>
          <p:nvPr/>
        </p:nvSpPr>
        <p:spPr bwMode="auto">
          <a:xfrm>
            <a:off x="267344" y="846578"/>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The bad things </a:t>
            </a:r>
            <a:r>
              <a:rPr lang="en-US" sz="4000" dirty="0" smtClean="0">
                <a:latin typeface="Constantia"/>
                <a:cs typeface="Constantia"/>
                <a:sym typeface="Wingdings" panose="05000000000000000000" pitchFamily="2" charset="2"/>
              </a:rPr>
              <a:t></a:t>
            </a:r>
            <a:endParaRPr lang="en-US" sz="4000" dirty="0">
              <a:latin typeface="Constantia"/>
              <a:cs typeface="Constantia"/>
            </a:endParaRPr>
          </a:p>
        </p:txBody>
      </p:sp>
      <p:sp>
        <p:nvSpPr>
          <p:cNvPr id="9" name="Content Placeholder 2"/>
          <p:cNvSpPr txBox="1">
            <a:spLocks/>
          </p:cNvSpPr>
          <p:nvPr/>
        </p:nvSpPr>
        <p:spPr bwMode="auto">
          <a:xfrm>
            <a:off x="457200" y="1814513"/>
            <a:ext cx="8229600" cy="47164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Security: more vulnerable </a:t>
            </a:r>
            <a:r>
              <a:rPr lang="en-US" dirty="0" smtClean="0">
                <a:solidFill>
                  <a:schemeClr val="tx1"/>
                </a:solidFill>
              </a:rPr>
              <a:t>=&gt; </a:t>
            </a:r>
            <a:r>
              <a:rPr lang="en-US" dirty="0" smtClean="0">
                <a:solidFill>
                  <a:schemeClr val="tx1"/>
                </a:solidFill>
              </a:rPr>
              <a:t>use for non-critical data only</a:t>
            </a:r>
          </a:p>
          <a:p>
            <a:pPr marL="342900" indent="-342900" algn="l">
              <a:buFont typeface="Arial"/>
              <a:buChar char="•"/>
            </a:pPr>
            <a:endParaRPr lang="en-US" dirty="0" smtClean="0">
              <a:solidFill>
                <a:schemeClr val="tx1"/>
              </a:solidFill>
            </a:endParaRPr>
          </a:p>
          <a:p>
            <a:pPr marL="342900" indent="-342900" algn="l">
              <a:buFont typeface="Arial"/>
              <a:buChar char="•"/>
            </a:pPr>
            <a:endParaRPr lang="en-US" dirty="0" smtClean="0">
              <a:solidFill>
                <a:schemeClr val="tx1"/>
              </a:solidFill>
            </a:endParaRP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Usability: can't </a:t>
            </a:r>
            <a:r>
              <a:rPr lang="en-US" dirty="0">
                <a:solidFill>
                  <a:schemeClr val="tx1"/>
                </a:solidFill>
              </a:rPr>
              <a:t>access </a:t>
            </a:r>
            <a:r>
              <a:rPr lang="en-US" dirty="0" smtClean="0">
                <a:solidFill>
                  <a:schemeClr val="tx1"/>
                </a:solidFill>
              </a:rPr>
              <a:t>from </a:t>
            </a:r>
            <a:r>
              <a:rPr lang="en-US" dirty="0">
                <a:solidFill>
                  <a:schemeClr val="tx1"/>
                </a:solidFill>
              </a:rPr>
              <a:t>multiple </a:t>
            </a:r>
            <a:r>
              <a:rPr lang="en-US" dirty="0" smtClean="0">
                <a:solidFill>
                  <a:schemeClr val="tx1"/>
                </a:solidFill>
              </a:rPr>
              <a:t>clients/devices</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Browser: not fully supported</a:t>
            </a: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199" y="5068237"/>
            <a:ext cx="8229601" cy="1342431"/>
          </a:xfrm>
          <a:prstGeom prst="rect">
            <a:avLst/>
          </a:prstGeom>
        </p:spPr>
      </p:pic>
      <p:pic>
        <p:nvPicPr>
          <p:cNvPr id="3074" name="Picture 2" descr="C:\Users\quangson\Desktop\Untitl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8300" y="2269565"/>
            <a:ext cx="5091114" cy="1288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95926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Sunday, March 29,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24</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When?</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Making offline apps (Airplane activity)</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Bandwidth, throughput, latency are important (Video apps)</a:t>
            </a:r>
          </a:p>
          <a:p>
            <a:pPr marL="342900" indent="-342900" algn="l">
              <a:buFont typeface="Arial"/>
              <a:buChar char="•"/>
            </a:pPr>
            <a:endParaRPr lang="en-US" dirty="0" smtClean="0"/>
          </a:p>
        </p:txBody>
      </p:sp>
    </p:spTree>
    <p:extLst>
      <p:ext uri="{BB962C8B-B14F-4D97-AF65-F5344CB8AC3E}">
        <p14:creationId xmlns:p14="http://schemas.microsoft.com/office/powerpoint/2010/main" val="42147141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Sunday, March 29,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25</a:t>
            </a:fld>
            <a:endParaRPr lang="en-US" dirty="0">
              <a:solidFill>
                <a:srgbClr val="FFFFFF"/>
              </a:solidFill>
            </a:endParaRPr>
          </a:p>
        </p:txBody>
      </p:sp>
      <p:sp>
        <p:nvSpPr>
          <p:cNvPr id="7" name="Title 1"/>
          <p:cNvSpPr txBox="1">
            <a:spLocks/>
          </p:cNvSpPr>
          <p:nvPr/>
        </p:nvSpPr>
        <p:spPr bwMode="auto">
          <a:xfrm>
            <a:off x="1222719" y="1018034"/>
            <a:ext cx="2856856"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App cache</a:t>
            </a:r>
            <a:endParaRPr lang="en-US" sz="4000" dirty="0">
              <a:latin typeface="Constantia"/>
              <a:cs typeface="Constantia"/>
            </a:endParaRPr>
          </a:p>
        </p:txBody>
      </p:sp>
      <p:sp>
        <p:nvSpPr>
          <p:cNvPr id="9" name="Content Placeholder 2"/>
          <p:cNvSpPr txBox="1">
            <a:spLocks/>
          </p:cNvSpPr>
          <p:nvPr/>
        </p:nvSpPr>
        <p:spPr bwMode="auto">
          <a:xfrm>
            <a:off x="457200" y="2161034"/>
            <a:ext cx="4039386"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Save app's </a:t>
            </a:r>
            <a:r>
              <a:rPr lang="en-US" dirty="0">
                <a:solidFill>
                  <a:schemeClr val="tx1"/>
                </a:solidFill>
              </a:rPr>
              <a:t>core logic </a:t>
            </a:r>
            <a:r>
              <a:rPr lang="en-US" dirty="0" smtClean="0">
                <a:solidFill>
                  <a:schemeClr val="tx1"/>
                </a:solidFill>
              </a:rPr>
              <a:t>&amp; UI </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HTML, JS, CSS</a:t>
            </a:r>
            <a:r>
              <a:rPr lang="en-US" dirty="0">
                <a:solidFill>
                  <a:schemeClr val="tx1"/>
                </a:solidFill>
              </a:rPr>
              <a:t>, </a:t>
            </a:r>
            <a:r>
              <a:rPr lang="en-US" dirty="0" smtClean="0">
                <a:solidFill>
                  <a:schemeClr val="tx1"/>
                </a:solidFill>
              </a:rPr>
              <a:t>IMGs, </a:t>
            </a:r>
            <a:r>
              <a:rPr lang="en-US" dirty="0" err="1" smtClean="0">
                <a:solidFill>
                  <a:schemeClr val="tx1"/>
                </a:solidFill>
              </a:rPr>
              <a:t>etc</a:t>
            </a:r>
            <a:endParaRPr lang="en-US" dirty="0" smtClean="0">
              <a:solidFill>
                <a:schemeClr val="tx1"/>
              </a:solidFill>
            </a:endParaRP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Load immediately next time</a:t>
            </a:r>
          </a:p>
          <a:p>
            <a:pPr marL="342900" indent="-342900" algn="l">
              <a:buFont typeface="Arial"/>
              <a:buChar char="•"/>
            </a:pPr>
            <a:endParaRPr lang="en-US" sz="1400" dirty="0"/>
          </a:p>
        </p:txBody>
      </p:sp>
      <p:sp>
        <p:nvSpPr>
          <p:cNvPr id="8" name="Content Placeholder 2"/>
          <p:cNvSpPr txBox="1">
            <a:spLocks/>
          </p:cNvSpPr>
          <p:nvPr/>
        </p:nvSpPr>
        <p:spPr bwMode="auto">
          <a:xfrm>
            <a:off x="4686442" y="2161034"/>
            <a:ext cx="430112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Save user-specific data</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Restore </a:t>
            </a:r>
            <a:r>
              <a:rPr lang="en-US" dirty="0">
                <a:solidFill>
                  <a:schemeClr val="tx1"/>
                </a:solidFill>
              </a:rPr>
              <a:t>the state of </a:t>
            </a:r>
            <a:r>
              <a:rPr lang="en-US" dirty="0" smtClean="0">
                <a:solidFill>
                  <a:schemeClr val="tx1"/>
                </a:solidFill>
              </a:rPr>
              <a:t>app</a:t>
            </a:r>
          </a:p>
          <a:p>
            <a:pPr marL="342900" indent="-342900" algn="l">
              <a:buFont typeface="Arial"/>
              <a:buChar char="•"/>
            </a:pPr>
            <a:endParaRPr lang="en-US" dirty="0">
              <a:solidFill>
                <a:schemeClr val="tx1"/>
              </a:solidFill>
            </a:endParaRPr>
          </a:p>
          <a:p>
            <a:pPr marL="342900" indent="-342900" algn="l">
              <a:buFont typeface="Arial"/>
              <a:buChar char="•"/>
            </a:pPr>
            <a:r>
              <a:rPr lang="en-US" dirty="0" smtClean="0">
                <a:solidFill>
                  <a:schemeClr val="tx1"/>
                </a:solidFill>
              </a:rPr>
              <a:t>Save local every10s, upload server every 5m =&gt; bandwidth saving</a:t>
            </a:r>
          </a:p>
        </p:txBody>
      </p:sp>
      <p:sp>
        <p:nvSpPr>
          <p:cNvPr id="10" name="Title 1"/>
          <p:cNvSpPr txBox="1">
            <a:spLocks/>
          </p:cNvSpPr>
          <p:nvPr/>
        </p:nvSpPr>
        <p:spPr bwMode="auto">
          <a:xfrm>
            <a:off x="5042225" y="1008607"/>
            <a:ext cx="3746904"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Offline Storages</a:t>
            </a:r>
            <a:endParaRPr lang="en-US" sz="4000" dirty="0">
              <a:latin typeface="Constantia"/>
              <a:cs typeface="Constantia"/>
            </a:endParaRPr>
          </a:p>
        </p:txBody>
      </p:sp>
      <p:sp>
        <p:nvSpPr>
          <p:cNvPr id="11" name="Title 1"/>
          <p:cNvSpPr txBox="1">
            <a:spLocks/>
          </p:cNvSpPr>
          <p:nvPr/>
        </p:nvSpPr>
        <p:spPr bwMode="auto">
          <a:xfrm>
            <a:off x="4070148" y="1018034"/>
            <a:ext cx="9848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VS</a:t>
            </a:r>
            <a:endParaRPr lang="en-US" sz="4000" dirty="0">
              <a:latin typeface="Constantia"/>
              <a:cs typeface="Constantia"/>
            </a:endParaRPr>
          </a:p>
        </p:txBody>
      </p:sp>
    </p:spTree>
    <p:extLst>
      <p:ext uri="{BB962C8B-B14F-4D97-AF65-F5344CB8AC3E}">
        <p14:creationId xmlns:p14="http://schemas.microsoft.com/office/powerpoint/2010/main" val="294995088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Sunday, March 29,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26</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C</a:t>
            </a:r>
            <a:r>
              <a:rPr lang="en-US" dirty="0" smtClean="0">
                <a:solidFill>
                  <a:schemeClr val="tx1"/>
                </a:solidFill>
              </a:rPr>
              <a:t>heck </a:t>
            </a:r>
            <a:r>
              <a:rPr lang="en-US" dirty="0">
                <a:solidFill>
                  <a:schemeClr val="tx1"/>
                </a:solidFill>
              </a:rPr>
              <a:t>browser </a:t>
            </a:r>
            <a:r>
              <a:rPr lang="en-US" dirty="0" smtClean="0">
                <a:solidFill>
                  <a:schemeClr val="tx1"/>
                </a:solidFill>
              </a:rPr>
              <a:t>support</a:t>
            </a:r>
          </a:p>
          <a:p>
            <a:pPr marL="342900" indent="-342900" algn="l">
              <a:buFont typeface="Arial" panose="020B0604020202020204" pitchFamily="34" charset="0"/>
              <a:buChar char="•"/>
            </a:pPr>
            <a:endParaRPr lang="en-US" dirty="0" smtClean="0">
              <a:solidFill>
                <a:schemeClr val="tx1"/>
              </a:solidFill>
            </a:endParaRPr>
          </a:p>
          <a:p>
            <a:pPr lvl="0" algn="l"/>
            <a:r>
              <a:rPr lang="en-US" dirty="0" smtClean="0">
                <a:solidFill>
                  <a:schemeClr val="tx1"/>
                </a:solidFill>
              </a:rPr>
              <a:t>	</a:t>
            </a:r>
            <a:endParaRPr lang="en-US" dirty="0">
              <a:solidFill>
                <a:schemeClr val="tx1"/>
              </a:solidFill>
            </a:endParaRPr>
          </a:p>
          <a:p>
            <a:pPr marL="342900" indent="-342900" algn="l">
              <a:buFont typeface="Arial" panose="020B0604020202020204" pitchFamily="34" charset="0"/>
              <a:buChar char="•"/>
            </a:pPr>
            <a:endParaRPr lang="en-US" dirty="0" smtClean="0">
              <a:solidFill>
                <a:schemeClr val="tx1"/>
              </a:solidFill>
            </a:endParaRPr>
          </a:p>
          <a:p>
            <a:endParaRPr lang="en-US" sz="14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746" y="3003307"/>
            <a:ext cx="8223054" cy="2435959"/>
          </a:xfrm>
          <a:prstGeom prst="rect">
            <a:avLst/>
          </a:prstGeom>
        </p:spPr>
      </p:pic>
    </p:spTree>
    <p:extLst>
      <p:ext uri="{BB962C8B-B14F-4D97-AF65-F5344CB8AC3E}">
        <p14:creationId xmlns:p14="http://schemas.microsoft.com/office/powerpoint/2010/main" val="35446385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Sunday, March 29,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27</a:t>
            </a:fld>
            <a:endParaRPr lang="en-US" dirty="0">
              <a:solidFill>
                <a:srgbClr val="FFFFFF"/>
              </a:solidFill>
            </a:endParaRPr>
          </a:p>
        </p:txBody>
      </p:sp>
      <p:sp>
        <p:nvSpPr>
          <p:cNvPr id="7" name="Title 1"/>
          <p:cNvSpPr txBox="1">
            <a:spLocks/>
          </p:cNvSpPr>
          <p:nvPr/>
        </p:nvSpPr>
        <p:spPr bwMode="auto">
          <a:xfrm>
            <a:off x="267344" y="970903"/>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286198" y="2232929"/>
            <a:ext cx="8229600" cy="42980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spcBef>
                <a:spcPts val="0"/>
              </a:spcBef>
              <a:buFont typeface="Arial" panose="020B0604020202020204" pitchFamily="34" charset="0"/>
              <a:buChar char="•"/>
            </a:pPr>
            <a:r>
              <a:rPr lang="en-US" dirty="0" smtClean="0">
                <a:solidFill>
                  <a:schemeClr val="tx1"/>
                </a:solidFill>
              </a:rPr>
              <a:t>SET</a:t>
            </a:r>
          </a:p>
          <a:p>
            <a:pPr marL="342900" indent="-342900" algn="l">
              <a:spcBef>
                <a:spcPts val="0"/>
              </a:spcBef>
              <a:buFont typeface="Arial" panose="020B0604020202020204" pitchFamily="34" charset="0"/>
              <a:buChar char="•"/>
            </a:pPr>
            <a:endParaRPr lang="en-US" dirty="0" smtClean="0">
              <a:solidFill>
                <a:schemeClr val="tx1"/>
              </a:solidFill>
            </a:endParaRPr>
          </a:p>
          <a:p>
            <a:pPr lvl="0" algn="l">
              <a:spcBef>
                <a:spcPts val="0"/>
              </a:spcBef>
            </a:pPr>
            <a:r>
              <a:rPr lang="en-US" dirty="0" smtClean="0">
                <a:solidFill>
                  <a:schemeClr val="tx1"/>
                </a:solidFill>
              </a:rPr>
              <a:t>	</a:t>
            </a:r>
          </a:p>
          <a:p>
            <a:pPr marL="342900" lvl="0" indent="-342900" algn="l">
              <a:spcBef>
                <a:spcPts val="0"/>
              </a:spcBef>
              <a:buFont typeface="Arial" panose="020B0604020202020204" pitchFamily="34" charset="0"/>
              <a:buChar char="•"/>
            </a:pPr>
            <a:r>
              <a:rPr lang="en-US" dirty="0" smtClean="0">
                <a:solidFill>
                  <a:schemeClr val="tx1"/>
                </a:solidFill>
              </a:rPr>
              <a:t>GET</a:t>
            </a:r>
          </a:p>
          <a:p>
            <a:pPr marL="342900" lvl="0" indent="-342900" algn="l">
              <a:spcBef>
                <a:spcPts val="0"/>
              </a:spcBef>
              <a:buFont typeface="Arial" panose="020B0604020202020204" pitchFamily="34" charset="0"/>
              <a:buChar char="•"/>
            </a:pPr>
            <a:endParaRPr lang="en-US" dirty="0" smtClean="0">
              <a:solidFill>
                <a:schemeClr val="tx1"/>
              </a:solidFill>
            </a:endParaRPr>
          </a:p>
          <a:p>
            <a:pPr algn="l">
              <a:spcBef>
                <a:spcPts val="0"/>
              </a:spcBef>
            </a:pPr>
            <a:r>
              <a:rPr lang="en-US" dirty="0" smtClean="0"/>
              <a:t>	</a:t>
            </a:r>
          </a:p>
          <a:p>
            <a:pPr marL="342900" indent="-342900" algn="l">
              <a:spcBef>
                <a:spcPts val="0"/>
              </a:spcBef>
              <a:buFont typeface="Arial" panose="020B0604020202020204" pitchFamily="34" charset="0"/>
              <a:buChar char="•"/>
            </a:pPr>
            <a:r>
              <a:rPr lang="en-US" dirty="0" smtClean="0">
                <a:solidFill>
                  <a:schemeClr val="tx1"/>
                </a:solidFill>
              </a:rPr>
              <a:t>DELETE</a:t>
            </a:r>
          </a:p>
          <a:p>
            <a:pPr marL="342900" indent="-342900" algn="l">
              <a:spcBef>
                <a:spcPts val="0"/>
              </a:spcBef>
              <a:buFont typeface="Arial" panose="020B0604020202020204" pitchFamily="34" charset="0"/>
              <a:buChar char="•"/>
            </a:pPr>
            <a:endParaRPr lang="en-US" dirty="0" smtClean="0">
              <a:solidFill>
                <a:schemeClr val="tx1"/>
              </a:solidFill>
            </a:endParaRPr>
          </a:p>
          <a:p>
            <a:pPr marL="342900" indent="-342900" algn="l">
              <a:spcBef>
                <a:spcPts val="0"/>
              </a:spcBef>
              <a:buFont typeface="Arial" panose="020B0604020202020204" pitchFamily="34" charset="0"/>
              <a:buChar char="•"/>
            </a:pPr>
            <a:endParaRPr lang="en-US" dirty="0" smtClean="0">
              <a:solidFill>
                <a:schemeClr val="tx1"/>
              </a:solidFill>
            </a:endParaRPr>
          </a:p>
          <a:p>
            <a:pPr marL="342900" indent="-342900" algn="l">
              <a:spcBef>
                <a:spcPts val="0"/>
              </a:spcBef>
              <a:buFont typeface="Arial" panose="020B0604020202020204" pitchFamily="34" charset="0"/>
              <a:buChar char="•"/>
            </a:pPr>
            <a:r>
              <a:rPr lang="en-US" dirty="0" smtClean="0">
                <a:solidFill>
                  <a:schemeClr val="tx1"/>
                </a:solidFill>
              </a:rPr>
              <a:t>CLEAR ALL</a:t>
            </a:r>
          </a:p>
          <a:p>
            <a:pPr algn="l"/>
            <a:r>
              <a:rPr lang="en-US" b="1" dirty="0" smtClean="0"/>
              <a:t>	</a:t>
            </a:r>
            <a:endParaRPr lang="en-US" dirty="0" smtClean="0">
              <a:solidFill>
                <a:srgbClr val="0000FF"/>
              </a:solidFill>
            </a:endParaRPr>
          </a:p>
        </p:txBody>
      </p:sp>
      <p:pic>
        <p:nvPicPr>
          <p:cNvPr id="11" name="Picture 10"/>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847799" y="4288532"/>
            <a:ext cx="4709568" cy="708721"/>
          </a:xfrm>
          <a:prstGeom prst="rect">
            <a:avLst/>
          </a:prstGeom>
        </p:spPr>
      </p:pic>
      <p:pic>
        <p:nvPicPr>
          <p:cNvPr id="12" name="Picture 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855421" y="3194016"/>
            <a:ext cx="4701947" cy="716342"/>
          </a:xfrm>
          <a:prstGeom prst="rect">
            <a:avLst/>
          </a:prstGeom>
        </p:spPr>
      </p:pic>
      <p:pic>
        <p:nvPicPr>
          <p:cNvPr id="13" name="Picture 1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855421" y="2149979"/>
            <a:ext cx="4701947" cy="708721"/>
          </a:xfrm>
          <a:prstGeom prst="rect">
            <a:avLst/>
          </a:prstGeom>
        </p:spPr>
      </p:pic>
      <p:pic>
        <p:nvPicPr>
          <p:cNvPr id="14" name="Picture 13"/>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855421" y="5375427"/>
            <a:ext cx="4701947" cy="723963"/>
          </a:xfrm>
          <a:prstGeom prst="rect">
            <a:avLst/>
          </a:prstGeom>
        </p:spPr>
      </p:pic>
    </p:spTree>
    <p:extLst>
      <p:ext uri="{BB962C8B-B14F-4D97-AF65-F5344CB8AC3E}">
        <p14:creationId xmlns:p14="http://schemas.microsoft.com/office/powerpoint/2010/main" val="425657874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Sunday, March 29,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28</a:t>
            </a:fld>
            <a:endParaRPr lang="en-US" dirty="0">
              <a:solidFill>
                <a:srgbClr val="FFFFFF"/>
              </a:solidFill>
            </a:endParaRPr>
          </a:p>
        </p:txBody>
      </p:sp>
      <p:sp>
        <p:nvSpPr>
          <p:cNvPr id="7" name="Title 1"/>
          <p:cNvSpPr txBox="1">
            <a:spLocks/>
          </p:cNvSpPr>
          <p:nvPr/>
        </p:nvSpPr>
        <p:spPr bwMode="auto">
          <a:xfrm>
            <a:off x="267344" y="970903"/>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pic>
        <p:nvPicPr>
          <p:cNvPr id="4098" name="Picture 2" descr="C:\Users\quangson\Desktop\Capture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024063"/>
            <a:ext cx="8640763" cy="3062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5282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Sunday, March 29,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29</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199" y="2161034"/>
            <a:ext cx="8460557"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err="1" smtClean="0">
                <a:solidFill>
                  <a:schemeClr val="tx1"/>
                </a:solidFill>
              </a:rPr>
              <a:t>localStorage</a:t>
            </a:r>
            <a:r>
              <a:rPr lang="en-US" dirty="0" smtClean="0">
                <a:solidFill>
                  <a:schemeClr val="tx1"/>
                </a:solidFill>
              </a:rPr>
              <a:t> only supports String</a:t>
            </a:r>
          </a:p>
          <a:p>
            <a:pPr marL="342900" indent="-342900" algn="l">
              <a:buFont typeface="Arial" panose="020B0604020202020204" pitchFamily="34" charset="0"/>
              <a:buChar char="•"/>
            </a:pPr>
            <a:r>
              <a:rPr lang="en-US" dirty="0" smtClean="0">
                <a:solidFill>
                  <a:schemeClr val="tx1"/>
                </a:solidFill>
              </a:rPr>
              <a:t>Deal with </a:t>
            </a:r>
            <a:r>
              <a:rPr lang="en-US" dirty="0" err="1" smtClean="0">
                <a:solidFill>
                  <a:schemeClr val="tx1"/>
                </a:solidFill>
              </a:rPr>
              <a:t>obj</a:t>
            </a:r>
            <a:r>
              <a:rPr lang="en-US" dirty="0" smtClean="0">
                <a:solidFill>
                  <a:schemeClr val="tx1"/>
                </a:solidFill>
              </a:rPr>
              <a:t> &amp; array: use </a:t>
            </a:r>
            <a:r>
              <a:rPr lang="en-US" dirty="0" err="1" smtClean="0">
                <a:solidFill>
                  <a:schemeClr val="tx1"/>
                </a:solidFill>
              </a:rPr>
              <a:t>JSON.stringify</a:t>
            </a:r>
            <a:r>
              <a:rPr lang="en-US" dirty="0" smtClean="0">
                <a:solidFill>
                  <a:schemeClr val="tx1"/>
                </a:solidFill>
              </a:rPr>
              <a:t>() &amp; </a:t>
            </a:r>
            <a:r>
              <a:rPr lang="en-US" dirty="0" err="1" smtClean="0">
                <a:solidFill>
                  <a:schemeClr val="tx1"/>
                </a:solidFill>
              </a:rPr>
              <a:t>JSON.parse</a:t>
            </a:r>
            <a:r>
              <a:rPr lang="en-US" dirty="0" smtClean="0">
                <a:solidFill>
                  <a:schemeClr val="tx1"/>
                </a:solidFill>
              </a:rPr>
              <a:t>()</a:t>
            </a:r>
          </a:p>
          <a:p>
            <a:pPr marL="342900" indent="-342900" algn="l">
              <a:buFont typeface="Arial" panose="020B0604020202020204" pitchFamily="34" charset="0"/>
              <a:buChar char="•"/>
            </a:pPr>
            <a:endParaRPr lang="en-US" dirty="0" smtClean="0">
              <a:solidFill>
                <a:schemeClr val="tx1"/>
              </a:solidFill>
            </a:endParaRPr>
          </a:p>
        </p:txBody>
      </p:sp>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67344" y="3208875"/>
            <a:ext cx="8720218" cy="2560329"/>
          </a:xfrm>
          <a:prstGeom prst="rect">
            <a:avLst/>
          </a:prstGeom>
        </p:spPr>
      </p:pic>
    </p:spTree>
    <p:extLst>
      <p:ext uri="{BB962C8B-B14F-4D97-AF65-F5344CB8AC3E}">
        <p14:creationId xmlns:p14="http://schemas.microsoft.com/office/powerpoint/2010/main" val="86145193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Sunday, March 29,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3</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Out line</a:t>
            </a:r>
            <a:endParaRPr lang="en-US" sz="4000" dirty="0">
              <a:latin typeface="Constantia"/>
              <a:cs typeface="Constantia"/>
            </a:endParaRPr>
          </a:p>
        </p:txBody>
      </p:sp>
      <p:sp>
        <p:nvSpPr>
          <p:cNvPr id="9" name="Content Placeholder 2"/>
          <p:cNvSpPr txBox="1">
            <a:spLocks/>
          </p:cNvSpPr>
          <p:nvPr/>
        </p:nvSpPr>
        <p:spPr bwMode="auto">
          <a:xfrm>
            <a:off x="457200" y="2161034"/>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1257300" lvl="2" indent="-342900" algn="l">
              <a:buAutoNum type="arabicPeriod"/>
            </a:pPr>
            <a:r>
              <a:rPr lang="en-US" dirty="0" smtClean="0">
                <a:solidFill>
                  <a:srgbClr val="000000"/>
                </a:solidFill>
              </a:rPr>
              <a:t>Head up</a:t>
            </a:r>
          </a:p>
          <a:p>
            <a:pPr marL="1257300" lvl="2" indent="-342900" algn="l">
              <a:buAutoNum type="arabicPeriod"/>
            </a:pPr>
            <a:r>
              <a:rPr lang="en-US" dirty="0" smtClean="0">
                <a:solidFill>
                  <a:srgbClr val="000000"/>
                </a:solidFill>
              </a:rPr>
              <a:t>Local Storage</a:t>
            </a:r>
          </a:p>
          <a:p>
            <a:pPr marL="1257300" lvl="2" indent="-342900" algn="l">
              <a:buAutoNum type="arabicPeriod"/>
            </a:pPr>
            <a:r>
              <a:rPr lang="en-US" dirty="0" smtClean="0">
                <a:solidFill>
                  <a:srgbClr val="000000"/>
                </a:solidFill>
              </a:rPr>
              <a:t>Session Storage</a:t>
            </a:r>
          </a:p>
          <a:p>
            <a:pPr marL="1257300" lvl="2" indent="-342900" algn="l">
              <a:buAutoNum type="arabicPeriod"/>
            </a:pPr>
            <a:r>
              <a:rPr lang="en-US" dirty="0" smtClean="0">
                <a:solidFill>
                  <a:srgbClr val="000000"/>
                </a:solidFill>
              </a:rPr>
              <a:t>Indexed DB</a:t>
            </a:r>
          </a:p>
          <a:p>
            <a:pPr marL="1257300" lvl="2" indent="-342900" algn="l">
              <a:buAutoNum type="arabicPeriod"/>
            </a:pPr>
            <a:r>
              <a:rPr lang="en-US" dirty="0" smtClean="0">
                <a:solidFill>
                  <a:srgbClr val="000000"/>
                </a:solidFill>
              </a:rPr>
              <a:t>References</a:t>
            </a:r>
          </a:p>
          <a:p>
            <a:pPr marL="1257300" lvl="2" indent="-342900" algn="l"/>
            <a:endParaRPr lang="en-US" dirty="0">
              <a:solidFill>
                <a:srgbClr val="000000"/>
              </a:solidFill>
            </a:endParaRPr>
          </a:p>
        </p:txBody>
      </p:sp>
    </p:spTree>
    <p:extLst>
      <p:ext uri="{BB962C8B-B14F-4D97-AF65-F5344CB8AC3E}">
        <p14:creationId xmlns:p14="http://schemas.microsoft.com/office/powerpoint/2010/main" val="32416354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Sunday, March 29,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30</a:t>
            </a:fld>
            <a:endParaRPr lang="en-US" dirty="0">
              <a:solidFill>
                <a:srgbClr val="FFFFFF"/>
              </a:solidFill>
            </a:endParaRP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94549" y="1378786"/>
            <a:ext cx="8732635" cy="2735880"/>
          </a:xfrm>
          <a:prstGeom prst="rect">
            <a:avLst/>
          </a:prstGeom>
        </p:spPr>
      </p:pic>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4549" y="4102799"/>
            <a:ext cx="8720219" cy="2300548"/>
          </a:xfrm>
          <a:prstGeom prst="rect">
            <a:avLst/>
          </a:prstGeom>
        </p:spPr>
      </p:pic>
    </p:spTree>
    <p:extLst>
      <p:ext uri="{BB962C8B-B14F-4D97-AF65-F5344CB8AC3E}">
        <p14:creationId xmlns:p14="http://schemas.microsoft.com/office/powerpoint/2010/main" val="31605211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Sunday, March 29,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31</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Deal with </a:t>
            </a:r>
            <a:r>
              <a:rPr lang="en-US" dirty="0" smtClean="0">
                <a:solidFill>
                  <a:schemeClr val="tx1"/>
                </a:solidFill>
              </a:rPr>
              <a:t>image &amp; file: </a:t>
            </a:r>
            <a:r>
              <a:rPr lang="en-US" dirty="0">
                <a:solidFill>
                  <a:schemeClr val="tx1"/>
                </a:solidFill>
              </a:rPr>
              <a:t>use </a:t>
            </a:r>
            <a:r>
              <a:rPr lang="en-US" b="1" dirty="0" err="1" smtClean="0">
                <a:solidFill>
                  <a:srgbClr val="0000FF"/>
                </a:solidFill>
              </a:rPr>
              <a:t>dataURL</a:t>
            </a:r>
            <a:r>
              <a:rPr lang="en-US" b="1" dirty="0" smtClean="0">
                <a:solidFill>
                  <a:schemeClr val="tx1"/>
                </a:solidFill>
              </a:rPr>
              <a:t> =&gt; </a:t>
            </a:r>
            <a:r>
              <a:rPr lang="en-US" b="1" dirty="0">
                <a:solidFill>
                  <a:srgbClr val="0000FF"/>
                </a:solidFill>
              </a:rPr>
              <a:t>base64</a:t>
            </a:r>
            <a:endParaRPr lang="en-US" b="1" dirty="0">
              <a:solidFill>
                <a:srgbClr val="0000FF"/>
              </a:solidFill>
            </a:endParaRPr>
          </a:p>
          <a:p>
            <a:pPr algn="l"/>
            <a:r>
              <a:rPr lang="en-US" dirty="0" smtClean="0">
                <a:solidFill>
                  <a:schemeClr val="tx1"/>
                </a:solidFill>
              </a:rPr>
              <a:t>	</a:t>
            </a:r>
            <a:endParaRPr lang="en-US" dirty="0" smtClean="0">
              <a:solidFill>
                <a:srgbClr val="0000FF"/>
              </a:solidFill>
            </a:endParaRPr>
          </a:p>
        </p:txBody>
      </p:sp>
      <p:pic>
        <p:nvPicPr>
          <p:cNvPr id="1026" name="Picture 2" descr="C:\Users\quangson\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738433"/>
            <a:ext cx="8415338" cy="119768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quangson\Desktop\Captur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133849"/>
            <a:ext cx="8415338" cy="2038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66107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Sunday, March 29,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32</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pic>
        <p:nvPicPr>
          <p:cNvPr id="2052" name="Picture 4" descr="C:\Users\quangson\Desktop\Capture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44" y="2852738"/>
            <a:ext cx="8602432" cy="256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31159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Sunday, March 29,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33</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Check browser is online/offline</a:t>
            </a:r>
          </a:p>
          <a:p>
            <a:pPr algn="l"/>
            <a:r>
              <a:rPr lang="en-US" dirty="0" smtClean="0">
                <a:solidFill>
                  <a:schemeClr val="tx1"/>
                </a:solidFill>
              </a:rPr>
              <a:t>	</a:t>
            </a:r>
            <a:endParaRPr lang="en-US" dirty="0" smtClean="0">
              <a:solidFill>
                <a:srgbClr val="0000FF"/>
              </a:solidFill>
            </a:endParaRPr>
          </a:p>
        </p:txBody>
      </p:sp>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00569" y="2932358"/>
            <a:ext cx="8522919" cy="3072515"/>
          </a:xfrm>
          <a:prstGeom prst="rect">
            <a:avLst/>
          </a:prstGeom>
        </p:spPr>
      </p:pic>
    </p:spTree>
    <p:extLst>
      <p:ext uri="{BB962C8B-B14F-4D97-AF65-F5344CB8AC3E}">
        <p14:creationId xmlns:p14="http://schemas.microsoft.com/office/powerpoint/2010/main" val="322148395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Sunday, March 29,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34</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Check browser is online/offline</a:t>
            </a:r>
          </a:p>
          <a:p>
            <a:pPr marL="342900" indent="-342900" algn="l">
              <a:buFont typeface="Arial" panose="020B0604020202020204" pitchFamily="34" charset="0"/>
              <a:buChar char="•"/>
            </a:pPr>
            <a:endParaRPr lang="en-US" dirty="0" smtClean="0">
              <a:solidFill>
                <a:schemeClr val="tx1"/>
              </a:solidFill>
            </a:endParaRPr>
          </a:p>
          <a:p>
            <a:pPr algn="l"/>
            <a:r>
              <a:rPr lang="en-US" b="1" dirty="0" smtClean="0">
                <a:solidFill>
                  <a:schemeClr val="tx1"/>
                </a:solidFill>
              </a:rPr>
              <a:t>	Offline.js 			Heyoffline.js</a:t>
            </a:r>
            <a:endParaRPr lang="en-US" b="1" dirty="0">
              <a:solidFill>
                <a:schemeClr val="tx1"/>
              </a:solidFill>
            </a:endParaRPr>
          </a:p>
          <a:p>
            <a:pPr lvl="2" algn="l"/>
            <a:r>
              <a:rPr lang="en-US" dirty="0" err="1" smtClean="0">
                <a:solidFill>
                  <a:schemeClr val="tx1"/>
                </a:solidFill>
              </a:rPr>
              <a:t>Offline.</a:t>
            </a:r>
            <a:r>
              <a:rPr lang="en-US" dirty="0" err="1" smtClean="0">
                <a:solidFill>
                  <a:srgbClr val="00B050"/>
                </a:solidFill>
              </a:rPr>
              <a:t>check</a:t>
            </a:r>
            <a:r>
              <a:rPr lang="en-US" dirty="0" smtClean="0">
                <a:solidFill>
                  <a:schemeClr val="tx1"/>
                </a:solidFill>
              </a:rPr>
              <a:t>()			</a:t>
            </a:r>
            <a:r>
              <a:rPr lang="en-US" dirty="0" err="1" smtClean="0">
                <a:solidFill>
                  <a:schemeClr val="tx1"/>
                </a:solidFill>
              </a:rPr>
              <a:t>onOnline</a:t>
            </a:r>
            <a:r>
              <a:rPr lang="en-US" dirty="0" smtClean="0">
                <a:solidFill>
                  <a:schemeClr val="tx1"/>
                </a:solidFill>
              </a:rPr>
              <a:t>()</a:t>
            </a:r>
          </a:p>
          <a:p>
            <a:pPr lvl="2" algn="l"/>
            <a:r>
              <a:rPr lang="en-US" dirty="0" err="1" smtClean="0">
                <a:solidFill>
                  <a:schemeClr val="tx1"/>
                </a:solidFill>
              </a:rPr>
              <a:t>Offline.</a:t>
            </a:r>
            <a:r>
              <a:rPr lang="en-US" dirty="0" err="1" smtClean="0">
                <a:solidFill>
                  <a:srgbClr val="00B050"/>
                </a:solidFill>
              </a:rPr>
              <a:t>state</a:t>
            </a:r>
            <a:r>
              <a:rPr lang="en-US" dirty="0" smtClean="0">
                <a:solidFill>
                  <a:schemeClr val="tx1"/>
                </a:solidFill>
              </a:rPr>
              <a:t>			</a:t>
            </a:r>
            <a:r>
              <a:rPr lang="en-US" dirty="0" err="1" smtClean="0">
                <a:solidFill>
                  <a:schemeClr val="tx1"/>
                </a:solidFill>
              </a:rPr>
              <a:t>onOffline</a:t>
            </a:r>
            <a:r>
              <a:rPr lang="en-US" dirty="0" smtClean="0">
                <a:solidFill>
                  <a:schemeClr val="tx1"/>
                </a:solidFill>
              </a:rPr>
              <a:t>()</a:t>
            </a:r>
          </a:p>
          <a:p>
            <a:pPr lvl="2" algn="l"/>
            <a:r>
              <a:rPr lang="en-US" dirty="0" err="1" smtClean="0">
                <a:solidFill>
                  <a:schemeClr val="tx1"/>
                </a:solidFill>
              </a:rPr>
              <a:t>Offline.</a:t>
            </a:r>
            <a:r>
              <a:rPr lang="en-US" dirty="0" err="1" smtClean="0">
                <a:solidFill>
                  <a:srgbClr val="00B050"/>
                </a:solidFill>
              </a:rPr>
              <a:t>on</a:t>
            </a:r>
            <a:r>
              <a:rPr lang="en-US" dirty="0" smtClean="0">
                <a:solidFill>
                  <a:srgbClr val="00B050"/>
                </a:solidFill>
              </a:rPr>
              <a:t> </a:t>
            </a:r>
            <a:r>
              <a:rPr lang="en-US" dirty="0" smtClean="0">
                <a:solidFill>
                  <a:schemeClr val="tx1"/>
                </a:solidFill>
              </a:rPr>
              <a:t>(</a:t>
            </a:r>
            <a:r>
              <a:rPr lang="en-US" dirty="0" smtClean="0">
                <a:solidFill>
                  <a:srgbClr val="00B0F0"/>
                </a:solidFill>
              </a:rPr>
              <a:t>event</a:t>
            </a:r>
            <a:r>
              <a:rPr lang="en-US" dirty="0" smtClean="0">
                <a:solidFill>
                  <a:schemeClr val="tx1"/>
                </a:solidFill>
              </a:rPr>
              <a:t>, </a:t>
            </a:r>
            <a:r>
              <a:rPr lang="en-US" dirty="0" smtClean="0">
                <a:solidFill>
                  <a:srgbClr val="00B0F0"/>
                </a:solidFill>
              </a:rPr>
              <a:t>handler</a:t>
            </a:r>
            <a:r>
              <a:rPr lang="en-US" dirty="0" smtClean="0">
                <a:solidFill>
                  <a:schemeClr val="tx1"/>
                </a:solidFill>
              </a:rPr>
              <a:t>, </a:t>
            </a:r>
            <a:r>
              <a:rPr lang="en-US" dirty="0" smtClean="0">
                <a:solidFill>
                  <a:srgbClr val="00B0F0"/>
                </a:solidFill>
              </a:rPr>
              <a:t>context</a:t>
            </a:r>
            <a:r>
              <a:rPr lang="en-US" dirty="0" smtClean="0">
                <a:solidFill>
                  <a:schemeClr val="tx1"/>
                </a:solidFill>
              </a:rPr>
              <a:t>)</a:t>
            </a:r>
          </a:p>
          <a:p>
            <a:pPr lvl="2" algn="l"/>
            <a:r>
              <a:rPr lang="en-US" dirty="0" err="1" smtClean="0">
                <a:solidFill>
                  <a:schemeClr val="tx1"/>
                </a:solidFill>
              </a:rPr>
              <a:t>Offline.</a:t>
            </a:r>
            <a:r>
              <a:rPr lang="en-US" dirty="0" err="1" smtClean="0">
                <a:solidFill>
                  <a:srgbClr val="00B050"/>
                </a:solidFill>
              </a:rPr>
              <a:t>off</a:t>
            </a:r>
            <a:r>
              <a:rPr lang="en-US" dirty="0" smtClean="0">
                <a:solidFill>
                  <a:srgbClr val="00B050"/>
                </a:solidFill>
              </a:rPr>
              <a:t> </a:t>
            </a:r>
            <a:r>
              <a:rPr lang="en-US" dirty="0" smtClean="0">
                <a:solidFill>
                  <a:schemeClr val="tx1"/>
                </a:solidFill>
              </a:rPr>
              <a:t>(</a:t>
            </a:r>
            <a:r>
              <a:rPr lang="en-US" dirty="0" smtClean="0">
                <a:solidFill>
                  <a:srgbClr val="00B0F0"/>
                </a:solidFill>
              </a:rPr>
              <a:t>event</a:t>
            </a:r>
            <a:r>
              <a:rPr lang="en-US" dirty="0" smtClean="0">
                <a:solidFill>
                  <a:schemeClr val="tx1"/>
                </a:solidFill>
              </a:rPr>
              <a:t>, </a:t>
            </a:r>
            <a:r>
              <a:rPr lang="en-US" dirty="0" smtClean="0">
                <a:solidFill>
                  <a:srgbClr val="00B0F0"/>
                </a:solidFill>
              </a:rPr>
              <a:t>handler</a:t>
            </a:r>
            <a:r>
              <a:rPr lang="en-US" dirty="0" smtClean="0">
                <a:solidFill>
                  <a:schemeClr val="tx1"/>
                </a:solidFill>
              </a:rPr>
              <a:t>)</a:t>
            </a:r>
          </a:p>
          <a:p>
            <a:pPr lvl="2" algn="l"/>
            <a:endParaRPr lang="en-US" dirty="0" smtClean="0">
              <a:solidFill>
                <a:schemeClr val="tx1"/>
              </a:solidFill>
            </a:endParaRPr>
          </a:p>
          <a:p>
            <a:pPr algn="l"/>
            <a:r>
              <a:rPr lang="en-US" dirty="0" smtClean="0">
                <a:solidFill>
                  <a:schemeClr val="tx1"/>
                </a:solidFill>
              </a:rPr>
              <a:t>	</a:t>
            </a:r>
            <a:r>
              <a:rPr lang="en-US" dirty="0">
                <a:solidFill>
                  <a:srgbClr val="0000FF"/>
                </a:solidFill>
              </a:rPr>
              <a:t>http://github.hubspot.com/offline/docs/welcome/            </a:t>
            </a:r>
            <a:r>
              <a:rPr lang="en-US" dirty="0" smtClean="0">
                <a:solidFill>
                  <a:srgbClr val="0000FF"/>
                </a:solidFill>
              </a:rPr>
              <a:t>	http</a:t>
            </a:r>
            <a:r>
              <a:rPr lang="en-US" dirty="0">
                <a:solidFill>
                  <a:srgbClr val="0000FF"/>
                </a:solidFill>
              </a:rPr>
              <a:t>://krawczyk.io/heyoffline.js</a:t>
            </a:r>
            <a:endParaRPr lang="en-US" dirty="0" smtClean="0">
              <a:solidFill>
                <a:srgbClr val="0000FF"/>
              </a:solidFill>
            </a:endParaRPr>
          </a:p>
        </p:txBody>
      </p:sp>
    </p:spTree>
    <p:extLst>
      <p:ext uri="{BB962C8B-B14F-4D97-AF65-F5344CB8AC3E}">
        <p14:creationId xmlns:p14="http://schemas.microsoft.com/office/powerpoint/2010/main" val="773621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Sunday, March 29,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35</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Demo</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s</a:t>
            </a:r>
            <a:r>
              <a:rPr lang="en-US" dirty="0" smtClean="0">
                <a:solidFill>
                  <a:schemeClr val="tx1"/>
                </a:solidFill>
              </a:rPr>
              <a:t>ave-storage.html</a:t>
            </a:r>
          </a:p>
          <a:p>
            <a:pPr marL="342900" indent="-342900" algn="l">
              <a:buFont typeface="Arial" panose="020B0604020202020204" pitchFamily="34" charset="0"/>
              <a:buChar char="•"/>
            </a:pPr>
            <a:r>
              <a:rPr lang="en-US" dirty="0" smtClean="0">
                <a:solidFill>
                  <a:schemeClr val="tx1"/>
                </a:solidFill>
              </a:rPr>
              <a:t>save-image.html</a:t>
            </a:r>
          </a:p>
          <a:p>
            <a:pPr marL="342900" indent="-342900" algn="l">
              <a:buFont typeface="Arial" panose="020B0604020202020204" pitchFamily="34" charset="0"/>
              <a:buChar char="•"/>
            </a:pPr>
            <a:r>
              <a:rPr lang="en-US" dirty="0" smtClean="0">
                <a:solidFill>
                  <a:schemeClr val="tx1"/>
                </a:solidFill>
              </a:rPr>
              <a:t>online-offline.html</a:t>
            </a:r>
          </a:p>
          <a:p>
            <a:pPr marL="342900" indent="-342900" algn="l">
              <a:buFont typeface="Arial" panose="020B0604020202020204" pitchFamily="34" charset="0"/>
              <a:buChar char="•"/>
            </a:pPr>
            <a:r>
              <a:rPr lang="en-US" dirty="0" smtClean="0">
                <a:solidFill>
                  <a:schemeClr val="tx1"/>
                </a:solidFill>
              </a:rPr>
              <a:t>online-offline-status.html</a:t>
            </a:r>
            <a:endParaRPr lang="en-US" dirty="0" smtClean="0">
              <a:solidFill>
                <a:schemeClr val="tx1"/>
              </a:solidFill>
            </a:endParaRPr>
          </a:p>
        </p:txBody>
      </p:sp>
    </p:spTree>
    <p:extLst>
      <p:ext uri="{BB962C8B-B14F-4D97-AF65-F5344CB8AC3E}">
        <p14:creationId xmlns:p14="http://schemas.microsoft.com/office/powerpoint/2010/main" val="27531790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64656"/>
            <a:ext cx="7772400" cy="1470025"/>
          </a:xfrm>
        </p:spPr>
        <p:txBody>
          <a:bodyPr>
            <a:noAutofit/>
          </a:bodyPr>
          <a:lstStyle/>
          <a:p>
            <a:pPr fontAlgn="auto">
              <a:spcAft>
                <a:spcPts val="0"/>
              </a:spcAft>
              <a:defRPr/>
            </a:pPr>
            <a:r>
              <a:rPr lang="en-US" sz="6000" b="1" dirty="0">
                <a:solidFill>
                  <a:schemeClr val="accent6">
                    <a:lumMod val="75000"/>
                  </a:schemeClr>
                </a:solidFill>
                <a:latin typeface="Constantia" pitchFamily="18" charset="0"/>
              </a:rPr>
              <a:t>THANK YOU FOR YOUR ATTENTION!</a:t>
            </a:r>
          </a:p>
        </p:txBody>
      </p:sp>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Sunday, March 29,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36</a:t>
            </a:fld>
            <a:endParaRPr lang="en-US" dirty="0">
              <a:solidFill>
                <a:srgbClr val="FFFFFF"/>
              </a:solidFill>
            </a:endParaRPr>
          </a:p>
        </p:txBody>
      </p:sp>
    </p:spTree>
    <p:extLst>
      <p:ext uri="{BB962C8B-B14F-4D97-AF65-F5344CB8AC3E}">
        <p14:creationId xmlns:p14="http://schemas.microsoft.com/office/powerpoint/2010/main" val="31379793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Sunday, March 29,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4</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Indexed DB</a:t>
            </a:r>
            <a:endParaRPr lang="en-US" sz="4000" dirty="0">
              <a:latin typeface="Constantia"/>
              <a:cs typeface="Constantia"/>
            </a:endParaRPr>
          </a:p>
        </p:txBody>
      </p:sp>
      <p:sp>
        <p:nvSpPr>
          <p:cNvPr id="9" name="Content Placeholder 2"/>
          <p:cNvSpPr txBox="1">
            <a:spLocks/>
          </p:cNvSpPr>
          <p:nvPr/>
        </p:nvSpPr>
        <p:spPr bwMode="auto">
          <a:xfrm>
            <a:off x="457200" y="2161034"/>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What is it?</a:t>
            </a:r>
          </a:p>
          <a:p>
            <a:pPr marL="800100" lvl="1" indent="-342900" algn="l">
              <a:buFont typeface="Arial"/>
              <a:buChar char="•"/>
            </a:pPr>
            <a:r>
              <a:rPr lang="en-US" dirty="0" smtClean="0">
                <a:solidFill>
                  <a:srgbClr val="000000"/>
                </a:solidFill>
              </a:rPr>
              <a:t>A way of store</a:t>
            </a:r>
          </a:p>
          <a:p>
            <a:pPr marL="800100" lvl="1" indent="-342900" algn="l">
              <a:buFont typeface="Arial"/>
              <a:buChar char="•"/>
            </a:pPr>
            <a:r>
              <a:rPr lang="en-US" dirty="0" smtClean="0">
                <a:solidFill>
                  <a:srgbClr val="000000"/>
                </a:solidFill>
              </a:rPr>
              <a:t>significant amounts</a:t>
            </a:r>
          </a:p>
          <a:p>
            <a:pPr marL="800100" lvl="1" indent="-342900" algn="l">
              <a:buFont typeface="Arial"/>
              <a:buChar char="•"/>
            </a:pPr>
            <a:r>
              <a:rPr lang="en-US" dirty="0" smtClean="0">
                <a:solidFill>
                  <a:srgbClr val="000000"/>
                </a:solidFill>
              </a:rPr>
              <a:t>of</a:t>
            </a:r>
          </a:p>
          <a:p>
            <a:pPr marL="800100" lvl="1" indent="-342900" algn="l">
              <a:buFont typeface="Arial"/>
              <a:buChar char="•"/>
            </a:pPr>
            <a:r>
              <a:rPr lang="en-US" dirty="0" smtClean="0">
                <a:solidFill>
                  <a:srgbClr val="000000"/>
                </a:solidFill>
              </a:rPr>
              <a:t>structured data</a:t>
            </a:r>
          </a:p>
          <a:p>
            <a:pPr marL="800100" lvl="1" indent="-342900" algn="l">
              <a:buFont typeface="Arial"/>
              <a:buChar char="•"/>
            </a:pPr>
            <a:r>
              <a:rPr lang="en-US" dirty="0" smtClean="0">
                <a:solidFill>
                  <a:srgbClr val="000000"/>
                </a:solidFill>
              </a:rPr>
              <a:t>in web storage</a:t>
            </a:r>
          </a:p>
          <a:p>
            <a:pPr marL="800100" lvl="1" indent="-342900" algn="l">
              <a:buFont typeface="Arial"/>
              <a:buChar char="•"/>
            </a:pPr>
            <a:endParaRPr lang="en-US" dirty="0" smtClean="0">
              <a:solidFill>
                <a:srgbClr val="000000"/>
              </a:solidFill>
            </a:endParaRPr>
          </a:p>
          <a:p>
            <a:pPr marL="1200150" lvl="2" indent="-285750" algn="l">
              <a:buFont typeface="Wingdings" charset="2"/>
              <a:buChar char="ü"/>
            </a:pPr>
            <a:endParaRPr lang="en-US" dirty="0">
              <a:solidFill>
                <a:srgbClr val="000000"/>
              </a:solidFill>
            </a:endParaRPr>
          </a:p>
        </p:txBody>
      </p:sp>
    </p:spTree>
    <p:extLst>
      <p:ext uri="{BB962C8B-B14F-4D97-AF65-F5344CB8AC3E}">
        <p14:creationId xmlns:p14="http://schemas.microsoft.com/office/powerpoint/2010/main" val="19968378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Sunday, March 29,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5</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Usage</a:t>
            </a:r>
            <a:endParaRPr lang="en-US" sz="4000" dirty="0">
              <a:latin typeface="Constantia"/>
              <a:cs typeface="Constantia"/>
            </a:endParaRPr>
          </a:p>
        </p:txBody>
      </p:sp>
      <p:sp>
        <p:nvSpPr>
          <p:cNvPr id="9" name="Content Placeholder 2"/>
          <p:cNvSpPr txBox="1">
            <a:spLocks/>
          </p:cNvSpPr>
          <p:nvPr/>
        </p:nvSpPr>
        <p:spPr bwMode="auto">
          <a:xfrm>
            <a:off x="457200" y="2161034"/>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rgbClr val="000000"/>
                </a:solidFill>
              </a:rPr>
              <a:t>Store Offline data</a:t>
            </a:r>
          </a:p>
          <a:p>
            <a:pPr marL="342900" indent="-342900" algn="l">
              <a:buFont typeface="Arial"/>
              <a:buChar char="•"/>
            </a:pPr>
            <a:r>
              <a:rPr lang="en-US" dirty="0" smtClean="0">
                <a:solidFill>
                  <a:srgbClr val="000000"/>
                </a:solidFill>
              </a:rPr>
              <a:t>Single page app</a:t>
            </a:r>
          </a:p>
          <a:p>
            <a:pPr marL="342900" indent="-342900" algn="l">
              <a:buFont typeface="Arial"/>
              <a:buChar char="•"/>
            </a:pPr>
            <a:r>
              <a:rPr lang="en-US" dirty="0" smtClean="0">
                <a:solidFill>
                  <a:srgbClr val="000000"/>
                </a:solidFill>
              </a:rPr>
              <a:t>data synchronization</a:t>
            </a:r>
          </a:p>
          <a:p>
            <a:pPr marL="342900" indent="-342900" algn="l">
              <a:buFont typeface="Arial"/>
              <a:buChar char="•"/>
            </a:pPr>
            <a:r>
              <a:rPr lang="en-US" dirty="0" smtClean="0">
                <a:solidFill>
                  <a:srgbClr val="000000"/>
                </a:solidFill>
              </a:rPr>
              <a:t>Fat-Client website</a:t>
            </a:r>
          </a:p>
          <a:p>
            <a:pPr marL="342900" indent="-342900" algn="l">
              <a:buFont typeface="Arial"/>
              <a:buChar char="•"/>
            </a:pPr>
            <a:endParaRPr lang="en-US" dirty="0">
              <a:solidFill>
                <a:srgbClr val="000000"/>
              </a:solidFill>
            </a:endParaRPr>
          </a:p>
          <a:p>
            <a:pPr marL="342900" indent="-342900" algn="l">
              <a:buFont typeface="Arial"/>
              <a:buChar char="•"/>
            </a:pPr>
            <a:endParaRPr lang="en-US" dirty="0" smtClean="0">
              <a:solidFill>
                <a:srgbClr val="000000"/>
              </a:solidFill>
            </a:endParaRPr>
          </a:p>
        </p:txBody>
      </p:sp>
    </p:spTree>
    <p:extLst>
      <p:ext uri="{BB962C8B-B14F-4D97-AF65-F5344CB8AC3E}">
        <p14:creationId xmlns:p14="http://schemas.microsoft.com/office/powerpoint/2010/main" val="19968378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Sunday, March 29,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6</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Concept</a:t>
            </a:r>
            <a:endParaRPr lang="en-US" sz="4000" dirty="0">
              <a:latin typeface="Constantia"/>
              <a:cs typeface="Constantia"/>
            </a:endParaRPr>
          </a:p>
        </p:txBody>
      </p:sp>
      <p:sp>
        <p:nvSpPr>
          <p:cNvPr id="9" name="Content Placeholder 2"/>
          <p:cNvSpPr txBox="1">
            <a:spLocks/>
          </p:cNvSpPr>
          <p:nvPr/>
        </p:nvSpPr>
        <p:spPr bwMode="auto">
          <a:xfrm>
            <a:off x="457200" y="2161034"/>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rgbClr val="000000"/>
                </a:solidFill>
              </a:rPr>
              <a:t>Advantage points</a:t>
            </a:r>
          </a:p>
          <a:p>
            <a:pPr marL="342900" indent="-342900" algn="l">
              <a:buFont typeface="Arial"/>
              <a:buChar char="•"/>
            </a:pPr>
            <a:endParaRPr lang="en-US" dirty="0">
              <a:solidFill>
                <a:srgbClr val="000000"/>
              </a:solidFill>
            </a:endParaRPr>
          </a:p>
          <a:p>
            <a:pPr marL="342900" indent="-342900" algn="l">
              <a:buFont typeface="Arial"/>
              <a:buChar char="•"/>
            </a:pPr>
            <a:endParaRPr lang="en-US" dirty="0" smtClean="0">
              <a:solidFill>
                <a:srgbClr val="000000"/>
              </a:solidFill>
            </a:endParaRPr>
          </a:p>
        </p:txBody>
      </p:sp>
    </p:spTree>
    <p:extLst>
      <p:ext uri="{BB962C8B-B14F-4D97-AF65-F5344CB8AC3E}">
        <p14:creationId xmlns:p14="http://schemas.microsoft.com/office/powerpoint/2010/main" val="19968378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Sunday, March 29,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7</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Pros and Cons</a:t>
            </a:r>
            <a:endParaRPr lang="en-US" sz="4000" dirty="0">
              <a:latin typeface="Constantia"/>
              <a:cs typeface="Constantia"/>
            </a:endParaRPr>
          </a:p>
        </p:txBody>
      </p:sp>
      <p:sp>
        <p:nvSpPr>
          <p:cNvPr id="9" name="Content Placeholder 2"/>
          <p:cNvSpPr txBox="1">
            <a:spLocks/>
          </p:cNvSpPr>
          <p:nvPr/>
        </p:nvSpPr>
        <p:spPr bwMode="auto">
          <a:xfrm>
            <a:off x="457200" y="2161034"/>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rgbClr val="000000"/>
                </a:solidFill>
              </a:rPr>
              <a:t>Advantage points</a:t>
            </a:r>
          </a:p>
          <a:p>
            <a:pPr marL="342900" indent="-342900" algn="l">
              <a:buFont typeface="Arial"/>
              <a:buChar char="•"/>
            </a:pPr>
            <a:r>
              <a:rPr lang="en-US" dirty="0" smtClean="0">
                <a:solidFill>
                  <a:srgbClr val="000000"/>
                </a:solidFill>
              </a:rPr>
              <a:t>Limitation</a:t>
            </a:r>
          </a:p>
          <a:p>
            <a:pPr marL="342900" indent="-342900" algn="l">
              <a:buFont typeface="Arial"/>
              <a:buChar char="•"/>
            </a:pPr>
            <a:r>
              <a:rPr lang="en-US" dirty="0" smtClean="0">
                <a:solidFill>
                  <a:srgbClr val="000000"/>
                </a:solidFill>
              </a:rPr>
              <a:t>Compare to other storage</a:t>
            </a:r>
          </a:p>
          <a:p>
            <a:pPr marL="342900" indent="-342900" algn="l">
              <a:buFont typeface="Arial"/>
              <a:buChar char="•"/>
            </a:pPr>
            <a:endParaRPr lang="en-US" dirty="0">
              <a:solidFill>
                <a:srgbClr val="000000"/>
              </a:solidFill>
            </a:endParaRPr>
          </a:p>
          <a:p>
            <a:pPr marL="342900" indent="-342900" algn="l">
              <a:buFont typeface="Arial"/>
              <a:buChar char="•"/>
            </a:pPr>
            <a:endParaRPr lang="en-US" dirty="0" smtClean="0">
              <a:solidFill>
                <a:srgbClr val="000000"/>
              </a:solidFill>
            </a:endParaRPr>
          </a:p>
        </p:txBody>
      </p:sp>
    </p:spTree>
    <p:extLst>
      <p:ext uri="{BB962C8B-B14F-4D97-AF65-F5344CB8AC3E}">
        <p14:creationId xmlns:p14="http://schemas.microsoft.com/office/powerpoint/2010/main" val="19968378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Sunday, March 29,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8</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TITLE 1</a:t>
            </a:r>
            <a:endParaRPr lang="en-US" sz="4000" dirty="0">
              <a:latin typeface="Constantia"/>
              <a:cs typeface="Constantia"/>
            </a:endParaRPr>
          </a:p>
        </p:txBody>
      </p:sp>
      <p:sp>
        <p:nvSpPr>
          <p:cNvPr id="9" name="Content Placeholder 2"/>
          <p:cNvSpPr txBox="1">
            <a:spLocks/>
          </p:cNvSpPr>
          <p:nvPr/>
        </p:nvSpPr>
        <p:spPr bwMode="auto">
          <a:xfrm>
            <a:off x="457200" y="2161034"/>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rgbClr val="000000"/>
                </a:solidFill>
              </a:rPr>
              <a:t>Does your browser fit it?</a:t>
            </a:r>
            <a:endParaRPr lang="en-US" dirty="0">
              <a:solidFill>
                <a:srgbClr val="000000"/>
              </a:solidFill>
            </a:endParaRPr>
          </a:p>
          <a:p>
            <a:pPr marL="342900" indent="-342900" algn="l">
              <a:buFont typeface="Arial"/>
              <a:buChar char="•"/>
            </a:pPr>
            <a:endParaRPr lang="en-US" dirty="0" smtClean="0">
              <a:solidFill>
                <a:srgbClr val="000000"/>
              </a:solidFill>
            </a:endParaRPr>
          </a:p>
        </p:txBody>
      </p:sp>
      <p:pic>
        <p:nvPicPr>
          <p:cNvPr id="1026" name="Picture 2"/>
          <p:cNvPicPr>
            <a:picLocks noChangeAspect="1" noChangeArrowheads="1"/>
          </p:cNvPicPr>
          <p:nvPr/>
        </p:nvPicPr>
        <p:blipFill>
          <a:blip r:embed="rId2"/>
          <a:srcRect/>
          <a:stretch>
            <a:fillRect/>
          </a:stretch>
        </p:blipFill>
        <p:spPr bwMode="auto">
          <a:xfrm>
            <a:off x="1581150" y="2900363"/>
            <a:ext cx="5981700" cy="1971675"/>
          </a:xfrm>
          <a:prstGeom prst="rect">
            <a:avLst/>
          </a:prstGeom>
          <a:noFill/>
          <a:ln w="9525">
            <a:noFill/>
            <a:miter lim="800000"/>
            <a:headEnd/>
            <a:tailEnd/>
          </a:ln>
          <a:effectLst/>
        </p:spPr>
      </p:pic>
    </p:spTree>
    <p:extLst>
      <p:ext uri="{BB962C8B-B14F-4D97-AF65-F5344CB8AC3E}">
        <p14:creationId xmlns:p14="http://schemas.microsoft.com/office/powerpoint/2010/main" val="19968378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Sunday, March 29,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9</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t>Coding</a:t>
            </a:r>
            <a:endParaRPr lang="en-US" sz="4000" dirty="0"/>
          </a:p>
        </p:txBody>
      </p:sp>
      <p:sp>
        <p:nvSpPr>
          <p:cNvPr id="9" name="Content Placeholder 2"/>
          <p:cNvSpPr txBox="1">
            <a:spLocks/>
          </p:cNvSpPr>
          <p:nvPr/>
        </p:nvSpPr>
        <p:spPr bwMode="auto">
          <a:xfrm>
            <a:off x="1333500" y="2161034"/>
            <a:ext cx="1333500" cy="6297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r>
              <a:rPr lang="en-US" dirty="0" err="1" smtClean="0">
                <a:solidFill>
                  <a:srgbClr val="000000"/>
                </a:solidFill>
              </a:rPr>
              <a:t>OpenDB</a:t>
            </a:r>
            <a:endParaRPr lang="en-US" dirty="0" smtClean="0">
              <a:solidFill>
                <a:srgbClr val="000000"/>
              </a:solidFill>
            </a:endParaRPr>
          </a:p>
          <a:p>
            <a:pPr marL="1200150" lvl="2" indent="-285750" algn="l">
              <a:buFont typeface="Wingdings" charset="2"/>
              <a:buChar char="ü"/>
            </a:pPr>
            <a:endParaRPr lang="en-US" dirty="0">
              <a:solidFill>
                <a:srgbClr val="000000"/>
              </a:solidFill>
            </a:endParaRPr>
          </a:p>
        </p:txBody>
      </p:sp>
      <p:sp>
        <p:nvSpPr>
          <p:cNvPr id="8" name="Content Placeholder 2"/>
          <p:cNvSpPr txBox="1">
            <a:spLocks/>
          </p:cNvSpPr>
          <p:nvPr/>
        </p:nvSpPr>
        <p:spPr bwMode="auto">
          <a:xfrm>
            <a:off x="3124200" y="2161034"/>
            <a:ext cx="1333500" cy="6297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r>
              <a:rPr lang="en-US" dirty="0" smtClean="0">
                <a:solidFill>
                  <a:srgbClr val="000000"/>
                </a:solidFill>
              </a:rPr>
              <a:t>Insert</a:t>
            </a:r>
          </a:p>
          <a:p>
            <a:pPr marL="1200150" lvl="2" indent="-285750">
              <a:buFont typeface="Wingdings" charset="2"/>
              <a:buChar char="ü"/>
            </a:pPr>
            <a:endParaRPr lang="en-US" dirty="0">
              <a:solidFill>
                <a:srgbClr val="000000"/>
              </a:solidFill>
            </a:endParaRPr>
          </a:p>
        </p:txBody>
      </p:sp>
      <p:sp>
        <p:nvSpPr>
          <p:cNvPr id="10" name="Content Placeholder 2"/>
          <p:cNvSpPr txBox="1">
            <a:spLocks/>
          </p:cNvSpPr>
          <p:nvPr/>
        </p:nvSpPr>
        <p:spPr bwMode="auto">
          <a:xfrm>
            <a:off x="4838700" y="2161034"/>
            <a:ext cx="1333500" cy="6297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r>
              <a:rPr lang="en-US" dirty="0" smtClean="0">
                <a:solidFill>
                  <a:srgbClr val="000000"/>
                </a:solidFill>
              </a:rPr>
              <a:t>Update</a:t>
            </a:r>
          </a:p>
          <a:p>
            <a:pPr marL="1200150" lvl="2" indent="-285750" algn="l">
              <a:buFont typeface="Wingdings" charset="2"/>
              <a:buChar char="ü"/>
            </a:pPr>
            <a:endParaRPr lang="en-US" dirty="0">
              <a:solidFill>
                <a:srgbClr val="000000"/>
              </a:solidFill>
            </a:endParaRPr>
          </a:p>
        </p:txBody>
      </p:sp>
      <p:sp>
        <p:nvSpPr>
          <p:cNvPr id="11" name="Content Placeholder 2"/>
          <p:cNvSpPr txBox="1">
            <a:spLocks/>
          </p:cNvSpPr>
          <p:nvPr/>
        </p:nvSpPr>
        <p:spPr bwMode="auto">
          <a:xfrm>
            <a:off x="6463437" y="2161034"/>
            <a:ext cx="1333500" cy="6297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r>
              <a:rPr lang="en-US" dirty="0" smtClean="0">
                <a:solidFill>
                  <a:srgbClr val="000000"/>
                </a:solidFill>
              </a:rPr>
              <a:t>Delete</a:t>
            </a:r>
          </a:p>
          <a:p>
            <a:pPr marL="1200150" lvl="2" indent="-285750" algn="l">
              <a:buFont typeface="Wingdings" charset="2"/>
              <a:buChar char="ü"/>
            </a:pPr>
            <a:endParaRPr lang="en-US" dirty="0">
              <a:solidFill>
                <a:srgbClr val="000000"/>
              </a:solidFill>
            </a:endParaRPr>
          </a:p>
        </p:txBody>
      </p:sp>
    </p:spTree>
    <p:extLst>
      <p:ext uri="{BB962C8B-B14F-4D97-AF65-F5344CB8AC3E}">
        <p14:creationId xmlns:p14="http://schemas.microsoft.com/office/powerpoint/2010/main" val="19968378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theme1.xml><?xml version="1.0" encoding="utf-8"?>
<a:theme xmlns:a="http://schemas.openxmlformats.org/drawingml/2006/main" name="QSOFT VIETNA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QSOFT VIETNAM.potx</Template>
  <TotalTime>13721</TotalTime>
  <Words>1351</Words>
  <Application>Microsoft Office PowerPoint</Application>
  <PresentationFormat>On-screen Show (4:3)</PresentationFormat>
  <Paragraphs>332</Paragraphs>
  <Slides>36</Slides>
  <Notes>13</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QSOFT VIETNAM</vt:lpstr>
      <vt:lpstr>HTML5 Storage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YOUR ATTENTION!</vt:lpstr>
    </vt:vector>
  </TitlesOfParts>
  <Company>Lotus Mobile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iOS SDK</dc:title>
  <dc:creator>Dung Phi</dc:creator>
  <cp:lastModifiedBy>vuquangson1610@gmail.com</cp:lastModifiedBy>
  <cp:revision>880</cp:revision>
  <dcterms:created xsi:type="dcterms:W3CDTF">2011-07-05T15:47:08Z</dcterms:created>
  <dcterms:modified xsi:type="dcterms:W3CDTF">2015-03-29T16:58:30Z</dcterms:modified>
</cp:coreProperties>
</file>