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336" r:id="rId4"/>
    <p:sldId id="350" r:id="rId5"/>
    <p:sldId id="375" r:id="rId6"/>
    <p:sldId id="376" r:id="rId7"/>
    <p:sldId id="338" r:id="rId8"/>
    <p:sldId id="377" r:id="rId9"/>
    <p:sldId id="280" r:id="rId10"/>
    <p:sldId id="281" r:id="rId11"/>
    <p:sldId id="282" r:id="rId12"/>
    <p:sldId id="258" r:id="rId13"/>
    <p:sldId id="284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0" r:id="rId24"/>
    <p:sldId id="341" r:id="rId25"/>
    <p:sldId id="342" r:id="rId26"/>
    <p:sldId id="344" r:id="rId27"/>
    <p:sldId id="321" r:id="rId28"/>
    <p:sldId id="345" r:id="rId29"/>
    <p:sldId id="347" r:id="rId30"/>
    <p:sldId id="322" r:id="rId31"/>
    <p:sldId id="346" r:id="rId32"/>
    <p:sldId id="323" r:id="rId33"/>
    <p:sldId id="348" r:id="rId34"/>
    <p:sldId id="324" r:id="rId35"/>
    <p:sldId id="349" r:id="rId36"/>
    <p:sldId id="325" r:id="rId37"/>
    <p:sldId id="326" r:id="rId38"/>
    <p:sldId id="351" r:id="rId39"/>
    <p:sldId id="352" r:id="rId40"/>
    <p:sldId id="353" r:id="rId41"/>
    <p:sldId id="331" r:id="rId42"/>
    <p:sldId id="354" r:id="rId43"/>
    <p:sldId id="357" r:id="rId44"/>
    <p:sldId id="356" r:id="rId45"/>
    <p:sldId id="327" r:id="rId46"/>
    <p:sldId id="359" r:id="rId47"/>
    <p:sldId id="360" r:id="rId48"/>
    <p:sldId id="361" r:id="rId49"/>
    <p:sldId id="328" r:id="rId50"/>
    <p:sldId id="362" r:id="rId51"/>
    <p:sldId id="363" r:id="rId52"/>
    <p:sldId id="332" r:id="rId53"/>
    <p:sldId id="364" r:id="rId54"/>
    <p:sldId id="365" r:id="rId55"/>
    <p:sldId id="367" r:id="rId56"/>
    <p:sldId id="366" r:id="rId57"/>
    <p:sldId id="368" r:id="rId58"/>
    <p:sldId id="369" r:id="rId59"/>
    <p:sldId id="370" r:id="rId60"/>
    <p:sldId id="384" r:id="rId61"/>
    <p:sldId id="334" r:id="rId62"/>
    <p:sldId id="371" r:id="rId63"/>
    <p:sldId id="372" r:id="rId64"/>
    <p:sldId id="335" r:id="rId65"/>
    <p:sldId id="378" r:id="rId66"/>
    <p:sldId id="380" r:id="rId67"/>
    <p:sldId id="379" r:id="rId68"/>
    <p:sldId id="382" r:id="rId69"/>
    <p:sldId id="381" r:id="rId70"/>
    <p:sldId id="374" r:id="rId71"/>
    <p:sldId id="383" r:id="rId72"/>
    <p:sldId id="311" r:id="rId73"/>
    <p:sldId id="373" r:id="rId74"/>
  </p:sldIdLst>
  <p:sldSz cx="9144000" cy="6858000" type="screen4x3"/>
  <p:notesSz cx="6858000" cy="9144000"/>
  <p:defaultTextStyle>
    <a:defPPr>
      <a:defRPr lang="en-US"/>
    </a:defPPr>
    <a:lvl1pPr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F"/>
    <a:srgbClr val="000000"/>
    <a:srgbClr val="B2B2B2"/>
    <a:srgbClr val="FF0000"/>
    <a:srgbClr val="F8F8F8"/>
    <a:srgbClr val="5A5A5A"/>
    <a:srgbClr val="34BFFF"/>
    <a:srgbClr val="36C8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7" autoAdjust="0"/>
    <p:restoredTop sz="78209" autoAdjust="0"/>
  </p:normalViewPr>
  <p:slideViewPr>
    <p:cSldViewPr snapToGrid="0">
      <p:cViewPr>
        <p:scale>
          <a:sx n="75" d="100"/>
          <a:sy n="75" d="100"/>
        </p:scale>
        <p:origin x="-1008" y="-180"/>
      </p:cViewPr>
      <p:guideLst>
        <p:guide orient="horz" pos="108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F72D1AF-23BE-4626-9530-9CDD610C1336}" type="datetime1">
              <a:rPr lang="en-US"/>
              <a:pPr>
                <a:defRPr/>
              </a:pPr>
              <a:t>5/17/2009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51F51F0-ECD2-43B0-B2AA-30732F605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A8C4E209-529F-4B66-9FF3-3634818F7A08}" type="datetime1">
              <a:rPr lang="en-US"/>
              <a:pPr>
                <a:defRPr/>
              </a:pPr>
              <a:t>5/17/2009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4" charset="0"/>
              </a:defRPr>
            </a:lvl1pPr>
          </a:lstStyle>
          <a:p>
            <a:pPr>
              <a:defRPr/>
            </a:pPr>
            <a:fld id="{F132FAEC-C3EC-42E6-AC96-0397927F7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32FAEC-C3EC-42E6-AC96-0397927F78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anchor="b"/>
          <a:lstStyle>
            <a:lvl1pPr>
              <a:defRPr sz="4000" smtClean="0">
                <a:latin typeface="Trebuchet MS" pitchFamily="34" charset="0"/>
                <a:ea typeface="ＭＳ Ｐゴシック" pitchFamily="-64" charset="-128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subTitle" idx="1"/>
          </p:nvPr>
        </p:nvSpPr>
        <p:spPr>
          <a:xfrm>
            <a:off x="685800" y="3451225"/>
            <a:ext cx="7772400" cy="1200150"/>
          </a:xfrm>
        </p:spPr>
        <p:txBody>
          <a:bodyPr/>
          <a:lstStyle>
            <a:lvl1pPr marL="0" indent="0">
              <a:buFontTx/>
              <a:buNone/>
              <a:defRPr sz="2000" smtClean="0">
                <a:latin typeface="Trebuchet MS" pitchFamily="34" charset="0"/>
                <a:ea typeface="ＭＳ Ｐゴシック" pitchFamily="-64" charset="-128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02300" y="63373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 smtClean="0"/>
              <a:t>phpXperts</a:t>
            </a:r>
            <a:r>
              <a:rPr lang="en-US" b="1" i="1" dirty="0" smtClean="0"/>
              <a:t> - 09</a:t>
            </a:r>
            <a:endParaRPr lang="en-US" b="1" i="1" dirty="0"/>
          </a:p>
        </p:txBody>
      </p:sp>
      <p:pic>
        <p:nvPicPr>
          <p:cNvPr id="7" name="Picture 6" descr="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087487"/>
            <a:ext cx="1390650" cy="6657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800" b="0" i="0" spc="0">
                <a:solidFill>
                  <a:srgbClr val="59AAF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46425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925"/>
            <a:ext cx="8229600" cy="4678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125"/>
            <a:ext cx="7772400" cy="1362075"/>
          </a:xfrm>
        </p:spPr>
        <p:txBody>
          <a:bodyPr anchor="b">
            <a:normAutofit/>
          </a:bodyPr>
          <a:lstStyle>
            <a:lvl1pPr algn="l">
              <a:defRPr sz="4000" b="0" i="0" kern="1200" cap="none" spc="0">
                <a:latin typeface="Trebuchet MS" pitchFamily="34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24200"/>
            <a:ext cx="77724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rgbClr val="59AAF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5" name="Picture 4" descr="logo.gif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57200" y="6087487"/>
            <a:ext cx="1390650" cy="66573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702300" y="633730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 smtClean="0"/>
              <a:t>phpXperts</a:t>
            </a:r>
            <a:r>
              <a:rPr lang="en-US" b="1" i="1" dirty="0" smtClean="0"/>
              <a:t> - 09</a:t>
            </a:r>
            <a:endParaRPr lang="en-US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rebuchet MS" pitchFamily="34" charset="0"/>
          <a:ea typeface="ＭＳ Ｐゴシック" pitchFamily="-106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Arial" pitchFamily="-106" charset="0"/>
          <a:ea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40000"/>
        </a:spcBef>
        <a:spcAft>
          <a:spcPct val="0"/>
        </a:spcAft>
        <a:buSzPct val="75000"/>
        <a:buBlip>
          <a:blip r:embed="rId18"/>
        </a:buBlip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457200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457200" rtl="0" eaLnBrk="0" fontAlgn="base" hangingPunct="0">
        <a:spcBef>
          <a:spcPct val="4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 kern="1200">
          <a:solidFill>
            <a:srgbClr val="7F7F7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8"/>
        </a:buBlip>
        <a:defRPr sz="2000" kern="1200">
          <a:solidFill>
            <a:srgbClr val="7F7F7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stapart.com/articles/crossbrowserscrip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eandrovieira.com/projects/jquery/lightbox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eu.co.uk/blog/index.php/imageswitch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medienfreunde.com/lab/innerfade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plugins.jquery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hyperlink" Target="http://docs.jquery.com/Sites_Using_jQuery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i.jquery.com/themeroller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ghtbrainsolution.com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jaxray.com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trends?q=jQuery,+prototype,+yui,+dojo,+mootools&amp;ctab=0&amp;geo=all&amp;date=ytd&amp;sort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query.com/Downloading_jQuer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query_logo_color_on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351087"/>
            <a:ext cx="7010400" cy="172402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in you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path/to/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jquery-x.x.js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&lt;body&gt; … &lt;/body&gt;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in you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path/to/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jquery-x.x.js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$(document).ready(function(){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// Start here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});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&lt;/script&gt;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&lt;/head&gt;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&lt;body&gt; … &lt;/body&gt;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/>
          </p:cNvSpPr>
          <p:nvPr>
            <p:ph type="ctrTitle"/>
          </p:nvPr>
        </p:nvSpPr>
        <p:spPr>
          <a:xfrm>
            <a:off x="774700" y="1965325"/>
            <a:ext cx="7772400" cy="1025525"/>
          </a:xfrm>
        </p:spPr>
        <p:txBody>
          <a:bodyPr anchor="ctr"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solidFill>
                  <a:srgbClr val="C00000"/>
                </a:solidFill>
              </a:rPr>
              <a:t>$(“div”).</a:t>
            </a:r>
            <a:r>
              <a:rPr lang="en-US" sz="4000" b="1" dirty="0" err="1" smtClean="0">
                <a:solidFill>
                  <a:srgbClr val="00B0FF"/>
                </a:solidFill>
              </a:rPr>
              <a:t>addClass</a:t>
            </a:r>
            <a:r>
              <a:rPr lang="en-US" sz="4000" b="1" dirty="0" smtClean="0">
                <a:solidFill>
                  <a:srgbClr val="00B0FF"/>
                </a:solidFill>
              </a:rPr>
              <a:t>(“xyz”);</a:t>
            </a:r>
            <a:br>
              <a:rPr lang="en-US" sz="4000" b="1" dirty="0" smtClean="0">
                <a:solidFill>
                  <a:srgbClr val="00B0FF"/>
                </a:solidFill>
              </a:rPr>
            </a:br>
            <a:endParaRPr 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-64" charset="-128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384300"/>
            <a:ext cx="378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Some Elements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33700" y="3771900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 something with them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1689099" y="986308"/>
            <a:ext cx="66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{</a:t>
            </a:r>
            <a:endParaRPr lang="en-US" sz="15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4778285" y="2180109"/>
            <a:ext cx="66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6600" y="467360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jQuery Object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977900" y="3175000"/>
            <a:ext cx="15621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457200" y="228600"/>
            <a:ext cx="8229600" cy="868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philosophy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ＭＳ Ｐゴシック" pitchFamily="-106" charset="-128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77724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&lt;p&gt;I m a paragraph 1&lt;/p&gt;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&lt;p&gt;I m a paragraph 2&lt;/p&gt;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&lt;p&gt;I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77724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&lt;p&gt;I m a paragraph 1&lt;/p&gt;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&lt;p&gt;I m a paragraph 2&lt;/p&gt;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952500"/>
            <a:ext cx="435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Select all paragraphs.  </a:t>
            </a:r>
          </a:p>
          <a:p>
            <a:pPr algn="l"/>
            <a:r>
              <a:rPr lang="en-US" b="1" dirty="0" smtClean="0"/>
              <a:t>$(“p”)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0"/>
            <a:ext cx="7772400" cy="787400"/>
          </a:xfrm>
        </p:spPr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20900"/>
            <a:ext cx="8255000" cy="3670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class=“red”&gt;I m a paragraph -1&lt;/p&gt;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&lt;p class=“red”&gt;I m a paragraph -2&lt;/p&gt;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class=“red”&gt;I m another paragraph&lt;/p&gt;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00" y="952500"/>
            <a:ext cx="836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Select all paragraphs. Add a class to them.</a:t>
            </a:r>
          </a:p>
          <a:p>
            <a:pPr algn="l"/>
            <a:r>
              <a:rPr lang="en-US" b="1" dirty="0" smtClean="0"/>
              <a:t>$(“p”).</a:t>
            </a:r>
            <a:r>
              <a:rPr lang="en-US" b="1" dirty="0" err="1" smtClean="0"/>
              <a:t>addClass</a:t>
            </a:r>
            <a:r>
              <a:rPr lang="en-US" b="1" dirty="0" smtClean="0"/>
              <a:t>(“red”);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Just pass a </a:t>
            </a:r>
            <a:r>
              <a:rPr lang="en-US" b="1" dirty="0" smtClean="0">
                <a:solidFill>
                  <a:srgbClr val="C00000"/>
                </a:solidFill>
              </a:rPr>
              <a:t>selector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$()</a:t>
            </a:r>
          </a:p>
          <a:p>
            <a:pPr algn="ctr">
              <a:buNone/>
            </a:pPr>
            <a:r>
              <a:rPr lang="en-US" dirty="0" smtClean="0"/>
              <a:t>                        What is </a:t>
            </a:r>
            <a:r>
              <a:rPr lang="en-US" sz="3600" b="1" dirty="0" smtClean="0">
                <a:solidFill>
                  <a:srgbClr val="C00000"/>
                </a:solidFill>
              </a:rPr>
              <a:t>selector?</a:t>
            </a:r>
          </a:p>
          <a:p>
            <a:pPr>
              <a:buNone/>
            </a:pPr>
            <a:endParaRPr lang="en-US" sz="3600" b="1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3600" b="1" dirty="0" smtClean="0"/>
              <a:t>Use any CSS selector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825"/>
            <a:ext cx="8229600" cy="487875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Think about your simplest </a:t>
            </a:r>
            <a:r>
              <a:rPr lang="en-US" b="1" dirty="0" err="1" smtClean="0"/>
              <a:t>css</a:t>
            </a:r>
            <a:r>
              <a:rPr lang="en-US" b="1" dirty="0" smtClean="0"/>
              <a:t> file.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8542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#header{</a:t>
            </a:r>
          </a:p>
          <a:p>
            <a:pPr algn="l"/>
            <a:r>
              <a:rPr lang="en-US" dirty="0" smtClean="0"/>
              <a:t>	margin : 0 auto;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div{</a:t>
            </a:r>
          </a:p>
          <a:p>
            <a:pPr algn="l"/>
            <a:r>
              <a:rPr lang="en-US" dirty="0" smtClean="0"/>
              <a:t>	margin : 0px;</a:t>
            </a:r>
          </a:p>
          <a:p>
            <a:pPr algn="l"/>
            <a:r>
              <a:rPr lang="en-US" dirty="0" smtClean="0"/>
              <a:t>	padding : 0px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err="1" smtClean="0"/>
              <a:t>ul.menu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…..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825"/>
            <a:ext cx="8229600" cy="48787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colored items are </a:t>
            </a:r>
            <a:r>
              <a:rPr lang="en-US" b="1" dirty="0" smtClean="0">
                <a:solidFill>
                  <a:srgbClr val="C00000"/>
                </a:solidFill>
              </a:rPr>
              <a:t>selectors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500" y="1854200"/>
            <a:ext cx="8267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#header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margin : 0 auto;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div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margin : 0px;</a:t>
            </a:r>
          </a:p>
          <a:p>
            <a:pPr algn="l"/>
            <a:r>
              <a:rPr lang="en-US" dirty="0" smtClean="0"/>
              <a:t>	padding : 0px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ul.menu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	…..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64" charset="-128"/>
                <a:cs typeface="Arial" charset="0"/>
              </a:rPr>
              <a:t>What is jQuery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7836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Fast and concise</a:t>
            </a:r>
          </a:p>
          <a:p>
            <a:r>
              <a:rPr lang="en-US" dirty="0" smtClean="0"/>
              <a:t>Simplifies the interaction between HTML and JavaScript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</a:p>
          <a:p>
            <a:r>
              <a:rPr lang="en-US" dirty="0" smtClean="0"/>
              <a:t>Selecting By Class</a:t>
            </a:r>
          </a:p>
          <a:p>
            <a:pPr lvl="1"/>
            <a:r>
              <a:rPr lang="en-US" dirty="0" smtClean="0"/>
              <a:t>$(“.updated”)</a:t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</a:p>
          <a:p>
            <a:r>
              <a:rPr lang="en-US" dirty="0" smtClean="0"/>
              <a:t>Selecting By Class</a:t>
            </a:r>
          </a:p>
          <a:p>
            <a:pPr lvl="1"/>
            <a:r>
              <a:rPr lang="en-US" dirty="0" smtClean="0"/>
              <a:t>$(“.updated”)</a:t>
            </a:r>
          </a:p>
          <a:p>
            <a:r>
              <a:rPr lang="en-US" dirty="0" smtClean="0"/>
              <a:t>Selecting by tag name</a:t>
            </a:r>
          </a:p>
          <a:p>
            <a:pPr lvl="1"/>
            <a:r>
              <a:rPr lang="en-US" dirty="0" smtClean="0"/>
              <a:t>$(“table”) 		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Selecting By Id</a:t>
            </a:r>
          </a:p>
          <a:p>
            <a:pPr lvl="1"/>
            <a:r>
              <a:rPr lang="en-US" dirty="0" smtClean="0"/>
              <a:t>$(“#header”)</a:t>
            </a:r>
          </a:p>
          <a:p>
            <a:r>
              <a:rPr lang="en-US" dirty="0" smtClean="0"/>
              <a:t>Selecting By Class</a:t>
            </a:r>
          </a:p>
          <a:p>
            <a:pPr lvl="1"/>
            <a:r>
              <a:rPr lang="en-US" dirty="0" smtClean="0"/>
              <a:t>$(“.updated”)</a:t>
            </a:r>
          </a:p>
          <a:p>
            <a:r>
              <a:rPr lang="en-US" dirty="0" smtClean="0"/>
              <a:t>Selecting by tag name</a:t>
            </a:r>
          </a:p>
          <a:p>
            <a:pPr lvl="1"/>
            <a:r>
              <a:rPr lang="en-US" dirty="0" smtClean="0"/>
              <a:t>$(“table”)</a:t>
            </a:r>
          </a:p>
          <a:p>
            <a:r>
              <a:rPr lang="en-US" dirty="0" smtClean="0"/>
              <a:t>Combine them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table.user</a:t>
            </a:r>
            <a:r>
              <a:rPr lang="en-US" dirty="0" smtClean="0"/>
              <a:t>-list”)</a:t>
            </a:r>
          </a:p>
          <a:p>
            <a:pPr lvl="1"/>
            <a:r>
              <a:rPr lang="en-US" dirty="0" smtClean="0"/>
              <a:t>$(“#footer </a:t>
            </a:r>
            <a:r>
              <a:rPr lang="en-US" dirty="0" err="1" smtClean="0"/>
              <a:t>ul.menu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086925"/>
            <a:ext cx="8229600" cy="48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Selecting using selectors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This is my page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$(“#header”)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ul.menu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ul.menu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&lt;div id=“header”&gt;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&lt;span id=“logo”&gt;Logo here…&lt;/span&gt;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class=“menu”&gt;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&gt;user name&lt;/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					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…..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&lt;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&gt;logout&lt;/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Filters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Raju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Masud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Apu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Mizan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Karim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Satisfactory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+mj-lt"/>
                <a:cs typeface="Courier New" pitchFamily="49" charset="0"/>
              </a:rPr>
              <a:t>Student list table. Lets make it zebra.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Filters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Raju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Masud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Apu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Mizan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Karim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Satisfactory 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tr:even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(“background-color”, “#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dde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jQuery?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: 19KB in size </a:t>
            </a:r>
            <a:r>
              <a:rPr lang="en-US" i="1" dirty="0" smtClean="0"/>
              <a:t>(Minified and </a:t>
            </a:r>
            <a:r>
              <a:rPr lang="en-US" i="1" dirty="0" err="1" smtClean="0"/>
              <a:t>Gzipped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CSS1 - 3 Complaint </a:t>
            </a:r>
          </a:p>
          <a:p>
            <a:r>
              <a:rPr lang="it-IT" dirty="0" smtClean="0"/>
              <a:t>Cross Browser </a:t>
            </a:r>
          </a:p>
          <a:p>
            <a:pPr lvl="1"/>
            <a:r>
              <a:rPr lang="it-IT" dirty="0" smtClean="0"/>
              <a:t>(IE 6.0+, FF 2+, Safari 3.0+, Opera 9.0+, Chrome)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  <a:p>
            <a:r>
              <a:rPr lang="en-US" dirty="0" smtClean="0"/>
              <a:t>Content Filters:</a:t>
            </a:r>
          </a:p>
          <a:p>
            <a:pPr lvl="1"/>
            <a:r>
              <a:rPr lang="en-US" dirty="0" smtClean="0"/>
              <a:t>:empty , :contains(text), :has(selector),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Filters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Comment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Comment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Satisfactory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tr:even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(“background-color”, “#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dde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td.comment:empty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”).text(“No Comment”);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4678363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  <a:p>
            <a:r>
              <a:rPr lang="en-US" dirty="0" smtClean="0"/>
              <a:t>Content Filters:</a:t>
            </a:r>
          </a:p>
          <a:p>
            <a:pPr lvl="1"/>
            <a:r>
              <a:rPr lang="en-US" dirty="0" smtClean="0"/>
              <a:t>:empty , :contains(text), :has(selector), …..</a:t>
            </a:r>
          </a:p>
          <a:p>
            <a:r>
              <a:rPr lang="en-US" dirty="0" smtClean="0"/>
              <a:t>Attribute Filters: </a:t>
            </a:r>
          </a:p>
          <a:p>
            <a:pPr lvl="1"/>
            <a:r>
              <a:rPr lang="en-US" dirty="0" smtClean="0"/>
              <a:t>[attribute], [attribute=value], [attribute!=value],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Filters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6400" y="33226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XII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IX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XII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Comment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XII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Comment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VI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Satisfactory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1460500"/>
            <a:ext cx="816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tr:even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(“background-color”, “#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dde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algn="l"/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$(“#students 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td.comment:empty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”).text(“No Comment”);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$(“#students td[align=‘center']").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(“ocean”);</a:t>
            </a: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filters for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025"/>
            <a:ext cx="8229600" cy="3815275"/>
          </a:xfrm>
        </p:spPr>
        <p:txBody>
          <a:bodyPr/>
          <a:lstStyle/>
          <a:p>
            <a:r>
              <a:rPr lang="en-US" dirty="0" smtClean="0"/>
              <a:t>Basic Filters</a:t>
            </a:r>
          </a:p>
          <a:p>
            <a:pPr lvl="1"/>
            <a:r>
              <a:rPr lang="en-US" dirty="0" smtClean="0"/>
              <a:t>:first, :last, :even, :odd, …...</a:t>
            </a:r>
          </a:p>
          <a:p>
            <a:r>
              <a:rPr lang="en-US" dirty="0" smtClean="0"/>
              <a:t>Content Filters:</a:t>
            </a:r>
          </a:p>
          <a:p>
            <a:pPr lvl="1"/>
            <a:r>
              <a:rPr lang="en-US" dirty="0" smtClean="0"/>
              <a:t>:empty , :contains(text), :has(selector), …..</a:t>
            </a:r>
          </a:p>
          <a:p>
            <a:r>
              <a:rPr lang="en-US" dirty="0" smtClean="0"/>
              <a:t>Attribute Filters: </a:t>
            </a:r>
          </a:p>
          <a:p>
            <a:pPr lvl="1"/>
            <a:r>
              <a:rPr lang="en-US" dirty="0" smtClean="0"/>
              <a:t>[attribute], [attribute=value], [attribute!=value], …..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:input, :text, :submit, :password, …..</a:t>
            </a:r>
          </a:p>
          <a:p>
            <a:pPr lvl="1"/>
            <a:r>
              <a:rPr lang="en-US" dirty="0" smtClean="0"/>
              <a:t>:enabled, :disabled, :checked,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Selector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" y="1460500"/>
            <a:ext cx="795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$(":submit")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.click(function(e){ … });</a:t>
            </a:r>
          </a:p>
          <a:p>
            <a:pPr algn="l"/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input:disabled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(“You cannot change me");</a:t>
            </a:r>
          </a:p>
          <a:p>
            <a:pPr algn="l"/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$(“#form-id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input:checked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(“selected”);</a:t>
            </a:r>
          </a:p>
          <a:p>
            <a:pPr algn="l"/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we can Select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perform some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action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before(), after(), append(), </a:t>
            </a:r>
            <a:r>
              <a:rPr lang="en-US" dirty="0" err="1" smtClean="0"/>
              <a:t>appendTo</a:t>
            </a:r>
            <a:r>
              <a:rPr lang="en-US" dirty="0" smtClean="0"/>
              <a:t>(),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$(“p”)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 id=“contents”&gt;&lt;/div&gt;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the best&lt;/p&gt;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$(“p”).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(“#contents”);</a:t>
            </a: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the best&lt;/p&gt;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jQuery?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: 19KB in size </a:t>
            </a:r>
            <a:r>
              <a:rPr lang="en-US" i="1" dirty="0" smtClean="0"/>
              <a:t>(Minified and </a:t>
            </a:r>
            <a:r>
              <a:rPr lang="en-US" i="1" dirty="0" err="1" smtClean="0"/>
              <a:t>Gzipped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CSS1 - 3 Complaint </a:t>
            </a:r>
          </a:p>
          <a:p>
            <a:r>
              <a:rPr lang="it-IT" dirty="0" smtClean="0"/>
              <a:t>Cross Browser </a:t>
            </a:r>
          </a:p>
          <a:p>
            <a:pPr lvl="1"/>
            <a:r>
              <a:rPr lang="it-IT" dirty="0" smtClean="0"/>
              <a:t>(IE 6.0+, FF 2+, Safari 3.0+, Opera 9.0+, Chrome)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9800" y="3352800"/>
            <a:ext cx="673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Great Community</a:t>
            </a:r>
            <a:r>
              <a:rPr lang="en-US" dirty="0" smtClean="0"/>
              <a:t>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Plugins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Tutorials</a:t>
            </a:r>
            <a:r>
              <a:rPr lang="en-US" dirty="0" smtClean="0"/>
              <a:t>              </a:t>
            </a:r>
            <a:r>
              <a:rPr lang="en-US" b="1" dirty="0" err="1" smtClean="0">
                <a:solidFill>
                  <a:srgbClr val="7030A0"/>
                </a:solidFill>
              </a:rPr>
              <a:t>TestCoverage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Open (free) license</a:t>
            </a:r>
            <a:r>
              <a:rPr lang="en-US" dirty="0" smtClean="0"/>
              <a:t>                      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Books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Move all paragraphs in div with id “contents”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$(“p”).</a:t>
            </a:r>
            <a:r>
              <a:rPr lang="en-US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appendTo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(“#contents”);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$(“h1”).append(“ Dom Manipulation”);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Dom Manipulation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the best&lt;/p&gt;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before(), after(), append(), </a:t>
            </a:r>
            <a:r>
              <a:rPr lang="en-US" dirty="0" err="1" smtClean="0"/>
              <a:t>appendTo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(), </a:t>
            </a:r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attr</a:t>
            </a:r>
            <a:r>
              <a:rPr lang="en-US" dirty="0" smtClean="0"/>
              <a:t>(), html(), </a:t>
            </a:r>
            <a:r>
              <a:rPr lang="en-US" dirty="0" err="1" smtClean="0"/>
              <a:t>val</a:t>
            </a:r>
            <a:r>
              <a:rPr lang="en-US" dirty="0" smtClean="0"/>
              <a:t>(), 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+mj-lt"/>
                <a:cs typeface="Courier New" pitchFamily="49" charset="0"/>
              </a:rPr>
              <a:t>Make the texts of last paragraph bold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$(“#contents p:last”).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(“color”, “green”);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&lt;h1&gt;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Dom Manipulation&lt;/h1&gt;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 id=“contents”&gt;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 &gt;jQuery is good&lt;/p&gt;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&lt;p&gt;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better&lt;/p&gt;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&lt;p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style=“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color:green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&gt;jQuery is the best&lt;/p&gt;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Attributes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cs typeface="Courier New" pitchFamily="49" charset="0"/>
              </a:rPr>
              <a:t>Setting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(“align”, “left”);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.html(“&amp;copy; 2009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ajaxray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(“Spiderman”); </a:t>
            </a:r>
            <a:endParaRPr lang="en-US" b="1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Attributes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cs typeface="Courier New" pitchFamily="49" charset="0"/>
              </a:rPr>
              <a:t>Setting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(“align”, “left”);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.html(“&amp;copy; 2009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ajaxray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(“Spiderman”); </a:t>
            </a:r>
            <a:endParaRPr lang="en-US" b="1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b="1" dirty="0" smtClean="0">
              <a:latin typeface="+mj-lt"/>
              <a:cs typeface="Courier New" pitchFamily="49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cs typeface="Courier New" pitchFamily="49" charset="0"/>
              </a:rPr>
              <a:t>Getting</a:t>
            </a:r>
          </a:p>
          <a:p>
            <a:pPr algn="ctr">
              <a:spcBef>
                <a:spcPts val="0"/>
              </a:spcBef>
              <a:buNone/>
            </a:pPr>
            <a:endParaRPr lang="en-US" b="1" dirty="0" smtClean="0">
              <a:cs typeface="Courier New" pitchFamily="49" charset="0"/>
            </a:endParaRP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allignment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img.logo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(“align”);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copyright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p.copyright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”).html();</a:t>
            </a:r>
            <a:endParaRPr lang="en-US" b="1" dirty="0" smtClean="0">
              <a:cs typeface="Courier New" pitchFamily="49" charset="0"/>
            </a:endParaRP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username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input#name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before(), after(), append(), </a:t>
            </a:r>
            <a:r>
              <a:rPr lang="en-US" dirty="0" err="1" smtClean="0"/>
              <a:t>appendTo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(), </a:t>
            </a:r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attr</a:t>
            </a:r>
            <a:r>
              <a:rPr lang="en-US" dirty="0" smtClean="0"/>
              <a:t>(), html(), </a:t>
            </a:r>
            <a:r>
              <a:rPr lang="en-US" dirty="0" err="1" smtClean="0"/>
              <a:t>val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click(), bind(), unbind(), live(), 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Start when DOM is ready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$(document).ready(function(){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eventName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function(){…}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Bind all interactions on events.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(function(){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$(“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”).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$(this).hide();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&lt;span id=“message”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click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=“…”&gt; blah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blah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&lt;/span&gt;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2946400" y="3225800"/>
            <a:ext cx="14732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You can fire events manually.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$(document).ready(function(){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span#message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		$(this).hide();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})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$(“#form-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id:reset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”).click();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before(), after(), append(), </a:t>
            </a:r>
            <a:r>
              <a:rPr lang="en-US" dirty="0" err="1" smtClean="0"/>
              <a:t>appendTo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(), </a:t>
            </a:r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attr</a:t>
            </a:r>
            <a:r>
              <a:rPr lang="en-US" dirty="0" smtClean="0"/>
              <a:t>(), html(), </a:t>
            </a:r>
            <a:r>
              <a:rPr lang="en-US" dirty="0" err="1" smtClean="0"/>
              <a:t>val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click(), bind(), unbind(), live(), …..</a:t>
            </a:r>
          </a:p>
          <a:p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hide(), </a:t>
            </a:r>
            <a:r>
              <a:rPr lang="en-US" dirty="0" err="1" smtClean="0"/>
              <a:t>fadeOut</a:t>
            </a:r>
            <a:r>
              <a:rPr lang="en-US" dirty="0" smtClean="0"/>
              <a:t>(), toggle(), animate(), 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ajax</a:t>
            </a:r>
            <a:r>
              <a:rPr lang="en-US" dirty="0" smtClean="0"/>
              <a:t> and DOM manipulation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425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document.ELEMENT_NODE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document.ELEMENT_NODE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document.ATTRIBUTE_NODE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2;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document.TEXT_NODE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3;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document.CDATA_SECTION_NODE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4;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document.ENTITY_REFERENCE_NODE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5;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document.ENTITY_NODE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6;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document.PROCESSING_INSTRUCTION_NODE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document.COMMENT_NODE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8;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document.DOCUMENT_NODE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9;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document.DOCUMENT_TYPE_NODE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10;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document.DOCUMENT_FRAGMENT_NODE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11;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document.NOTATION_NODE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12; }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document._importNode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function(node,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allChildren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 { switch 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node.nodeType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 { case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document.ELEMENT_NODE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(node » 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 /* does the node have any attributes to add? */ if 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» .length &gt; 0) for 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node.attributes.length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; »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newNode.setAttribute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» 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node.getAttribute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node.attributes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++] » .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)); /* are we going after children too, and does » the node have any? */ if 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allChildren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node.childNodes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&amp;&amp; »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node.childNodes.length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&gt; 0) for 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node.childNodes.length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; »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il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newNode.appendChild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document._importNode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 » 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node.childNodes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++],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allChildren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)); return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; break; case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document.TEXT_NODE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: case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document.CDATA_SECTION_NODE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: case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document.COMMENT_NODE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: return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document.createTextNode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node.nodeValue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); break; } }; </a:t>
            </a: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i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www.alistapart.com/articles/crossbrowserscripting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When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urier New" pitchFamily="49" charset="0"/>
              </a:rPr>
              <a:t>show-cart</a:t>
            </a:r>
            <a:r>
              <a:rPr lang="en-US" dirty="0" smtClean="0">
                <a:latin typeface="+mn-lt"/>
                <a:cs typeface="Courier New" pitchFamily="49" charset="0"/>
              </a:rPr>
              <a:t>” link clicked, slide up/down “</a:t>
            </a:r>
            <a:r>
              <a:rPr lang="en-US" dirty="0" smtClean="0">
                <a:solidFill>
                  <a:srgbClr val="7030A0"/>
                </a:solidFill>
                <a:latin typeface="+mn-lt"/>
                <a:cs typeface="Courier New" pitchFamily="49" charset="0"/>
              </a:rPr>
              <a:t>cart</a:t>
            </a:r>
            <a:r>
              <a:rPr lang="en-US" dirty="0" smtClean="0">
                <a:latin typeface="+mn-lt"/>
                <a:cs typeface="Courier New" pitchFamily="49" charset="0"/>
              </a:rPr>
              <a:t>” div.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a#show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-cart”).click(function(){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$(“#cart”)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Build your custom animation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$(“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a#show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-cart”).click(function(){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$(“#cart”)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slideToggle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$("#showdown").click(function(){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$("#my-div").animate({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width: "70%",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opacity: 0.4,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"3em“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},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);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</a:p>
          <a:p>
            <a:pPr lvl="1"/>
            <a:r>
              <a:rPr lang="en-US" dirty="0" smtClean="0"/>
              <a:t>before(), after(), append(), </a:t>
            </a:r>
            <a:r>
              <a:rPr lang="en-US" dirty="0" err="1" smtClean="0"/>
              <a:t>appendTo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(), </a:t>
            </a:r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attr</a:t>
            </a:r>
            <a:r>
              <a:rPr lang="en-US" dirty="0" smtClean="0"/>
              <a:t>(), html(), </a:t>
            </a:r>
            <a:r>
              <a:rPr lang="en-US" dirty="0" err="1" smtClean="0"/>
              <a:t>val</a:t>
            </a:r>
            <a:r>
              <a:rPr lang="en-US" dirty="0" smtClean="0"/>
              <a:t>(), …..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click(), bind(), unbind(), live(), …..</a:t>
            </a:r>
          </a:p>
          <a:p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hide(), </a:t>
            </a:r>
            <a:r>
              <a:rPr lang="en-US" dirty="0" err="1" smtClean="0"/>
              <a:t>fadeOut</a:t>
            </a:r>
            <a:r>
              <a:rPr lang="en-US" dirty="0" smtClean="0"/>
              <a:t>(), toggle(), animate(), …..</a:t>
            </a:r>
          </a:p>
          <a:p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load(), get(), </a:t>
            </a:r>
            <a:r>
              <a:rPr lang="en-US" dirty="0" err="1" smtClean="0"/>
              <a:t>ajax</a:t>
            </a:r>
            <a:r>
              <a:rPr lang="en-US" dirty="0" smtClean="0"/>
              <a:t>(), </a:t>
            </a:r>
            <a:r>
              <a:rPr lang="en-US" dirty="0" err="1" smtClean="0"/>
              <a:t>getJSON</a:t>
            </a:r>
            <a:r>
              <a:rPr lang="en-US" dirty="0" smtClean="0"/>
              <a:t>(), 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Load a page in a container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$(“#comments”).load(“/get_comments.php”);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$(“#comments”).load(“/get_comments.php”, {max : 5});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Send </a:t>
            </a:r>
            <a:r>
              <a:rPr lang="en-US" dirty="0" err="1" smtClean="0">
                <a:cs typeface="Courier New" pitchFamily="49" charset="0"/>
              </a:rPr>
              <a:t>ajax</a:t>
            </a:r>
            <a:r>
              <a:rPr lang="en-US" dirty="0" smtClean="0">
                <a:cs typeface="Courier New" pitchFamily="49" charset="0"/>
              </a:rPr>
              <a:t> request with data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$.get(“/edit_comment.php",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{id: 102, comment: “I m edited"}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You can send serialized form as data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$.get(“/edit_comment.php",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$(“#edit-comment”).serialize()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id=102&amp;comment=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I+m+edited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3124200" y="2578100"/>
            <a:ext cx="1257300" cy="96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Set a callback function for handling response data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$.get(“edit_comment.php",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   $(“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form#cmm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-edit”).serialize(),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function(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if(data == “success”)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alert(“Comment Edited!”);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jQuery methods return jQuery object</a:t>
            </a:r>
          </a:p>
          <a:p>
            <a:r>
              <a:rPr lang="en-US" dirty="0" smtClean="0"/>
              <a:t>You can chain them together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jQuery methods return jQuery object</a:t>
            </a:r>
          </a:p>
          <a:p>
            <a:r>
              <a:rPr lang="en-US" dirty="0" smtClean="0"/>
              <a:t>You can chain them together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$(“#deleted”).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(“red”).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fadeOut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$(“:button”).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(“Click Me”).click(function(){…})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jQuery methods return jQuery object</a:t>
            </a:r>
          </a:p>
          <a:p>
            <a:r>
              <a:rPr lang="en-US" dirty="0" smtClean="0"/>
              <a:t>You can chain them together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$(“#deleted”).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(“red”).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fadeOut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(“slow”);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$(“:button”).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(“Click Me”).click(function(){…})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will not work -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$(“:button”).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().click(function(){…})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5549900"/>
            <a:ext cx="356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This method will return string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2908300" y="5118100"/>
            <a:ext cx="52070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It’s just a single line in jQuery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$(“#content”).load(“page.html #content”);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 is extensible.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jQuery </a:t>
            </a:r>
            <a:r>
              <a:rPr lang="en-US" b="1" dirty="0" err="1" smtClean="0"/>
              <a:t>lightBox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http://leandrovieira.com/projects/jquery/lightbox/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025" y="2343150"/>
            <a:ext cx="72199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Slider </a:t>
            </a:r>
            <a:r>
              <a:rPr lang="en-US" b="1" dirty="0" err="1" smtClean="0"/>
              <a:t>Plugins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hlinkClick r:id="rId3"/>
              </a:rPr>
              <a:t>http://www.hieu.co.uk/blog/index.php/imageswitch/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>
                <a:hlinkClick r:id="rId4"/>
              </a:rPr>
              <a:t>http://medienfreunde.com/lab/innerfade/</a:t>
            </a:r>
            <a:r>
              <a:rPr lang="en-US" dirty="0" smtClean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2247900"/>
            <a:ext cx="61817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97288" y="2992438"/>
            <a:ext cx="44672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thousands of more…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http://plugins.jquery.com/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highly interactive web applications</a:t>
            </a:r>
            <a:endParaRPr lang="en-US" dirty="0"/>
          </a:p>
        </p:txBody>
      </p:sp>
      <p:pic>
        <p:nvPicPr>
          <p:cNvPr id="9" name="Picture 8" descr="home-nav-doc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12" y="4070490"/>
            <a:ext cx="1647825" cy="1219200"/>
          </a:xfrm>
          <a:prstGeom prst="rect">
            <a:avLst/>
          </a:prstGeom>
        </p:spPr>
      </p:pic>
      <p:pic>
        <p:nvPicPr>
          <p:cNvPr id="10" name="Picture 9" descr="home-nav-theme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462" y="4070490"/>
            <a:ext cx="1647825" cy="1219200"/>
          </a:xfrm>
          <a:prstGeom prst="rect">
            <a:avLst/>
          </a:prstGeom>
        </p:spPr>
      </p:pic>
      <p:pic>
        <p:nvPicPr>
          <p:cNvPr id="11" name="Picture 10" descr="home-nav-widgets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12" y="4070490"/>
            <a:ext cx="164782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 – Interactions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05350" y="1994694"/>
            <a:ext cx="18669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75" y="2033588"/>
            <a:ext cx="2990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5725" y="3195638"/>
            <a:ext cx="29527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3613" y="3881438"/>
            <a:ext cx="31527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1303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Draggale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Droppable, Resizable, Selectable,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Sortable</a:t>
            </a:r>
            <a:r>
              <a:rPr lang="en-US" sz="1800" dirty="0" smtClean="0">
                <a:cs typeface="Arial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 – </a:t>
            </a:r>
            <a:r>
              <a:rPr lang="en-US" dirty="0" err="1" smtClean="0"/>
              <a:t>Sortable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6991" y="2471738"/>
            <a:ext cx="3879684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40925"/>
            <a:ext cx="8229600" cy="1072075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$("#items").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sortable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 – Widgets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63" y="2143125"/>
            <a:ext cx="49434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75" y="5314950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3875" y="2081213"/>
            <a:ext cx="2914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11303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(Accordion,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Datepicker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Dialog,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Progressbar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Slider, Tabs</a:t>
            </a:r>
            <a:r>
              <a:rPr lang="en-US" sz="1800" dirty="0" smtClean="0">
                <a:cs typeface="Arial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64350" y="3201988"/>
            <a:ext cx="18669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9888" y="3738563"/>
            <a:ext cx="37814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 – </a:t>
            </a:r>
            <a:r>
              <a:rPr lang="en-US" dirty="0" err="1" smtClean="0"/>
              <a:t>Datepicker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900" y="1447800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$("#date").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datepicker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1175" y="2649538"/>
            <a:ext cx="2914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will match your site?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577013" y="1484313"/>
            <a:ext cx="18573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7013" y="3757613"/>
            <a:ext cx="18573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850" y="1484313"/>
            <a:ext cx="18573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7850" y="3757613"/>
            <a:ext cx="18669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16313" y="3757613"/>
            <a:ext cx="2009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92513" y="1484313"/>
            <a:ext cx="18573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Who’s using jQuery?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5025" y="1539081"/>
            <a:ext cx="1428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2838450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471863"/>
            <a:ext cx="1990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20950" y="4154488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68963" y="3636963"/>
            <a:ext cx="9810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2175" y="3848100"/>
            <a:ext cx="1009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30838" y="2849563"/>
            <a:ext cx="1685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86225" y="2435225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31063" y="1471613"/>
            <a:ext cx="1057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58825" y="2757488"/>
            <a:ext cx="1428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1825" y="3998913"/>
            <a:ext cx="1352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900363" y="1576388"/>
            <a:ext cx="1362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79975" y="1595438"/>
            <a:ext cx="1390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040188" y="4108450"/>
            <a:ext cx="11906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89200" y="2381250"/>
            <a:ext cx="1219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295400" y="5168900"/>
            <a:ext cx="641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18"/>
              </a:rPr>
              <a:t>http://docs.jquery.com/Sites_Using_jQuery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Designing a jQuery UI theme - </a:t>
            </a:r>
            <a:r>
              <a:rPr lang="en-US" b="1" dirty="0" err="1" smtClean="0"/>
              <a:t>Themeroller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66940" y="1079500"/>
            <a:ext cx="6254660" cy="459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174321" y="5700068"/>
            <a:ext cx="4473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http://ui.jquery.com/themeroller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Anis </a:t>
            </a:r>
            <a:r>
              <a:rPr lang="en-US" dirty="0" err="1" smtClean="0"/>
              <a:t>uddin</a:t>
            </a:r>
            <a:r>
              <a:rPr lang="en-US" dirty="0" smtClean="0"/>
              <a:t> Ahmad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Sr. Software Engineer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Right Brain Solution Ltd.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http://ajaxray.com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 anchor="ctr"/>
          <a:lstStyle/>
          <a:p>
            <a:pPr algn="ctr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64" charset="-128"/>
                <a:cs typeface="Arial" charset="0"/>
              </a:rPr>
              <a:t>Questions?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/>
          </p:cNvSpPr>
          <p:nvPr>
            <p:ph type="ctrTitle"/>
          </p:nvPr>
        </p:nvSpPr>
        <p:spPr>
          <a:xfrm>
            <a:off x="685800" y="2587625"/>
            <a:ext cx="7772400" cy="1470025"/>
          </a:xfrm>
        </p:spPr>
        <p:txBody>
          <a:bodyPr anchor="ctr"/>
          <a:lstStyle/>
          <a:p>
            <a:pPr algn="ctr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-64" charset="-128"/>
                <a:cs typeface="Arial" charset="0"/>
              </a:rPr>
              <a:t>THANK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Dominating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Google trends comparison of last JS framework 12 months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200" dirty="0" smtClean="0">
                <a:hlinkClick r:id="rId3"/>
              </a:rPr>
              <a:t>http://www.google.com/trends?q=jQuery%2C+prototype%2C+yui%2C+dojo%2C+mootools&amp;ctab=0&amp;geo=all&amp;date=ytd&amp;sort=0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2125" y="2060575"/>
            <a:ext cx="56197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3195125"/>
            <a:ext cx="8229600" cy="158007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Download jQuery</a:t>
            </a:r>
          </a:p>
          <a:p>
            <a:pPr lvl="1" algn="ctr">
              <a:buNone/>
            </a:pPr>
            <a:r>
              <a:rPr lang="en-US" dirty="0" smtClean="0">
                <a:hlinkClick r:id="rId3"/>
              </a:rPr>
              <a:t>http://docs.jquery.com/Downloading_jQuery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6">
      <a:dk1>
        <a:srgbClr val="5A5A5A"/>
      </a:dk1>
      <a:lt1>
        <a:srgbClr val="FFFFFF"/>
      </a:lt1>
      <a:dk2>
        <a:srgbClr val="404040"/>
      </a:dk2>
      <a:lt2>
        <a:srgbClr val="C0C0C0"/>
      </a:lt2>
      <a:accent1>
        <a:srgbClr val="59A8F1"/>
      </a:accent1>
      <a:accent2>
        <a:srgbClr val="FFB400"/>
      </a:accent2>
      <a:accent3>
        <a:srgbClr val="FFFFFF"/>
      </a:accent3>
      <a:accent4>
        <a:srgbClr val="4C4C4C"/>
      </a:accent4>
      <a:accent5>
        <a:srgbClr val="B5D1F7"/>
      </a:accent5>
      <a:accent6>
        <a:srgbClr val="E7A300"/>
      </a:accent6>
      <a:hlink>
        <a:srgbClr val="75BD18"/>
      </a:hlink>
      <a:folHlink>
        <a:srgbClr val="584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5A5A5A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4C4C4C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5A5A5A"/>
        </a:dk1>
        <a:lt1>
          <a:srgbClr val="FFFFFF"/>
        </a:lt1>
        <a:dk2>
          <a:srgbClr val="404040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4C4C4C"/>
        </a:accent4>
        <a:accent5>
          <a:srgbClr val="AABBDF"/>
        </a:accent5>
        <a:accent6>
          <a:srgbClr val="008EC4"/>
        </a:accent6>
        <a:hlink>
          <a:srgbClr val="C0B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5A5A5A"/>
        </a:dk1>
        <a:lt1>
          <a:srgbClr val="FFFFFF"/>
        </a:lt1>
        <a:dk2>
          <a:srgbClr val="404040"/>
        </a:dk2>
        <a:lt2>
          <a:srgbClr val="C0C0C0"/>
        </a:lt2>
        <a:accent1>
          <a:srgbClr val="59A8F1"/>
        </a:accent1>
        <a:accent2>
          <a:srgbClr val="FFB400"/>
        </a:accent2>
        <a:accent3>
          <a:srgbClr val="FFFFFF"/>
        </a:accent3>
        <a:accent4>
          <a:srgbClr val="4C4C4C"/>
        </a:accent4>
        <a:accent5>
          <a:srgbClr val="B5D1F7"/>
        </a:accent5>
        <a:accent6>
          <a:srgbClr val="E7A300"/>
        </a:accent6>
        <a:hlink>
          <a:srgbClr val="75BD18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5A5A5A"/>
        </a:dk1>
        <a:lt1>
          <a:srgbClr val="FFFFFF"/>
        </a:lt1>
        <a:dk2>
          <a:srgbClr val="404040"/>
        </a:dk2>
        <a:lt2>
          <a:srgbClr val="C0C0C0"/>
        </a:lt2>
        <a:accent1>
          <a:srgbClr val="59A8F1"/>
        </a:accent1>
        <a:accent2>
          <a:srgbClr val="FFB400"/>
        </a:accent2>
        <a:accent3>
          <a:srgbClr val="FFFFFF"/>
        </a:accent3>
        <a:accent4>
          <a:srgbClr val="4C4C4C"/>
        </a:accent4>
        <a:accent5>
          <a:srgbClr val="B5D1F7"/>
        </a:accent5>
        <a:accent6>
          <a:srgbClr val="E7A300"/>
        </a:accent6>
        <a:hlink>
          <a:srgbClr val="75BD18"/>
        </a:hlink>
        <a:folHlink>
          <a:srgbClr val="584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36607</TotalTime>
  <Words>1781</Words>
  <Application>Microsoft Office PowerPoint</Application>
  <PresentationFormat>On-screen Show (4:3)</PresentationFormat>
  <Paragraphs>692</Paragraphs>
  <Slides>73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Slide 1</vt:lpstr>
      <vt:lpstr>What is jQuery</vt:lpstr>
      <vt:lpstr>Why jQuery?</vt:lpstr>
      <vt:lpstr>Why jQuery?</vt:lpstr>
      <vt:lpstr>A ajax and DOM manipulation example</vt:lpstr>
      <vt:lpstr>It’s just a single line in jQuery</vt:lpstr>
      <vt:lpstr>Who’s using jQuery?</vt:lpstr>
      <vt:lpstr>Dominating the world</vt:lpstr>
      <vt:lpstr>Let’s Start </vt:lpstr>
      <vt:lpstr>Embed in you page</vt:lpstr>
      <vt:lpstr>Embed in you page</vt:lpstr>
      <vt:lpstr>  $(“div”).addClass(“xyz”); </vt:lpstr>
      <vt:lpstr>A Basic Example</vt:lpstr>
      <vt:lpstr>A Basic Example</vt:lpstr>
      <vt:lpstr>A Basic Example</vt:lpstr>
      <vt:lpstr>Selector Basics</vt:lpstr>
      <vt:lpstr>Selector Basics</vt:lpstr>
      <vt:lpstr>Selector Basics</vt:lpstr>
      <vt:lpstr>Selector Basics</vt:lpstr>
      <vt:lpstr>Selector Basics</vt:lpstr>
      <vt:lpstr>Selector Basics</vt:lpstr>
      <vt:lpstr>Selector Basics</vt:lpstr>
      <vt:lpstr>Basic Selector Example</vt:lpstr>
      <vt:lpstr>Basic Selector Example</vt:lpstr>
      <vt:lpstr>Basic Selector Example</vt:lpstr>
      <vt:lpstr>Basic Selector Example</vt:lpstr>
      <vt:lpstr>Using filters for selecting</vt:lpstr>
      <vt:lpstr>Basic Filters Example</vt:lpstr>
      <vt:lpstr>Basic Filters Example</vt:lpstr>
      <vt:lpstr>Using filters for selecting</vt:lpstr>
      <vt:lpstr>Content Filters Example</vt:lpstr>
      <vt:lpstr>Using filters for selecting</vt:lpstr>
      <vt:lpstr>Attribute Filters Example</vt:lpstr>
      <vt:lpstr>Using filters for selecting</vt:lpstr>
      <vt:lpstr>Forms Selector Example</vt:lpstr>
      <vt:lpstr>Now we can Select </vt:lpstr>
      <vt:lpstr>jQuery Methods</vt:lpstr>
      <vt:lpstr>Dom Manipulation Example</vt:lpstr>
      <vt:lpstr>Dom Manipulation Example</vt:lpstr>
      <vt:lpstr>Dom Manipulation Example</vt:lpstr>
      <vt:lpstr>jQuery Methods</vt:lpstr>
      <vt:lpstr>Attributes Example</vt:lpstr>
      <vt:lpstr>More Attributes Example</vt:lpstr>
      <vt:lpstr>More Attributes Example</vt:lpstr>
      <vt:lpstr>jQuery Methods</vt:lpstr>
      <vt:lpstr>Event Example</vt:lpstr>
      <vt:lpstr>Event Example</vt:lpstr>
      <vt:lpstr>Event Example</vt:lpstr>
      <vt:lpstr>jQuery Methods</vt:lpstr>
      <vt:lpstr>Effects Example</vt:lpstr>
      <vt:lpstr>Effects Example</vt:lpstr>
      <vt:lpstr>jQuery Methods</vt:lpstr>
      <vt:lpstr>Ajax Examples</vt:lpstr>
      <vt:lpstr>Ajax Examples</vt:lpstr>
      <vt:lpstr>Ajax Examples</vt:lpstr>
      <vt:lpstr>Ajax Examples</vt:lpstr>
      <vt:lpstr>Chaining Methods</vt:lpstr>
      <vt:lpstr>Chaining Methods</vt:lpstr>
      <vt:lpstr>Chaining Methods</vt:lpstr>
      <vt:lpstr>jQuery Plugins</vt:lpstr>
      <vt:lpstr>jQuery Plugins</vt:lpstr>
      <vt:lpstr>jQuery Plugins</vt:lpstr>
      <vt:lpstr>And thousands of more… </vt:lpstr>
      <vt:lpstr>jQuery UI</vt:lpstr>
      <vt:lpstr>jQuery UI – Interactions </vt:lpstr>
      <vt:lpstr>jQuery UI – Sortable Example</vt:lpstr>
      <vt:lpstr>jQuery UI – Widgets</vt:lpstr>
      <vt:lpstr>jQuery UI – Datepicker Example</vt:lpstr>
      <vt:lpstr>Which one will match your site?</vt:lpstr>
      <vt:lpstr>Designing a jQuery UI theme - Themeroller</vt:lpstr>
      <vt:lpstr>Anis uddin Ahmad</vt:lpstr>
      <vt:lpstr>Questions?</vt:lpstr>
      <vt:lpstr>THANK YOU</vt:lpstr>
    </vt:vector>
  </TitlesOfParts>
  <Company>Pixelmatrix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abilities</dc:title>
  <dc:creator>Alan Smithie</dc:creator>
  <cp:lastModifiedBy>Anis</cp:lastModifiedBy>
  <cp:revision>522</cp:revision>
  <dcterms:created xsi:type="dcterms:W3CDTF">2008-03-10T16:35:30Z</dcterms:created>
  <dcterms:modified xsi:type="dcterms:W3CDTF">2009-05-17T05:49:49Z</dcterms:modified>
</cp:coreProperties>
</file>