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9" r:id="rId3"/>
    <p:sldId id="371" r:id="rId4"/>
    <p:sldId id="377" r:id="rId5"/>
    <p:sldId id="379" r:id="rId6"/>
    <p:sldId id="380" r:id="rId7"/>
    <p:sldId id="370" r:id="rId8"/>
    <p:sldId id="378" r:id="rId9"/>
    <p:sldId id="372" r:id="rId10"/>
    <p:sldId id="376" r:id="rId11"/>
    <p:sldId id="381" r:id="rId12"/>
    <p:sldId id="382" r:id="rId13"/>
    <p:sldId id="375" r:id="rId14"/>
    <p:sldId id="374" r:id="rId15"/>
    <p:sldId id="383" r:id="rId16"/>
    <p:sldId id="389" r:id="rId17"/>
    <p:sldId id="388" r:id="rId18"/>
    <p:sldId id="387" r:id="rId19"/>
    <p:sldId id="386" r:id="rId20"/>
    <p:sldId id="385" r:id="rId21"/>
    <p:sldId id="384" r:id="rId22"/>
    <p:sldId id="367" r:id="rId23"/>
    <p:sldId id="33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690" autoAdjust="0"/>
  </p:normalViewPr>
  <p:slideViewPr>
    <p:cSldViewPr snapToGrid="0" snapToObjects="1">
      <p:cViewPr>
        <p:scale>
          <a:sx n="87" d="100"/>
          <a:sy n="87" d="100"/>
        </p:scale>
        <p:origin x="-230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11/09/2015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11/09/2015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Friday, September 11,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Friday, September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9681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PHP Overview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PHP Programming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103" y="6232112"/>
            <a:ext cx="24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SEP,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2770" y="4199706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Nguyễn</a:t>
            </a:r>
            <a:r>
              <a:rPr lang="en-US" sz="2000" b="1" i="1" dirty="0" smtClean="0">
                <a:solidFill>
                  <a:srgbClr val="0E5EA5"/>
                </a:solidFill>
              </a:rPr>
              <a:t> Phi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Linh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  <p:pic>
        <p:nvPicPr>
          <p:cNvPr id="10" name="Picture 9" descr="PHP-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45" y="5142958"/>
            <a:ext cx="2811590" cy="1489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Install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4931229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install a web server</a:t>
            </a: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install PHP</a:t>
            </a: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install a database</a:t>
            </a: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pPr>
              <a:buNone/>
            </a:pPr>
            <a:r>
              <a:rPr lang="en-US" sz="2000" dirty="0" smtClean="0">
                <a:latin typeface="Avenir Medium"/>
              </a:rPr>
              <a:t>ref: </a:t>
            </a:r>
            <a:r>
              <a:rPr lang="en-US" sz="2000" u="sng" dirty="0" smtClean="0">
                <a:solidFill>
                  <a:srgbClr val="0000FF"/>
                </a:solidFill>
                <a:latin typeface="Avenir Medium"/>
              </a:rPr>
              <a:t>http://php.net/manual/en/install.php</a:t>
            </a:r>
            <a:endParaRPr lang="en-US" sz="3000" u="sng" dirty="0" smtClean="0">
              <a:solidFill>
                <a:srgbClr val="0000FF"/>
              </a:solidFill>
              <a:latin typeface="Avenir Medium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4" name="Picture 3" descr="apach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2971" y="1055290"/>
            <a:ext cx="2068286" cy="1421947"/>
          </a:xfrm>
          <a:prstGeom prst="rect">
            <a:avLst/>
          </a:prstGeom>
        </p:spPr>
      </p:pic>
      <p:pic>
        <p:nvPicPr>
          <p:cNvPr id="6" name="Picture 5" descr="php-icon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2061" y="2673185"/>
            <a:ext cx="1755652" cy="1146050"/>
          </a:xfrm>
          <a:prstGeom prst="rect">
            <a:avLst/>
          </a:prstGeom>
        </p:spPr>
      </p:pic>
      <p:pic>
        <p:nvPicPr>
          <p:cNvPr id="7" name="Picture 6" descr="MySQL-iconD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88215" y="4137645"/>
            <a:ext cx="1893042" cy="18930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Bundle </a:t>
            </a:r>
            <a:r>
              <a:rPr lang="en-US" dirty="0" smtClean="0">
                <a:latin typeface="Avenir Medium"/>
                <a:cs typeface="Avenir Medium"/>
              </a:rPr>
              <a:t>Install</a:t>
            </a:r>
            <a:endParaRPr lang="en-US" dirty="0">
              <a:latin typeface="Avenir Medium"/>
              <a:cs typeface="Avenir Medium"/>
            </a:endParaRPr>
          </a:p>
        </p:txBody>
      </p:sp>
      <p:pic>
        <p:nvPicPr>
          <p:cNvPr id="9" name="Content Placeholder 8" descr="xampp-wamp-mamp-825x5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0070" y="1652802"/>
            <a:ext cx="6725631" cy="4157663"/>
          </a:xfrm>
        </p:spPr>
      </p:pic>
    </p:spTree>
    <p:extLst>
      <p:ext uri="{BB962C8B-B14F-4D97-AF65-F5344CB8AC3E}">
        <p14:creationId xmlns=""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The better 4 U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2770" y="1403237"/>
            <a:ext cx="8229600" cy="4940266"/>
          </a:xfrm>
        </p:spPr>
        <p:txBody>
          <a:bodyPr/>
          <a:lstStyle/>
          <a:p>
            <a:pPr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3771" y="1578421"/>
            <a:ext cx="1371600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XAMPP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1" y="1578421"/>
            <a:ext cx="1371600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WAMP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60029" y="1578421"/>
            <a:ext cx="1371600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MAMP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2770" y="2362177"/>
            <a:ext cx="2558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OS: Windows, Linux, Mac OS X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Apache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PHP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</a:t>
            </a:r>
            <a:r>
              <a:rPr lang="en-US" sz="1600" dirty="0" err="1" smtClean="0">
                <a:latin typeface="Avenir Medium"/>
              </a:rPr>
              <a:t>MySQL</a:t>
            </a:r>
            <a:r>
              <a:rPr lang="en-US" sz="1600" dirty="0" smtClean="0">
                <a:latin typeface="Avenir Medium"/>
              </a:rPr>
              <a:t> + </a:t>
            </a:r>
            <a:r>
              <a:rPr lang="en-US" sz="1600" dirty="0" err="1" smtClean="0">
                <a:latin typeface="Avenir Medium"/>
              </a:rPr>
              <a:t>phpMyAdmin</a:t>
            </a:r>
            <a:endParaRPr lang="en-US" sz="16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Updated </a:t>
            </a:r>
            <a:r>
              <a:rPr lang="en-US" sz="1600" dirty="0" err="1" smtClean="0">
                <a:latin typeface="Avenir Medium"/>
              </a:rPr>
              <a:t>OpenSSL</a:t>
            </a:r>
            <a:endParaRPr lang="en-US" sz="16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PHP XMLRPC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MSSQL PHP extension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</a:t>
            </a:r>
            <a:r>
              <a:rPr lang="en-US" sz="1600" dirty="0" err="1" smtClean="0">
                <a:latin typeface="Avenir Medium"/>
              </a:rPr>
              <a:t>PostgreSQL</a:t>
            </a:r>
            <a:r>
              <a:rPr lang="en-US" sz="1600" dirty="0" smtClean="0">
                <a:latin typeface="Avenir Medium"/>
              </a:rPr>
              <a:t> PHP extension</a:t>
            </a:r>
            <a:endParaRPr lang="en-US" sz="1600" dirty="0">
              <a:latin typeface="Avenir Medium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33126" y="2362173"/>
            <a:ext cx="2558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OS: Windows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Apache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PHP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</a:t>
            </a:r>
            <a:r>
              <a:rPr lang="en-US" sz="1600" dirty="0" err="1" smtClean="0">
                <a:latin typeface="Avenir Medium"/>
              </a:rPr>
              <a:t>MySQL</a:t>
            </a:r>
            <a:r>
              <a:rPr lang="en-US" sz="1600" dirty="0" smtClean="0">
                <a:latin typeface="Avenir Medium"/>
              </a:rPr>
              <a:t> + </a:t>
            </a:r>
            <a:r>
              <a:rPr lang="en-US" sz="1600" dirty="0" err="1" smtClean="0">
                <a:latin typeface="Avenir Medium"/>
              </a:rPr>
              <a:t>phpMyAdmin</a:t>
            </a:r>
            <a:endParaRPr lang="en-US" sz="1600" dirty="0">
              <a:latin typeface="Avenir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19942" y="2362173"/>
            <a:ext cx="2558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OS: Windows, Mac OS X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Apache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PHP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</a:t>
            </a:r>
            <a:r>
              <a:rPr lang="en-US" sz="1600" dirty="0" err="1" smtClean="0">
                <a:latin typeface="Avenir Medium"/>
              </a:rPr>
              <a:t>eAccelerator</a:t>
            </a:r>
            <a:endParaRPr lang="en-US" sz="16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reverse proxy </a:t>
            </a:r>
            <a:r>
              <a:rPr lang="en-US" sz="1600" dirty="0" err="1" smtClean="0">
                <a:latin typeface="Avenir Medium"/>
              </a:rPr>
              <a:t>nginx</a:t>
            </a:r>
            <a:r>
              <a:rPr lang="en-US" sz="1600" dirty="0" smtClean="0">
                <a:latin typeface="Avenir Medium"/>
              </a:rPr>
              <a:t> support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APC cache library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venir Medium"/>
              </a:rPr>
              <a:t> Perl</a:t>
            </a:r>
            <a:endParaRPr lang="en-US" sz="1600" dirty="0">
              <a:latin typeface="Avenir Medium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84036" y="5032254"/>
            <a:ext cx="428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venir Medium"/>
              </a:rPr>
              <a:t>WHAT ABOUT YOU ?</a:t>
            </a:r>
            <a:endParaRPr lang="en-US" sz="3200" b="1" dirty="0">
              <a:solidFill>
                <a:srgbClr val="FF0000"/>
              </a:solidFill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Execute PHP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>
                <a:latin typeface="Avenir Medium"/>
              </a:rPr>
              <a:t>Syntax: </a:t>
            </a:r>
          </a:p>
          <a:p>
            <a:pPr>
              <a:buNone/>
            </a:pPr>
            <a:r>
              <a:rPr lang="en-US" sz="3000" i="1" dirty="0" smtClean="0">
                <a:latin typeface="Avenir Medium"/>
              </a:rPr>
              <a:t>&lt;?</a:t>
            </a:r>
            <a:r>
              <a:rPr lang="en-US" sz="3000" i="1" dirty="0" err="1" smtClean="0">
                <a:latin typeface="Avenir Medium"/>
              </a:rPr>
              <a:t>php</a:t>
            </a:r>
            <a:endParaRPr lang="en-US" sz="3000" i="1" dirty="0" smtClean="0">
              <a:latin typeface="Avenir Medium"/>
            </a:endParaRPr>
          </a:p>
          <a:p>
            <a:pPr>
              <a:buNone/>
            </a:pPr>
            <a:r>
              <a:rPr lang="en-US" sz="3000" i="1" dirty="0" smtClean="0">
                <a:latin typeface="Avenir Medium"/>
              </a:rPr>
              <a:t>	//comment</a:t>
            </a:r>
          </a:p>
          <a:p>
            <a:pPr>
              <a:buNone/>
            </a:pPr>
            <a:r>
              <a:rPr lang="en-US" sz="3000" i="1" dirty="0" smtClean="0">
                <a:latin typeface="Avenir Medium"/>
              </a:rPr>
              <a:t>?&gt; </a:t>
            </a:r>
          </a:p>
          <a:p>
            <a:pPr>
              <a:buNone/>
            </a:pPr>
            <a:r>
              <a:rPr lang="en-US" sz="3000" dirty="0" smtClean="0">
                <a:latin typeface="Avenir Medium"/>
              </a:rPr>
              <a:t> </a:t>
            </a:r>
          </a:p>
          <a:p>
            <a:pPr>
              <a:buNone/>
            </a:pPr>
            <a:r>
              <a:rPr lang="en-US" sz="3000" dirty="0" smtClean="0">
                <a:latin typeface="Avenir Medium"/>
              </a:rPr>
              <a:t>or short tag </a:t>
            </a: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pPr>
              <a:buNone/>
            </a:pPr>
            <a:r>
              <a:rPr lang="en-US" sz="3000" i="1" dirty="0" smtClean="0">
                <a:latin typeface="Avenir Medium"/>
              </a:rPr>
              <a:t>&lt;?  echo “Hello”;  ?&gt;</a:t>
            </a:r>
            <a:endParaRPr lang="en-US" sz="3000" i="1" dirty="0">
              <a:latin typeface="Avenir Medium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4" name="Picture 3" descr="php-apac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8790" y="1425009"/>
            <a:ext cx="5968010" cy="189513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1808" y="3418374"/>
            <a:ext cx="3733239" cy="312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Working with Database</a:t>
            </a:r>
            <a:endParaRPr lang="en-US" dirty="0">
              <a:latin typeface="Avenir Medium"/>
              <a:cs typeface="Avenir Medium"/>
            </a:endParaRPr>
          </a:p>
        </p:txBody>
      </p:sp>
      <p:pic>
        <p:nvPicPr>
          <p:cNvPr id="6" name="Content Placeholder 5" descr="MySQL-iconD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4451" y="1990843"/>
            <a:ext cx="1333385" cy="1333385"/>
          </a:xfrm>
        </p:spPr>
      </p:pic>
      <p:pic>
        <p:nvPicPr>
          <p:cNvPr id="7" name="Picture 6" descr="oracle-datab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4719" y="1860211"/>
            <a:ext cx="1338672" cy="1599178"/>
          </a:xfrm>
          <a:prstGeom prst="rect">
            <a:avLst/>
          </a:prstGeom>
        </p:spPr>
      </p:pic>
      <p:pic>
        <p:nvPicPr>
          <p:cNvPr id="8" name="Picture 7" descr="microsoft_sql_server_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7995" y="3675749"/>
            <a:ext cx="1462313" cy="1462313"/>
          </a:xfrm>
          <a:prstGeom prst="rect">
            <a:avLst/>
          </a:prstGeom>
        </p:spPr>
      </p:pic>
      <p:pic>
        <p:nvPicPr>
          <p:cNvPr id="9" name="Picture 8" descr="Postgres_Databa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90771" y="3741065"/>
            <a:ext cx="1374660" cy="1374660"/>
          </a:xfrm>
          <a:prstGeom prst="rect">
            <a:avLst/>
          </a:prstGeom>
        </p:spPr>
      </p:pic>
      <p:pic>
        <p:nvPicPr>
          <p:cNvPr id="4098" name="Picture 2" descr="C:\Users\linhnp\AppData\Local\Temp\SNAGHTML78281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5632" y="2994804"/>
            <a:ext cx="3394292" cy="1138146"/>
          </a:xfrm>
          <a:prstGeom prst="rect">
            <a:avLst/>
          </a:prstGeom>
          <a:noFill/>
        </p:spPr>
      </p:pic>
      <p:pic>
        <p:nvPicPr>
          <p:cNvPr id="10" name="Picture 9" descr="php-mysq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9672" y="3324228"/>
            <a:ext cx="2057400" cy="1066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42856" y="2506542"/>
            <a:ext cx="324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Medium"/>
              </a:rPr>
              <a:t>THIS TRAINING FOCUS ON PHP &amp; </a:t>
            </a:r>
            <a:r>
              <a:rPr lang="en-US" b="1" dirty="0" err="1" smtClean="0">
                <a:latin typeface="Avenir Medium"/>
              </a:rPr>
              <a:t>MySQL</a:t>
            </a:r>
            <a:endParaRPr lang="en-US" b="1" dirty="0"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Topics to Study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pPr marL="571500" indent="-571500">
              <a:buFont typeface="Wingdings" charset="0"/>
              <a:buAutoNum type="romanUcPeriod"/>
            </a:pPr>
            <a:r>
              <a:rPr lang="en-US" sz="3000" b="1" dirty="0" smtClean="0">
                <a:latin typeface="Avenir Medium"/>
              </a:rPr>
              <a:t>PHP </a:t>
            </a:r>
            <a:r>
              <a:rPr lang="en-US" sz="3000" b="1" dirty="0" smtClean="0">
                <a:latin typeface="Avenir Medium"/>
              </a:rPr>
              <a:t>Basic</a:t>
            </a:r>
          </a:p>
          <a:p>
            <a:pPr marL="571500" indent="-571500">
              <a:buFont typeface="Wingdings" charset="0"/>
              <a:buAutoNum type="romanUcPeriod"/>
            </a:pPr>
            <a:r>
              <a:rPr lang="en-US" sz="3000" b="1" dirty="0" smtClean="0">
                <a:latin typeface="Avenir Medium"/>
              </a:rPr>
              <a:t>PHP </a:t>
            </a:r>
            <a:r>
              <a:rPr lang="en-US" sz="3000" b="1" dirty="0" smtClean="0">
                <a:latin typeface="Avenir Medium"/>
              </a:rPr>
              <a:t>Advanced</a:t>
            </a:r>
          </a:p>
          <a:p>
            <a:pPr>
              <a:buFont typeface="Wingdings" charset="0"/>
              <a:buNone/>
            </a:pPr>
            <a:r>
              <a:rPr lang="en-US" sz="3000" b="1" dirty="0" smtClean="0">
                <a:latin typeface="Avenir Medium"/>
              </a:rPr>
              <a:t>III</a:t>
            </a:r>
            <a:r>
              <a:rPr lang="en-US" sz="3000" b="1" dirty="0" smtClean="0">
                <a:latin typeface="Avenir Medium"/>
              </a:rPr>
              <a:t>. </a:t>
            </a:r>
            <a:r>
              <a:rPr lang="en-US" sz="3000" b="1" dirty="0" err="1" smtClean="0">
                <a:latin typeface="Avenir Medium"/>
              </a:rPr>
              <a:t>MySQL</a:t>
            </a:r>
            <a:r>
              <a:rPr lang="en-US" sz="3000" b="1" dirty="0" smtClean="0">
                <a:latin typeface="Avenir Medium"/>
              </a:rPr>
              <a:t> Database</a:t>
            </a:r>
          </a:p>
          <a:p>
            <a:pPr>
              <a:buFont typeface="Wingdings" charset="0"/>
              <a:buNone/>
            </a:pPr>
            <a:r>
              <a:rPr lang="en-US" sz="3000" b="1" dirty="0" smtClean="0">
                <a:latin typeface="Avenir Medium"/>
              </a:rPr>
              <a:t>IV</a:t>
            </a:r>
            <a:r>
              <a:rPr lang="en-US" sz="3000" b="1" dirty="0" smtClean="0">
                <a:latin typeface="Avenir Medium"/>
              </a:rPr>
              <a:t>. PHP OOP </a:t>
            </a:r>
            <a:r>
              <a:rPr lang="en-US" sz="3000" b="1" dirty="0" smtClean="0">
                <a:latin typeface="Avenir Medium"/>
              </a:rPr>
              <a:t> </a:t>
            </a:r>
            <a:endParaRPr lang="en-US" sz="3000" b="1" dirty="0" smtClean="0">
              <a:latin typeface="Avenir Medium"/>
            </a:endParaRPr>
          </a:p>
          <a:p>
            <a:pPr>
              <a:buFont typeface="Wingdings" charset="0"/>
              <a:buNone/>
            </a:pPr>
            <a:r>
              <a:rPr lang="en-US" sz="3000" b="1" dirty="0" smtClean="0">
                <a:latin typeface="Avenir Medium"/>
              </a:rPr>
              <a:t>V. PHP - XML, AJAX, New </a:t>
            </a:r>
            <a:r>
              <a:rPr lang="en-US" sz="3000" b="1" dirty="0" smtClean="0">
                <a:latin typeface="Avenir Medium"/>
              </a:rPr>
              <a:t>feature</a:t>
            </a:r>
            <a:endParaRPr lang="en-US" sz="3000" b="1" dirty="0" smtClean="0">
              <a:latin typeface="Avenir Medium"/>
            </a:endParaRPr>
          </a:p>
          <a:p>
            <a:pPr>
              <a:buFont typeface="Wingdings" charset="0"/>
              <a:buNone/>
            </a:pPr>
            <a:r>
              <a:rPr lang="en-US" sz="3000" b="1" dirty="0" smtClean="0">
                <a:latin typeface="Avenir Medium"/>
              </a:rPr>
              <a:t>VI. PHP UNIT</a:t>
            </a:r>
            <a:endParaRPr lang="en-US" sz="3000" b="1" dirty="0">
              <a:latin typeface="Avenir Medium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I. PHP Basic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PHP Include</a:t>
            </a:r>
          </a:p>
          <a:p>
            <a:r>
              <a:rPr lang="en-US" sz="3000" dirty="0" smtClean="0">
                <a:latin typeface="Avenir Medium"/>
              </a:rPr>
              <a:t>PHP Variables and Data Types</a:t>
            </a:r>
          </a:p>
          <a:p>
            <a:r>
              <a:rPr lang="en-US" sz="3000" dirty="0" smtClean="0">
                <a:latin typeface="Avenir Medium"/>
              </a:rPr>
              <a:t>PHP Control structures</a:t>
            </a:r>
          </a:p>
          <a:p>
            <a:r>
              <a:rPr lang="en-US" sz="3000" dirty="0" smtClean="0">
                <a:latin typeface="Avenir Medium"/>
              </a:rPr>
              <a:t>PHP Functions</a:t>
            </a:r>
          </a:p>
          <a:p>
            <a:r>
              <a:rPr lang="en-US" sz="3000" dirty="0" smtClean="0">
                <a:latin typeface="Avenir Medium"/>
              </a:rPr>
              <a:t>PHP </a:t>
            </a:r>
            <a:r>
              <a:rPr lang="en-US" sz="3000" dirty="0" err="1" smtClean="0">
                <a:latin typeface="Avenir Medium"/>
              </a:rPr>
              <a:t>Superglobals</a:t>
            </a:r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PHP Working with Form</a:t>
            </a:r>
          </a:p>
          <a:p>
            <a:r>
              <a:rPr lang="en-US" sz="3000" dirty="0" smtClean="0">
                <a:latin typeface="Avenir Medium"/>
              </a:rPr>
              <a:t>PHP Using the Query String</a:t>
            </a:r>
          </a:p>
          <a:p>
            <a:r>
              <a:rPr lang="en-US" sz="3000" dirty="0" smtClean="0">
                <a:latin typeface="Avenir Medium"/>
              </a:rPr>
              <a:t>PHP Send Email</a:t>
            </a:r>
            <a:endParaRPr lang="en-US" sz="3000" dirty="0"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II. PHP Advanced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PHP Working with Strings, Arrays</a:t>
            </a:r>
          </a:p>
          <a:p>
            <a:r>
              <a:rPr lang="en-US" sz="3000" dirty="0" smtClean="0">
                <a:latin typeface="Avenir Medium"/>
              </a:rPr>
              <a:t>PHP Date and Time</a:t>
            </a:r>
          </a:p>
          <a:p>
            <a:r>
              <a:rPr lang="en-US" sz="3000" dirty="0" smtClean="0">
                <a:latin typeface="Avenir Medium"/>
              </a:rPr>
              <a:t>PHP Working with File and Directory</a:t>
            </a:r>
          </a:p>
          <a:p>
            <a:r>
              <a:rPr lang="en-US" sz="3000" dirty="0" smtClean="0">
                <a:latin typeface="Avenir Medium"/>
              </a:rPr>
              <a:t>PHP Cookies, Sessions</a:t>
            </a:r>
          </a:p>
          <a:p>
            <a:r>
              <a:rPr lang="en-US" sz="3000" dirty="0" smtClean="0">
                <a:latin typeface="Avenir Medium"/>
              </a:rPr>
              <a:t>PHP Filters</a:t>
            </a:r>
          </a:p>
          <a:p>
            <a:r>
              <a:rPr lang="en-US" sz="3000" dirty="0" smtClean="0">
                <a:latin typeface="Avenir Medium"/>
              </a:rPr>
              <a:t>PHP Error Handling and Exception</a:t>
            </a:r>
          </a:p>
          <a:p>
            <a:r>
              <a:rPr lang="en-US" sz="3000" dirty="0" smtClean="0">
                <a:latin typeface="Avenir Medium"/>
              </a:rPr>
              <a:t>PHP Namespaces</a:t>
            </a:r>
          </a:p>
          <a:p>
            <a:r>
              <a:rPr lang="en-US" sz="3000" dirty="0" smtClean="0">
                <a:latin typeface="Avenir Medium"/>
              </a:rPr>
              <a:t>PHP Debugging</a:t>
            </a:r>
            <a:endParaRPr lang="en-US" sz="3000" dirty="0"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III. </a:t>
            </a:r>
            <a:r>
              <a:rPr lang="en-US" dirty="0" err="1" smtClean="0">
                <a:latin typeface="Avenir Medium"/>
              </a:rPr>
              <a:t>MySQL</a:t>
            </a:r>
            <a:r>
              <a:rPr lang="en-US" dirty="0" smtClean="0">
                <a:latin typeface="Avenir Medium"/>
              </a:rPr>
              <a:t> Database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err="1" smtClean="0">
                <a:latin typeface="Avenir Medium"/>
              </a:rPr>
              <a:t>MySQL</a:t>
            </a:r>
            <a:r>
              <a:rPr lang="en-US" sz="3000" dirty="0" smtClean="0">
                <a:latin typeface="Avenir Medium"/>
              </a:rPr>
              <a:t> Connect to Database</a:t>
            </a:r>
          </a:p>
          <a:p>
            <a:r>
              <a:rPr lang="en-US" sz="3000" dirty="0" err="1" smtClean="0">
                <a:latin typeface="Avenir Medium"/>
              </a:rPr>
              <a:t>MySQL</a:t>
            </a:r>
            <a:r>
              <a:rPr lang="en-US" sz="3000" dirty="0" smtClean="0">
                <a:latin typeface="Avenir Medium"/>
              </a:rPr>
              <a:t> Create DB</a:t>
            </a:r>
          </a:p>
          <a:p>
            <a:r>
              <a:rPr lang="en-US" sz="3000" dirty="0" err="1" smtClean="0">
                <a:latin typeface="Avenir Medium"/>
              </a:rPr>
              <a:t>MySQL</a:t>
            </a:r>
            <a:r>
              <a:rPr lang="en-US" sz="3000" dirty="0" smtClean="0">
                <a:latin typeface="Avenir Medium"/>
              </a:rPr>
              <a:t> Create Table</a:t>
            </a:r>
          </a:p>
          <a:p>
            <a:r>
              <a:rPr lang="en-US" sz="3000" dirty="0" err="1" smtClean="0">
                <a:latin typeface="Avenir Medium"/>
              </a:rPr>
              <a:t>MySQL</a:t>
            </a:r>
            <a:r>
              <a:rPr lang="en-US" sz="3000" dirty="0" smtClean="0">
                <a:latin typeface="Avenir Medium"/>
              </a:rPr>
              <a:t> Manipulate with Data (Insert, Update, Delete, Select)</a:t>
            </a:r>
          </a:p>
          <a:p>
            <a:r>
              <a:rPr lang="en-US" sz="3000" dirty="0" err="1" smtClean="0">
                <a:latin typeface="Avenir Medium"/>
              </a:rPr>
              <a:t>MySQL</a:t>
            </a:r>
            <a:r>
              <a:rPr lang="en-US" sz="3000" dirty="0" smtClean="0">
                <a:latin typeface="Avenir Medium"/>
              </a:rPr>
              <a:t> Get Last ID</a:t>
            </a:r>
          </a:p>
          <a:p>
            <a:r>
              <a:rPr lang="en-US" sz="3000" dirty="0" err="1" smtClean="0">
                <a:latin typeface="Avenir Medium"/>
              </a:rPr>
              <a:t>MySQL</a:t>
            </a:r>
            <a:r>
              <a:rPr lang="en-US" sz="3000" dirty="0" smtClean="0">
                <a:latin typeface="Avenir Medium"/>
              </a:rPr>
              <a:t> Prepared</a:t>
            </a:r>
          </a:p>
          <a:p>
            <a:r>
              <a:rPr lang="en-US" sz="3000" dirty="0" err="1" smtClean="0">
                <a:latin typeface="Avenir Medium"/>
              </a:rPr>
              <a:t>MySQL</a:t>
            </a:r>
            <a:r>
              <a:rPr lang="en-US" sz="3000" dirty="0" smtClean="0">
                <a:latin typeface="Avenir Medium"/>
              </a:rPr>
              <a:t> Limit Data</a:t>
            </a:r>
            <a:endParaRPr lang="en-US" sz="3000" dirty="0"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IV. PHP OOP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2000" dirty="0" smtClean="0">
                <a:latin typeface="Avenir Medium"/>
              </a:rPr>
              <a:t>The Benefits of OOP (Encapsulation, Inheritance, Polymorphism)</a:t>
            </a:r>
          </a:p>
          <a:p>
            <a:r>
              <a:rPr lang="en-US" sz="2000" dirty="0" smtClean="0">
                <a:latin typeface="Avenir Medium"/>
              </a:rPr>
              <a:t>Key OOP Concepts (Classes, Objects, Fields, Properties, __set(), Constants, Methods)</a:t>
            </a:r>
          </a:p>
          <a:p>
            <a:r>
              <a:rPr lang="en-US" sz="2000" dirty="0" smtClean="0">
                <a:latin typeface="Avenir Medium"/>
              </a:rPr>
              <a:t>Type Hinting</a:t>
            </a:r>
          </a:p>
          <a:p>
            <a:r>
              <a:rPr lang="en-US" sz="2000" dirty="0" smtClean="0">
                <a:latin typeface="Avenir Medium"/>
              </a:rPr>
              <a:t>Constructors and Destructors</a:t>
            </a:r>
          </a:p>
          <a:p>
            <a:r>
              <a:rPr lang="en-US" sz="2000" dirty="0" smtClean="0">
                <a:latin typeface="Avenir Medium"/>
              </a:rPr>
              <a:t>Static Class Members</a:t>
            </a:r>
          </a:p>
          <a:p>
            <a:r>
              <a:rPr lang="en-US" sz="2000" dirty="0" smtClean="0">
                <a:latin typeface="Avenir Medium"/>
              </a:rPr>
              <a:t>The </a:t>
            </a:r>
            <a:r>
              <a:rPr lang="en-US" sz="2000" dirty="0" err="1" smtClean="0">
                <a:latin typeface="Avenir Medium"/>
              </a:rPr>
              <a:t>instanceof</a:t>
            </a:r>
            <a:r>
              <a:rPr lang="en-US" sz="2000" dirty="0" smtClean="0">
                <a:latin typeface="Avenir Medium"/>
              </a:rPr>
              <a:t> Keyword</a:t>
            </a:r>
          </a:p>
          <a:p>
            <a:r>
              <a:rPr lang="en-US" sz="2000" dirty="0" smtClean="0">
                <a:latin typeface="Avenir Medium"/>
              </a:rPr>
              <a:t>Helper Functions</a:t>
            </a:r>
          </a:p>
          <a:p>
            <a:r>
              <a:rPr lang="en-US" sz="2000" dirty="0" err="1" smtClean="0">
                <a:latin typeface="Avenir Medium"/>
              </a:rPr>
              <a:t>Autoloading</a:t>
            </a:r>
            <a:r>
              <a:rPr lang="en-US" sz="2000" dirty="0" smtClean="0">
                <a:latin typeface="Avenir Medium"/>
              </a:rPr>
              <a:t> Objects        </a:t>
            </a:r>
          </a:p>
          <a:p>
            <a:r>
              <a:rPr lang="en-US" sz="2000" dirty="0" smtClean="0">
                <a:latin typeface="Avenir Medium"/>
              </a:rPr>
              <a:t>Object cloning</a:t>
            </a:r>
          </a:p>
          <a:p>
            <a:r>
              <a:rPr lang="en-US" sz="2000" dirty="0" smtClean="0">
                <a:latin typeface="Avenir Medium"/>
              </a:rPr>
              <a:t>Inheritance</a:t>
            </a:r>
          </a:p>
          <a:p>
            <a:r>
              <a:rPr lang="en-US" sz="2000" dirty="0" smtClean="0">
                <a:latin typeface="Avenir Medium"/>
              </a:rPr>
              <a:t>Interfaces</a:t>
            </a:r>
          </a:p>
          <a:p>
            <a:r>
              <a:rPr lang="en-US" sz="2000" dirty="0" smtClean="0">
                <a:latin typeface="Avenir Medium"/>
              </a:rPr>
              <a:t>Abstract classes</a:t>
            </a:r>
            <a:endParaRPr lang="en-US" sz="2000" dirty="0"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What</a:t>
            </a:r>
            <a:r>
              <a:rPr lang="en-US" dirty="0" smtClean="0">
                <a:latin typeface="Avenir Medium"/>
              </a:rPr>
              <a:t> is PHP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PHP: Hypertext </a:t>
            </a:r>
            <a:r>
              <a:rPr lang="en-US" sz="3000" dirty="0" smtClean="0">
                <a:latin typeface="Avenir Medium"/>
              </a:rPr>
              <a:t>Preprocessor</a:t>
            </a:r>
          </a:p>
          <a:p>
            <a:pPr>
              <a:buNone/>
            </a:pPr>
            <a:endParaRPr lang="en-US" sz="30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PHP </a:t>
            </a:r>
            <a:r>
              <a:rPr lang="en-US" sz="3000" dirty="0" smtClean="0">
                <a:latin typeface="Avenir Medium"/>
              </a:rPr>
              <a:t>is a widely-used, open source scripting </a:t>
            </a:r>
            <a:r>
              <a:rPr lang="en-US" sz="3000" dirty="0" smtClean="0">
                <a:latin typeface="Avenir Medium"/>
              </a:rPr>
              <a:t>language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PHP </a:t>
            </a:r>
            <a:r>
              <a:rPr lang="en-US" sz="3000" dirty="0" smtClean="0">
                <a:latin typeface="Avenir Medium"/>
              </a:rPr>
              <a:t>is free to download and </a:t>
            </a:r>
            <a:r>
              <a:rPr lang="en-US" sz="3000" dirty="0" smtClean="0">
                <a:latin typeface="Avenir Medium"/>
              </a:rPr>
              <a:t>use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It </a:t>
            </a:r>
            <a:r>
              <a:rPr lang="en-US" sz="3000" dirty="0" smtClean="0">
                <a:latin typeface="Avenir Medium"/>
              </a:rPr>
              <a:t>is deep enough to run the largest social network (</a:t>
            </a:r>
            <a:r>
              <a:rPr lang="en-US" sz="3000" dirty="0" err="1" smtClean="0">
                <a:latin typeface="Avenir Medium"/>
              </a:rPr>
              <a:t>Facebook</a:t>
            </a:r>
            <a:r>
              <a:rPr lang="en-US" sz="3000" dirty="0" smtClean="0">
                <a:latin typeface="Avenir Medium"/>
              </a:rPr>
              <a:t>)!</a:t>
            </a:r>
            <a:endParaRPr lang="en-US" sz="3000" dirty="0">
              <a:latin typeface="Avenir Medium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6" name="Picture 5" descr="php-icon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5716" y="1582799"/>
            <a:ext cx="1755652" cy="1146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840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sz="4000" dirty="0" smtClean="0"/>
              <a:t>V. PHP - XML, AJAX, New feature</a:t>
            </a:r>
            <a:endParaRPr lang="en-US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PHP XML Parsers</a:t>
            </a:r>
          </a:p>
          <a:p>
            <a:r>
              <a:rPr lang="en-US" sz="3000" dirty="0" smtClean="0">
                <a:latin typeface="Avenir Medium"/>
              </a:rPr>
              <a:t>PHP </a:t>
            </a:r>
            <a:r>
              <a:rPr lang="en-US" sz="3000" dirty="0" err="1" smtClean="0">
                <a:latin typeface="Avenir Medium"/>
              </a:rPr>
              <a:t>SimpleXML</a:t>
            </a:r>
            <a:r>
              <a:rPr lang="en-US" sz="3000" dirty="0" smtClean="0">
                <a:latin typeface="Avenir Medium"/>
              </a:rPr>
              <a:t> Parser</a:t>
            </a:r>
          </a:p>
          <a:p>
            <a:r>
              <a:rPr lang="en-US" sz="3000" dirty="0" smtClean="0">
                <a:latin typeface="Avenir Medium"/>
              </a:rPr>
              <a:t>PHP </a:t>
            </a:r>
            <a:r>
              <a:rPr lang="en-US" sz="3000" dirty="0" err="1" smtClean="0">
                <a:latin typeface="Avenir Medium"/>
              </a:rPr>
              <a:t>SimpleXML</a:t>
            </a:r>
            <a:r>
              <a:rPr lang="en-US" sz="3000" dirty="0" smtClean="0">
                <a:latin typeface="Avenir Medium"/>
              </a:rPr>
              <a:t> - Get</a:t>
            </a:r>
          </a:p>
          <a:p>
            <a:r>
              <a:rPr lang="en-US" sz="3000" dirty="0" smtClean="0">
                <a:latin typeface="Avenir Medium"/>
              </a:rPr>
              <a:t>PHP XML Expat</a:t>
            </a:r>
          </a:p>
          <a:p>
            <a:r>
              <a:rPr lang="en-US" sz="3000" dirty="0" smtClean="0">
                <a:latin typeface="Avenir Medium"/>
              </a:rPr>
              <a:t>PHP XML DOM</a:t>
            </a:r>
          </a:p>
          <a:p>
            <a:r>
              <a:rPr lang="en-US" sz="3000" dirty="0" smtClean="0">
                <a:latin typeface="Avenir Medium"/>
              </a:rPr>
              <a:t>AJAX Working with PHP</a:t>
            </a:r>
          </a:p>
          <a:p>
            <a:r>
              <a:rPr lang="en-US" sz="3000" dirty="0" smtClean="0">
                <a:latin typeface="Avenir Medium"/>
              </a:rPr>
              <a:t>AJAX RSS Reader </a:t>
            </a:r>
          </a:p>
          <a:p>
            <a:r>
              <a:rPr lang="en-US" sz="3000" dirty="0" smtClean="0">
                <a:latin typeface="Avenir Medium"/>
              </a:rPr>
              <a:t>PHP New feature (Traits, Generators)</a:t>
            </a:r>
            <a:endParaRPr lang="en-US" sz="3000" dirty="0"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VI. PHP UNIT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Introduction to </a:t>
            </a:r>
            <a:r>
              <a:rPr lang="en-US" sz="3000" dirty="0" err="1" smtClean="0">
                <a:latin typeface="Avenir Medium"/>
              </a:rPr>
              <a:t>PHPUnit</a:t>
            </a:r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Assertions, Writing a Useful Test and @</a:t>
            </a:r>
            <a:r>
              <a:rPr lang="en-US" sz="3000" dirty="0" err="1" smtClean="0">
                <a:latin typeface="Avenir Medium"/>
              </a:rPr>
              <a:t>dataProvider</a:t>
            </a:r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Testing Protected/Private Methods, Coverage Reports and CRAP</a:t>
            </a:r>
          </a:p>
          <a:p>
            <a:r>
              <a:rPr lang="en-US" sz="3000" dirty="0" smtClean="0">
                <a:latin typeface="Avenir Medium"/>
              </a:rPr>
              <a:t>Mock Objects, Stub Methods and Dependency Injection</a:t>
            </a:r>
          </a:p>
          <a:p>
            <a:r>
              <a:rPr lang="en-US" sz="3000" dirty="0" smtClean="0">
                <a:latin typeface="Avenir Medium"/>
              </a:rPr>
              <a:t>Mock Methods and Overriding Constructors</a:t>
            </a:r>
            <a:endParaRPr lang="en-US" sz="3000" dirty="0">
              <a:latin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Work Flow</a:t>
            </a:r>
            <a:endParaRPr lang="en-US" dirty="0">
              <a:latin typeface="Avenir Medium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09" y="1312672"/>
            <a:ext cx="7210926" cy="515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What is a PHP File 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PHP files can contain text, HTML, CSS, </a:t>
            </a:r>
            <a:r>
              <a:rPr lang="en-US" sz="3000" dirty="0" err="1" smtClean="0">
                <a:latin typeface="Avenir Medium"/>
              </a:rPr>
              <a:t>Javascript</a:t>
            </a:r>
            <a:r>
              <a:rPr lang="en-US" sz="3000" dirty="0" smtClean="0">
                <a:latin typeface="Avenir Medium"/>
              </a:rPr>
              <a:t>, and PHP code</a:t>
            </a:r>
          </a:p>
          <a:p>
            <a:r>
              <a:rPr lang="en-US" sz="3000" dirty="0" smtClean="0">
                <a:latin typeface="Avenir Medium"/>
              </a:rPr>
              <a:t>PHP code are executed on the server, and the result is returned to the browser as plain HTML</a:t>
            </a:r>
          </a:p>
          <a:p>
            <a:r>
              <a:rPr lang="en-US" sz="3000" dirty="0" smtClean="0">
                <a:latin typeface="Avenir Medium"/>
              </a:rPr>
              <a:t>PHP file have extension ".</a:t>
            </a:r>
            <a:r>
              <a:rPr lang="en-US" sz="3000" dirty="0" err="1" smtClean="0">
                <a:latin typeface="Avenir Medium"/>
              </a:rPr>
              <a:t>php</a:t>
            </a:r>
            <a:r>
              <a:rPr lang="en-US" sz="3000" dirty="0" smtClean="0">
                <a:latin typeface="Avenir Medium"/>
              </a:rPr>
              <a:t>"</a:t>
            </a:r>
            <a:endParaRPr lang="en-US" sz="3000" dirty="0">
              <a:latin typeface="Avenir Medium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</a:rPr>
              <a:t>What Can PHP Do 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PHP can generate dynamic page content</a:t>
            </a:r>
          </a:p>
          <a:p>
            <a:r>
              <a:rPr lang="en-US" sz="3000" dirty="0" smtClean="0">
                <a:latin typeface="Avenir Medium"/>
              </a:rPr>
              <a:t>PHP can create, open, read, write, delete, and close files on the server</a:t>
            </a:r>
          </a:p>
          <a:p>
            <a:r>
              <a:rPr lang="en-US" sz="3000" dirty="0" smtClean="0">
                <a:latin typeface="Avenir Medium"/>
              </a:rPr>
              <a:t>PHP can collect form data</a:t>
            </a:r>
          </a:p>
          <a:p>
            <a:r>
              <a:rPr lang="en-US" sz="3000" dirty="0" smtClean="0">
                <a:latin typeface="Avenir Medium"/>
              </a:rPr>
              <a:t>PHP can add, delete, modify data in your database</a:t>
            </a:r>
            <a:endParaRPr lang="en-US" sz="3000" dirty="0">
              <a:latin typeface="Avenir Medium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Why</a:t>
            </a:r>
            <a:r>
              <a:rPr lang="en-US" dirty="0" smtClean="0">
                <a:latin typeface="Avenir Medium"/>
              </a:rPr>
              <a:t> PHP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8229600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PHP runs on various platform (Windows, Linux, Unix, Mac OS X, etc)</a:t>
            </a:r>
          </a:p>
          <a:p>
            <a:r>
              <a:rPr lang="en-US" sz="3000" dirty="0" smtClean="0">
                <a:latin typeface="Avenir Medium"/>
              </a:rPr>
              <a:t>PHP is compatible with almost all servers used today (Apache, IIS, etc)</a:t>
            </a:r>
          </a:p>
          <a:p>
            <a:r>
              <a:rPr lang="en-US" sz="3000" dirty="0" smtClean="0">
                <a:latin typeface="Avenir Medium"/>
              </a:rPr>
              <a:t>PHP supports a wide range of databases</a:t>
            </a:r>
          </a:p>
          <a:p>
            <a:r>
              <a:rPr lang="en-US" sz="3000" dirty="0" smtClean="0">
                <a:latin typeface="Avenir Medium"/>
              </a:rPr>
              <a:t>PHP is free. Download it from the official PHP resource: www.php.net</a:t>
            </a:r>
          </a:p>
          <a:p>
            <a:r>
              <a:rPr lang="en-US" sz="3000" dirty="0" smtClean="0">
                <a:latin typeface="Avenir Medium"/>
              </a:rPr>
              <a:t>PHP is easy to learn and runs efficiently on the server side</a:t>
            </a: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73" y="1251237"/>
            <a:ext cx="4423355" cy="25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1428" y="1251237"/>
            <a:ext cx="3795372" cy="351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Who</a:t>
            </a:r>
            <a:r>
              <a:rPr lang="en-US" dirty="0" smtClean="0">
                <a:latin typeface="Avenir Medium"/>
              </a:rPr>
              <a:t> use PHP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pPr lvl="1">
              <a:buNone/>
            </a:pPr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73" y="3141030"/>
            <a:ext cx="4423355" cy="33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1428" y="4059010"/>
            <a:ext cx="3795037" cy="248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8451" y="5551715"/>
            <a:ext cx="401263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20+ million domain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066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822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When</a:t>
            </a:r>
            <a:r>
              <a:rPr lang="en-US" dirty="0" smtClean="0">
                <a:latin typeface="Avenir Medium"/>
              </a:rPr>
              <a:t> we can use PHP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465"/>
            <a:ext cx="337457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Now</a:t>
            </a:r>
          </a:p>
          <a:p>
            <a:r>
              <a:rPr lang="en-US" sz="3000" dirty="0" smtClean="0">
                <a:latin typeface="Avenir Medium"/>
              </a:rPr>
              <a:t>Future …</a:t>
            </a:r>
          </a:p>
          <a:p>
            <a:r>
              <a:rPr lang="en-US" sz="3000" dirty="0" smtClean="0">
                <a:latin typeface="Avenir Medium"/>
              </a:rPr>
              <a:t>Or looking for the Trends of PHP If you want</a:t>
            </a:r>
            <a:endParaRPr lang="en-US" sz="3000" dirty="0">
              <a:latin typeface="Avenir Medium"/>
            </a:endParaRPr>
          </a:p>
          <a:p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5" name="Picture 4" descr="top-10-preferred-langu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8227" y="1469571"/>
            <a:ext cx="4982825" cy="4528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6" y="2697835"/>
            <a:ext cx="8229600" cy="739014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0000"/>
                </a:solidFill>
                <a:latin typeface="Avenir Medium"/>
                <a:cs typeface="Avenir Medium"/>
              </a:rPr>
              <a:t>HOW ?</a:t>
            </a:r>
            <a:endParaRPr lang="en-US" sz="8000" b="1" dirty="0">
              <a:solidFill>
                <a:srgbClr val="FF0000"/>
              </a:solidFill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9133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11759</TotalTime>
  <Words>631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QSOFT VIETNAM</vt:lpstr>
      <vt:lpstr>PHP Overview</vt:lpstr>
      <vt:lpstr>What is PHP</vt:lpstr>
      <vt:lpstr>Work Flow</vt:lpstr>
      <vt:lpstr>What is a PHP File ?</vt:lpstr>
      <vt:lpstr>What Can PHP Do ?</vt:lpstr>
      <vt:lpstr>Why PHP</vt:lpstr>
      <vt:lpstr>Who use PHP</vt:lpstr>
      <vt:lpstr>When we can use PHP</vt:lpstr>
      <vt:lpstr>HOW ?</vt:lpstr>
      <vt:lpstr>Install</vt:lpstr>
      <vt:lpstr>Bundle Install</vt:lpstr>
      <vt:lpstr>The better 4 U</vt:lpstr>
      <vt:lpstr>Execute PHP</vt:lpstr>
      <vt:lpstr>Working with Database</vt:lpstr>
      <vt:lpstr>Topics to Study</vt:lpstr>
      <vt:lpstr>I. PHP Basic</vt:lpstr>
      <vt:lpstr>II. PHP Advanced</vt:lpstr>
      <vt:lpstr>III. MySQL Database</vt:lpstr>
      <vt:lpstr>IV. PHP OOP</vt:lpstr>
      <vt:lpstr>V. PHP - XML, AJAX, New feature</vt:lpstr>
      <vt:lpstr>VI. PHP UNIT</vt:lpstr>
      <vt:lpstr>Slide 22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Dang Le Phan Danh</cp:lastModifiedBy>
  <cp:revision>986</cp:revision>
  <cp:lastPrinted>2015-01-26T06:13:35Z</cp:lastPrinted>
  <dcterms:created xsi:type="dcterms:W3CDTF">2011-07-05T15:47:08Z</dcterms:created>
  <dcterms:modified xsi:type="dcterms:W3CDTF">2015-09-11T02:48:26Z</dcterms:modified>
</cp:coreProperties>
</file>