
<file path=[Content_Types].xml><?xml version="1.0" encoding="utf-8"?>
<Types xmlns="http://schemas.openxmlformats.org/package/2006/content-types">
  <Default ContentType="image/jpeg" Extension="jpg"/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1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7.xml"/>
  <Override ContentType="application/vnd.openxmlformats-officedocument.presentationml.slide+xml" PartName="/ppt/slides/slide8.xml"/>
  <Override ContentType="application/vnd.openxmlformats-officedocument.presentationml.slide+xml" PartName="/ppt/slides/slide19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5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" Type="http://schemas.openxmlformats.org/officeDocument/2006/relationships/presProps" Target="presProps.xml"/><Relationship Id="rId21" Type="http://schemas.openxmlformats.org/officeDocument/2006/relationships/slide" Target="slides/slide16.xml"/><Relationship Id="rId1" Type="http://schemas.openxmlformats.org/officeDocument/2006/relationships/theme" Target="theme/theme1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23" Type="http://schemas.openxmlformats.org/officeDocument/2006/relationships/slide" Target="slides/slide18.xml"/><Relationship Id="rId3" Type="http://schemas.openxmlformats.org/officeDocument/2006/relationships/tableStyles" Target="tableStyles.xml"/><Relationship Id="rId24" Type="http://schemas.openxmlformats.org/officeDocument/2006/relationships/slide" Target="slides/slide19.xml"/><Relationship Id="rId20" Type="http://schemas.openxmlformats.org/officeDocument/2006/relationships/slide" Target="slides/slide15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6" name="Shape 10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vi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2.png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4.png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6.png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9.png"/></Relationships>
</file>

<file path=ppt/slides/_rels/slide1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8.jp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3" Type="http://schemas.openxmlformats.org/officeDocument/2006/relationships/image" Target="../media/image05.png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01.png"/><Relationship Id="rId3" Type="http://schemas.openxmlformats.org/officeDocument/2006/relationships/image" Target="../media/image0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9552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/>
              <a:t>Object-Oriented CSS</a:t>
            </a:r>
          </a:p>
        </p:txBody>
      </p:sp>
      <p:sp>
        <p:nvSpPr>
          <p:cNvPr id="31" name="Shape 31"/>
          <p:cNvSpPr txBox="1"/>
          <p:nvPr>
            <p:ph idx="1" type="subTitle"/>
          </p:nvPr>
        </p:nvSpPr>
        <p:spPr>
          <a:xfrm>
            <a:off x="685800" y="2115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/>
              <a:t>SD2 Seminar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7151200" y="4564225"/>
            <a:ext cx="1658700" cy="401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vi"/>
              <a:t>DuyLD</a:t>
            </a:r>
          </a:p>
        </p:txBody>
      </p:sp>
      <p:pic>
        <p:nvPicPr>
          <p:cNvPr id="33" name="Shape 33"/>
          <p:cNvPicPr preferRelativeResize="0"/>
          <p:nvPr/>
        </p:nvPicPr>
        <p:blipFill rotWithShape="1">
          <a:blip r:embed="rId3">
            <a:alphaModFix/>
          </a:blip>
          <a:srcRect b="45262" l="0" r="0" t="0"/>
          <a:stretch/>
        </p:blipFill>
        <p:spPr>
          <a:xfrm>
            <a:off x="3719900" y="2990574"/>
            <a:ext cx="1704201" cy="19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1175903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vi">
                <a:solidFill>
                  <a:srgbClr val="E06666"/>
                </a:solidFill>
              </a:rPr>
              <a:t>TWO MAIN PRINCIPLE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2173775"/>
            <a:ext cx="8229600" cy="27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vi"/>
              <a:t>1. Separate Structure and Skin</a:t>
            </a:r>
          </a:p>
          <a:p>
            <a:pPr algn="ctr">
              <a:spcBef>
                <a:spcPts val="0"/>
              </a:spcBef>
              <a:buNone/>
            </a:pPr>
            <a:r>
              <a:rPr lang="vi"/>
              <a:t>2. Separate Container and Content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7009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vi" sz="3000">
                <a:solidFill>
                  <a:srgbClr val="0B5394"/>
                </a:solidFill>
              </a:rPr>
              <a:t>SEPARATE STRUCTURE AND SKIN</a:t>
            </a:r>
          </a:p>
        </p:txBody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789250" y="1718950"/>
            <a:ext cx="7671900" cy="32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vi" sz="2700">
                <a:solidFill>
                  <a:srgbClr val="666666"/>
                </a:solidFill>
              </a:rPr>
              <a:t>Separating positioning (</a:t>
            </a:r>
            <a:r>
              <a:rPr lang="vi" sz="2700">
                <a:solidFill>
                  <a:srgbClr val="B45F06"/>
                </a:solidFill>
              </a:rPr>
              <a:t>position, float, margin</a:t>
            </a:r>
            <a:r>
              <a:rPr lang="vi" sz="2700">
                <a:solidFill>
                  <a:srgbClr val="666666"/>
                </a:solidFill>
              </a:rPr>
              <a:t>, etc.) from styling (</a:t>
            </a:r>
            <a:r>
              <a:rPr lang="vi" sz="2700">
                <a:solidFill>
                  <a:srgbClr val="674EA7"/>
                </a:solidFill>
              </a:rPr>
              <a:t>background, color, border, etc</a:t>
            </a:r>
            <a:r>
              <a:rPr lang="vi" sz="2700">
                <a:solidFill>
                  <a:srgbClr val="666666"/>
                </a:solidFill>
              </a:rPr>
              <a:t>.)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6" name="Shape 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312" y="1200149"/>
            <a:ext cx="6709374" cy="32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774" y="1346724"/>
            <a:ext cx="7044450" cy="288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750" y="1107275"/>
            <a:ext cx="6702500" cy="366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/>
          <p:nvPr>
            <p:ph type="title"/>
          </p:nvPr>
        </p:nvSpPr>
        <p:spPr>
          <a:xfrm>
            <a:off x="457200" y="70092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vi" sz="3000">
                <a:solidFill>
                  <a:srgbClr val="0B5394"/>
                </a:solidFill>
              </a:rPr>
              <a:t>SEPARATE CONTANER AND CONTENT</a:t>
            </a:r>
          </a:p>
        </p:txBody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535500" y="1739025"/>
            <a:ext cx="8072999" cy="3207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vi" sz="2700">
                <a:solidFill>
                  <a:srgbClr val="666666"/>
                </a:solidFill>
              </a:rPr>
              <a:t>Objects should look the same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vi" sz="2700">
                <a:solidFill>
                  <a:srgbClr val="CC0000"/>
                </a:solidFill>
              </a:rPr>
              <a:t>no matter where you put them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875" y="955925"/>
            <a:ext cx="6845225" cy="32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 txBox="1"/>
          <p:nvPr/>
        </p:nvSpPr>
        <p:spPr>
          <a:xfrm rot="-2093355">
            <a:off x="2585144" y="1714588"/>
            <a:ext cx="2973816" cy="144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b="1" lang="vi" sz="9600">
                <a:solidFill>
                  <a:srgbClr val="85200C"/>
                </a:solidFill>
              </a:rPr>
              <a:t>BAD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vi">
                <a:solidFill>
                  <a:srgbClr val="38761D"/>
                </a:solidFill>
              </a:rPr>
              <a:t>THE RIGHT WAY</a:t>
            </a:r>
          </a:p>
        </p:txBody>
      </p:sp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350" y="1412250"/>
            <a:ext cx="7075299" cy="33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738" y="0"/>
            <a:ext cx="700452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 txBox="1"/>
          <p:nvPr/>
        </p:nvSpPr>
        <p:spPr>
          <a:xfrm>
            <a:off x="1872825" y="535025"/>
            <a:ext cx="19328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vi" sz="1000" strike="sngStrike">
                <a:solidFill>
                  <a:srgbClr val="999999"/>
                </a:solidFill>
              </a:rPr>
              <a:t>h1.page-title</a:t>
            </a:r>
            <a:r>
              <a:rPr lang="vi" sz="1000"/>
              <a:t> </a:t>
            </a:r>
            <a:r>
              <a:rPr lang="vi" sz="1000">
                <a:solidFill>
                  <a:srgbClr val="CC0000"/>
                </a:solidFill>
              </a:rPr>
              <a:t>h1 .title-underline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5035100" y="535025"/>
            <a:ext cx="25763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000" strike="sngStrike">
                <a:solidFill>
                  <a:srgbClr val="999999"/>
                </a:solidFill>
              </a:rPr>
              <a:t>.newsletter-block</a:t>
            </a:r>
            <a:r>
              <a:rPr lang="vi" sz="1000">
                <a:solidFill>
                  <a:srgbClr val="CC0000"/>
                </a:solidFill>
              </a:rPr>
              <a:t> .block .block-gray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4746050" y="1697400"/>
            <a:ext cx="25763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000" strike="sngStrike">
                <a:solidFill>
                  <a:srgbClr val="999999"/>
                </a:solidFill>
              </a:rPr>
              <a:t>.recent-post-block</a:t>
            </a:r>
            <a:r>
              <a:rPr lang="vi" sz="1000">
                <a:solidFill>
                  <a:srgbClr val="CC0000"/>
                </a:solidFill>
              </a:rPr>
              <a:t> .block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4329900" y="1448475"/>
            <a:ext cx="25763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000" strike="sngStrike">
                <a:solidFill>
                  <a:srgbClr val="999999"/>
                </a:solidFill>
              </a:rPr>
              <a:t>.newsletter-subscribe</a:t>
            </a:r>
            <a:r>
              <a:rPr lang="vi" sz="1000">
                <a:solidFill>
                  <a:srgbClr val="CC0000"/>
                </a:solidFill>
              </a:rPr>
              <a:t> .btn .btn-orange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7255575" y="1697400"/>
            <a:ext cx="10173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000" strike="sngStrike">
                <a:solidFill>
                  <a:srgbClr val="999999"/>
                </a:solidFill>
              </a:rPr>
              <a:t>aside h3</a:t>
            </a:r>
            <a:r>
              <a:rPr lang="vi" sz="1000">
                <a:solidFill>
                  <a:srgbClr val="CC0000"/>
                </a:solidFill>
              </a:rPr>
              <a:t> h3</a:t>
            </a:r>
          </a:p>
        </p:txBody>
      </p:sp>
      <p:sp>
        <p:nvSpPr>
          <p:cNvPr id="139" name="Shape 139"/>
          <p:cNvSpPr txBox="1"/>
          <p:nvPr/>
        </p:nvSpPr>
        <p:spPr>
          <a:xfrm>
            <a:off x="5035100" y="2018400"/>
            <a:ext cx="25763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000" strike="sngStrike">
                <a:solidFill>
                  <a:srgbClr val="999999"/>
                </a:solidFill>
              </a:rPr>
              <a:t>aside ul</a:t>
            </a:r>
            <a:r>
              <a:rPr lang="vi" sz="1000">
                <a:solidFill>
                  <a:srgbClr val="CC0000"/>
                </a:solidFill>
              </a:rPr>
              <a:t> .white-list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4679175" y="2772750"/>
            <a:ext cx="2576399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vi" sz="1000" strike="sngStrike">
                <a:solidFill>
                  <a:srgbClr val="999999"/>
                </a:solidFill>
              </a:rPr>
              <a:t>aside ul li</a:t>
            </a:r>
            <a:r>
              <a:rPr lang="vi" sz="1000">
                <a:solidFill>
                  <a:srgbClr val="CC0000"/>
                </a:solidFill>
              </a:rPr>
              <a:t> .white-list-item</a:t>
            </a:r>
          </a:p>
        </p:txBody>
      </p:sp>
      <p:sp>
        <p:nvSpPr>
          <p:cNvPr id="141" name="Shape 141"/>
          <p:cNvSpPr txBox="1"/>
          <p:nvPr/>
        </p:nvSpPr>
        <p:spPr>
          <a:xfrm>
            <a:off x="3892725" y="3627450"/>
            <a:ext cx="2354399" cy="632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vi" sz="1000" strike="sngStrike">
                <a:solidFill>
                  <a:srgbClr val="999999"/>
                </a:solidFill>
              </a:rPr>
              <a:t>aside ul li.highlight</a:t>
            </a:r>
          </a:p>
          <a:p>
            <a:pPr lvl="0" rtl="0">
              <a:spcBef>
                <a:spcPts val="0"/>
              </a:spcBef>
              <a:buNone/>
            </a:pPr>
            <a:r>
              <a:rPr lang="vi" sz="1000">
                <a:solidFill>
                  <a:srgbClr val="CC0000"/>
                </a:solidFill>
              </a:rPr>
              <a:t>.white-list-item .white-list-item-highlight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vi">
                <a:solidFill>
                  <a:srgbClr val="CC0000"/>
                </a:solidFill>
              </a:rPr>
              <a:t>IMPORTANT NOTES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184500" y="1524975"/>
            <a:ext cx="8774999" cy="34409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vi" sz="2400"/>
              <a:t>Avoid</a:t>
            </a:r>
            <a:r>
              <a:rPr lang="vi" sz="2400"/>
              <a:t> styling </a:t>
            </a:r>
            <a:r>
              <a:rPr lang="vi" sz="2400">
                <a:solidFill>
                  <a:srgbClr val="0B5394"/>
                </a:solidFill>
              </a:rPr>
              <a:t>ID</a:t>
            </a:r>
            <a:r>
              <a:rPr lang="vi" sz="2400"/>
              <a:t> selectors</a:t>
            </a:r>
          </a:p>
          <a:p>
            <a:pPr rtl="0">
              <a:spcBef>
                <a:spcPts val="0"/>
              </a:spcBef>
              <a:buNone/>
            </a:pPr>
            <a:r>
              <a:rPr b="1" lang="vi" sz="2400"/>
              <a:t>Avoid</a:t>
            </a:r>
            <a:r>
              <a:rPr lang="vi" sz="2400"/>
              <a:t> attaching </a:t>
            </a:r>
            <a:r>
              <a:rPr lang="vi" sz="2400">
                <a:solidFill>
                  <a:srgbClr val="B45F06"/>
                </a:solidFill>
              </a:rPr>
              <a:t>class</a:t>
            </a:r>
            <a:r>
              <a:rPr lang="vi" sz="2400"/>
              <a:t> to </a:t>
            </a:r>
            <a:r>
              <a:rPr lang="vi" sz="2400">
                <a:solidFill>
                  <a:srgbClr val="CC0000"/>
                </a:solidFill>
              </a:rPr>
              <a:t>element</a:t>
            </a:r>
            <a:r>
              <a:rPr lang="vi" sz="2400"/>
              <a:t> selectors, </a:t>
            </a:r>
            <a:r>
              <a:rPr lang="vi" sz="2400">
                <a:solidFill>
                  <a:srgbClr val="999999"/>
                </a:solidFill>
              </a:rPr>
              <a:t>ie. a.sub-title</a:t>
            </a:r>
          </a:p>
          <a:p>
            <a:pPr rtl="0">
              <a:spcBef>
                <a:spcPts val="0"/>
              </a:spcBef>
              <a:buNone/>
            </a:pPr>
            <a:r>
              <a:rPr b="1" lang="vi" sz="2400"/>
              <a:t>Avoid</a:t>
            </a:r>
            <a:r>
              <a:rPr lang="vi" sz="2400"/>
              <a:t> styling descendent selectors, </a:t>
            </a:r>
            <a:r>
              <a:rPr lang="vi" sz="2400">
                <a:solidFill>
                  <a:srgbClr val="999999"/>
                </a:solidFill>
              </a:rPr>
              <a:t>ie. .sidebar .recen-post ul li</a:t>
            </a:r>
          </a:p>
          <a:p>
            <a:pPr>
              <a:spcBef>
                <a:spcPts val="0"/>
              </a:spcBef>
              <a:buNone/>
            </a:pPr>
            <a:r>
              <a:rPr b="1" lang="vi" sz="2400"/>
              <a:t>Avoid</a:t>
            </a:r>
            <a:r>
              <a:rPr lang="vi" sz="2400"/>
              <a:t> </a:t>
            </a:r>
            <a:r>
              <a:rPr lang="vi" sz="2400">
                <a:solidFill>
                  <a:srgbClr val="BF9000"/>
                </a:solidFill>
              </a:rPr>
              <a:t>!important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vi"/>
              <a:t>What is object-oriented CSS?</a:t>
            </a:r>
          </a:p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457200" y="1852725"/>
            <a:ext cx="8229600" cy="30731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vi"/>
              <a:t>A methodology of writing </a:t>
            </a:r>
            <a:r>
              <a:rPr lang="vi">
                <a:solidFill>
                  <a:srgbClr val="E06666"/>
                </a:solidFill>
              </a:rPr>
              <a:t>reusable</a:t>
            </a:r>
            <a:r>
              <a:rPr lang="vi"/>
              <a:t> </a:t>
            </a:r>
            <a:r>
              <a:rPr lang="vi">
                <a:solidFill>
                  <a:srgbClr val="38761D"/>
                </a:solidFill>
              </a:rPr>
              <a:t>CSS</a:t>
            </a:r>
            <a:r>
              <a:rPr lang="vi"/>
              <a:t> that is </a:t>
            </a:r>
            <a:r>
              <a:rPr lang="vi">
                <a:solidFill>
                  <a:srgbClr val="3D85C6"/>
                </a:solidFill>
              </a:rPr>
              <a:t>fast</a:t>
            </a:r>
            <a:r>
              <a:rPr lang="vi"/>
              <a:t>, </a:t>
            </a:r>
            <a:r>
              <a:rPr lang="vi">
                <a:solidFill>
                  <a:srgbClr val="3D85C6"/>
                </a:solidFill>
              </a:rPr>
              <a:t>scalable</a:t>
            </a:r>
            <a:r>
              <a:rPr lang="vi"/>
              <a:t> and </a:t>
            </a:r>
            <a:r>
              <a:rPr lang="vi">
                <a:solidFill>
                  <a:srgbClr val="3D85C6"/>
                </a:solidFill>
              </a:rPr>
              <a:t>maintainable</a:t>
            </a:r>
            <a:r>
              <a:rPr lang="vi"/>
              <a:t>.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vi">
                <a:solidFill>
                  <a:srgbClr val="38761D"/>
                </a:solidFill>
              </a:rPr>
              <a:t>THE NEXT THING</a:t>
            </a:r>
          </a:p>
        </p:txBody>
      </p:sp>
      <p:pic>
        <p:nvPicPr>
          <p:cNvPr id="153" name="Shape 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0" y="1395412"/>
            <a:ext cx="590550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>
            <p:ph idx="1" type="body"/>
          </p:nvPr>
        </p:nvSpPr>
        <p:spPr>
          <a:xfrm>
            <a:off x="457200" y="607175"/>
            <a:ext cx="8229600" cy="431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vi" sz="3600">
                <a:solidFill>
                  <a:srgbClr val="CC0000"/>
                </a:solidFill>
              </a:rPr>
              <a:t>THANKS FOR YOUR ATTENTION</a:t>
            </a:r>
          </a:p>
        </p:txBody>
      </p:sp>
      <p:pic>
        <p:nvPicPr>
          <p:cNvPr id="159" name="Shape 1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500" y="1612150"/>
            <a:ext cx="1513001" cy="320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hape 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29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vi" sz="4200"/>
              <a:t>CODE </a:t>
            </a:r>
            <a:r>
              <a:rPr lang="vi" sz="4200">
                <a:solidFill>
                  <a:srgbClr val="CC0000"/>
                </a:solidFill>
              </a:rPr>
              <a:t>RE-USE</a:t>
            </a:r>
            <a:r>
              <a:rPr lang="vi" sz="4200"/>
              <a:t> IS ALMOST </a:t>
            </a:r>
            <a:r>
              <a:rPr lang="vi" sz="4200">
                <a:solidFill>
                  <a:srgbClr val="666666"/>
                </a:solidFill>
              </a:rPr>
              <a:t>NONEXISTENT</a:t>
            </a:r>
          </a:p>
          <a:p>
            <a:pPr algn="ctr">
              <a:spcBef>
                <a:spcPts val="0"/>
              </a:spcBef>
              <a:buNone/>
            </a:pPr>
            <a:r>
              <a:rPr lang="vi" sz="2400">
                <a:solidFill>
                  <a:srgbClr val="999999"/>
                </a:solidFill>
              </a:rPr>
              <a:t>people don’t trust other developers code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" type="body"/>
          </p:nvPr>
        </p:nvSpPr>
        <p:spPr>
          <a:xfrm>
            <a:off x="457200" y="1609400"/>
            <a:ext cx="3746999" cy="90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r>
              <a:rPr lang="vi">
                <a:solidFill>
                  <a:srgbClr val="CC0000"/>
                </a:solidFill>
              </a:rPr>
              <a:t>Anything re-usable?</a:t>
            </a:r>
          </a:p>
        </p:txBody>
      </p:sp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975" y="328450"/>
            <a:ext cx="3275699" cy="42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vi" sz="4200">
                <a:solidFill>
                  <a:srgbClr val="BF9000"/>
                </a:solidFill>
              </a:rPr>
              <a:t>OVERRIDING</a:t>
            </a:r>
            <a:r>
              <a:rPr lang="vi" sz="4200"/>
              <a:t> IS VERY COMPLEX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vi" sz="2400">
                <a:solidFill>
                  <a:srgbClr val="999999"/>
                </a:solidFill>
              </a:rPr>
              <a:t>Almost my css lines of code is overridden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522" y="918350"/>
            <a:ext cx="4186950" cy="356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vi" sz="4200"/>
              <a:t>FILE SIZE JUST KEEPS GETTING </a:t>
            </a:r>
            <a:r>
              <a:rPr lang="vi" sz="4200">
                <a:solidFill>
                  <a:srgbClr val="6AA84F"/>
                </a:solidFill>
              </a:rPr>
              <a:t>BIGGER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vi" sz="2400">
                <a:solidFill>
                  <a:srgbClr val="999999"/>
                </a:solidFill>
              </a:rPr>
              <a:t>As the site evolves we continuously modify the CSS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/>
          <p:cNvPicPr preferRelativeResize="0"/>
          <p:nvPr/>
        </p:nvPicPr>
        <p:blipFill>
          <a:blip r:embed="rId4">
            <a:alphaModFix amt="72000"/>
          </a:blip>
          <a:stretch>
            <a:fillRect/>
          </a:stretch>
        </p:blipFill>
        <p:spPr>
          <a:xfrm>
            <a:off x="0" y="1314250"/>
            <a:ext cx="9144000" cy="16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idx="1" type="body"/>
          </p:nvPr>
        </p:nvSpPr>
        <p:spPr>
          <a:xfrm>
            <a:off x="0" y="1314287"/>
            <a:ext cx="9144000" cy="1655400"/>
          </a:xfrm>
          <a:prstGeom prst="rect">
            <a:avLst/>
          </a:prstGeom>
          <a:noFill/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vi" sz="4800">
                <a:solidFill>
                  <a:srgbClr val="38761D"/>
                </a:solidFill>
              </a:rPr>
              <a:t>SOLUTION</a:t>
            </a:r>
          </a:p>
          <a:p>
            <a:pPr algn="ctr">
              <a:spcBef>
                <a:spcPts val="0"/>
              </a:spcBef>
              <a:buNone/>
            </a:pPr>
            <a:r>
              <a:rPr lang="vi"/>
              <a:t>Object Oriented CSS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