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6"/>
  </p:notesMasterIdLst>
  <p:handoutMasterIdLst>
    <p:handoutMasterId r:id="rId27"/>
  </p:handoutMasterIdLst>
  <p:sldIdLst>
    <p:sldId id="256" r:id="rId2"/>
    <p:sldId id="356" r:id="rId3"/>
    <p:sldId id="385" r:id="rId4"/>
    <p:sldId id="386" r:id="rId5"/>
    <p:sldId id="379" r:id="rId6"/>
    <p:sldId id="382" r:id="rId7"/>
    <p:sldId id="383" r:id="rId8"/>
    <p:sldId id="387" r:id="rId9"/>
    <p:sldId id="378" r:id="rId10"/>
    <p:sldId id="389" r:id="rId11"/>
    <p:sldId id="390" r:id="rId12"/>
    <p:sldId id="391" r:id="rId13"/>
    <p:sldId id="394" r:id="rId14"/>
    <p:sldId id="395" r:id="rId15"/>
    <p:sldId id="396" r:id="rId16"/>
    <p:sldId id="397" r:id="rId17"/>
    <p:sldId id="398" r:id="rId18"/>
    <p:sldId id="401" r:id="rId19"/>
    <p:sldId id="388" r:id="rId20"/>
    <p:sldId id="392" r:id="rId21"/>
    <p:sldId id="393" r:id="rId22"/>
    <p:sldId id="399" r:id="rId23"/>
    <p:sldId id="400" r:id="rId24"/>
    <p:sldId id="33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754"/>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28/04/2015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28/04/2015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sc.sans.org/diary.html?storyid=382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 injection is a technique where malicious users can inject SQL commands into an SQL statement, via web page input.</a:t>
            </a:r>
          </a:p>
          <a:p>
            <a:r>
              <a:rPr lang="en-US" sz="1200" b="0" i="0" kern="1200" dirty="0" smtClean="0">
                <a:solidFill>
                  <a:schemeClr val="tx1"/>
                </a:solidFill>
                <a:effectLst/>
                <a:latin typeface="+mn-lt"/>
                <a:ea typeface="+mn-ea"/>
                <a:cs typeface="+mn-cs"/>
              </a:rPr>
              <a:t>Injected SQL commands can alter SQL statement and compromise the security of a web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Open Web Application Security Project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OWASP</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Opposite to a blacklist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429030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dirty="0"/>
          </a:p>
        </p:txBody>
      </p:sp>
    </p:spTree>
    <p:extLst>
      <p:ext uri="{BB962C8B-B14F-4D97-AF65-F5344CB8AC3E}">
        <p14:creationId xmlns:p14="http://schemas.microsoft.com/office/powerpoint/2010/main" val="202774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13</a:t>
            </a:fld>
            <a:endParaRPr lang="en-US" dirty="0"/>
          </a:p>
        </p:txBody>
      </p:sp>
    </p:spTree>
    <p:extLst>
      <p:ext uri="{BB962C8B-B14F-4D97-AF65-F5344CB8AC3E}">
        <p14:creationId xmlns:p14="http://schemas.microsoft.com/office/powerpoint/2010/main" val="21648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$conn = new </a:t>
            </a:r>
            <a:r>
              <a:rPr lang="en-US" sz="1200" kern="1200" dirty="0" err="1" smtClean="0">
                <a:solidFill>
                  <a:schemeClr val="tx1"/>
                </a:solidFill>
                <a:effectLst/>
                <a:latin typeface="+mn-lt"/>
                <a:ea typeface="+mn-ea"/>
                <a:cs typeface="+mn-cs"/>
              </a:rPr>
              <a:t>mysqli</a:t>
            </a:r>
            <a:r>
              <a:rPr lang="en-US" sz="1200" kern="1200" dirty="0" smtClean="0">
                <a:solidFill>
                  <a:schemeClr val="tx1"/>
                </a:solidFill>
                <a:effectLst/>
                <a:latin typeface="+mn-lt"/>
                <a:ea typeface="+mn-ea"/>
                <a:cs typeface="+mn-cs"/>
              </a:rPr>
              <a:t>($host,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 and password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integer; d - double; s - string; b - BLOB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bind_param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ss</a:t>
            </a:r>
            <a:r>
              <a:rPr lang="en-US" sz="1200" kern="1200" dirty="0" smtClean="0">
                <a:solidFill>
                  <a:schemeClr val="tx1"/>
                </a:solidFill>
                <a:effectLst/>
                <a:latin typeface="+mn-lt"/>
                <a:ea typeface="+mn-ea"/>
                <a:cs typeface="+mn-cs"/>
              </a:rPr>
              <a:t>", $username,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store_result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num_rows</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-&gt;close();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$conn-&gt;close();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14</a:t>
            </a:fld>
            <a:endParaRPr lang="en-US" dirty="0"/>
          </a:p>
        </p:txBody>
      </p:sp>
    </p:spTree>
    <p:extLst>
      <p:ext uri="{BB962C8B-B14F-4D97-AF65-F5344CB8AC3E}">
        <p14:creationId xmlns:p14="http://schemas.microsoft.com/office/powerpoint/2010/main" val="135945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$conn = new PDO("</a:t>
            </a:r>
            <a:r>
              <a:rPr lang="en-US" sz="1200" kern="1200" dirty="0" err="1" smtClean="0">
                <a:solidFill>
                  <a:schemeClr val="tx1"/>
                </a:solidFill>
                <a:effectLst/>
                <a:latin typeface="+mn-lt"/>
                <a:ea typeface="+mn-ea"/>
                <a:cs typeface="+mn-cs"/>
              </a:rPr>
              <a:t>mysql:host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hostname;dbname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a:t>
            </a:r>
            <a:r>
              <a:rPr lang="en-US" sz="1200" kern="1200" dirty="0" err="1" smtClean="0">
                <a:solidFill>
                  <a:schemeClr val="tx1"/>
                </a:solidFill>
                <a:effectLst/>
                <a:latin typeface="+mn-lt"/>
                <a:ea typeface="+mn-ea"/>
                <a:cs typeface="+mn-cs"/>
              </a:rPr>
              <a:t>setAttribute</a:t>
            </a:r>
            <a:r>
              <a:rPr lang="en-US" sz="1200" kern="1200" dirty="0" smtClean="0">
                <a:solidFill>
                  <a:schemeClr val="tx1"/>
                </a:solidFill>
                <a:effectLst/>
                <a:latin typeface="+mn-lt"/>
                <a:ea typeface="+mn-ea"/>
                <a:cs typeface="+mn-cs"/>
              </a:rPr>
              <a:t>(PDO::ATTR_ERRMODE, PDO::ERRMODE_EXCEPTION);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prepare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and bind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:username and password =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(':username', $username);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(':password',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rowCount</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dirty="0"/>
          </a:p>
        </p:txBody>
      </p:sp>
    </p:spTree>
    <p:extLst>
      <p:ext uri="{BB962C8B-B14F-4D97-AF65-F5344CB8AC3E}">
        <p14:creationId xmlns:p14="http://schemas.microsoft.com/office/powerpoint/2010/main" val="15259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dirty="0"/>
          </a:p>
        </p:txBody>
      </p:sp>
    </p:spTree>
    <p:extLst>
      <p:ext uri="{BB962C8B-B14F-4D97-AF65-F5344CB8AC3E}">
        <p14:creationId xmlns:p14="http://schemas.microsoft.com/office/powerpoint/2010/main" val="1492901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dirty="0"/>
          </a:p>
        </p:txBody>
      </p:sp>
    </p:spTree>
    <p:extLst>
      <p:ext uri="{BB962C8B-B14F-4D97-AF65-F5344CB8AC3E}">
        <p14:creationId xmlns:p14="http://schemas.microsoft.com/office/powerpoint/2010/main" val="4001900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dirty="0"/>
          </a:p>
        </p:txBody>
      </p:sp>
    </p:spTree>
    <p:extLst>
      <p:ext uri="{BB962C8B-B14F-4D97-AF65-F5344CB8AC3E}">
        <p14:creationId xmlns:p14="http://schemas.microsoft.com/office/powerpoint/2010/main" val="400100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Never connect to database as super user =&gt; limited privileges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Use prepared statements with bound variables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Check input has expected data type: </a:t>
            </a:r>
            <a:r>
              <a:rPr lang="en-US" dirty="0" err="1" smtClean="0">
                <a:solidFill>
                  <a:schemeClr val="tx1"/>
                </a:solidFill>
              </a:rPr>
              <a:t>is_numeric</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Change input type: </a:t>
            </a:r>
            <a:r>
              <a:rPr lang="en-US" dirty="0" err="1" smtClean="0">
                <a:solidFill>
                  <a:schemeClr val="tx1"/>
                </a:solidFill>
              </a:rPr>
              <a:t>settype</a:t>
            </a:r>
            <a:r>
              <a:rPr lang="en-US" dirty="0" smtClean="0">
                <a:solidFill>
                  <a:schemeClr val="tx1"/>
                </a:solidFill>
              </a:rPr>
              <a:t>()</a:t>
            </a:r>
            <a:endParaRPr lang="en-US" i="1" dirty="0" smtClean="0">
              <a:solidFill>
                <a:schemeClr val="tx1"/>
              </a:solidFill>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dirty="0"/>
          </a:p>
        </p:txBody>
      </p:sp>
    </p:spTree>
    <p:extLst>
      <p:ext uri="{BB962C8B-B14F-4D97-AF65-F5344CB8AC3E}">
        <p14:creationId xmlns:p14="http://schemas.microsoft.com/office/powerpoint/2010/main" val="2167241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a:p>
            <a:r>
              <a:rPr lang="en-US" sz="1200" b="0" i="0" kern="1200" dirty="0" smtClean="0">
                <a:solidFill>
                  <a:schemeClr val="tx1"/>
                </a:solidFill>
                <a:effectLst/>
                <a:latin typeface="+mn-lt"/>
                <a:ea typeface="+mn-ea"/>
                <a:cs typeface="+mn-cs"/>
              </a:rPr>
              <a:t>Login hacked: admin' or 1=1 LIMIT 1 – </a:t>
            </a:r>
          </a:p>
          <a:p>
            <a:r>
              <a:rPr lang="en-US" sz="1200" b="0" i="0" kern="1200" dirty="0" smtClean="0">
                <a:solidFill>
                  <a:schemeClr val="tx1"/>
                </a:solidFill>
                <a:effectLst/>
                <a:latin typeface="+mn-lt"/>
                <a:ea typeface="+mn-ea"/>
                <a:cs typeface="+mn-cs"/>
              </a:rPr>
              <a:t>Login</a:t>
            </a:r>
            <a:r>
              <a:rPr lang="en-US" sz="1200" b="0" i="0" kern="1200" baseline="0" dirty="0" smtClean="0">
                <a:solidFill>
                  <a:schemeClr val="tx1"/>
                </a:solidFill>
                <a:effectLst/>
                <a:latin typeface="+mn-lt"/>
                <a:ea typeface="+mn-ea"/>
                <a:cs typeface="+mn-cs"/>
              </a:rPr>
              <a:t> hacked: admin’ or 1=1; Drop table </a:t>
            </a:r>
            <a:r>
              <a:rPr lang="en-US" sz="1200" b="0" i="0" kern="1200" baseline="0" dirty="0" err="1" smtClean="0">
                <a:solidFill>
                  <a:schemeClr val="tx1"/>
                </a:solidFill>
                <a:effectLst/>
                <a:latin typeface="+mn-lt"/>
                <a:ea typeface="+mn-ea"/>
                <a:cs typeface="+mn-cs"/>
              </a:rPr>
              <a:t>userinfo</a:t>
            </a:r>
            <a:r>
              <a:rPr lang="en-US" sz="1200" b="0" i="0" kern="1200" baseline="0" dirty="0" smtClean="0">
                <a:solidFill>
                  <a:schemeClr val="tx1"/>
                </a:solidFill>
                <a:effectLst/>
                <a:latin typeface="+mn-lt"/>
                <a:ea typeface="+mn-ea"/>
                <a:cs typeface="+mn-cs"/>
              </a:rPr>
              <a:t> --  &lt;change a line of code if ($result = </a:t>
            </a:r>
            <a:r>
              <a:rPr lang="en-US" sz="1200" b="0" i="0" kern="1200" baseline="0" dirty="0" err="1" smtClean="0">
                <a:solidFill>
                  <a:schemeClr val="tx1"/>
                </a:solidFill>
                <a:effectLst/>
                <a:latin typeface="+mn-lt"/>
                <a:ea typeface="+mn-ea"/>
                <a:cs typeface="+mn-cs"/>
              </a:rPr>
              <a:t>mysqli_multi_query</a:t>
            </a:r>
            <a:r>
              <a:rPr lang="en-US" sz="1200" b="0" i="0" kern="1200" baseline="0" dirty="0" smtClean="0">
                <a:solidFill>
                  <a:schemeClr val="tx1"/>
                </a:solidFill>
                <a:effectLst/>
                <a:latin typeface="+mn-lt"/>
                <a:ea typeface="+mn-ea"/>
                <a:cs typeface="+mn-cs"/>
              </a:rPr>
              <a:t>($conn,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126368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Insufficient input validation and improper construction of SQL statements in web applications can expose them to SQL injection attacks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312663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1442560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dirty="0"/>
          </a:p>
        </p:txBody>
      </p:sp>
    </p:spTree>
    <p:extLst>
      <p:ext uri="{BB962C8B-B14F-4D97-AF65-F5344CB8AC3E}">
        <p14:creationId xmlns:p14="http://schemas.microsoft.com/office/powerpoint/2010/main" val="2368136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1. </a:t>
            </a:r>
            <a:r>
              <a:rPr lang="en-US" i="1" dirty="0" err="1" smtClean="0">
                <a:solidFill>
                  <a:schemeClr val="tx1"/>
                </a:solidFill>
              </a:rPr>
              <a:t>inurl</a:t>
            </a:r>
            <a:r>
              <a:rPr lang="en-US" i="1" dirty="0" smtClean="0">
                <a:solidFill>
                  <a:schemeClr val="tx1"/>
                </a:solidFill>
              </a:rPr>
              <a:t>=.</a:t>
            </a:r>
            <a:r>
              <a:rPr lang="en-US" i="1" dirty="0" err="1" smtClean="0">
                <a:solidFill>
                  <a:schemeClr val="tx1"/>
                </a:solidFill>
              </a:rPr>
              <a:t>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http://www.raahauges.com/view-news.php?id=8</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2.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3.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4. http://www.raahauges.com/view-news.php?id=8</a:t>
            </a:r>
            <a:r>
              <a:rPr lang="en-US" i="1" baseline="0" dirty="0" smtClean="0">
                <a:solidFill>
                  <a:schemeClr val="tx1"/>
                </a:solidFill>
              </a:rPr>
              <a:t> </a:t>
            </a:r>
            <a:r>
              <a:rPr lang="en-US" i="1" dirty="0" smtClean="0">
                <a:solidFill>
                  <a:schemeClr val="tx1"/>
                </a:solidFill>
              </a:rPr>
              <a:t>order</a:t>
            </a:r>
            <a:r>
              <a:rPr lang="en-US" i="1" baseline="0" dirty="0" smtClean="0">
                <a:solidFill>
                  <a:schemeClr val="tx1"/>
                </a:solidFill>
              </a:rPr>
              <a:t> </a:t>
            </a:r>
            <a:r>
              <a:rPr lang="en-US" i="1" dirty="0" smtClean="0">
                <a:solidFill>
                  <a:schemeClr val="tx1"/>
                </a:solidFill>
              </a:rPr>
              <a:t>by</a:t>
            </a:r>
            <a:r>
              <a:rPr lang="en-US" i="1" baseline="0" dirty="0" smtClean="0">
                <a:solidFill>
                  <a:schemeClr val="tx1"/>
                </a:solidFill>
              </a:rPr>
              <a:t> </a:t>
            </a:r>
            <a:r>
              <a:rPr lang="en-US" i="1" dirty="0" smtClean="0">
                <a:solidFill>
                  <a:schemeClr val="tx1"/>
                </a:solidFill>
              </a:rPr>
              <a:t>5</a:t>
            </a:r>
            <a:r>
              <a:rPr lang="en-US" i="1" baseline="0" dirty="0" smtClean="0">
                <a:solidFill>
                  <a:schemeClr val="tx1"/>
                </a:solidFill>
              </a:rPr>
              <a:t> --</a:t>
            </a: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5. http://www.raahauges.com/view-news.php?id=null</a:t>
            </a:r>
            <a:r>
              <a:rPr lang="en-US" i="1" baseline="0" dirty="0" smtClean="0">
                <a:solidFill>
                  <a:schemeClr val="tx1"/>
                </a:solidFill>
              </a:rPr>
              <a:t> union all select 1,2,3,4,5 --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6. http://www.raahauges.com/view-news.php?id=null union all select 1,2,group_concat(</a:t>
            </a:r>
            <a:r>
              <a:rPr lang="en-US" i="1" baseline="0" dirty="0" err="1" smtClean="0">
                <a:solidFill>
                  <a:schemeClr val="tx1"/>
                </a:solidFill>
              </a:rPr>
              <a:t>table_name</a:t>
            </a:r>
            <a:r>
              <a:rPr lang="en-US" i="1" baseline="0" dirty="0" smtClean="0">
                <a:solidFill>
                  <a:schemeClr val="tx1"/>
                </a:solidFill>
              </a:rPr>
              <a:t>),4,5 from </a:t>
            </a:r>
            <a:r>
              <a:rPr lang="en-US" i="1" baseline="0" dirty="0" err="1" smtClean="0">
                <a:solidFill>
                  <a:schemeClr val="tx1"/>
                </a:solidFill>
              </a:rPr>
              <a:t>information_schema.tables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7. </a:t>
            </a:r>
            <a:r>
              <a:rPr lang="en-US" i="1" baseline="0" dirty="0" smtClean="0">
                <a:solidFill>
                  <a:schemeClr val="tx1"/>
                </a:solidFill>
              </a:rPr>
              <a:t>http://www.raahauges.com/view-news.php?id=null union all select 1,2,group_concat(</a:t>
            </a:r>
            <a:r>
              <a:rPr lang="en-US" i="1" baseline="0" dirty="0" err="1" smtClean="0">
                <a:solidFill>
                  <a:schemeClr val="tx1"/>
                </a:solidFill>
              </a:rPr>
              <a:t>column_name</a:t>
            </a:r>
            <a:r>
              <a:rPr lang="en-US" i="1" baseline="0" dirty="0" smtClean="0">
                <a:solidFill>
                  <a:schemeClr val="tx1"/>
                </a:solidFill>
              </a:rPr>
              <a:t>),4,5 from </a:t>
            </a:r>
            <a:r>
              <a:rPr lang="en-US" i="1" baseline="0" dirty="0" err="1" smtClean="0">
                <a:solidFill>
                  <a:schemeClr val="tx1"/>
                </a:solidFill>
              </a:rPr>
              <a:t>information_schema.columns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8. http://www.raahauges.com/view-news.php?id=null union all select 1,2,group_concat(date,0x3a,time,0x3a,title,0x3a,details),4,5 </a:t>
            </a:r>
            <a:r>
              <a:rPr lang="en-US" i="1" baseline="0" smtClean="0">
                <a:solidFill>
                  <a:schemeClr val="tx1"/>
                </a:solidFill>
              </a:rPr>
              <a:t>from events --</a:t>
            </a:r>
            <a:endParaRPr lang="en-US" i="1"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23</a:t>
            </a:fld>
            <a:endParaRPr lang="en-US" dirty="0"/>
          </a:p>
        </p:txBody>
      </p:sp>
    </p:spTree>
    <p:extLst>
      <p:ext uri="{BB962C8B-B14F-4D97-AF65-F5344CB8AC3E}">
        <p14:creationId xmlns:p14="http://schemas.microsoft.com/office/powerpoint/2010/main" val="91185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Authentication Bypass: </a:t>
            </a:r>
            <a:r>
              <a:rPr lang="en-US" dirty="0" smtClean="0"/>
              <a:t>This attack allows an attacker to log on to an application, potentially with administrative privileges, without supplying a valid username and </a:t>
            </a:r>
            <a:r>
              <a:rPr lang="en-US" dirty="0" err="1" smtClean="0"/>
              <a:t>password.</a:t>
            </a:r>
            <a:r>
              <a:rPr lang="en-US" b="1" dirty="0" err="1" smtClean="0"/>
              <a:t>Information</a:t>
            </a:r>
            <a:r>
              <a:rPr lang="en-US" b="1" dirty="0" smtClean="0"/>
              <a:t> Disclosure:</a:t>
            </a:r>
            <a:r>
              <a:rPr lang="en-US" dirty="0" smtClean="0"/>
              <a:t> This attack allows an attacker to obtain, either directly or indirectly, sensitive information in a </a:t>
            </a:r>
            <a:r>
              <a:rPr lang="en-US" dirty="0" err="1" smtClean="0"/>
              <a:t>database.</a:t>
            </a:r>
            <a:r>
              <a:rPr lang="en-US" b="1" dirty="0" err="1" smtClean="0"/>
              <a:t>Compromised</a:t>
            </a:r>
            <a:r>
              <a:rPr lang="en-US" b="1" dirty="0" smtClean="0"/>
              <a:t> Data Integrity:</a:t>
            </a:r>
            <a:r>
              <a:rPr lang="en-US" dirty="0" smtClean="0"/>
              <a:t> This attack involves the alteration of the contents of a database. An attacker could use this attack to deface a web page or more likely to insert malicious content into otherwise innocuous web pages. This technique has been demonstrated via the attacks that are described </a:t>
            </a:r>
            <a:r>
              <a:rPr lang="en-US" dirty="0" err="1" smtClean="0"/>
              <a:t>in</a:t>
            </a:r>
            <a:r>
              <a:rPr lang="en-US" sz="1200" b="0" u="sng" kern="1200" dirty="0" err="1" smtClean="0">
                <a:solidFill>
                  <a:schemeClr val="tx1"/>
                </a:solidFill>
                <a:effectLst/>
                <a:latin typeface="+mn-lt"/>
                <a:ea typeface="+mn-ea"/>
                <a:cs typeface="+mn-cs"/>
                <a:hlinkClick r:id="rId3"/>
              </a:rPr>
              <a:t>Mass</a:t>
            </a:r>
            <a:r>
              <a:rPr lang="en-US" sz="1200" b="0" u="sng" kern="1200" dirty="0" smtClean="0">
                <a:solidFill>
                  <a:schemeClr val="tx1"/>
                </a:solidFill>
                <a:effectLst/>
                <a:latin typeface="+mn-lt"/>
                <a:ea typeface="+mn-ea"/>
                <a:cs typeface="+mn-cs"/>
                <a:hlinkClick r:id="rId3"/>
              </a:rPr>
              <a:t> exploits with SQL Injection</a:t>
            </a:r>
            <a:r>
              <a:rPr lang="en-US" dirty="0" smtClean="0"/>
              <a:t> at the SANS Internet Storm </a:t>
            </a:r>
            <a:r>
              <a:rPr lang="en-US" dirty="0" err="1" smtClean="0"/>
              <a:t>Center.</a:t>
            </a:r>
            <a:r>
              <a:rPr lang="en-US" b="1" dirty="0" err="1" smtClean="0"/>
              <a:t>Compromised</a:t>
            </a:r>
            <a:r>
              <a:rPr lang="en-US" b="1" dirty="0" smtClean="0"/>
              <a:t> Availability of Data:</a:t>
            </a:r>
            <a:r>
              <a:rPr lang="en-US" dirty="0" smtClean="0"/>
              <a:t> This attack allows an attacker to delete information with the intent to cause harm or delete log or audit information in a </a:t>
            </a:r>
            <a:r>
              <a:rPr lang="en-US" dirty="0" err="1" smtClean="0"/>
              <a:t>database.</a:t>
            </a:r>
            <a:r>
              <a:rPr lang="en-US" b="1" dirty="0" err="1" smtClean="0"/>
              <a:t>Remote</a:t>
            </a:r>
            <a:r>
              <a:rPr lang="en-US" b="1" dirty="0" smtClean="0"/>
              <a:t> Command Execution:</a:t>
            </a:r>
            <a:r>
              <a:rPr lang="en-US" dirty="0" smtClean="0"/>
              <a:t> Performing command execution through a database can allow an attacker to compromise the host operating system. These attacks often leverage an existing, predefined stored procedure for host operating system command execution. The most recognized variety of this attack uses the </a:t>
            </a:r>
            <a:r>
              <a:rPr lang="en-US" dirty="0" err="1" smtClean="0"/>
              <a:t>xp_cmdshell</a:t>
            </a:r>
            <a:r>
              <a:rPr lang="en-US" dirty="0" smtClean="0"/>
              <a:t> stored procedure that is common to Microsoft SQL Server installations or leverages the ability to create an external procedure call on Oracle databases.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36562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66459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52663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743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4174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protected function </a:t>
            </a:r>
            <a:r>
              <a:rPr lang="en-US" sz="1200" kern="1200" dirty="0" err="1" smtClean="0">
                <a:solidFill>
                  <a:schemeClr val="tx1"/>
                </a:solidFill>
                <a:effectLst/>
                <a:latin typeface="+mn-lt"/>
                <a:ea typeface="+mn-ea"/>
                <a:cs typeface="+mn-cs"/>
              </a:rPr>
              <a:t>CheckSqlInjection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"alter", "begin", "cast", "create", "cursor", "declare", "delete",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"drop", "exec", "execute", "fetch", "insert", "kill", "open",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"select", "sys", "</a:t>
            </a:r>
            <a:r>
              <a:rPr lang="en-US" sz="1200" kern="1200" dirty="0" err="1" smtClean="0">
                <a:solidFill>
                  <a:schemeClr val="tx1"/>
                </a:solidFill>
                <a:effectLst/>
                <a:latin typeface="+mn-lt"/>
                <a:ea typeface="+mn-ea"/>
                <a:cs typeface="+mn-cs"/>
              </a:rPr>
              <a:t>sysobjects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syscolumns</a:t>
            </a:r>
            <a:r>
              <a:rPr lang="en-US" sz="1200" kern="1200" dirty="0" smtClean="0">
                <a:solidFill>
                  <a:schemeClr val="tx1"/>
                </a:solidFill>
                <a:effectLst/>
                <a:latin typeface="+mn-lt"/>
                <a:ea typeface="+mn-ea"/>
                <a:cs typeface="+mn-cs"/>
              </a:rPr>
              <a:t>", "table",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"&lt;script", "&lt;/script", "--", "/*",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count($</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strpos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strtolower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true){ return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return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drop their update table using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sql</a:t>
            </a:r>
            <a:r>
              <a:rPr lang="en-US" sz="1200" kern="1200" baseline="0" dirty="0" smtClean="0">
                <a:solidFill>
                  <a:schemeClr val="tx1"/>
                </a:solidFill>
                <a:effectLst/>
                <a:latin typeface="+mn-lt"/>
                <a:ea typeface="+mn-ea"/>
                <a:cs typeface="+mn-cs"/>
              </a:rPr>
              <a:t> injection so they delete my account and </a:t>
            </a:r>
            <a:r>
              <a:rPr lang="en-US" sz="1200" kern="1200" baseline="0" dirty="0" err="1" smtClean="0">
                <a:solidFill>
                  <a:schemeClr val="tx1"/>
                </a:solidFill>
                <a:effectLst/>
                <a:latin typeface="+mn-lt"/>
                <a:ea typeface="+mn-ea"/>
                <a:cs typeface="+mn-cs"/>
              </a:rPr>
              <a:t>wanna</a:t>
            </a:r>
            <a:r>
              <a:rPr lang="en-US" sz="1200" kern="1200" baseline="0" dirty="0" smtClean="0">
                <a:solidFill>
                  <a:schemeClr val="tx1"/>
                </a:solidFill>
                <a:effectLst/>
                <a:latin typeface="+mn-lt"/>
                <a:ea typeface="+mn-ea"/>
                <a:cs typeface="+mn-cs"/>
              </a:rPr>
              <a:t> kill me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383357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Tuesday, April 28,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Tuesday, April 28,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Tuesday, April 28,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Tuesday, April 28,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Top_10_2013-T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sqlinjection/index.php"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sqlinjection/index2.php"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sqlinjection/index3.php"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8438" y="1364451"/>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SQL Injection</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150829" y="3601434"/>
            <a:ext cx="8862248" cy="2148918"/>
          </a:xfrm>
          <a:prstGeom prst="rect">
            <a:avLst/>
          </a:prstGeom>
        </p:spPr>
      </p:pic>
      <p:pic>
        <p:nvPicPr>
          <p:cNvPr id="9" name="Picture 8"/>
          <p:cNvPicPr>
            <a:picLocks noChangeAspect="1"/>
          </p:cNvPicPr>
          <p:nvPr/>
        </p:nvPicPr>
        <p:blipFill>
          <a:blip r:embed="rId4"/>
          <a:stretch>
            <a:fillRect/>
          </a:stretch>
        </p:blipFill>
        <p:spPr>
          <a:xfrm>
            <a:off x="5152994" y="246061"/>
            <a:ext cx="4085276" cy="3355373"/>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Not a good idea</a:t>
            </a:r>
            <a:endParaRPr lang="en-US" dirty="0" smtClean="0">
              <a:solidFill>
                <a:schemeClr val="tx1"/>
              </a:solidFill>
            </a:endParaRPr>
          </a:p>
        </p:txBody>
      </p:sp>
      <p:pic>
        <p:nvPicPr>
          <p:cNvPr id="2" name="Picture 1"/>
          <p:cNvPicPr>
            <a:picLocks noChangeAspect="1"/>
          </p:cNvPicPr>
          <p:nvPr/>
        </p:nvPicPr>
        <p:blipFill>
          <a:blip r:embed="rId3"/>
          <a:stretch>
            <a:fillRect/>
          </a:stretch>
        </p:blipFill>
        <p:spPr>
          <a:xfrm>
            <a:off x="657028" y="3137456"/>
            <a:ext cx="7148365" cy="2878753"/>
          </a:xfrm>
          <a:prstGeom prst="rect">
            <a:avLst/>
          </a:prstGeom>
        </p:spPr>
      </p:pic>
    </p:spTree>
    <p:extLst>
      <p:ext uri="{BB962C8B-B14F-4D97-AF65-F5344CB8AC3E}">
        <p14:creationId xmlns:p14="http://schemas.microsoft.com/office/powerpoint/2010/main" val="378302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Whitelist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Opposite </a:t>
            </a:r>
            <a:r>
              <a:rPr lang="en-US" dirty="0" smtClean="0">
                <a:solidFill>
                  <a:schemeClr val="tx1"/>
                </a:solidFill>
              </a:rPr>
              <a:t>to </a:t>
            </a:r>
            <a:r>
              <a:rPr lang="en-US" dirty="0">
                <a:solidFill>
                  <a:schemeClr val="tx1"/>
                </a:solidFill>
              </a:rPr>
              <a:t>a </a:t>
            </a: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Tree>
    <p:extLst>
      <p:ext uri="{BB962C8B-B14F-4D97-AF65-F5344CB8AC3E}">
        <p14:creationId xmlns:p14="http://schemas.microsoft.com/office/powerpoint/2010/main" val="19514525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SQL parameters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Tree>
    <p:extLst>
      <p:ext uri="{BB962C8B-B14F-4D97-AF65-F5344CB8AC3E}">
        <p14:creationId xmlns:p14="http://schemas.microsoft.com/office/powerpoint/2010/main" val="445695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r>
              <a:rPr lang="en-US" dirty="0" smtClean="0">
                <a:solidFill>
                  <a:srgbClr val="0000FF"/>
                </a:solidFill>
              </a:rPr>
              <a:t>mysql_real_escape_string</a:t>
            </a:r>
            <a:r>
              <a:rPr lang="en-US" dirty="0" smtClean="0">
                <a:solidFill>
                  <a:schemeClr val="tx1"/>
                </a:solidFill>
              </a:rPr>
              <a:t>(</a:t>
            </a:r>
            <a:r>
              <a:rPr lang="en-US" dirty="0" smtClean="0">
                <a:solidFill>
                  <a:schemeClr val="accent6">
                    <a:lumMod val="75000"/>
                  </a:schemeClr>
                </a:solidFill>
              </a:rPr>
              <a:t>$input</a:t>
            </a:r>
            <a:r>
              <a:rPr lang="en-US" dirty="0" smtClean="0">
                <a:solidFill>
                  <a:schemeClr val="tx1"/>
                </a:solidFill>
              </a:rPr>
              <a:t>) =&gt; is deprecated in PHP 5.5.0</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288651" y="2604095"/>
            <a:ext cx="8566697" cy="1213762"/>
          </a:xfrm>
          <a:prstGeom prst="rect">
            <a:avLst/>
          </a:prstGeom>
        </p:spPr>
      </p:pic>
    </p:spTree>
    <p:extLst>
      <p:ext uri="{BB962C8B-B14F-4D97-AF65-F5344CB8AC3E}">
        <p14:creationId xmlns:p14="http://schemas.microsoft.com/office/powerpoint/2010/main" val="9462136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mysqli_query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91928" y="2161034"/>
            <a:ext cx="8795602" cy="3862694"/>
          </a:xfrm>
          <a:prstGeom prst="rect">
            <a:avLst/>
          </a:prstGeom>
        </p:spPr>
      </p:pic>
    </p:spTree>
    <p:extLst>
      <p:ext uri="{BB962C8B-B14F-4D97-AF65-F5344CB8AC3E}">
        <p14:creationId xmlns:p14="http://schemas.microsoft.com/office/powerpoint/2010/main" val="3247489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PDO</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29966" y="2055376"/>
            <a:ext cx="8857596" cy="4195338"/>
          </a:xfrm>
          <a:prstGeom prst="rect">
            <a:avLst/>
          </a:prstGeom>
        </p:spPr>
      </p:pic>
    </p:spTree>
    <p:extLst>
      <p:ext uri="{BB962C8B-B14F-4D97-AF65-F5344CB8AC3E}">
        <p14:creationId xmlns:p14="http://schemas.microsoft.com/office/powerpoint/2010/main" val="892458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191928" y="80121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Framework</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066800" y="1729921"/>
            <a:ext cx="7379616" cy="4868228"/>
          </a:xfrm>
          <a:prstGeom prst="rect">
            <a:avLst/>
          </a:prstGeom>
        </p:spPr>
      </p:pic>
    </p:spTree>
    <p:extLst>
      <p:ext uri="{BB962C8B-B14F-4D97-AF65-F5344CB8AC3E}">
        <p14:creationId xmlns:p14="http://schemas.microsoft.com/office/powerpoint/2010/main" val="3765835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Doctrine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6" name="Picture 5"/>
          <p:cNvPicPr>
            <a:picLocks noChangeAspect="1"/>
          </p:cNvPicPr>
          <p:nvPr/>
        </p:nvPicPr>
        <p:blipFill>
          <a:blip r:embed="rId3"/>
          <a:stretch>
            <a:fillRect/>
          </a:stretch>
        </p:blipFill>
        <p:spPr>
          <a:xfrm>
            <a:off x="406200" y="2304956"/>
            <a:ext cx="8331599" cy="3973295"/>
          </a:xfrm>
          <a:prstGeom prst="rect">
            <a:avLst/>
          </a:prstGeom>
        </p:spPr>
      </p:pic>
    </p:spTree>
    <p:extLst>
      <p:ext uri="{BB962C8B-B14F-4D97-AF65-F5344CB8AC3E}">
        <p14:creationId xmlns:p14="http://schemas.microsoft.com/office/powerpoint/2010/main" val="1366211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Why it works?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Old way: send mixing of code and data</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New idea: query &amp; data </a:t>
            </a:r>
            <a:r>
              <a:rPr lang="en-US" dirty="0">
                <a:solidFill>
                  <a:schemeClr val="tx1"/>
                </a:solidFill>
              </a:rPr>
              <a:t>are sent to </a:t>
            </a:r>
            <a:r>
              <a:rPr lang="en-US" dirty="0" smtClean="0">
                <a:solidFill>
                  <a:schemeClr val="tx1"/>
                </a:solidFill>
              </a:rPr>
              <a:t>SQL </a:t>
            </a:r>
            <a:r>
              <a:rPr lang="en-US" dirty="0">
                <a:solidFill>
                  <a:schemeClr val="tx1"/>
                </a:solidFill>
              </a:rPr>
              <a:t>server </a:t>
            </a:r>
            <a:r>
              <a:rPr lang="en-US" b="1" i="1" dirty="0" smtClean="0">
                <a:solidFill>
                  <a:srgbClr val="FF0000"/>
                </a:solidFill>
              </a:rPr>
              <a:t>separately</a:t>
            </a:r>
            <a:endParaRPr lang="en-US" dirty="0" smtClean="0">
              <a:solidFill>
                <a:schemeClr val="tx1"/>
              </a:solidFill>
            </a:endParaRPr>
          </a:p>
        </p:txBody>
      </p:sp>
    </p:spTree>
    <p:extLst>
      <p:ext uri="{BB962C8B-B14F-4D97-AF65-F5344CB8AC3E}">
        <p14:creationId xmlns:p14="http://schemas.microsoft.com/office/powerpoint/2010/main" val="848504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Summary</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Never connect to </a:t>
            </a:r>
            <a:r>
              <a:rPr lang="en-US" dirty="0" smtClean="0">
                <a:solidFill>
                  <a:schemeClr val="tx1"/>
                </a:solidFill>
              </a:rPr>
              <a:t>database as super user =&gt; limited privileges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Use prepared statements with bound </a:t>
            </a:r>
            <a:r>
              <a:rPr lang="en-US" dirty="0" smtClean="0">
                <a:solidFill>
                  <a:schemeClr val="tx1"/>
                </a:solidFill>
              </a:rPr>
              <a:t>variables</a:t>
            </a:r>
          </a:p>
          <a:p>
            <a:pPr marL="342900" indent="-3429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310789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Warm up</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Is </a:t>
            </a:r>
            <a:r>
              <a:rPr lang="en-US" dirty="0">
                <a:solidFill>
                  <a:schemeClr val="tx1"/>
                </a:solidFill>
              </a:rPr>
              <a:t>a technique </a:t>
            </a:r>
            <a:r>
              <a:rPr lang="en-US" dirty="0" smtClean="0">
                <a:solidFill>
                  <a:schemeClr val="tx1"/>
                </a:solidFill>
              </a:rPr>
              <a:t>of </a:t>
            </a:r>
            <a:r>
              <a:rPr lang="en-US" dirty="0">
                <a:solidFill>
                  <a:schemeClr val="tx1"/>
                </a:solidFill>
              </a:rPr>
              <a:t>malicious users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Inject </a:t>
            </a:r>
            <a:r>
              <a:rPr lang="en-US" dirty="0">
                <a:solidFill>
                  <a:schemeClr val="tx1"/>
                </a:solidFill>
              </a:rPr>
              <a:t>SQL commands into an SQL statement, via web </a:t>
            </a:r>
            <a:r>
              <a:rPr lang="en-US" dirty="0" smtClean="0">
                <a:solidFill>
                  <a:schemeClr val="tx1"/>
                </a:solidFill>
              </a:rPr>
              <a:t>input.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Alter </a:t>
            </a:r>
            <a:r>
              <a:rPr lang="en-US" dirty="0">
                <a:solidFill>
                  <a:schemeClr val="tx1"/>
                </a:solidFill>
              </a:rPr>
              <a:t>SQL statement and </a:t>
            </a:r>
            <a:r>
              <a:rPr lang="en-US" dirty="0" smtClean="0">
                <a:solidFill>
                  <a:schemeClr val="tx1"/>
                </a:solidFill>
              </a:rPr>
              <a:t>break down security </a:t>
            </a:r>
            <a:r>
              <a:rPr lang="en-US" dirty="0">
                <a:solidFill>
                  <a:schemeClr val="tx1"/>
                </a:solidFill>
              </a:rPr>
              <a:t>of a </a:t>
            </a:r>
            <a:r>
              <a:rPr lang="en-US" dirty="0" smtClean="0">
                <a:solidFill>
                  <a:schemeClr val="tx1"/>
                </a:solidFill>
              </a:rPr>
              <a:t>web app</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smtClean="0">
                <a:solidFill>
                  <a:srgbClr val="0000FF"/>
                </a:solidFill>
              </a:rPr>
              <a:t>Number one </a:t>
            </a:r>
            <a:r>
              <a:rPr lang="en-US" dirty="0" smtClean="0">
                <a:solidFill>
                  <a:schemeClr val="tx1"/>
                </a:solidFill>
              </a:rPr>
              <a:t>thread to web applications (</a:t>
            </a:r>
            <a:r>
              <a:rPr lang="en-US" dirty="0" smtClean="0">
                <a:solidFill>
                  <a:schemeClr val="tx1"/>
                </a:solidFill>
                <a:hlinkClick r:id="rId3"/>
              </a:rPr>
              <a:t>OWASP</a:t>
            </a:r>
            <a:r>
              <a:rPr lang="en-US" dirty="0" smtClean="0">
                <a:solidFill>
                  <a:schemeClr val="tx1"/>
                </a:solidFill>
              </a:rPr>
              <a:t>)</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a:buChar char="•"/>
            </a:pPr>
            <a:endParaRPr lang="en-US" i="1" dirty="0" smtClean="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27154" y="1018034"/>
            <a:ext cx="1506520" cy="2008693"/>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Index.php</a:t>
            </a:r>
            <a:endParaRPr lang="en-US" i="1" dirty="0" smtClean="0">
              <a:solidFill>
                <a:schemeClr val="tx1"/>
              </a:solidFill>
            </a:endParaRPr>
          </a:p>
        </p:txBody>
      </p:sp>
    </p:spTree>
    <p:extLst>
      <p:ext uri="{BB962C8B-B14F-4D97-AF65-F5344CB8AC3E}">
        <p14:creationId xmlns:p14="http://schemas.microsoft.com/office/powerpoint/2010/main" val="167973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Index2.php</a:t>
            </a:r>
            <a:endParaRPr lang="en-US" i="1" dirty="0" smtClean="0">
              <a:solidFill>
                <a:schemeClr val="tx1"/>
              </a:solidFill>
            </a:endParaRPr>
          </a:p>
        </p:txBody>
      </p:sp>
    </p:spTree>
    <p:extLst>
      <p:ext uri="{BB962C8B-B14F-4D97-AF65-F5344CB8AC3E}">
        <p14:creationId xmlns:p14="http://schemas.microsoft.com/office/powerpoint/2010/main" val="3334160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Index3.php</a:t>
            </a:r>
            <a:endParaRPr lang="en-US" i="1" dirty="0" smtClean="0">
              <a:solidFill>
                <a:schemeClr val="tx1"/>
              </a:solidFill>
            </a:endParaRPr>
          </a:p>
        </p:txBody>
      </p:sp>
    </p:spTree>
    <p:extLst>
      <p:ext uri="{BB962C8B-B14F-4D97-AF65-F5344CB8AC3E}">
        <p14:creationId xmlns:p14="http://schemas.microsoft.com/office/powerpoint/2010/main" val="3796370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125944" y="108402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Want to see a </a:t>
            </a:r>
            <a:r>
              <a:rPr lang="en-US" sz="4000" dirty="0" smtClean="0">
                <a:latin typeface="Constantia"/>
                <a:cs typeface="Constantia"/>
              </a:rPr>
              <a:t>real hack?</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rPr>
              <a:t>Let’s go!!!</a:t>
            </a:r>
          </a:p>
        </p:txBody>
      </p:sp>
    </p:spTree>
    <p:extLst>
      <p:ext uri="{BB962C8B-B14F-4D97-AF65-F5344CB8AC3E}">
        <p14:creationId xmlns:p14="http://schemas.microsoft.com/office/powerpoint/2010/main" val="1148958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scene</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Insufficient input validation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Improper </a:t>
            </a:r>
            <a:r>
              <a:rPr lang="en-US" dirty="0">
                <a:solidFill>
                  <a:schemeClr val="tx1"/>
                </a:solidFill>
              </a:rPr>
              <a:t>construction of SQL </a:t>
            </a:r>
            <a:r>
              <a:rPr lang="en-US" dirty="0" smtClean="0">
                <a:solidFill>
                  <a:schemeClr val="tx1"/>
                </a:solidFill>
              </a:rPr>
              <a:t>statements</a:t>
            </a:r>
            <a:endParaRPr lang="en-US" i="1" dirty="0" smtClean="0">
              <a:solidFill>
                <a:schemeClr val="tx1"/>
              </a:solidFill>
            </a:endParaRPr>
          </a:p>
        </p:txBody>
      </p:sp>
    </p:spTree>
    <p:extLst>
      <p:ext uri="{BB962C8B-B14F-4D97-AF65-F5344CB8AC3E}">
        <p14:creationId xmlns:p14="http://schemas.microsoft.com/office/powerpoint/2010/main" val="4196670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Types of attack</a:t>
            </a:r>
            <a:endParaRPr lang="en-US" sz="4000" dirty="0">
              <a:latin typeface="Constantia"/>
              <a:cs typeface="Constantia"/>
            </a:endParaRPr>
          </a:p>
        </p:txBody>
      </p:sp>
      <p:sp>
        <p:nvSpPr>
          <p:cNvPr id="9" name="Content Placeholder 2"/>
          <p:cNvSpPr txBox="1">
            <a:spLocks/>
          </p:cNvSpPr>
          <p:nvPr/>
        </p:nvSpPr>
        <p:spPr bwMode="auto">
          <a:xfrm>
            <a:off x="267344" y="2161035"/>
            <a:ext cx="8876655" cy="4183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00FF"/>
                </a:solidFill>
              </a:rPr>
              <a:t>Authentication Bypass</a:t>
            </a:r>
            <a:r>
              <a:rPr lang="en-US" dirty="0">
                <a:solidFill>
                  <a:schemeClr val="tx1"/>
                </a:solidFill>
              </a:rPr>
              <a:t>: </a:t>
            </a:r>
            <a:r>
              <a:rPr lang="en-US" dirty="0" smtClean="0">
                <a:solidFill>
                  <a:schemeClr val="tx1"/>
                </a:solidFill>
              </a:rPr>
              <a:t>log on app, even with admin role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a:solidFill>
                  <a:srgbClr val="0000FF"/>
                </a:solidFill>
              </a:rPr>
              <a:t>Information Disclosure</a:t>
            </a:r>
            <a:r>
              <a:rPr lang="en-US" dirty="0" smtClean="0">
                <a:solidFill>
                  <a:schemeClr val="tx1"/>
                </a:solidFill>
              </a:rPr>
              <a:t>: get </a:t>
            </a:r>
            <a:r>
              <a:rPr lang="en-US" dirty="0">
                <a:solidFill>
                  <a:schemeClr val="tx1"/>
                </a:solidFill>
              </a:rPr>
              <a:t>sensitive </a:t>
            </a:r>
            <a:r>
              <a:rPr lang="en-US" dirty="0" smtClean="0">
                <a:solidFill>
                  <a:schemeClr val="tx1"/>
                </a:solidFill>
              </a:rPr>
              <a:t>info from database</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Data Integrity</a:t>
            </a:r>
            <a:r>
              <a:rPr lang="en-US" dirty="0" smtClean="0">
                <a:solidFill>
                  <a:schemeClr val="tx1"/>
                </a:solidFill>
              </a:rPr>
              <a:t>: Alter or </a:t>
            </a:r>
            <a:r>
              <a:rPr lang="en-US" dirty="0">
                <a:solidFill>
                  <a:schemeClr val="tx1"/>
                </a:solidFill>
              </a:rPr>
              <a:t>insert malicious </a:t>
            </a:r>
            <a:r>
              <a:rPr lang="en-US" dirty="0" smtClean="0">
                <a:solidFill>
                  <a:schemeClr val="tx1"/>
                </a:solidFill>
              </a:rPr>
              <a:t>content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Availability of Data</a:t>
            </a:r>
            <a:r>
              <a:rPr lang="en-US" dirty="0" smtClean="0">
                <a:solidFill>
                  <a:schemeClr val="tx1"/>
                </a:solidFill>
              </a:rPr>
              <a:t>: Delete info, log, content</a:t>
            </a:r>
            <a:r>
              <a:rPr lang="en-US" dirty="0" smtClean="0"/>
              <a:t> </a:t>
            </a: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panose="020B0604020202020204" pitchFamily="34" charset="0"/>
              <a:buChar char="•"/>
            </a:pPr>
            <a:r>
              <a:rPr lang="en-US" b="1" dirty="0">
                <a:solidFill>
                  <a:srgbClr val="0000FF"/>
                </a:solidFill>
              </a:rPr>
              <a:t>Remote Command Execution</a:t>
            </a:r>
            <a:r>
              <a:rPr lang="en-US" dirty="0" smtClean="0">
                <a:solidFill>
                  <a:schemeClr val="tx1"/>
                </a:solidFill>
              </a:rPr>
              <a:t>: </a:t>
            </a:r>
            <a:r>
              <a:rPr lang="en-US" dirty="0" err="1" smtClean="0">
                <a:solidFill>
                  <a:schemeClr val="tx1"/>
                </a:solidFill>
              </a:rPr>
              <a:t>cmd</a:t>
            </a:r>
            <a:r>
              <a:rPr lang="en-US" dirty="0" smtClean="0">
                <a:solidFill>
                  <a:schemeClr val="tx1"/>
                </a:solidFill>
              </a:rPr>
              <a:t> execution (</a:t>
            </a:r>
            <a:r>
              <a:rPr lang="en-US" dirty="0" err="1" smtClean="0">
                <a:solidFill>
                  <a:schemeClr val="tx1"/>
                </a:solidFill>
              </a:rPr>
              <a:t>xp_cmdshell</a:t>
            </a:r>
            <a:r>
              <a:rPr lang="en-US" dirty="0" smtClean="0">
                <a:solidFill>
                  <a:schemeClr val="tx1"/>
                </a:solidFill>
              </a:rPr>
              <a:t>, exec)</a:t>
            </a:r>
            <a:endParaRPr lang="en-US" b="1" dirty="0">
              <a:solidFill>
                <a:schemeClr val="tx1"/>
              </a:solidFill>
            </a:endParaRPr>
          </a:p>
          <a:p>
            <a:pPr marL="342900" indent="-342900" algn="l">
              <a:buFont typeface="Arial"/>
              <a:buChar char="•"/>
            </a:pPr>
            <a:endParaRPr lang="en-US" i="1" dirty="0" smtClean="0"/>
          </a:p>
        </p:txBody>
      </p:sp>
    </p:spTree>
    <p:extLst>
      <p:ext uri="{BB962C8B-B14F-4D97-AF65-F5344CB8AC3E}">
        <p14:creationId xmlns:p14="http://schemas.microsoft.com/office/powerpoint/2010/main" val="2314357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1=1</a:t>
            </a:r>
            <a:r>
              <a:rPr lang="en-US" dirty="0">
                <a:solidFill>
                  <a:schemeClr val="tx1"/>
                </a:solidFill>
              </a:rPr>
              <a:t> is Always </a:t>
            </a:r>
            <a:r>
              <a:rPr lang="en-US" dirty="0" smtClean="0">
                <a:solidFill>
                  <a:schemeClr val="tx1"/>
                </a:solidFill>
              </a:rPr>
              <a:t>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10" name="Picture 9"/>
          <p:cNvPicPr>
            <a:picLocks noChangeAspect="1"/>
          </p:cNvPicPr>
          <p:nvPr/>
        </p:nvPicPr>
        <p:blipFill>
          <a:blip r:embed="rId4"/>
          <a:stretch>
            <a:fillRect/>
          </a:stretch>
        </p:blipFill>
        <p:spPr>
          <a:xfrm>
            <a:off x="348944" y="3947204"/>
            <a:ext cx="3634179" cy="846167"/>
          </a:xfrm>
          <a:prstGeom prst="rect">
            <a:avLst/>
          </a:prstGeom>
        </p:spPr>
      </p:pic>
      <p:pic>
        <p:nvPicPr>
          <p:cNvPr id="13" name="Picture 12"/>
          <p:cNvPicPr>
            <a:picLocks noChangeAspect="1"/>
          </p:cNvPicPr>
          <p:nvPr/>
        </p:nvPicPr>
        <p:blipFill>
          <a:blip r:embed="rId5"/>
          <a:stretch>
            <a:fillRect/>
          </a:stretch>
        </p:blipFill>
        <p:spPr>
          <a:xfrm>
            <a:off x="204499" y="5132196"/>
            <a:ext cx="8783063" cy="580449"/>
          </a:xfrm>
          <a:prstGeom prst="rect">
            <a:avLst/>
          </a:prstGeom>
        </p:spPr>
      </p:pic>
    </p:spTree>
    <p:extLst>
      <p:ext uri="{BB962C8B-B14F-4D97-AF65-F5344CB8AC3E}">
        <p14:creationId xmlns:p14="http://schemas.microsoft.com/office/powerpoint/2010/main" val="3398828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a:t>
            </a:r>
            <a:r>
              <a:rPr lang="en-US" dirty="0">
                <a:solidFill>
                  <a:schemeClr val="tx1"/>
                </a:solidFill>
              </a:rPr>
              <a:t> is Always 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6" name="Picture 5"/>
          <p:cNvPicPr>
            <a:picLocks noChangeAspect="1"/>
          </p:cNvPicPr>
          <p:nvPr/>
        </p:nvPicPr>
        <p:blipFill>
          <a:blip r:embed="rId4"/>
          <a:stretch>
            <a:fillRect/>
          </a:stretch>
        </p:blipFill>
        <p:spPr>
          <a:xfrm>
            <a:off x="267344" y="3947106"/>
            <a:ext cx="3631444" cy="846266"/>
          </a:xfrm>
          <a:prstGeom prst="rect">
            <a:avLst/>
          </a:prstGeom>
        </p:spPr>
      </p:pic>
      <p:pic>
        <p:nvPicPr>
          <p:cNvPr id="13" name="Picture 12"/>
          <p:cNvPicPr>
            <a:picLocks noChangeAspect="1"/>
          </p:cNvPicPr>
          <p:nvPr/>
        </p:nvPicPr>
        <p:blipFill>
          <a:blip r:embed="rId5"/>
          <a:stretch>
            <a:fillRect/>
          </a:stretch>
        </p:blipFill>
        <p:spPr>
          <a:xfrm>
            <a:off x="204498" y="5262354"/>
            <a:ext cx="8783063" cy="523128"/>
          </a:xfrm>
          <a:prstGeom prst="rect">
            <a:avLst/>
          </a:prstGeom>
        </p:spPr>
      </p:pic>
    </p:spTree>
    <p:extLst>
      <p:ext uri="{BB962C8B-B14F-4D97-AF65-F5344CB8AC3E}">
        <p14:creationId xmlns:p14="http://schemas.microsoft.com/office/powerpoint/2010/main" val="28537562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Batched SQL</a:t>
            </a:r>
            <a:r>
              <a:rPr lang="en-US" dirty="0">
                <a:solidFill>
                  <a:schemeClr val="tx1"/>
                </a:solidFill>
              </a:rPr>
              <a:t> Statements</a:t>
            </a: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8" name="Picture 7"/>
          <p:cNvPicPr>
            <a:picLocks noChangeAspect="1"/>
          </p:cNvPicPr>
          <p:nvPr/>
        </p:nvPicPr>
        <p:blipFill>
          <a:blip r:embed="rId4"/>
          <a:stretch>
            <a:fillRect/>
          </a:stretch>
        </p:blipFill>
        <p:spPr>
          <a:xfrm>
            <a:off x="204498" y="4976485"/>
            <a:ext cx="8783063" cy="1010054"/>
          </a:xfrm>
          <a:prstGeom prst="rect">
            <a:avLst/>
          </a:prstGeom>
        </p:spPr>
      </p:pic>
      <p:pic>
        <p:nvPicPr>
          <p:cNvPr id="12" name="Picture 11"/>
          <p:cNvPicPr>
            <a:picLocks noChangeAspect="1"/>
          </p:cNvPicPr>
          <p:nvPr/>
        </p:nvPicPr>
        <p:blipFill>
          <a:blip r:embed="rId5"/>
          <a:stretch>
            <a:fillRect/>
          </a:stretch>
        </p:blipFill>
        <p:spPr>
          <a:xfrm>
            <a:off x="457199" y="3976941"/>
            <a:ext cx="5049297" cy="859009"/>
          </a:xfrm>
          <a:prstGeom prst="rect">
            <a:avLst/>
          </a:prstGeom>
        </p:spPr>
      </p:pic>
    </p:spTree>
    <p:extLst>
      <p:ext uri="{BB962C8B-B14F-4D97-AF65-F5344CB8AC3E}">
        <p14:creationId xmlns:p14="http://schemas.microsoft.com/office/powerpoint/2010/main" val="4084209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defend </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Whitelist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rPr>
              <a:t>SQL </a:t>
            </a:r>
            <a:r>
              <a:rPr lang="en-US" dirty="0" smtClean="0">
                <a:solidFill>
                  <a:schemeClr val="tx1"/>
                </a:solidFill>
              </a:rPr>
              <a:t>parameters &amp; prepared statements</a:t>
            </a:r>
            <a:endParaRPr lang="en-US" i="1" dirty="0" smtClean="0">
              <a:solidFill>
                <a:schemeClr val="tx1"/>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5726" y="870320"/>
            <a:ext cx="1385151" cy="1438427"/>
          </a:xfrm>
          <a:prstGeom prst="rect">
            <a:avLst/>
          </a:prstGeom>
        </p:spPr>
      </p:pic>
    </p:spTree>
    <p:extLst>
      <p:ext uri="{BB962C8B-B14F-4D97-AF65-F5344CB8AC3E}">
        <p14:creationId xmlns:p14="http://schemas.microsoft.com/office/powerpoint/2010/main" val="1351727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a:stretch>
            <a:fillRect/>
          </a:stretch>
        </p:blipFill>
        <p:spPr>
          <a:xfrm>
            <a:off x="156437" y="2507530"/>
            <a:ext cx="8787275" cy="3724330"/>
          </a:xfrm>
          <a:prstGeom prst="rect">
            <a:avLst/>
          </a:prstGeom>
        </p:spPr>
      </p:pic>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32601</TotalTime>
  <Words>991</Words>
  <Application>Microsoft Office PowerPoint</Application>
  <PresentationFormat>On-screen Show (4:3)</PresentationFormat>
  <Paragraphs>317</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Constantia</vt:lpstr>
      <vt:lpstr>Lucida Sans</vt:lpstr>
      <vt:lpstr>Times New Roman</vt:lpstr>
      <vt:lpstr>QSOFT VIETNAM</vt:lpstr>
      <vt:lpstr>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1194</cp:revision>
  <dcterms:created xsi:type="dcterms:W3CDTF">2011-07-05T15:47:08Z</dcterms:created>
  <dcterms:modified xsi:type="dcterms:W3CDTF">2015-04-28T12:14:07Z</dcterms:modified>
</cp:coreProperties>
</file>