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9"/>
  </p:notesMasterIdLst>
  <p:handoutMasterIdLst>
    <p:handoutMasterId r:id="rId30"/>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8" r:id="rId17"/>
    <p:sldId id="401" r:id="rId18"/>
    <p:sldId id="397" r:id="rId19"/>
    <p:sldId id="403" r:id="rId20"/>
    <p:sldId id="404" r:id="rId21"/>
    <p:sldId id="405" r:id="rId22"/>
    <p:sldId id="388" r:id="rId23"/>
    <p:sldId id="392" r:id="rId24"/>
    <p:sldId id="393" r:id="rId25"/>
    <p:sldId id="399" r:id="rId26"/>
    <p:sldId id="400" r:id="rId27"/>
    <p:sldId id="33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06/05/2015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06/05/2015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4264406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201926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1664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1. </a:t>
            </a:r>
            <a:r>
              <a:rPr lang="en-US" sz="1200" b="1" i="0" kern="1200" dirty="0" smtClean="0">
                <a:solidFill>
                  <a:schemeClr val="tx1"/>
                </a:solidFill>
                <a:effectLst/>
                <a:latin typeface="+mn-lt"/>
                <a:ea typeface="+mn-ea"/>
                <a:cs typeface="+mn-cs"/>
              </a:rPr>
              <a:t>Comprehensive data sanitization</a:t>
            </a:r>
            <a:r>
              <a:rPr lang="en-US" sz="1200" b="0" i="0" kern="1200" dirty="0" smtClean="0">
                <a:solidFill>
                  <a:schemeClr val="tx1"/>
                </a:solidFill>
                <a:effectLst/>
                <a:latin typeface="+mn-lt"/>
                <a:ea typeface="+mn-ea"/>
                <a:cs typeface="+mn-cs"/>
              </a:rPr>
              <a:t>. Web sites must filter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user input. Ideally, user data should be filtered for context. For example, e-mail addresses should be filtered to allow only the characters allowed in an e-mail address, phone numbers should be filtered to allow only the characters allowed in a phone number, and so on.</a:t>
            </a:r>
          </a:p>
          <a:p>
            <a:r>
              <a:rPr lang="en-US" sz="1200" b="0" i="0" kern="1200" dirty="0" smtClean="0">
                <a:solidFill>
                  <a:schemeClr val="tx1"/>
                </a:solidFill>
                <a:effectLst/>
                <a:latin typeface="+mn-lt"/>
                <a:ea typeface="+mn-ea"/>
                <a:cs typeface="+mn-cs"/>
              </a:rPr>
              <a:t>2. </a:t>
            </a:r>
            <a:r>
              <a:rPr lang="en-US" sz="1200" b="1" i="0" kern="1200" dirty="0" smtClean="0">
                <a:solidFill>
                  <a:schemeClr val="tx1"/>
                </a:solidFill>
                <a:effectLst/>
                <a:latin typeface="+mn-lt"/>
                <a:ea typeface="+mn-ea"/>
                <a:cs typeface="+mn-cs"/>
              </a:rPr>
              <a:t>Use a web application firewall</a:t>
            </a:r>
            <a:r>
              <a:rPr lang="en-US" sz="1200" b="0" i="0" kern="1200" dirty="0" smtClean="0">
                <a:solidFill>
                  <a:schemeClr val="tx1"/>
                </a:solidFill>
                <a:effectLst/>
                <a:latin typeface="+mn-lt"/>
                <a:ea typeface="+mn-ea"/>
                <a:cs typeface="+mn-cs"/>
              </a:rPr>
              <a:t>. A popular example is the free, open source module </a:t>
            </a:r>
            <a:r>
              <a:rPr lang="en-US" sz="1200" b="0" i="0" u="none" strike="noStrike" kern="1200" dirty="0" smtClean="0">
                <a:solidFill>
                  <a:schemeClr val="tx1"/>
                </a:solidFill>
                <a:effectLst/>
                <a:latin typeface="+mn-lt"/>
                <a:ea typeface="+mn-ea"/>
                <a:cs typeface="+mn-cs"/>
                <a:hlinkClick r:id="rId3"/>
              </a:rPr>
              <a:t>ModSecurity</a:t>
            </a:r>
            <a:r>
              <a:rPr lang="en-US" sz="1200" b="0" i="0" kern="1200" dirty="0" smtClean="0">
                <a:solidFill>
                  <a:schemeClr val="tx1"/>
                </a:solidFill>
                <a:effectLst/>
                <a:latin typeface="+mn-lt"/>
                <a:ea typeface="+mn-ea"/>
                <a:cs typeface="+mn-cs"/>
              </a:rPr>
              <a:t> which is available for Apache, Microsoft IIS, and </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web servers. ModSecurity provides a sophisticated and ever-evolving set of rules to filter potentially dangerous web requests. Its SQL injection defenses can catch most attempts to sneak SQL through web channels.</a:t>
            </a:r>
          </a:p>
          <a:p>
            <a:r>
              <a:rPr lang="en-US" sz="1200" b="0" i="0" kern="1200" dirty="0" smtClean="0">
                <a:solidFill>
                  <a:schemeClr val="tx1"/>
                </a:solidFill>
                <a:effectLst/>
                <a:latin typeface="+mn-lt"/>
                <a:ea typeface="+mn-ea"/>
                <a:cs typeface="+mn-cs"/>
              </a:rPr>
              <a:t>3. </a:t>
            </a:r>
            <a:r>
              <a:rPr lang="en-US" sz="1200" b="1" i="0" kern="1200" dirty="0" smtClean="0">
                <a:solidFill>
                  <a:schemeClr val="tx1"/>
                </a:solidFill>
                <a:effectLst/>
                <a:latin typeface="+mn-lt"/>
                <a:ea typeface="+mn-ea"/>
                <a:cs typeface="+mn-cs"/>
              </a:rPr>
              <a:t>Limit database privileges by context</a:t>
            </a:r>
            <a:r>
              <a:rPr lang="en-US" sz="1200" b="0" i="0" kern="1200" dirty="0" smtClean="0">
                <a:solidFill>
                  <a:schemeClr val="tx1"/>
                </a:solidFill>
                <a:effectLst/>
                <a:latin typeface="+mn-lt"/>
                <a:ea typeface="+mn-ea"/>
                <a:cs typeface="+mn-cs"/>
              </a:rPr>
              <a:t>. Create multiple database user accounts with the minimum levels of privilege for their usage environment. For example, the code behind a login page should query the database using an account limited only to the </a:t>
            </a:r>
            <a:r>
              <a:rPr lang="en-US" sz="1200" b="0" i="0" kern="1200" dirty="0" err="1" smtClean="0">
                <a:solidFill>
                  <a:schemeClr val="tx1"/>
                </a:solidFill>
                <a:effectLst/>
                <a:latin typeface="+mn-lt"/>
                <a:ea typeface="+mn-ea"/>
                <a:cs typeface="+mn-cs"/>
              </a:rPr>
              <a:t>relevent</a:t>
            </a:r>
            <a:r>
              <a:rPr lang="en-US" sz="1200" b="0" i="0" kern="1200" dirty="0" smtClean="0">
                <a:solidFill>
                  <a:schemeClr val="tx1"/>
                </a:solidFill>
                <a:effectLst/>
                <a:latin typeface="+mn-lt"/>
                <a:ea typeface="+mn-ea"/>
                <a:cs typeface="+mn-cs"/>
              </a:rPr>
              <a:t> credentials table. This way, a breach through this channel cannot be leveraged to compromise the entire database.</a:t>
            </a:r>
          </a:p>
          <a:p>
            <a:r>
              <a:rPr lang="en-US" sz="1200" b="0" i="0" kern="1200" dirty="0" smtClean="0">
                <a:solidFill>
                  <a:schemeClr val="tx1"/>
                </a:solidFill>
                <a:effectLst/>
                <a:latin typeface="+mn-lt"/>
                <a:ea typeface="+mn-ea"/>
                <a:cs typeface="+mn-cs"/>
              </a:rPr>
              <a:t>4. </a:t>
            </a:r>
            <a:r>
              <a:rPr lang="en-US" sz="1200" b="1" i="0" kern="1200" dirty="0" smtClean="0">
                <a:solidFill>
                  <a:schemeClr val="tx1"/>
                </a:solidFill>
                <a:effectLst/>
                <a:latin typeface="+mn-lt"/>
                <a:ea typeface="+mn-ea"/>
                <a:cs typeface="+mn-cs"/>
              </a:rPr>
              <a:t>Avoid constructing SQL queries with user input</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data sanitization routines can be flawed. Ideally, using SQL variable binding with prepared statements or stored procedures is much safer than constructing full queries.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24</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1. </a:t>
            </a:r>
            <a:r>
              <a:rPr lang="en-US" i="1" dirty="0" err="1" smtClean="0">
                <a:solidFill>
                  <a:schemeClr val="tx1"/>
                </a:solidFill>
              </a:rPr>
              <a:t>inurl</a:t>
            </a:r>
            <a:r>
              <a:rPr lang="en-US" i="1" dirty="0" smtClean="0">
                <a:solidFill>
                  <a:schemeClr val="tx1"/>
                </a:solidFill>
              </a:rPr>
              <a:t>=.</a:t>
            </a:r>
            <a:r>
              <a:rPr lang="en-US" i="1" dirty="0" err="1" smtClean="0">
                <a:solidFill>
                  <a:schemeClr val="tx1"/>
                </a:solidFill>
              </a:rPr>
              <a:t>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http://www.raahauges.com/view-news.php?id=8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2.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3.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4. http://www.raahauges.com/view-news.php?id=8</a:t>
            </a:r>
            <a:r>
              <a:rPr lang="en-US" i="1" baseline="0" dirty="0" smtClean="0">
                <a:solidFill>
                  <a:schemeClr val="tx1"/>
                </a:solidFill>
              </a:rPr>
              <a:t> </a:t>
            </a:r>
            <a:r>
              <a:rPr lang="en-US" i="1" dirty="0" smtClean="0">
                <a:solidFill>
                  <a:schemeClr val="tx1"/>
                </a:solidFill>
              </a:rPr>
              <a:t>order</a:t>
            </a:r>
            <a:r>
              <a:rPr lang="en-US" i="1" baseline="0" dirty="0" smtClean="0">
                <a:solidFill>
                  <a:schemeClr val="tx1"/>
                </a:solidFill>
              </a:rPr>
              <a:t> </a:t>
            </a:r>
            <a:r>
              <a:rPr lang="en-US" i="1" dirty="0" smtClean="0">
                <a:solidFill>
                  <a:schemeClr val="tx1"/>
                </a:solidFill>
              </a:rPr>
              <a:t>by</a:t>
            </a:r>
            <a:r>
              <a:rPr lang="en-US" i="1" baseline="0" dirty="0" smtClean="0">
                <a:solidFill>
                  <a:schemeClr val="tx1"/>
                </a:solidFill>
              </a:rPr>
              <a:t> </a:t>
            </a:r>
            <a:r>
              <a:rPr lang="en-US" i="1" dirty="0" smtClean="0">
                <a:solidFill>
                  <a:schemeClr val="tx1"/>
                </a:solidFill>
              </a:rPr>
              <a:t>5</a:t>
            </a:r>
            <a:r>
              <a:rPr lang="en-US" i="1" baseline="0" dirty="0" smtClean="0">
                <a:solidFill>
                  <a:schemeClr val="tx1"/>
                </a:solidFill>
              </a:rPr>
              <a:t> --</a:t>
            </a: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5. http://www.raahauges.com/view-news.php?id=null</a:t>
            </a:r>
            <a:r>
              <a:rPr lang="en-US" i="1" baseline="0" dirty="0" smtClean="0">
                <a:solidFill>
                  <a:schemeClr val="tx1"/>
                </a:solidFill>
              </a:rPr>
              <a:t> union all select 1,2,3,4,5 --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6. http://www.raahauges.com/view-news.php?id=null union all select 1,2,group_concat(</a:t>
            </a:r>
            <a:r>
              <a:rPr lang="en-US" i="1" baseline="0" dirty="0" err="1" smtClean="0">
                <a:solidFill>
                  <a:schemeClr val="tx1"/>
                </a:solidFill>
              </a:rPr>
              <a:t>table_name</a:t>
            </a:r>
            <a:r>
              <a:rPr lang="en-US" i="1" baseline="0" dirty="0" smtClean="0">
                <a:solidFill>
                  <a:schemeClr val="tx1"/>
                </a:solidFill>
              </a:rPr>
              <a:t>),4,5 from </a:t>
            </a:r>
            <a:r>
              <a:rPr lang="en-US" i="1" baseline="0" dirty="0" err="1" smtClean="0">
                <a:solidFill>
                  <a:schemeClr val="tx1"/>
                </a:solidFill>
              </a:rPr>
              <a:t>information_schema.tables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7. </a:t>
            </a:r>
            <a:r>
              <a:rPr lang="en-US" i="1" baseline="0" dirty="0" smtClean="0">
                <a:solidFill>
                  <a:schemeClr val="tx1"/>
                </a:solidFill>
              </a:rPr>
              <a:t>http://www.raahauges.com/view-news.php?id=null union all select 1,2,group_concat(</a:t>
            </a:r>
            <a:r>
              <a:rPr lang="en-US" i="1" baseline="0" dirty="0" err="1" smtClean="0">
                <a:solidFill>
                  <a:schemeClr val="tx1"/>
                </a:solidFill>
              </a:rPr>
              <a:t>column_name</a:t>
            </a:r>
            <a:r>
              <a:rPr lang="en-US" i="1" baseline="0" dirty="0" smtClean="0">
                <a:solidFill>
                  <a:schemeClr val="tx1"/>
                </a:solidFill>
              </a:rPr>
              <a:t>),4,5 from </a:t>
            </a:r>
            <a:r>
              <a:rPr lang="en-US" i="1" baseline="0" dirty="0" err="1" smtClean="0">
                <a:solidFill>
                  <a:schemeClr val="tx1"/>
                </a:solidFill>
              </a:rPr>
              <a:t>information_schema.columns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8. http://www.raahauges.com/view-news.php?id=null union all select 1,2,group_concat(date,0x3a,time,0x3a,title,0x3a,details),4,5 from events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26</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May 06,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May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May 06,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May 06,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May 06,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May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May 06,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May 06,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www.imperva.com/Products/WebApplicationFirewal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query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 (</a:t>
            </a:r>
            <a:r>
              <a:rPr lang="en-US" sz="4000" dirty="0" err="1" smtClean="0">
                <a:latin typeface="Constantia"/>
                <a:cs typeface="Constantia"/>
              </a:rPr>
              <a:t>Laravel</a:t>
            </a:r>
            <a:r>
              <a:rPr lang="en-US" sz="4000" dirty="0" smtClean="0">
                <a:latin typeface="Constantia"/>
                <a:cs typeface="Constantia"/>
              </a:rPr>
              <a:t>)</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r>
              <a:rPr lang="en-US" sz="4000" dirty="0" smtClean="0">
                <a:latin typeface="Constantia"/>
                <a:cs typeface="Constantia"/>
              </a:rPr>
              <a:t> (Possible risk)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Be careful with </a:t>
            </a:r>
            <a:r>
              <a:rPr lang="en-US" b="1" dirty="0" smtClean="0">
                <a:solidFill>
                  <a:srgbClr val="0000FF"/>
                </a:solidFill>
              </a:rPr>
              <a:t>DB::raw </a:t>
            </a:r>
            <a:r>
              <a:rPr lang="en-US" dirty="0" smtClean="0">
                <a:solidFill>
                  <a:schemeClr val="tx1"/>
                </a:solidFill>
              </a:rPr>
              <a:t>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smtClean="0">
                <a:solidFill>
                  <a:srgbClr val="FF0000"/>
                </a:solidFill>
              </a:rPr>
              <a:t>Wrong</a:t>
            </a:r>
            <a:r>
              <a:rPr lang="en-US" dirty="0" smtClean="0">
                <a:solidFill>
                  <a:schemeClr val="tx1"/>
                </a:solidFill>
              </a:rPr>
              <a:t> way</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91928" y="2853504"/>
            <a:ext cx="8795634" cy="756961"/>
          </a:xfrm>
          <a:prstGeom prst="rect">
            <a:avLst/>
          </a:prstGeom>
        </p:spPr>
      </p:pic>
      <p:pic>
        <p:nvPicPr>
          <p:cNvPr id="10" name="Picture 9"/>
          <p:cNvPicPr>
            <a:picLocks noChangeAspect="1"/>
          </p:cNvPicPr>
          <p:nvPr/>
        </p:nvPicPr>
        <p:blipFill>
          <a:blip r:embed="rId4"/>
          <a:stretch>
            <a:fillRect/>
          </a:stretch>
        </p:blipFill>
        <p:spPr>
          <a:xfrm>
            <a:off x="191928" y="4911365"/>
            <a:ext cx="8795634" cy="1414021"/>
          </a:xfrm>
          <a:prstGeom prst="rect">
            <a:avLst/>
          </a:prstGeom>
        </p:spPr>
      </p:pic>
    </p:spTree>
    <p:extLst>
      <p:ext uri="{BB962C8B-B14F-4D97-AF65-F5344CB8AC3E}">
        <p14:creationId xmlns:p14="http://schemas.microsoft.com/office/powerpoint/2010/main" val="2746909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r>
              <a:rPr lang="en-US" sz="4000" smtClean="0">
                <a:latin typeface="Constantia"/>
                <a:cs typeface="Constantia"/>
              </a:rPr>
              <a:t> </a:t>
            </a:r>
            <a:r>
              <a:rPr lang="en-US" sz="4000" smtClean="0">
                <a:latin typeface="Constantia"/>
                <a:cs typeface="Constantia"/>
              </a:rPr>
              <a:t>(</a:t>
            </a:r>
            <a:r>
              <a:rPr lang="en-US" sz="4000" smtClean="0">
                <a:latin typeface="Constantia"/>
                <a:cs typeface="Constantia"/>
              </a:rPr>
              <a:t>i</a:t>
            </a:r>
            <a:r>
              <a:rPr lang="en-US" sz="4000" smtClean="0">
                <a:latin typeface="Constantia"/>
                <a:cs typeface="Constantia"/>
              </a:rPr>
              <a:t>nside </a:t>
            </a:r>
            <a:r>
              <a:rPr lang="en-US" sz="4000" dirty="0" smtClean="0">
                <a:latin typeface="Constantia"/>
                <a:cs typeface="Constantia"/>
              </a:rPr>
              <a:t>the core)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91928" y="2051124"/>
            <a:ext cx="8796861" cy="4255407"/>
          </a:xfrm>
          <a:prstGeom prst="rect">
            <a:avLst/>
          </a:prstGeom>
        </p:spPr>
      </p:pic>
    </p:spTree>
    <p:extLst>
      <p:ext uri="{BB962C8B-B14F-4D97-AF65-F5344CB8AC3E}">
        <p14:creationId xmlns:p14="http://schemas.microsoft.com/office/powerpoint/2010/main" val="14032419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cs typeface="Constantia"/>
              </a:rPr>
              <a:t>The </a:t>
            </a:r>
            <a:r>
              <a:rPr lang="en-US" b="1" dirty="0">
                <a:solidFill>
                  <a:srgbClr val="0000FF"/>
                </a:solidFill>
                <a:cs typeface="Constantia"/>
              </a:rPr>
              <a:t>right</a:t>
            </a:r>
            <a:r>
              <a:rPr lang="en-US" dirty="0">
                <a:solidFill>
                  <a:schemeClr val="tx1"/>
                </a:solidFill>
                <a:cs typeface="Constantia"/>
              </a:rPr>
              <a:t> way</a:t>
            </a: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191928" y="2989436"/>
            <a:ext cx="8795634" cy="2374413"/>
          </a:xfrm>
          <a:prstGeom prst="rect">
            <a:avLst/>
          </a:prstGeom>
        </p:spPr>
      </p:pic>
    </p:spTree>
    <p:extLst>
      <p:ext uri="{BB962C8B-B14F-4D97-AF65-F5344CB8AC3E}">
        <p14:creationId xmlns:p14="http://schemas.microsoft.com/office/powerpoint/2010/main" val="1655292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85777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Tips</a:t>
            </a:r>
            <a:endParaRPr lang="en-US" sz="4000" dirty="0">
              <a:latin typeface="Constantia"/>
              <a:cs typeface="Constantia"/>
            </a:endParaRPr>
          </a:p>
        </p:txBody>
      </p:sp>
      <p:sp>
        <p:nvSpPr>
          <p:cNvPr id="9" name="Content Placeholder 2"/>
          <p:cNvSpPr txBox="1">
            <a:spLocks/>
          </p:cNvSpPr>
          <p:nvPr/>
        </p:nvSpPr>
        <p:spPr bwMode="auto">
          <a:xfrm>
            <a:off x="457200" y="1781667"/>
            <a:ext cx="8229600" cy="47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70C0"/>
                </a:solidFill>
              </a:rPr>
              <a:t>Validation first </a:t>
            </a:r>
            <a:r>
              <a:rPr lang="en-US" dirty="0" smtClean="0">
                <a:solidFill>
                  <a:schemeClr val="tx1"/>
                </a:solidFill>
              </a:rPr>
              <a:t>(mail, phone,… types)</a:t>
            </a:r>
          </a:p>
          <a:p>
            <a:pPr marL="800100" lvl="1" indent="-342900" algn="l">
              <a:buFont typeface="Arial" panose="020B0604020202020204" pitchFamily="34" charset="0"/>
              <a:buChar char="•"/>
            </a:pPr>
            <a:r>
              <a:rPr lang="en-US" sz="2200" dirty="0" smtClean="0">
                <a:solidFill>
                  <a:schemeClr val="tx1"/>
                </a:solidFill>
              </a:rPr>
              <a:t>Check/Change </a:t>
            </a:r>
            <a:r>
              <a:rPr lang="en-US" sz="2200" dirty="0">
                <a:solidFill>
                  <a:schemeClr val="tx1"/>
                </a:solidFill>
              </a:rPr>
              <a:t>input </a:t>
            </a:r>
            <a:r>
              <a:rPr lang="en-US" sz="2200" dirty="0" smtClean="0">
                <a:solidFill>
                  <a:schemeClr val="tx1"/>
                </a:solidFill>
              </a:rPr>
              <a:t>type: </a:t>
            </a:r>
            <a:r>
              <a:rPr lang="en-US" sz="2200" dirty="0">
                <a:solidFill>
                  <a:schemeClr val="tx1"/>
                </a:solidFill>
              </a:rPr>
              <a:t>is_numeric</a:t>
            </a:r>
            <a:r>
              <a:rPr lang="en-US" sz="2200" dirty="0" smtClean="0">
                <a:solidFill>
                  <a:schemeClr val="tx1"/>
                </a:solidFill>
              </a:rPr>
              <a:t>(), </a:t>
            </a:r>
            <a:r>
              <a:rPr lang="en-US" sz="2200" dirty="0">
                <a:solidFill>
                  <a:schemeClr val="tx1"/>
                </a:solidFill>
              </a:rPr>
              <a:t>settype</a:t>
            </a:r>
            <a:r>
              <a:rPr lang="en-US" sz="2200" dirty="0" smtClean="0">
                <a:solidFill>
                  <a:schemeClr val="tx1"/>
                </a:solidFill>
              </a:rPr>
              <a:t>()</a:t>
            </a:r>
          </a:p>
          <a:p>
            <a:pPr marL="800100" lvl="1" indent="-342900" algn="l">
              <a:buFont typeface="Arial" panose="020B0604020202020204" pitchFamily="34" charset="0"/>
              <a:buChar char="•"/>
            </a:pPr>
            <a:endParaRPr lang="en-US" i="1" dirty="0">
              <a:solidFill>
                <a:schemeClr val="tx1"/>
              </a:solidFill>
            </a:endParaRPr>
          </a:p>
          <a:p>
            <a:pPr marL="342900" indent="-342900" algn="l">
              <a:buFont typeface="Arial" panose="020B0604020202020204" pitchFamily="34" charset="0"/>
              <a:buChar char="•"/>
            </a:pPr>
            <a:r>
              <a:rPr lang="en-US" b="1" dirty="0">
                <a:solidFill>
                  <a:srgbClr val="0070C0"/>
                </a:solidFill>
              </a:rPr>
              <a:t>W</a:t>
            </a:r>
            <a:r>
              <a:rPr lang="en-US" b="1" dirty="0" smtClean="0">
                <a:solidFill>
                  <a:srgbClr val="0070C0"/>
                </a:solidFill>
              </a:rPr>
              <a:t>eb app firewall</a:t>
            </a:r>
            <a:endParaRPr lang="en-US" dirty="0">
              <a:solidFill>
                <a:schemeClr val="tx1"/>
              </a:solidFill>
            </a:endParaRPr>
          </a:p>
          <a:p>
            <a:pPr marL="800100" lvl="1" indent="-342900" algn="l">
              <a:buFont typeface="Arial" panose="020B0604020202020204" pitchFamily="34" charset="0"/>
              <a:buChar char="•"/>
            </a:pPr>
            <a:r>
              <a:rPr lang="en-US" sz="2200" dirty="0" smtClean="0">
                <a:solidFill>
                  <a:schemeClr val="tx1"/>
                </a:solidFill>
                <a:hlinkClick r:id="rId3"/>
              </a:rPr>
              <a:t>ModSecurity</a:t>
            </a:r>
            <a:r>
              <a:rPr lang="en-US" sz="2200" dirty="0" smtClean="0">
                <a:solidFill>
                  <a:schemeClr val="tx1"/>
                </a:solidFill>
              </a:rPr>
              <a:t>, </a:t>
            </a:r>
            <a:r>
              <a:rPr lang="en-US" sz="2200" dirty="0" smtClean="0">
                <a:solidFill>
                  <a:schemeClr val="tx1"/>
                </a:solidFill>
                <a:hlinkClick r:id="rId4"/>
              </a:rPr>
              <a:t>Imperva</a:t>
            </a:r>
            <a:endParaRPr lang="en-US" sz="2200" dirty="0" smtClean="0">
              <a:solidFill>
                <a:schemeClr val="tx1"/>
              </a:solidFill>
            </a:endParaRP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smtClean="0">
                <a:solidFill>
                  <a:srgbClr val="0070C0"/>
                </a:solidFill>
              </a:rPr>
              <a:t>Limited privileges</a:t>
            </a:r>
            <a:r>
              <a:rPr lang="en-US" dirty="0" smtClean="0">
                <a:solidFill>
                  <a:schemeClr val="tx1"/>
                </a:solidFill>
              </a:rPr>
              <a:t> </a:t>
            </a:r>
          </a:p>
          <a:p>
            <a:pPr marL="800100" lvl="1" indent="-342900" algn="l">
              <a:buFont typeface="Arial" panose="020B0604020202020204" pitchFamily="34" charset="0"/>
              <a:buChar char="•"/>
            </a:pPr>
            <a:r>
              <a:rPr lang="en-US" sz="2200" dirty="0" smtClean="0">
                <a:solidFill>
                  <a:schemeClr val="tx1"/>
                </a:solidFill>
              </a:rPr>
              <a:t>Never </a:t>
            </a:r>
            <a:r>
              <a:rPr lang="en-US" sz="2200" dirty="0">
                <a:solidFill>
                  <a:schemeClr val="tx1"/>
                </a:solidFill>
              </a:rPr>
              <a:t>connect to </a:t>
            </a:r>
            <a:r>
              <a:rPr lang="en-US" sz="2200" dirty="0" smtClean="0">
                <a:solidFill>
                  <a:schemeClr val="tx1"/>
                </a:solidFill>
              </a:rPr>
              <a:t>DB as super user</a:t>
            </a: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a:solidFill>
                  <a:srgbClr val="0070C0"/>
                </a:solidFill>
              </a:rPr>
              <a:t>Avoid constructing SQL queries with user input</a:t>
            </a:r>
            <a:endParaRPr lang="en-US" dirty="0">
              <a:solidFill>
                <a:srgbClr val="0070C0"/>
              </a:solidFill>
            </a:endParaRPr>
          </a:p>
          <a:p>
            <a:pPr marL="800100" lvl="1" indent="-342900" algn="l">
              <a:buFont typeface="Arial" panose="020B0604020202020204" pitchFamily="34" charset="0"/>
              <a:buChar char="•"/>
            </a:pPr>
            <a:r>
              <a:rPr lang="en-US" sz="2200" dirty="0">
                <a:solidFill>
                  <a:schemeClr val="tx1"/>
                </a:solidFill>
              </a:rPr>
              <a:t>Use </a:t>
            </a:r>
            <a:r>
              <a:rPr lang="en-US" sz="2200" dirty="0" smtClean="0">
                <a:solidFill>
                  <a:schemeClr val="tx1"/>
                </a:solidFill>
              </a:rPr>
              <a:t>SQL variable binding &amp; prepared statements</a:t>
            </a:r>
          </a:p>
          <a:p>
            <a:pPr algn="l"/>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125944" y="108402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rPr>
              <a:t>Let’s go!!!</a:t>
            </a: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May 06,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40771</TotalTime>
  <Words>1058</Words>
  <Application>Microsoft Office PowerPoint</Application>
  <PresentationFormat>On-screen Show (4:3)</PresentationFormat>
  <Paragraphs>353</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1258</cp:revision>
  <dcterms:created xsi:type="dcterms:W3CDTF">2011-07-05T15:47:08Z</dcterms:created>
  <dcterms:modified xsi:type="dcterms:W3CDTF">2015-05-06T04:46:17Z</dcterms:modified>
</cp:coreProperties>
</file>