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341" r:id="rId3"/>
    <p:sldId id="352" r:id="rId4"/>
    <p:sldId id="372" r:id="rId5"/>
    <p:sldId id="356" r:id="rId6"/>
    <p:sldId id="348" r:id="rId7"/>
    <p:sldId id="360" r:id="rId8"/>
    <p:sldId id="357" r:id="rId9"/>
    <p:sldId id="393" r:id="rId10"/>
    <p:sldId id="365" r:id="rId11"/>
    <p:sldId id="349" r:id="rId12"/>
    <p:sldId id="411" r:id="rId13"/>
    <p:sldId id="409" r:id="rId14"/>
    <p:sldId id="412" r:id="rId15"/>
    <p:sldId id="362" r:id="rId16"/>
    <p:sldId id="358" r:id="rId17"/>
    <p:sldId id="350" r:id="rId18"/>
    <p:sldId id="359" r:id="rId19"/>
    <p:sldId id="351" r:id="rId20"/>
    <p:sldId id="364" r:id="rId21"/>
    <p:sldId id="278" r:id="rId22"/>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9">
          <p15:clr>
            <a:srgbClr val="A4A3A4"/>
          </p15:clr>
        </p15:guide>
        <p15:guide id="2" pos="7197">
          <p15:clr>
            <a:srgbClr val="A4A3A4"/>
          </p15:clr>
        </p15:guide>
        <p15:guide id="3" orient="horz" pos="630">
          <p15:clr>
            <a:srgbClr val="A4A3A4"/>
          </p15:clr>
        </p15:guide>
        <p15:guide id="4" orient="horz" pos="764">
          <p15:clr>
            <a:srgbClr val="A4A3A4"/>
          </p15:clr>
        </p15:guide>
        <p15:guide id="5" orient="horz" pos="391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w k" initials="jk" lastIdx="1" clrIdx="0">
    <p:extLst>
      <p:ext uri="{19B8F6BF-5375-455C-9EA6-DF929625EA0E}">
        <p15:presenceInfo xmlns:p15="http://schemas.microsoft.com/office/powerpoint/2012/main" userId="74ff99aa023fa17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000"/>
    <a:srgbClr val="4472C4"/>
    <a:srgbClr val="CFD5EA"/>
    <a:srgbClr val="E9EBF5"/>
    <a:srgbClr val="9D03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showGuides="1">
      <p:cViewPr varScale="1">
        <p:scale>
          <a:sx n="110" d="100"/>
          <a:sy n="110" d="100"/>
        </p:scale>
        <p:origin x="636" y="108"/>
      </p:cViewPr>
      <p:guideLst>
        <p:guide pos="429"/>
        <p:guide pos="7197"/>
        <p:guide orient="horz" pos="630"/>
        <p:guide orient="horz" pos="764"/>
        <p:guide orient="horz" pos="391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3-02T20:43:06.118" idx="1">
    <p:pos x="5995" y="348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7D19F0-3D2D-4227-9BAB-CE9CB786A518}" type="datetimeFigureOut">
              <a:rPr lang="zh-CN" altLang="en-US" smtClean="0"/>
              <a:t>2024/3/4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5682C6-BE15-415E-9985-CDCE9943C8C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b="1" dirty="0">
                <a:sym typeface="+mn-ea"/>
              </a:rPr>
              <a:t>针对微地震数据的图结构设计，结合图论基础，对比在节点和边上制定不同策略对最终算法性能的影响，为图神经网络数据输入构建合理的图结构；针对</a:t>
            </a:r>
            <a:r>
              <a:rPr lang="zh-CN" altLang="en-US" dirty="0">
                <a:sym typeface="+mn-ea"/>
              </a:rPr>
              <a:t>训练数据采集，考虑</a:t>
            </a:r>
            <a:r>
              <a:rPr lang="zh-CN" altLang="zh-CN" b="1" dirty="0">
                <a:sym typeface="+mn-ea"/>
              </a:rPr>
              <a:t>设计多个正演速度模型（多检波器多震源）的合成地震记录作为训练集，同时设计合理的观测模型，采集实际微动数据，作为迁移学习的训练样本，提高训练模型的泛化性；研究过程中对具体问题深入研究，通过对微震信号和噪声信号的分析，利用微地震响应和干扰数据的先验知识，共同指导图神经网络模型设计。</a:t>
            </a:r>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b="1" dirty="0">
                <a:sym typeface="+mn-ea"/>
              </a:rPr>
              <a:t>针对微地震数据的图结构设计，结合图论基础，对比在节点和边上制定不同策略对最终算法性能的影响，为图神经网络数据输入构建合理的图结构；针对</a:t>
            </a:r>
            <a:r>
              <a:rPr lang="zh-CN" altLang="en-US" dirty="0">
                <a:sym typeface="+mn-ea"/>
              </a:rPr>
              <a:t>训练数据采集，考虑</a:t>
            </a:r>
            <a:r>
              <a:rPr lang="zh-CN" altLang="zh-CN" b="1" dirty="0">
                <a:sym typeface="+mn-ea"/>
              </a:rPr>
              <a:t>设计多个正演速度模型（多检波器多震源）的合成地震记录作为训练集，同时设计合理的观测模型，采集实际微动数据，作为迁移学习的训练样本，提高训练模型的泛化性；研究过程中对具体问题深入研究，通过对微震信号和噪声信号的分析，利用微地震响应和干扰数据的先验知识，共同指导图神经网络模型设计。</a:t>
            </a:r>
            <a:endParaRPr lang="zh-CN" altLang="en-US"/>
          </a:p>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630F7-4A35-9F76-41BD-5277FF64A07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AA88D82-D6AA-74A4-2344-22C44A1747E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933EDF4-470A-4309-FCB5-A562684BF99B}"/>
              </a:ext>
            </a:extLst>
          </p:cNvPr>
          <p:cNvSpPr>
            <a:spLocks noGrp="1"/>
          </p:cNvSpPr>
          <p:nvPr>
            <p:ph type="body" idx="1"/>
          </p:nvPr>
        </p:nvSpPr>
        <p:spPr/>
        <p:txBody>
          <a:bodyPr/>
          <a:lstStyle/>
          <a:p>
            <a:r>
              <a:rPr lang="zh-CN" altLang="en-US"/>
              <a:t>由事件识别的研究现状可知，自动识别研究的关键点在于如何在大量复杂数据中快速识别震相；以及如何利用多站方法改进深度学习模型在相位拾取中的性能，因此考虑使用能够实现相邻台站间交换信息的</a:t>
            </a:r>
            <a:r>
              <a:rPr lang="zh-CN" altLang="en-US">
                <a:sym typeface="+mn-ea"/>
              </a:rPr>
              <a:t>图神经网络进行自动识别研究，</a:t>
            </a:r>
          </a:p>
          <a:p>
            <a:r>
              <a:rPr lang="zh-CN" altLang="en-US" dirty="0">
                <a:sym typeface="+mn-ea"/>
              </a:rPr>
              <a:t>因此第一部分</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微震</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事件</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自动识别研究</a:t>
            </a:r>
            <a:r>
              <a:rPr lang="zh-CN" altLang="en-US" dirty="0">
                <a:sym typeface="+mn-ea"/>
              </a:rPr>
              <a:t>的主要研究内容包括：</a:t>
            </a:r>
          </a:p>
          <a:p>
            <a:r>
              <a:rPr lang="zh-CN" altLang="en-US">
                <a:sym typeface="+mn-ea"/>
              </a:rPr>
              <a:t>为多台站数据设计合理的图结构作为神经网络的输入；收集大量带准确标签信息的微动信号作为神经网络的训练数据；利用图神经网络构建不同震相之间的时间关系，针对微震监测的信号特点，设计有效的图神经网络事件识别模型</a:t>
            </a:r>
          </a:p>
          <a:p>
            <a:endParaRPr lang="zh-CN" altLang="en-US">
              <a:sym typeface="+mn-ea"/>
            </a:endParaRPr>
          </a:p>
        </p:txBody>
      </p:sp>
      <p:sp>
        <p:nvSpPr>
          <p:cNvPr id="4" name="灯片编号占位符 3">
            <a:extLst>
              <a:ext uri="{FF2B5EF4-FFF2-40B4-BE49-F238E27FC236}">
                <a16:creationId xmlns:a16="http://schemas.microsoft.com/office/drawing/2014/main" id="{DD4DE795-3ABE-4368-0D53-67D11070C2BB}"/>
              </a:ext>
            </a:extLst>
          </p:cNvPr>
          <p:cNvSpPr>
            <a:spLocks noGrp="1"/>
          </p:cNvSpPr>
          <p:nvPr>
            <p:ph type="sldNum" sz="quarter" idx="5"/>
          </p:nvPr>
        </p:nvSpPr>
        <p:spPr/>
        <p:txBody>
          <a:bodyPr/>
          <a:lstStyle/>
          <a:p>
            <a:fld id="{F05682C6-BE15-415E-9985-CDCE9943C8CC}" type="slidenum">
              <a:rPr lang="zh-CN" altLang="en-US" smtClean="0"/>
              <a:t>12</a:t>
            </a:fld>
            <a:endParaRPr lang="zh-CN" altLang="en-US"/>
          </a:p>
        </p:txBody>
      </p:sp>
    </p:spTree>
    <p:extLst>
      <p:ext uri="{BB962C8B-B14F-4D97-AF65-F5344CB8AC3E}">
        <p14:creationId xmlns:p14="http://schemas.microsoft.com/office/powerpoint/2010/main" val="2564958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sym typeface="+mn-ea"/>
              </a:rPr>
              <a:t>使用合成地震记录或实测微震数据，测试初至极性变化对基于偏移叠加的震源定位结果的影响；研究使用拾取网络输出的特征曲线来代替微震记录进行偏移叠加定位的方法，使用合成地震记录及实测数据进行测试，对比改进前、后方法对存在极性反转情况的微地震记录的处理结果，分析定位方法的不确定度和误差精度。</a:t>
            </a:r>
          </a:p>
        </p:txBody>
      </p:sp>
      <p:sp>
        <p:nvSpPr>
          <p:cNvPr id="4" name="灯片编号占位符 3"/>
          <p:cNvSpPr>
            <a:spLocks noGrp="1"/>
          </p:cNvSpPr>
          <p:nvPr>
            <p:ph type="sldNum" sz="quarter" idx="5"/>
          </p:nvPr>
        </p:nvSpPr>
        <p:spPr/>
        <p:txBody>
          <a:bodyPr/>
          <a:lstStyle/>
          <a:p>
            <a:fld id="{F05682C6-BE15-415E-9985-CDCE9943C8CC}"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0F2B3-52ED-5BDA-A448-8F434A0481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A8B0E0F-06C5-F85D-E1EE-7627FCC2357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0FC62E1-20AE-2D65-CEF7-CCAFF28BEDF0}"/>
              </a:ext>
            </a:extLst>
          </p:cNvPr>
          <p:cNvSpPr>
            <a:spLocks noGrp="1"/>
          </p:cNvSpPr>
          <p:nvPr>
            <p:ph type="body" idx="1"/>
          </p:nvPr>
        </p:nvSpPr>
        <p:spPr/>
        <p:txBody>
          <a:bodyPr/>
          <a:lstStyle/>
          <a:p>
            <a:r>
              <a:rPr lang="zh-CN" dirty="0">
                <a:sym typeface="+mn-ea"/>
              </a:rPr>
              <a:t>使用合成地震记录或实测微震数据，测试初至极性变化对基于偏移叠加的震源定位结果的影响；研究使用拾取网络输出的特征曲线来代替微震记录进行偏移叠加定位的方法，使用合成地震记录及实测数据进行测试，对比改进前、后方法对存在极性反转情况的微地震记录的处理结果，分析定位方法的不确定度和误差精度。</a:t>
            </a:r>
          </a:p>
        </p:txBody>
      </p:sp>
      <p:sp>
        <p:nvSpPr>
          <p:cNvPr id="4" name="灯片编号占位符 3">
            <a:extLst>
              <a:ext uri="{FF2B5EF4-FFF2-40B4-BE49-F238E27FC236}">
                <a16:creationId xmlns:a16="http://schemas.microsoft.com/office/drawing/2014/main" id="{0DC51C2A-4202-D097-04D8-5F92B53B512A}"/>
              </a:ext>
            </a:extLst>
          </p:cNvPr>
          <p:cNvSpPr>
            <a:spLocks noGrp="1"/>
          </p:cNvSpPr>
          <p:nvPr>
            <p:ph type="sldNum" sz="quarter" idx="5"/>
          </p:nvPr>
        </p:nvSpPr>
        <p:spPr/>
        <p:txBody>
          <a:bodyPr/>
          <a:lstStyle/>
          <a:p>
            <a:fld id="{F05682C6-BE15-415E-9985-CDCE9943C8CC}" type="slidenum">
              <a:rPr lang="zh-CN" altLang="en-US" smtClean="0"/>
              <a:t>14</a:t>
            </a:fld>
            <a:endParaRPr lang="zh-CN" altLang="en-US"/>
          </a:p>
        </p:txBody>
      </p:sp>
    </p:spTree>
    <p:extLst>
      <p:ext uri="{BB962C8B-B14F-4D97-AF65-F5344CB8AC3E}">
        <p14:creationId xmlns:p14="http://schemas.microsoft.com/office/powerpoint/2010/main" val="4248790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pPr>
            <a:r>
              <a:rPr lang="zh-CN" altLang="zh-CN" dirty="0">
                <a:sym typeface="+mn-ea"/>
              </a:rPr>
              <a:t>（</a:t>
            </a:r>
            <a:r>
              <a:rPr lang="en-US" altLang="zh-CN" dirty="0">
                <a:sym typeface="+mn-ea"/>
              </a:rPr>
              <a:t>1</a:t>
            </a:r>
            <a:r>
              <a:rPr lang="zh-CN" altLang="zh-CN" dirty="0">
                <a:sym typeface="+mn-ea"/>
              </a:rPr>
              <a:t>）不同于其他基于深度学习的微地震震相识别网络模型主要使用单个站点的地震数据来预测相位，图神经网络可实现多个站台间的信息交换的特点能够为震相自动化识别提供新的解决方案。</a:t>
            </a:r>
            <a:endParaRPr lang="zh-CN" altLang="zh-CN" dirty="0"/>
          </a:p>
          <a:p>
            <a:pPr>
              <a:lnSpc>
                <a:spcPct val="200000"/>
              </a:lnSpc>
            </a:pPr>
            <a:r>
              <a:rPr lang="zh-CN" altLang="zh-CN" dirty="0">
                <a:sym typeface="+mn-ea"/>
              </a:rPr>
              <a:t>（</a:t>
            </a:r>
            <a:r>
              <a:rPr lang="en-US" altLang="zh-CN" dirty="0">
                <a:sym typeface="+mn-ea"/>
              </a:rPr>
              <a:t>2</a:t>
            </a:r>
            <a:r>
              <a:rPr lang="zh-CN" altLang="zh-CN" dirty="0">
                <a:sym typeface="+mn-ea"/>
              </a:rPr>
              <a:t>）通过并行计算为微震监测中承担计算密集任务的步骤进行加速优化，提高实时监测过程中处理计算的效率。</a:t>
            </a:r>
            <a:endParaRPr lang="zh-CN" altLang="zh-CN" dirty="0"/>
          </a:p>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t>21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05682C6-BE15-415E-9985-CDCE9943C8CC}"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由事件识别的研究现状可知，自动识别研究的关键点在于如何在大量复杂数据中快速识别震相；以及如何利用多站方法改进深度学习模型在相位拾取中的性能，因此考虑使用能够实现相邻台站间交换信息的</a:t>
            </a:r>
            <a:r>
              <a:rPr lang="zh-CN" altLang="en-US">
                <a:sym typeface="+mn-ea"/>
              </a:rPr>
              <a:t>图神经网络进行自动识别研究，</a:t>
            </a:r>
          </a:p>
          <a:p>
            <a:r>
              <a:rPr lang="zh-CN" altLang="en-US" dirty="0">
                <a:sym typeface="+mn-ea"/>
              </a:rPr>
              <a:t>因此第一部分</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微震</a:t>
            </a:r>
            <a:r>
              <a:rPr lang="en-US" altLang="zh-CN"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事件</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自动识别研究</a:t>
            </a:r>
            <a:r>
              <a:rPr lang="zh-CN" altLang="en-US" dirty="0">
                <a:sym typeface="+mn-ea"/>
              </a:rPr>
              <a:t>的主要研究内容包括：</a:t>
            </a:r>
          </a:p>
          <a:p>
            <a:r>
              <a:rPr lang="zh-CN" altLang="en-US">
                <a:sym typeface="+mn-ea"/>
              </a:rPr>
              <a:t>为多台站数据设计合理的图结构作为神经网络的输入；收集大量带准确标签信息的微动信号作为神经网络的训练数据；利用图神经网络构建不同震相之间的时间关系，针对微震监测的信号特点，设计有效的图神经网络事件识别模型</a:t>
            </a:r>
          </a:p>
          <a:p>
            <a:endParaRPr lang="zh-CN" altLang="en-US">
              <a:sym typeface="+mn-ea"/>
            </a:endParaRPr>
          </a:p>
        </p:txBody>
      </p:sp>
      <p:sp>
        <p:nvSpPr>
          <p:cNvPr id="4" name="灯片编号占位符 3"/>
          <p:cNvSpPr>
            <a:spLocks noGrp="1"/>
          </p:cNvSpPr>
          <p:nvPr>
            <p:ph type="sldNum" sz="quarter" idx="5"/>
          </p:nvPr>
        </p:nvSpPr>
        <p:spPr/>
        <p:txBody>
          <a:bodyPr/>
          <a:lstStyle/>
          <a:p>
            <a:fld id="{F05682C6-BE15-415E-9985-CDCE9943C8CC}"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73EC754-DA89-45C2-97C6-B723DF8DEA41}" type="datetimeFigureOut">
              <a:rPr lang="zh-CN" altLang="en-US" smtClean="0"/>
              <a:t>2024/3/4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3EC754-DA89-45C2-97C6-B723DF8DEA41}" type="datetimeFigureOut">
              <a:rPr lang="zh-CN" altLang="en-US" smtClean="0"/>
              <a:t>2024/3/4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3EC754-DA89-45C2-97C6-B723DF8DEA41}" type="datetimeFigureOut">
              <a:rPr lang="zh-CN" altLang="en-US" smtClean="0"/>
              <a:t>2024/3/4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73EC754-DA89-45C2-97C6-B723DF8DEA41}" type="datetimeFigureOut">
              <a:rPr lang="zh-CN" altLang="en-US" smtClean="0"/>
              <a:t>2024/3/4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73EC754-DA89-45C2-97C6-B723DF8DEA41}" type="datetimeFigureOut">
              <a:rPr lang="zh-CN" altLang="en-US" smtClean="0"/>
              <a:t>2024/3/4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73EC754-DA89-45C2-97C6-B723DF8DEA41}" type="datetimeFigureOut">
              <a:rPr lang="zh-CN" altLang="en-US" smtClean="0"/>
              <a:t>2024/3/4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73EC754-DA89-45C2-97C6-B723DF8DEA41}" type="datetimeFigureOut">
              <a:rPr lang="zh-CN" altLang="en-US" smtClean="0"/>
              <a:t>2024/3/4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73EC754-DA89-45C2-97C6-B723DF8DEA41}" type="datetimeFigureOut">
              <a:rPr lang="zh-CN" altLang="en-US" smtClean="0"/>
              <a:t>2024/3/4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3EC754-DA89-45C2-97C6-B723DF8DEA41}" type="datetimeFigureOut">
              <a:rPr lang="zh-CN" altLang="en-US" smtClean="0"/>
              <a:t>2024/3/4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73EC754-DA89-45C2-97C6-B723DF8DEA41}" type="datetimeFigureOut">
              <a:rPr lang="zh-CN" altLang="en-US" smtClean="0"/>
              <a:t>2024/3/4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C73EC754-DA89-45C2-97C6-B723DF8DEA41}" type="datetimeFigureOut">
              <a:rPr lang="zh-CN" altLang="en-US" smtClean="0"/>
              <a:t>2024/3/4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8B36759-13DF-4C1C-83CB-8E646695D2B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EC754-DA89-45C2-97C6-B723DF8DEA41}" type="datetimeFigureOut">
              <a:rPr lang="zh-CN" altLang="en-US" smtClean="0"/>
              <a:t>2024/3/4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36759-13DF-4C1C-83CB-8E646695D2B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0.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comments" Target="../comments/commen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文本框 12"/>
          <p:cNvSpPr txBox="1"/>
          <p:nvPr/>
        </p:nvSpPr>
        <p:spPr>
          <a:xfrm>
            <a:off x="1655445" y="2007870"/>
            <a:ext cx="9709241" cy="954107"/>
          </a:xfrm>
          <a:prstGeom prst="rect">
            <a:avLst/>
          </a:prstGeom>
          <a:noFill/>
        </p:spPr>
        <p:txBody>
          <a:bodyPr wrap="square" rtlCol="0">
            <a:spAutoFit/>
          </a:bodyPr>
          <a:lstStyle/>
          <a:p>
            <a:pPr algn="ctr"/>
            <a:r>
              <a:rPr lang="zh-CN" altLang="en-US" sz="3600">
                <a:solidFill>
                  <a:srgbClr val="9D0335"/>
                </a:solidFill>
                <a:latin typeface="Times New Roman" panose="02020603050405020304" pitchFamily="18" charset="0"/>
                <a:ea typeface="Times New Roman" panose="02020603050405020304" pitchFamily="18" charset="0"/>
              </a:rPr>
              <a:t>基于</a:t>
            </a:r>
            <a:r>
              <a:rPr lang="en-US" altLang="zh-CN" sz="3600">
                <a:solidFill>
                  <a:srgbClr val="9D0335"/>
                </a:solidFill>
                <a:latin typeface="Times New Roman" panose="02020603050405020304" pitchFamily="18" charset="0"/>
                <a:ea typeface="Times New Roman" panose="02020603050405020304" pitchFamily="18" charset="0"/>
              </a:rPr>
              <a:t>WebGL</a:t>
            </a:r>
            <a:r>
              <a:rPr lang="zh-CN" altLang="en-US" sz="3600">
                <a:solidFill>
                  <a:srgbClr val="9D0335"/>
                </a:solidFill>
                <a:latin typeface="Times New Roman" panose="02020603050405020304" pitchFamily="18" charset="0"/>
                <a:ea typeface="Times New Roman" panose="02020603050405020304" pitchFamily="18" charset="0"/>
              </a:rPr>
              <a:t>的三维地质建模及可视化方法研究</a:t>
            </a:r>
            <a:r>
              <a:rPr lang="en-US" altLang="zh-CN" sz="2000">
                <a:solidFill>
                  <a:srgbClr val="9D0335"/>
                </a:solidFill>
                <a:latin typeface="Times New Roman" panose="02020603050405020304" pitchFamily="18" charset="0"/>
                <a:ea typeface="Times New Roman" panose="02020603050405020304" pitchFamily="18" charset="0"/>
              </a:rPr>
              <a:t>Research on 3D Geological Modeling and Visualization Methods Based on WebGL</a:t>
            </a:r>
            <a:endParaRPr lang="en-US" altLang="zh-CN" sz="2400" dirty="0">
              <a:solidFill>
                <a:srgbClr val="9D0335"/>
              </a:solidFill>
              <a:latin typeface="Times New Roman" panose="02020603050405020304" pitchFamily="18" charset="0"/>
              <a:ea typeface="Times New Roman" panose="02020603050405020304" pitchFamily="18" charset="0"/>
            </a:endParaRPr>
          </a:p>
        </p:txBody>
      </p:sp>
      <p:grpSp>
        <p:nvGrpSpPr>
          <p:cNvPr id="3" name="组合 2"/>
          <p:cNvGrpSpPr/>
          <p:nvPr/>
        </p:nvGrpSpPr>
        <p:grpSpPr>
          <a:xfrm>
            <a:off x="0" y="4167505"/>
            <a:ext cx="12192000" cy="1815465"/>
            <a:chOff x="0" y="6563"/>
            <a:chExt cx="19200" cy="2859"/>
          </a:xfrm>
        </p:grpSpPr>
        <p:sp>
          <p:nvSpPr>
            <p:cNvPr id="12" name="矩形 11"/>
            <p:cNvSpPr/>
            <p:nvPr/>
          </p:nvSpPr>
          <p:spPr>
            <a:xfrm>
              <a:off x="0" y="6563"/>
              <a:ext cx="19200" cy="2859"/>
            </a:xfrm>
            <a:prstGeom prst="rect">
              <a:avLst/>
            </a:prstGeom>
            <a:solidFill>
              <a:srgbClr val="9D0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D0335"/>
                </a:solidFill>
              </a:endParaRPr>
            </a:p>
          </p:txBody>
        </p:sp>
        <p:sp>
          <p:nvSpPr>
            <p:cNvPr id="17" name="文本框 16"/>
            <p:cNvSpPr txBox="1"/>
            <p:nvPr/>
          </p:nvSpPr>
          <p:spPr>
            <a:xfrm>
              <a:off x="7451" y="6742"/>
              <a:ext cx="4185" cy="628"/>
            </a:xfrm>
            <a:prstGeom prst="rect">
              <a:avLst/>
            </a:prstGeom>
            <a:noFill/>
          </p:spPr>
          <p:txBody>
            <a:bodyPr wrap="square" rtlCol="0">
              <a:spAutoFit/>
            </a:bodyPr>
            <a:lstStyle/>
            <a:p>
              <a:pPr algn="ctr"/>
              <a:r>
                <a:rPr lang="zh-CN" altLang="en-US" sz="2000" b="1" dirty="0">
                  <a:solidFill>
                    <a:schemeClr val="bg1"/>
                  </a:solidFill>
                </a:rPr>
                <a:t>汇报</a:t>
              </a:r>
              <a:r>
                <a:rPr lang="zh-CN" altLang="en-US" sz="2000" b="1">
                  <a:solidFill>
                    <a:schemeClr val="bg1"/>
                  </a:solidFill>
                </a:rPr>
                <a:t>人：柯峻伟</a:t>
              </a:r>
              <a:endParaRPr lang="zh-CN" altLang="en-US" sz="2000" b="1" dirty="0">
                <a:solidFill>
                  <a:schemeClr val="bg1"/>
                </a:solidFill>
              </a:endParaRPr>
            </a:p>
          </p:txBody>
        </p:sp>
      </p:grpSp>
      <p:pic>
        <p:nvPicPr>
          <p:cNvPr id="2" name="图片 1" descr="4a9ecee40c14459f9aaf9c3573199779"/>
          <p:cNvPicPr>
            <a:picLocks noChangeAspect="1"/>
          </p:cNvPicPr>
          <p:nvPr/>
        </p:nvPicPr>
        <p:blipFill>
          <a:blip r:embed="rId3"/>
          <a:stretch>
            <a:fillRect/>
          </a:stretch>
        </p:blipFill>
        <p:spPr>
          <a:xfrm>
            <a:off x="298450" y="74930"/>
            <a:ext cx="1857375" cy="1826895"/>
          </a:xfrm>
          <a:prstGeom prst="rect">
            <a:avLst/>
          </a:prstGeom>
        </p:spPr>
      </p:pic>
      <p:sp>
        <p:nvSpPr>
          <p:cNvPr id="4" name="文本框 3"/>
          <p:cNvSpPr txBox="1"/>
          <p:nvPr/>
        </p:nvSpPr>
        <p:spPr>
          <a:xfrm>
            <a:off x="4375150" y="4876165"/>
            <a:ext cx="3441700" cy="398780"/>
          </a:xfrm>
          <a:prstGeom prst="rect">
            <a:avLst/>
          </a:prstGeom>
          <a:noFill/>
        </p:spPr>
        <p:txBody>
          <a:bodyPr wrap="square" rtlCol="0" anchor="t">
            <a:spAutoFit/>
          </a:bodyPr>
          <a:lstStyle/>
          <a:p>
            <a:pPr algn="ctr"/>
            <a:r>
              <a:rPr lang="zh-CN" altLang="en-US" sz="2000" b="1" dirty="0">
                <a:solidFill>
                  <a:schemeClr val="bg1"/>
                </a:solidFill>
                <a:sym typeface="+mn-ea"/>
              </a:rPr>
              <a:t>指导</a:t>
            </a:r>
            <a:r>
              <a:rPr lang="zh-CN" altLang="en-US" sz="2000" b="1">
                <a:solidFill>
                  <a:schemeClr val="bg1"/>
                </a:solidFill>
                <a:sym typeface="+mn-ea"/>
              </a:rPr>
              <a:t>教师：郝多虎</a:t>
            </a:r>
            <a:endParaRPr lang="zh-CN" altLang="en-US" sz="2000" b="1" dirty="0">
              <a:solidFill>
                <a:schemeClr val="bg1"/>
              </a:solidFill>
              <a:sym typeface="+mn-ea"/>
            </a:endParaRPr>
          </a:p>
        </p:txBody>
      </p:sp>
      <p:sp>
        <p:nvSpPr>
          <p:cNvPr id="5" name="文本框 4"/>
          <p:cNvSpPr txBox="1"/>
          <p:nvPr/>
        </p:nvSpPr>
        <p:spPr>
          <a:xfrm>
            <a:off x="3048000" y="5471160"/>
            <a:ext cx="6096000" cy="426720"/>
          </a:xfrm>
          <a:prstGeom prst="rect">
            <a:avLst/>
          </a:prstGeom>
          <a:noFill/>
        </p:spPr>
        <p:txBody>
          <a:bodyPr wrap="square" rtlCol="0" anchor="t">
            <a:spAutoFit/>
          </a:bodyPr>
          <a:lstStyle/>
          <a:p>
            <a:pPr algn="ctr">
              <a:lnSpc>
                <a:spcPct val="110000"/>
              </a:lnSpc>
              <a:spcBef>
                <a:spcPct val="50000"/>
              </a:spcBef>
            </a:pPr>
            <a:r>
              <a:rPr lang="zh-CN" altLang="en-US" sz="2000" b="1">
                <a:solidFill>
                  <a:schemeClr val="bg1"/>
                </a:solidFill>
                <a:sym typeface="+mn-ea"/>
              </a:rPr>
              <a:t>202</a:t>
            </a:r>
            <a:r>
              <a:rPr lang="en-US" altLang="zh-CN" sz="2000" b="1">
                <a:solidFill>
                  <a:schemeClr val="bg1"/>
                </a:solidFill>
                <a:sym typeface="+mn-ea"/>
              </a:rPr>
              <a:t>4</a:t>
            </a:r>
            <a:r>
              <a:rPr lang="zh-CN" altLang="en-US" sz="2000" b="1">
                <a:solidFill>
                  <a:schemeClr val="bg1"/>
                </a:solidFill>
                <a:sym typeface="+mn-ea"/>
              </a:rPr>
              <a:t>年</a:t>
            </a:r>
            <a:r>
              <a:rPr lang="en-US" altLang="zh-CN" sz="2000" b="1">
                <a:solidFill>
                  <a:schemeClr val="bg1"/>
                </a:solidFill>
                <a:sym typeface="+mn-ea"/>
              </a:rPr>
              <a:t>3</a:t>
            </a:r>
            <a:r>
              <a:rPr lang="zh-CN" altLang="en-US" sz="2000" b="1">
                <a:solidFill>
                  <a:schemeClr val="bg1"/>
                </a:solidFill>
                <a:sym typeface="+mn-ea"/>
              </a:rPr>
              <a:t>月</a:t>
            </a:r>
            <a:r>
              <a:rPr lang="en-US" altLang="zh-CN" sz="2000" b="1">
                <a:solidFill>
                  <a:schemeClr val="bg1"/>
                </a:solidFill>
                <a:sym typeface="+mn-ea"/>
              </a:rPr>
              <a:t>5</a:t>
            </a:r>
            <a:r>
              <a:rPr lang="zh-CN" altLang="en-US" sz="2000" b="1">
                <a:solidFill>
                  <a:schemeClr val="bg1"/>
                </a:solidFill>
                <a:sym typeface="+mn-ea"/>
              </a:rPr>
              <a:t>日</a:t>
            </a:r>
            <a:endParaRPr lang="zh-CN" altLang="en-US" sz="2000" b="1" dirty="0">
              <a:solidFill>
                <a:schemeClr val="bg1"/>
              </a:solidFill>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形 3" descr="C:\Users\admin\Desktop\4a9ecee40c14459f9aaf9c3573199779.jpeg4a9ecee40c14459f9aaf9c3573199779"/>
          <p:cNvPicPr>
            <a:picLocks noChangeAspect="1"/>
          </p:cNvPicPr>
          <p:nvPr/>
        </p:nvPicPr>
        <p:blipFill>
          <a:blip r:embed="rId3"/>
          <a:srcRect/>
          <a:stretch>
            <a:fillRect/>
          </a:stretch>
        </p:blipFill>
        <p:spPr>
          <a:xfrm>
            <a:off x="10472520" y="1"/>
            <a:ext cx="1719479" cy="1690776"/>
          </a:xfrm>
          <a:prstGeom prst="rect">
            <a:avLst/>
          </a:prstGeom>
        </p:spPr>
      </p:pic>
      <p:cxnSp>
        <p:nvCxnSpPr>
          <p:cNvPr id="4" name="直接连接符 3"/>
          <p:cNvCxnSpPr/>
          <p:nvPr/>
        </p:nvCxnSpPr>
        <p:spPr>
          <a:xfrm>
            <a:off x="576580" y="783714"/>
            <a:ext cx="7215809" cy="0"/>
          </a:xfrm>
          <a:prstGeom prst="line">
            <a:avLst/>
          </a:prstGeom>
          <a:ln w="76200">
            <a:solidFill>
              <a:srgbClr val="9B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6580" y="125918"/>
            <a:ext cx="4506773" cy="521970"/>
          </a:xfrm>
          <a:prstGeom prst="rect">
            <a:avLst/>
          </a:prstGeom>
          <a:noFill/>
        </p:spPr>
        <p:txBody>
          <a:bodyPr wrap="square" rtlCol="0">
            <a:spAutoFit/>
          </a:bodyPr>
          <a:lstStyle/>
          <a:p>
            <a:r>
              <a:rPr lang="zh-CN" altLang="en-US" sz="2800" b="1" dirty="0">
                <a:solidFill>
                  <a:srgbClr val="9D0335"/>
                </a:solidFill>
              </a:rPr>
              <a:t>研究内容及研究方法</a:t>
            </a:r>
          </a:p>
        </p:txBody>
      </p:sp>
      <p:sp>
        <p:nvSpPr>
          <p:cNvPr id="7" name="文本框 6"/>
          <p:cNvSpPr txBox="1"/>
          <p:nvPr/>
        </p:nvSpPr>
        <p:spPr>
          <a:xfrm>
            <a:off x="576580" y="929345"/>
            <a:ext cx="6094562" cy="460375"/>
          </a:xfrm>
          <a:prstGeom prst="rect">
            <a:avLst/>
          </a:prstGeom>
          <a:noFill/>
        </p:spPr>
        <p:txBody>
          <a:bodyPr wrap="square">
            <a:spAutoFit/>
          </a:bodyPr>
          <a:lstStyle/>
          <a:p>
            <a:pPr algn="l">
              <a:buClrTx/>
              <a:buSzTx/>
              <a:buFontTx/>
            </a:pP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3.1</a:t>
            </a:r>
            <a:r>
              <a:rPr lang="zh-CN" altLang="en-US" sz="2400" kern="100">
                <a:effectLst/>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400" kern="100">
                <a:effectLst/>
                <a:latin typeface="Times New Roman" panose="02020603050405020304" pitchFamily="18" charset="0"/>
                <a:ea typeface="宋体" panose="02010600030101010101" pitchFamily="2" charset="-122"/>
                <a:cs typeface="Times New Roman" panose="02020603050405020304" pitchFamily="18" charset="0"/>
              </a:rPr>
              <a:t>Delaunay</a:t>
            </a:r>
            <a:r>
              <a:rPr lang="zh-CN" altLang="en-US" sz="2400" kern="100">
                <a:effectLst/>
                <a:latin typeface="Times New Roman" panose="02020603050405020304" pitchFamily="18" charset="0"/>
                <a:ea typeface="宋体" panose="02010600030101010101" pitchFamily="2" charset="-122"/>
                <a:cs typeface="Times New Roman" panose="02020603050405020304" pitchFamily="18" charset="0"/>
              </a:rPr>
              <a:t>的三角网格刨分方法研究</a:t>
            </a:r>
            <a:endPar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p:cNvSpPr txBox="1"/>
          <p:nvPr/>
        </p:nvSpPr>
        <p:spPr>
          <a:xfrm>
            <a:off x="1209675" y="1551305"/>
            <a:ext cx="9965055" cy="3776345"/>
          </a:xfrm>
          <a:prstGeom prst="rect">
            <a:avLst/>
          </a:prstGeom>
          <a:noFill/>
        </p:spPr>
        <p:txBody>
          <a:bodyPr wrap="square">
            <a:noAutofit/>
          </a:bodyPr>
          <a:lstStyle/>
          <a:p>
            <a:pPr marL="342900" indent="-342900" algn="just">
              <a:lnSpc>
                <a:spcPct val="200000"/>
              </a:lnSpc>
              <a:buClrTx/>
              <a:buSzTx/>
              <a:buFont typeface="Arial" panose="020B0604020202020204" pitchFamily="34" charset="0"/>
              <a:buChar char="•"/>
            </a:pPr>
            <a:r>
              <a:rPr lang="zh-CN" altLang="en-US" sz="2000"/>
              <a:t>对常见的</a:t>
            </a:r>
            <a:r>
              <a:rPr lang="en-US" altLang="zh-CN" sz="2000"/>
              <a:t>Delaunay</a:t>
            </a:r>
            <a:r>
              <a:rPr lang="zh-CN" altLang="en-US" sz="2000"/>
              <a:t>三角刨分类型进行研究</a:t>
            </a:r>
            <a:endParaRPr lang="en-US" altLang="zh-CN" sz="2000"/>
          </a:p>
          <a:p>
            <a:pPr marL="342900" indent="-342900" algn="just">
              <a:lnSpc>
                <a:spcPct val="200000"/>
              </a:lnSpc>
              <a:buFont typeface="Arial" panose="020B0604020202020204" pitchFamily="34" charset="0"/>
              <a:buChar char="•"/>
            </a:pPr>
            <a:r>
              <a:rPr lang="zh-CN" altLang="en-US" sz="2000">
                <a:sym typeface="+mn-ea"/>
              </a:rPr>
              <a:t>选取合适的方法进行进一步算法编写</a:t>
            </a:r>
            <a:endParaRPr lang="zh-CN" altLang="en-US" sz="2000" dirty="0"/>
          </a:p>
          <a:p>
            <a:pPr algn="just">
              <a:lnSpc>
                <a:spcPct val="150000"/>
              </a:lnSpc>
            </a:pPr>
            <a:endParaRPr lang="zh-CN" altLang="en-US" sz="2000" dirty="0">
              <a:sym typeface="+mn-ea"/>
            </a:endParaRPr>
          </a:p>
        </p:txBody>
      </p:sp>
      <p:pic>
        <p:nvPicPr>
          <p:cNvPr id="10" name="图片 9">
            <a:extLst>
              <a:ext uri="{FF2B5EF4-FFF2-40B4-BE49-F238E27FC236}">
                <a16:creationId xmlns:a16="http://schemas.microsoft.com/office/drawing/2014/main" id="{A503DA13-A86A-4EE8-2B29-B626403BD0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933" y="3031399"/>
            <a:ext cx="5657850" cy="2571750"/>
          </a:xfrm>
          <a:prstGeom prst="rect">
            <a:avLst/>
          </a:prstGeom>
        </p:spPr>
      </p:pic>
      <p:sp>
        <p:nvSpPr>
          <p:cNvPr id="16" name="文本框 15">
            <a:extLst>
              <a:ext uri="{FF2B5EF4-FFF2-40B4-BE49-F238E27FC236}">
                <a16:creationId xmlns:a16="http://schemas.microsoft.com/office/drawing/2014/main" id="{58AB9F8A-0D7A-BB3E-EC6A-53F66EB45B81}"/>
              </a:ext>
            </a:extLst>
          </p:cNvPr>
          <p:cNvSpPr txBox="1"/>
          <p:nvPr/>
        </p:nvSpPr>
        <p:spPr>
          <a:xfrm>
            <a:off x="3341639" y="5603148"/>
            <a:ext cx="3483428" cy="246221"/>
          </a:xfrm>
          <a:prstGeom prst="rect">
            <a:avLst/>
          </a:prstGeom>
          <a:noFill/>
        </p:spPr>
        <p:txBody>
          <a:bodyPr wrap="square" rtlCol="0">
            <a:spAutoFit/>
          </a:bodyPr>
          <a:lstStyle/>
          <a:p>
            <a:r>
              <a:rPr lang="zh-CN" altLang="en-US" sz="1000" kern="100">
                <a:effectLst/>
                <a:latin typeface="Adobe 仿宋 Std R" panose="02020400000000000000" pitchFamily="18" charset="-122"/>
                <a:ea typeface="Adobe 仿宋 Std R" panose="02020400000000000000" pitchFamily="18" charset="-122"/>
                <a:cs typeface="宋体" panose="02010600030101010101" pitchFamily="2" charset="-122"/>
              </a:rPr>
              <a:t>图</a:t>
            </a:r>
            <a:r>
              <a:rPr lang="en-US" altLang="zh-CN" sz="1000" kern="100">
                <a:effectLst/>
                <a:latin typeface="Adobe 仿宋 Std R" panose="02020400000000000000" pitchFamily="18" charset="-122"/>
                <a:ea typeface="Adobe 仿宋 Std R" panose="02020400000000000000" pitchFamily="18" charset="-122"/>
                <a:cs typeface="宋体" panose="02010600030101010101" pitchFamily="2" charset="-122"/>
              </a:rPr>
              <a:t>1 </a:t>
            </a:r>
            <a:r>
              <a:rPr lang="zh-CN" altLang="en-US" sz="1000" kern="100">
                <a:effectLst/>
                <a:latin typeface="Adobe 仿宋 Std R" panose="02020400000000000000" pitchFamily="18" charset="-122"/>
                <a:ea typeface="Adobe 仿宋 Std R" panose="02020400000000000000" pitchFamily="18" charset="-122"/>
                <a:cs typeface="宋体" panose="02010600030101010101" pitchFamily="2" charset="-122"/>
              </a:rPr>
              <a:t>常见的</a:t>
            </a:r>
            <a:r>
              <a:rPr lang="en-US" altLang="zh-CN" sz="1000" kern="100">
                <a:effectLst/>
                <a:latin typeface="Adobe 仿宋 Std R" panose="02020400000000000000" pitchFamily="18" charset="-122"/>
                <a:ea typeface="Adobe 仿宋 Std R" panose="02020400000000000000" pitchFamily="18" charset="-122"/>
                <a:cs typeface="宋体" panose="02010600030101010101" pitchFamily="2" charset="-122"/>
              </a:rPr>
              <a:t>Delaunay</a:t>
            </a:r>
            <a:r>
              <a:rPr lang="zh-CN" altLang="zh-CN" sz="1000">
                <a:effectLst/>
                <a:latin typeface="Adobe 仿宋 Std R" panose="02020400000000000000" pitchFamily="18" charset="-122"/>
                <a:ea typeface="Adobe 仿宋 Std R" panose="02020400000000000000" pitchFamily="18" charset="-122"/>
                <a:cs typeface="Arial" panose="020B0604020202020204" pitchFamily="34" charset="0"/>
              </a:rPr>
              <a:t>的三角刨分</a:t>
            </a:r>
            <a:r>
              <a:rPr lang="zh-CN" altLang="en-US" sz="1000">
                <a:effectLst/>
                <a:latin typeface="Adobe 仿宋 Std R" panose="02020400000000000000" pitchFamily="18" charset="-122"/>
                <a:ea typeface="Adobe 仿宋 Std R" panose="02020400000000000000" pitchFamily="18" charset="-122"/>
                <a:cs typeface="Arial" panose="020B0604020202020204" pitchFamily="34" charset="0"/>
              </a:rPr>
              <a:t>类型</a:t>
            </a:r>
            <a:endParaRPr lang="zh-CN" altLang="en-US" sz="1000">
              <a:latin typeface="Adobe 仿宋 Std R" panose="02020400000000000000" pitchFamily="18" charset="-122"/>
              <a:ea typeface="Adobe 仿宋 Std R" panose="02020400000000000000" pitchFamily="18"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形 3" descr="C:\Users\admin\Desktop\4a9ecee40c14459f9aaf9c3573199779.jpeg4a9ecee40c14459f9aaf9c3573199779"/>
          <p:cNvPicPr>
            <a:picLocks noChangeAspect="1"/>
          </p:cNvPicPr>
          <p:nvPr/>
        </p:nvPicPr>
        <p:blipFill>
          <a:blip r:embed="rId3"/>
          <a:srcRect/>
          <a:stretch>
            <a:fillRect/>
          </a:stretch>
        </p:blipFill>
        <p:spPr>
          <a:xfrm>
            <a:off x="10472520" y="1"/>
            <a:ext cx="1719479" cy="1690776"/>
          </a:xfrm>
          <a:prstGeom prst="rect">
            <a:avLst/>
          </a:prstGeom>
        </p:spPr>
      </p:pic>
      <p:cxnSp>
        <p:nvCxnSpPr>
          <p:cNvPr id="4" name="直接连接符 3"/>
          <p:cNvCxnSpPr/>
          <p:nvPr/>
        </p:nvCxnSpPr>
        <p:spPr>
          <a:xfrm>
            <a:off x="576580" y="783714"/>
            <a:ext cx="7215809" cy="0"/>
          </a:xfrm>
          <a:prstGeom prst="line">
            <a:avLst/>
          </a:prstGeom>
          <a:ln w="76200">
            <a:solidFill>
              <a:srgbClr val="9B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6580" y="125918"/>
            <a:ext cx="4506773" cy="521970"/>
          </a:xfrm>
          <a:prstGeom prst="rect">
            <a:avLst/>
          </a:prstGeom>
          <a:noFill/>
        </p:spPr>
        <p:txBody>
          <a:bodyPr wrap="square" rtlCol="0">
            <a:spAutoFit/>
          </a:bodyPr>
          <a:lstStyle/>
          <a:p>
            <a:r>
              <a:rPr lang="zh-CN" altLang="en-US" sz="2800" b="1" dirty="0">
                <a:solidFill>
                  <a:srgbClr val="9D0335"/>
                </a:solidFill>
              </a:rPr>
              <a:t>研究内容及研究方法</a:t>
            </a:r>
          </a:p>
        </p:txBody>
      </p:sp>
      <p:sp>
        <p:nvSpPr>
          <p:cNvPr id="7" name="文本框 6"/>
          <p:cNvSpPr txBox="1"/>
          <p:nvPr/>
        </p:nvSpPr>
        <p:spPr>
          <a:xfrm>
            <a:off x="576580" y="929345"/>
            <a:ext cx="6094562" cy="460375"/>
          </a:xfrm>
          <a:prstGeom prst="rect">
            <a:avLst/>
          </a:prstGeom>
          <a:noFill/>
        </p:spPr>
        <p:txBody>
          <a:bodyPr wrap="square">
            <a:spAutoFit/>
          </a:bodyPr>
          <a:lstStyle/>
          <a:p>
            <a:pPr algn="l">
              <a:buClrTx/>
              <a:buSzTx/>
              <a:buFontTx/>
            </a:pP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3.1</a:t>
            </a:r>
            <a:r>
              <a:rPr lang="zh-CN" altLang="en-US" sz="2400" kern="100">
                <a:effectLst/>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400" kern="100">
                <a:effectLst/>
                <a:latin typeface="Times New Roman" panose="02020603050405020304" pitchFamily="18" charset="0"/>
                <a:ea typeface="宋体" panose="02010600030101010101" pitchFamily="2" charset="-122"/>
                <a:cs typeface="Times New Roman" panose="02020603050405020304" pitchFamily="18" charset="0"/>
              </a:rPr>
              <a:t>Delaunay</a:t>
            </a:r>
            <a:r>
              <a:rPr lang="zh-CN" altLang="en-US" sz="2400" kern="100">
                <a:effectLst/>
                <a:latin typeface="Times New Roman" panose="02020603050405020304" pitchFamily="18" charset="0"/>
                <a:ea typeface="宋体" panose="02010600030101010101" pitchFamily="2" charset="-122"/>
                <a:cs typeface="Times New Roman" panose="02020603050405020304" pitchFamily="18" charset="0"/>
              </a:rPr>
              <a:t>的三角网格刨分方法研究</a:t>
            </a:r>
            <a:endPar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p:cNvSpPr txBox="1"/>
          <p:nvPr/>
        </p:nvSpPr>
        <p:spPr>
          <a:xfrm>
            <a:off x="1209675" y="1551305"/>
            <a:ext cx="9965055" cy="3776345"/>
          </a:xfrm>
          <a:prstGeom prst="rect">
            <a:avLst/>
          </a:prstGeom>
          <a:noFill/>
        </p:spPr>
        <p:txBody>
          <a:bodyPr wrap="square">
            <a:noAutofit/>
          </a:bodyPr>
          <a:lstStyle/>
          <a:p>
            <a:pPr marL="342900" indent="-342900" algn="just">
              <a:lnSpc>
                <a:spcPct val="200000"/>
              </a:lnSpc>
              <a:buFont typeface="Arial" panose="020B0604020202020204" pitchFamily="34" charset="0"/>
              <a:buChar char="•"/>
            </a:pPr>
            <a:r>
              <a:rPr lang="zh-CN" altLang="en-US" sz="2000">
                <a:sym typeface="+mn-ea"/>
              </a:rPr>
              <a:t>设计合理的数据结构作为算法的输入</a:t>
            </a:r>
            <a:endParaRPr lang="zh-CN" altLang="en-US" sz="2000" dirty="0"/>
          </a:p>
          <a:p>
            <a:pPr marL="342900" indent="-342900" algn="just">
              <a:lnSpc>
                <a:spcPct val="200000"/>
              </a:lnSpc>
              <a:buFont typeface="Arial" panose="020B0604020202020204" pitchFamily="34" charset="0"/>
              <a:buChar char="•"/>
            </a:pPr>
            <a:r>
              <a:rPr lang="zh-CN" altLang="en-US" sz="2000">
                <a:sym typeface="+mn-ea"/>
              </a:rPr>
              <a:t>根据所需拓扑信息设计合理的网格结构作为输出</a:t>
            </a:r>
            <a:endParaRPr lang="zh-CN" altLang="en-US" sz="2000" dirty="0">
              <a:sym typeface="+mn-ea"/>
            </a:endParaRPr>
          </a:p>
        </p:txBody>
      </p:sp>
      <p:pic>
        <p:nvPicPr>
          <p:cNvPr id="12" name="图片 11">
            <a:extLst>
              <a:ext uri="{FF2B5EF4-FFF2-40B4-BE49-F238E27FC236}">
                <a16:creationId xmlns:a16="http://schemas.microsoft.com/office/drawing/2014/main" id="{F03C1B18-A764-5CE0-1465-03C230484E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7270" y="3109255"/>
            <a:ext cx="7867650" cy="2819400"/>
          </a:xfrm>
          <a:prstGeom prst="rect">
            <a:avLst/>
          </a:prstGeom>
        </p:spPr>
      </p:pic>
      <p:sp>
        <p:nvSpPr>
          <p:cNvPr id="13" name="文本框 12">
            <a:extLst>
              <a:ext uri="{FF2B5EF4-FFF2-40B4-BE49-F238E27FC236}">
                <a16:creationId xmlns:a16="http://schemas.microsoft.com/office/drawing/2014/main" id="{4C103720-301D-0AB7-D5CA-130B0701E7C3}"/>
              </a:ext>
            </a:extLst>
          </p:cNvPr>
          <p:cNvSpPr txBox="1"/>
          <p:nvPr/>
        </p:nvSpPr>
        <p:spPr>
          <a:xfrm>
            <a:off x="4528864" y="5864554"/>
            <a:ext cx="1915886" cy="246221"/>
          </a:xfrm>
          <a:prstGeom prst="rect">
            <a:avLst/>
          </a:prstGeom>
          <a:noFill/>
        </p:spPr>
        <p:txBody>
          <a:bodyPr wrap="square" rtlCol="0">
            <a:spAutoFit/>
          </a:bodyPr>
          <a:lstStyle/>
          <a:p>
            <a:r>
              <a:rPr lang="zh-CN" altLang="en-US" sz="1000">
                <a:latin typeface="Adobe 仿宋 Std R" panose="02020400000000000000" pitchFamily="18" charset="-122"/>
                <a:ea typeface="Adobe 仿宋 Std R" panose="02020400000000000000" pitchFamily="18" charset="-122"/>
              </a:rPr>
              <a:t>图</a:t>
            </a:r>
            <a:r>
              <a:rPr lang="en-US" altLang="zh-CN" sz="1000">
                <a:latin typeface="Adobe 仿宋 Std R" panose="02020400000000000000" pitchFamily="18" charset="-122"/>
                <a:ea typeface="Adobe 仿宋 Std R" panose="02020400000000000000" pitchFamily="18" charset="-122"/>
              </a:rPr>
              <a:t>2 </a:t>
            </a:r>
            <a:r>
              <a:rPr lang="zh-CN" altLang="en-US" sz="1000">
                <a:latin typeface="Adobe 仿宋 Std R" panose="02020400000000000000" pitchFamily="18" charset="-122"/>
                <a:ea typeface="Adobe 仿宋 Std R" panose="02020400000000000000" pitchFamily="18" charset="-122"/>
              </a:rPr>
              <a:t>设想流程图</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0B621-A6F5-F58B-A455-7A6E6AF0E53C}"/>
            </a:ext>
          </a:extLst>
        </p:cNvPr>
        <p:cNvGrpSpPr/>
        <p:nvPr/>
      </p:nvGrpSpPr>
      <p:grpSpPr>
        <a:xfrm>
          <a:off x="0" y="0"/>
          <a:ext cx="0" cy="0"/>
          <a:chOff x="0" y="0"/>
          <a:chExt cx="0" cy="0"/>
        </a:xfrm>
      </p:grpSpPr>
      <p:pic>
        <p:nvPicPr>
          <p:cNvPr id="2" name="图形 3" descr="C:\Users\admin\Desktop\4a9ecee40c14459f9aaf9c3573199779.jpeg4a9ecee40c14459f9aaf9c3573199779">
            <a:extLst>
              <a:ext uri="{FF2B5EF4-FFF2-40B4-BE49-F238E27FC236}">
                <a16:creationId xmlns:a16="http://schemas.microsoft.com/office/drawing/2014/main" id="{DB4DB704-5ACF-A4A9-1F28-C76113CF01D1}"/>
              </a:ext>
            </a:extLst>
          </p:cNvPr>
          <p:cNvPicPr>
            <a:picLocks noChangeAspect="1"/>
          </p:cNvPicPr>
          <p:nvPr/>
        </p:nvPicPr>
        <p:blipFill>
          <a:blip r:embed="rId3"/>
          <a:srcRect/>
          <a:stretch>
            <a:fillRect/>
          </a:stretch>
        </p:blipFill>
        <p:spPr>
          <a:xfrm>
            <a:off x="10472520" y="1"/>
            <a:ext cx="1719479" cy="1690776"/>
          </a:xfrm>
          <a:prstGeom prst="rect">
            <a:avLst/>
          </a:prstGeom>
        </p:spPr>
      </p:pic>
      <p:cxnSp>
        <p:nvCxnSpPr>
          <p:cNvPr id="4" name="直接连接符 3">
            <a:extLst>
              <a:ext uri="{FF2B5EF4-FFF2-40B4-BE49-F238E27FC236}">
                <a16:creationId xmlns:a16="http://schemas.microsoft.com/office/drawing/2014/main" id="{AF9114D1-8F58-A943-9D13-243F5F21384B}"/>
              </a:ext>
            </a:extLst>
          </p:cNvPr>
          <p:cNvCxnSpPr/>
          <p:nvPr/>
        </p:nvCxnSpPr>
        <p:spPr>
          <a:xfrm>
            <a:off x="576580" y="783714"/>
            <a:ext cx="7215809" cy="0"/>
          </a:xfrm>
          <a:prstGeom prst="line">
            <a:avLst/>
          </a:prstGeom>
          <a:ln w="76200">
            <a:solidFill>
              <a:srgbClr val="9B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6C1D4400-BFC0-7349-C81D-8868FC5F7F98}"/>
              </a:ext>
            </a:extLst>
          </p:cNvPr>
          <p:cNvSpPr txBox="1"/>
          <p:nvPr/>
        </p:nvSpPr>
        <p:spPr>
          <a:xfrm>
            <a:off x="576580" y="125918"/>
            <a:ext cx="4506773" cy="521970"/>
          </a:xfrm>
          <a:prstGeom prst="rect">
            <a:avLst/>
          </a:prstGeom>
          <a:noFill/>
        </p:spPr>
        <p:txBody>
          <a:bodyPr wrap="square" rtlCol="0">
            <a:spAutoFit/>
          </a:bodyPr>
          <a:lstStyle/>
          <a:p>
            <a:r>
              <a:rPr lang="zh-CN" altLang="en-US" sz="2800" b="1" dirty="0">
                <a:solidFill>
                  <a:srgbClr val="9D0335"/>
                </a:solidFill>
              </a:rPr>
              <a:t>研究内容及研究方法</a:t>
            </a:r>
          </a:p>
        </p:txBody>
      </p:sp>
      <p:sp>
        <p:nvSpPr>
          <p:cNvPr id="7" name="文本框 6">
            <a:extLst>
              <a:ext uri="{FF2B5EF4-FFF2-40B4-BE49-F238E27FC236}">
                <a16:creationId xmlns:a16="http://schemas.microsoft.com/office/drawing/2014/main" id="{F4E716F7-8814-C741-BB2A-40CCB5AFCF8C}"/>
              </a:ext>
            </a:extLst>
          </p:cNvPr>
          <p:cNvSpPr txBox="1"/>
          <p:nvPr/>
        </p:nvSpPr>
        <p:spPr>
          <a:xfrm>
            <a:off x="576580" y="929345"/>
            <a:ext cx="6094562" cy="460375"/>
          </a:xfrm>
          <a:prstGeom prst="rect">
            <a:avLst/>
          </a:prstGeom>
          <a:noFill/>
        </p:spPr>
        <p:txBody>
          <a:bodyPr wrap="square">
            <a:spAutoFit/>
          </a:bodyPr>
          <a:lstStyle/>
          <a:p>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webgl</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的可视化方法</a:t>
            </a:r>
            <a:r>
              <a:rPr lang="zh-CN" altLang="en-US"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研究</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6F94B823-D7A9-A5A3-2B1B-E8B25321712B}"/>
              </a:ext>
            </a:extLst>
          </p:cNvPr>
          <p:cNvSpPr txBox="1"/>
          <p:nvPr/>
        </p:nvSpPr>
        <p:spPr>
          <a:xfrm>
            <a:off x="947469" y="1389720"/>
            <a:ext cx="10384790" cy="2853690"/>
          </a:xfrm>
          <a:prstGeom prst="rect">
            <a:avLst/>
          </a:prstGeom>
          <a:noFill/>
        </p:spPr>
        <p:txBody>
          <a:bodyPr wrap="square">
            <a:noAutofit/>
          </a:bodyPr>
          <a:lstStyle/>
          <a:p>
            <a:pPr algn="l">
              <a:lnSpc>
                <a:spcPct val="100000"/>
              </a:lnSpc>
              <a:buClrTx/>
              <a:buSzTx/>
              <a:buFontTx/>
              <a:buNone/>
            </a:pPr>
            <a:r>
              <a:rPr lang="zh-CN" altLang="en-US" sz="24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研究内容</a:t>
            </a:r>
          </a:p>
          <a:p>
            <a:pPr marL="342900" indent="-342900" algn="just">
              <a:lnSpc>
                <a:spcPct val="200000"/>
              </a:lnSpc>
              <a:buClrTx/>
              <a:buSzTx/>
              <a:buFont typeface="Arial" panose="020B0604020202020204" pitchFamily="34" charset="0"/>
              <a:buChar char="•"/>
            </a:pPr>
            <a:r>
              <a:rPr lang="zh-CN" altLang="en-US" sz="2000"/>
              <a:t>对</a:t>
            </a:r>
            <a:r>
              <a:rPr lang="en-US" altLang="zh-CN" sz="2000"/>
              <a:t>WebGL</a:t>
            </a:r>
            <a:r>
              <a:rPr lang="zh-CN" altLang="en-US" sz="2000"/>
              <a:t>编程进行学习研究</a:t>
            </a:r>
            <a:endParaRPr lang="en-US" altLang="zh-CN" sz="2000"/>
          </a:p>
          <a:p>
            <a:pPr marL="342900" indent="-342900" algn="just">
              <a:lnSpc>
                <a:spcPct val="200000"/>
              </a:lnSpc>
              <a:buClrTx/>
              <a:buSzTx/>
              <a:buFont typeface="Arial" panose="020B0604020202020204" pitchFamily="34" charset="0"/>
              <a:buChar char="•"/>
            </a:pPr>
            <a:r>
              <a:rPr lang="zh-CN" altLang="en-US" sz="2000"/>
              <a:t>对已有的基于</a:t>
            </a:r>
            <a:r>
              <a:rPr lang="en-US" altLang="zh-CN" sz="2000"/>
              <a:t>WebGL</a:t>
            </a:r>
            <a:r>
              <a:rPr lang="zh-CN" altLang="en-US" sz="2000"/>
              <a:t>的二次封装三维库进行学习研究</a:t>
            </a:r>
          </a:p>
          <a:p>
            <a:pPr marL="342900" indent="-342900" algn="just">
              <a:lnSpc>
                <a:spcPct val="200000"/>
              </a:lnSpc>
              <a:buClrTx/>
              <a:buSzTx/>
              <a:buFont typeface="Arial" panose="020B0604020202020204" pitchFamily="34" charset="0"/>
              <a:buChar char="•"/>
            </a:pPr>
            <a:r>
              <a:rPr lang="zh-CN" altLang="en-US" sz="2000"/>
              <a:t>设计可视化系统功能并编写代码处理地质数据进行可视化实现</a:t>
            </a:r>
            <a:endParaRPr lang="zh-CN" altLang="en-US" sz="2000" dirty="0">
              <a:sym typeface="+mn-ea"/>
            </a:endParaRPr>
          </a:p>
        </p:txBody>
      </p:sp>
      <p:sp>
        <p:nvSpPr>
          <p:cNvPr id="5" name="文本框 4">
            <a:extLst>
              <a:ext uri="{FF2B5EF4-FFF2-40B4-BE49-F238E27FC236}">
                <a16:creationId xmlns:a16="http://schemas.microsoft.com/office/drawing/2014/main" id="{05403BCE-B5FB-6CEA-39BF-4B2C6F1A3C80}"/>
              </a:ext>
            </a:extLst>
          </p:cNvPr>
          <p:cNvSpPr txBox="1"/>
          <p:nvPr/>
        </p:nvSpPr>
        <p:spPr>
          <a:xfrm>
            <a:off x="1020718" y="4615254"/>
            <a:ext cx="6094562" cy="460375"/>
          </a:xfrm>
          <a:prstGeom prst="rect">
            <a:avLst/>
          </a:prstGeom>
          <a:noFill/>
        </p:spPr>
        <p:txBody>
          <a:bodyPr wrap="square">
            <a:spAutoFit/>
          </a:bodyPr>
          <a:lstStyle/>
          <a:p>
            <a:pPr algn="l">
              <a:buClrTx/>
              <a:buSzTx/>
              <a:buFontTx/>
            </a:pPr>
            <a:r>
              <a:rPr lang="zh-CN" altLang="en-US" sz="24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关键点</a:t>
            </a:r>
          </a:p>
        </p:txBody>
      </p:sp>
      <p:cxnSp>
        <p:nvCxnSpPr>
          <p:cNvPr id="9" name="直接连接符 8">
            <a:extLst>
              <a:ext uri="{FF2B5EF4-FFF2-40B4-BE49-F238E27FC236}">
                <a16:creationId xmlns:a16="http://schemas.microsoft.com/office/drawing/2014/main" id="{5E3C175A-2D87-20DA-0388-528DBEF18E58}"/>
              </a:ext>
            </a:extLst>
          </p:cNvPr>
          <p:cNvCxnSpPr>
            <a:cxnSpLocks/>
          </p:cNvCxnSpPr>
          <p:nvPr/>
        </p:nvCxnSpPr>
        <p:spPr>
          <a:xfrm flipV="1">
            <a:off x="692331" y="4243410"/>
            <a:ext cx="10807337" cy="99542"/>
          </a:xfrm>
          <a:prstGeom prst="line">
            <a:avLst/>
          </a:prstGeom>
          <a:ln w="28575">
            <a:solidFill>
              <a:srgbClr val="9B0000"/>
            </a:solidFill>
            <a:prstDash val="lgDash"/>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53CE92EC-9253-DE39-E569-69EF67FEFD3A}"/>
              </a:ext>
            </a:extLst>
          </p:cNvPr>
          <p:cNvSpPr txBox="1"/>
          <p:nvPr/>
        </p:nvSpPr>
        <p:spPr>
          <a:xfrm>
            <a:off x="1183278" y="5014329"/>
            <a:ext cx="4655185" cy="8811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t>学习研究</a:t>
            </a:r>
            <a:r>
              <a:rPr lang="en-US" altLang="zh-CN"/>
              <a:t>WebGL</a:t>
            </a:r>
            <a:r>
              <a:rPr lang="zh-CN" altLang="en-US"/>
              <a:t>技术以及三维库</a:t>
            </a:r>
          </a:p>
          <a:p>
            <a:pPr marL="285750" indent="-285750">
              <a:lnSpc>
                <a:spcPct val="150000"/>
              </a:lnSpc>
              <a:buFont typeface="Arial" panose="020B0604020202020204" pitchFamily="34" charset="0"/>
              <a:buChar char="•"/>
            </a:pPr>
            <a:r>
              <a:rPr lang="zh-CN" altLang="en-US"/>
              <a:t>设计并实现可视化系统</a:t>
            </a:r>
          </a:p>
        </p:txBody>
      </p:sp>
    </p:spTree>
    <p:extLst>
      <p:ext uri="{BB962C8B-B14F-4D97-AF65-F5344CB8AC3E}">
        <p14:creationId xmlns:p14="http://schemas.microsoft.com/office/powerpoint/2010/main" val="1930906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形 3" descr="C:\Users\admin\Desktop\4a9ecee40c14459f9aaf9c3573199779.jpeg4a9ecee40c14459f9aaf9c3573199779"/>
          <p:cNvPicPr>
            <a:picLocks noChangeAspect="1"/>
          </p:cNvPicPr>
          <p:nvPr/>
        </p:nvPicPr>
        <p:blipFill>
          <a:blip r:embed="rId3"/>
          <a:srcRect/>
          <a:stretch>
            <a:fillRect/>
          </a:stretch>
        </p:blipFill>
        <p:spPr>
          <a:xfrm>
            <a:off x="10472520" y="1"/>
            <a:ext cx="1719479" cy="1690776"/>
          </a:xfrm>
          <a:prstGeom prst="rect">
            <a:avLst/>
          </a:prstGeom>
        </p:spPr>
      </p:pic>
      <p:cxnSp>
        <p:nvCxnSpPr>
          <p:cNvPr id="4" name="直接连接符 3"/>
          <p:cNvCxnSpPr/>
          <p:nvPr/>
        </p:nvCxnSpPr>
        <p:spPr>
          <a:xfrm>
            <a:off x="576580" y="783714"/>
            <a:ext cx="7215809" cy="0"/>
          </a:xfrm>
          <a:prstGeom prst="line">
            <a:avLst/>
          </a:prstGeom>
          <a:ln w="76200">
            <a:solidFill>
              <a:srgbClr val="9B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6580" y="125918"/>
            <a:ext cx="4506773" cy="521970"/>
          </a:xfrm>
          <a:prstGeom prst="rect">
            <a:avLst/>
          </a:prstGeom>
          <a:noFill/>
        </p:spPr>
        <p:txBody>
          <a:bodyPr wrap="square" rtlCol="0">
            <a:spAutoFit/>
          </a:bodyPr>
          <a:lstStyle/>
          <a:p>
            <a:r>
              <a:rPr lang="zh-CN" altLang="en-US" sz="2800" b="1" dirty="0">
                <a:solidFill>
                  <a:srgbClr val="9D0335"/>
                </a:solidFill>
              </a:rPr>
              <a:t>研究内容及研究方法</a:t>
            </a:r>
          </a:p>
        </p:txBody>
      </p:sp>
      <p:sp>
        <p:nvSpPr>
          <p:cNvPr id="7" name="文本框 6"/>
          <p:cNvSpPr txBox="1"/>
          <p:nvPr/>
        </p:nvSpPr>
        <p:spPr>
          <a:xfrm>
            <a:off x="576580" y="929345"/>
            <a:ext cx="6094562" cy="460375"/>
          </a:xfrm>
          <a:prstGeom prst="rect">
            <a:avLst/>
          </a:prstGeom>
          <a:noFill/>
        </p:spPr>
        <p:txBody>
          <a:bodyPr wrap="square">
            <a:spAutoFit/>
          </a:bodyPr>
          <a:lstStyle/>
          <a:p>
            <a:pPr algn="l">
              <a:buClrTx/>
              <a:buSzTx/>
              <a:buFontTx/>
            </a:pP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3</a:t>
            </a:r>
            <a:r>
              <a:rPr lang="en-US" alt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.2</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webgl</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的可视化方法</a:t>
            </a:r>
            <a:r>
              <a:rPr lang="zh-CN" altLang="en-US"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研究</a:t>
            </a:r>
            <a:endPar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p:cNvSpPr txBox="1"/>
          <p:nvPr/>
        </p:nvSpPr>
        <p:spPr>
          <a:xfrm>
            <a:off x="1209675" y="1551306"/>
            <a:ext cx="9965055" cy="599712"/>
          </a:xfrm>
          <a:prstGeom prst="rect">
            <a:avLst/>
          </a:prstGeom>
          <a:noFill/>
        </p:spPr>
        <p:txBody>
          <a:bodyPr wrap="square">
            <a:noAutofit/>
          </a:bodyPr>
          <a:lstStyle/>
          <a:p>
            <a:pPr marL="285750" indent="-285750">
              <a:lnSpc>
                <a:spcPct val="150000"/>
              </a:lnSpc>
              <a:buFont typeface="Arial" panose="020B0604020202020204" pitchFamily="34" charset="0"/>
              <a:buChar char="•"/>
            </a:pPr>
            <a:r>
              <a:rPr lang="zh-CN" altLang="en-US" sz="2000"/>
              <a:t>学习研究</a:t>
            </a:r>
            <a:r>
              <a:rPr lang="en-US" altLang="zh-CN" sz="2000"/>
              <a:t>WebGL</a:t>
            </a:r>
            <a:r>
              <a:rPr lang="zh-CN" altLang="en-US" sz="2000"/>
              <a:t>技术</a:t>
            </a:r>
          </a:p>
          <a:p>
            <a:pPr algn="just">
              <a:lnSpc>
                <a:spcPct val="150000"/>
              </a:lnSpc>
            </a:pPr>
            <a:endParaRPr lang="zh-CN" altLang="en-US" sz="2000" dirty="0">
              <a:sym typeface="+mn-ea"/>
            </a:endParaRPr>
          </a:p>
        </p:txBody>
      </p:sp>
      <p:pic>
        <p:nvPicPr>
          <p:cNvPr id="12" name="图片 11">
            <a:extLst>
              <a:ext uri="{FF2B5EF4-FFF2-40B4-BE49-F238E27FC236}">
                <a16:creationId xmlns:a16="http://schemas.microsoft.com/office/drawing/2014/main" id="{D6B35062-0727-C159-2AF1-6B4E74A1E7D5}"/>
              </a:ext>
            </a:extLst>
          </p:cNvPr>
          <p:cNvPicPr>
            <a:picLocks noChangeAspect="1"/>
          </p:cNvPicPr>
          <p:nvPr/>
        </p:nvPicPr>
        <p:blipFill>
          <a:blip r:embed="rId4"/>
          <a:stretch>
            <a:fillRect/>
          </a:stretch>
        </p:blipFill>
        <p:spPr>
          <a:xfrm>
            <a:off x="650025" y="2063735"/>
            <a:ext cx="9617381" cy="40105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F64C8-5B30-DD7D-F078-E28892A1E7F9}"/>
            </a:ext>
          </a:extLst>
        </p:cNvPr>
        <p:cNvGrpSpPr/>
        <p:nvPr/>
      </p:nvGrpSpPr>
      <p:grpSpPr>
        <a:xfrm>
          <a:off x="0" y="0"/>
          <a:ext cx="0" cy="0"/>
          <a:chOff x="0" y="0"/>
          <a:chExt cx="0" cy="0"/>
        </a:xfrm>
      </p:grpSpPr>
      <p:pic>
        <p:nvPicPr>
          <p:cNvPr id="2" name="图形 3" descr="C:\Users\admin\Desktop\4a9ecee40c14459f9aaf9c3573199779.jpeg4a9ecee40c14459f9aaf9c3573199779">
            <a:extLst>
              <a:ext uri="{FF2B5EF4-FFF2-40B4-BE49-F238E27FC236}">
                <a16:creationId xmlns:a16="http://schemas.microsoft.com/office/drawing/2014/main" id="{60679D9E-368D-3751-57C6-5C1E93FCE9C3}"/>
              </a:ext>
            </a:extLst>
          </p:cNvPr>
          <p:cNvPicPr>
            <a:picLocks noChangeAspect="1"/>
          </p:cNvPicPr>
          <p:nvPr/>
        </p:nvPicPr>
        <p:blipFill>
          <a:blip r:embed="rId3"/>
          <a:srcRect/>
          <a:stretch>
            <a:fillRect/>
          </a:stretch>
        </p:blipFill>
        <p:spPr>
          <a:xfrm>
            <a:off x="10472520" y="1"/>
            <a:ext cx="1719479" cy="1690776"/>
          </a:xfrm>
          <a:prstGeom prst="rect">
            <a:avLst/>
          </a:prstGeom>
        </p:spPr>
      </p:pic>
      <p:cxnSp>
        <p:nvCxnSpPr>
          <p:cNvPr id="4" name="直接连接符 3">
            <a:extLst>
              <a:ext uri="{FF2B5EF4-FFF2-40B4-BE49-F238E27FC236}">
                <a16:creationId xmlns:a16="http://schemas.microsoft.com/office/drawing/2014/main" id="{7C133523-788E-994E-4032-33CE7A0D88EE}"/>
              </a:ext>
            </a:extLst>
          </p:cNvPr>
          <p:cNvCxnSpPr/>
          <p:nvPr/>
        </p:nvCxnSpPr>
        <p:spPr>
          <a:xfrm>
            <a:off x="576580" y="783714"/>
            <a:ext cx="7215809" cy="0"/>
          </a:xfrm>
          <a:prstGeom prst="line">
            <a:avLst/>
          </a:prstGeom>
          <a:ln w="76200">
            <a:solidFill>
              <a:srgbClr val="9B0000"/>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B18C651-C8AA-40C8-0300-1306B74D9359}"/>
              </a:ext>
            </a:extLst>
          </p:cNvPr>
          <p:cNvSpPr txBox="1"/>
          <p:nvPr/>
        </p:nvSpPr>
        <p:spPr>
          <a:xfrm>
            <a:off x="576580" y="125918"/>
            <a:ext cx="4506773" cy="521970"/>
          </a:xfrm>
          <a:prstGeom prst="rect">
            <a:avLst/>
          </a:prstGeom>
          <a:noFill/>
        </p:spPr>
        <p:txBody>
          <a:bodyPr wrap="square" rtlCol="0">
            <a:spAutoFit/>
          </a:bodyPr>
          <a:lstStyle/>
          <a:p>
            <a:r>
              <a:rPr lang="zh-CN" altLang="en-US" sz="2800" b="1" dirty="0">
                <a:solidFill>
                  <a:srgbClr val="9D0335"/>
                </a:solidFill>
              </a:rPr>
              <a:t>研究内容及研究方法</a:t>
            </a:r>
          </a:p>
        </p:txBody>
      </p:sp>
      <p:sp>
        <p:nvSpPr>
          <p:cNvPr id="7" name="文本框 6">
            <a:extLst>
              <a:ext uri="{FF2B5EF4-FFF2-40B4-BE49-F238E27FC236}">
                <a16:creationId xmlns:a16="http://schemas.microsoft.com/office/drawing/2014/main" id="{53CD2EF5-E151-3828-9993-8ABF41331F3D}"/>
              </a:ext>
            </a:extLst>
          </p:cNvPr>
          <p:cNvSpPr txBox="1"/>
          <p:nvPr/>
        </p:nvSpPr>
        <p:spPr>
          <a:xfrm>
            <a:off x="576580" y="929345"/>
            <a:ext cx="6094562" cy="460375"/>
          </a:xfrm>
          <a:prstGeom prst="rect">
            <a:avLst/>
          </a:prstGeom>
          <a:noFill/>
        </p:spPr>
        <p:txBody>
          <a:bodyPr wrap="square">
            <a:spAutoFit/>
          </a:bodyPr>
          <a:lstStyle/>
          <a:p>
            <a:pPr algn="l">
              <a:buClrTx/>
              <a:buSzTx/>
              <a:buFontTx/>
            </a:pP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n-ea"/>
              </a:rPr>
              <a:t>3</a:t>
            </a:r>
            <a:r>
              <a:rPr lang="en-US" alt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mn-ea"/>
              </a:rPr>
              <a:t>.2</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webgl</a:t>
            </a:r>
            <a:r>
              <a:rPr lang="zh-CN"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的可视化方法</a:t>
            </a:r>
            <a:r>
              <a:rPr lang="zh-CN" altLang="en-US"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研究</a:t>
            </a:r>
            <a:endPar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4743A8F6-8745-126A-3008-0550883B5E07}"/>
              </a:ext>
            </a:extLst>
          </p:cNvPr>
          <p:cNvSpPr txBox="1"/>
          <p:nvPr/>
        </p:nvSpPr>
        <p:spPr>
          <a:xfrm>
            <a:off x="1209675" y="1551306"/>
            <a:ext cx="9965055" cy="660672"/>
          </a:xfrm>
          <a:prstGeom prst="rect">
            <a:avLst/>
          </a:prstGeom>
          <a:noFill/>
        </p:spPr>
        <p:txBody>
          <a:bodyPr wrap="square">
            <a:noAutofit/>
          </a:bodyPr>
          <a:lstStyle/>
          <a:p>
            <a:pPr marL="285750" indent="-285750">
              <a:lnSpc>
                <a:spcPct val="150000"/>
              </a:lnSpc>
              <a:buFont typeface="Arial" panose="020B0604020202020204" pitchFamily="34" charset="0"/>
              <a:buChar char="•"/>
            </a:pPr>
            <a:r>
              <a:rPr lang="zh-CN" altLang="en-US" sz="2000"/>
              <a:t>设计并实现可视化系统</a:t>
            </a:r>
          </a:p>
          <a:p>
            <a:pPr algn="just">
              <a:lnSpc>
                <a:spcPct val="150000"/>
              </a:lnSpc>
            </a:pPr>
            <a:endParaRPr lang="zh-CN" altLang="en-US" sz="2000" dirty="0">
              <a:sym typeface="+mn-ea"/>
            </a:endParaRPr>
          </a:p>
        </p:txBody>
      </p:sp>
      <p:pic>
        <p:nvPicPr>
          <p:cNvPr id="5" name="图片 4">
            <a:extLst>
              <a:ext uri="{FF2B5EF4-FFF2-40B4-BE49-F238E27FC236}">
                <a16:creationId xmlns:a16="http://schemas.microsoft.com/office/drawing/2014/main" id="{77E8428D-6ACA-FBF0-1C6C-12CE7D755B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00250" y="2092098"/>
            <a:ext cx="8191500" cy="4067175"/>
          </a:xfrm>
          <a:prstGeom prst="rect">
            <a:avLst/>
          </a:prstGeom>
        </p:spPr>
      </p:pic>
    </p:spTree>
    <p:extLst>
      <p:ext uri="{BB962C8B-B14F-4D97-AF65-F5344CB8AC3E}">
        <p14:creationId xmlns:p14="http://schemas.microsoft.com/office/powerpoint/2010/main" val="4187483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形 3" descr="C:\Users\admin\Desktop\4a9ecee40c14459f9aaf9c3573199779.jpeg4a9ecee40c14459f9aaf9c3573199779"/>
          <p:cNvPicPr>
            <a:picLocks noChangeAspect="1"/>
          </p:cNvPicPr>
          <p:nvPr>
            <p:custDataLst>
              <p:tags r:id="rId1"/>
            </p:custDataLst>
          </p:nvPr>
        </p:nvPicPr>
        <p:blipFill>
          <a:blip r:embed="rId4"/>
          <a:srcRect/>
          <a:stretch>
            <a:fillRect/>
          </a:stretch>
        </p:blipFill>
        <p:spPr>
          <a:xfrm>
            <a:off x="10472520" y="1"/>
            <a:ext cx="1719479" cy="1690776"/>
          </a:xfrm>
          <a:prstGeom prst="rect">
            <a:avLst/>
          </a:prstGeom>
        </p:spPr>
      </p:pic>
      <p:cxnSp>
        <p:nvCxnSpPr>
          <p:cNvPr id="4" name="直接连接符 3"/>
          <p:cNvCxnSpPr/>
          <p:nvPr/>
        </p:nvCxnSpPr>
        <p:spPr>
          <a:xfrm>
            <a:off x="576580" y="783714"/>
            <a:ext cx="7215809" cy="0"/>
          </a:xfrm>
          <a:prstGeom prst="line">
            <a:avLst/>
          </a:prstGeom>
          <a:ln w="76200">
            <a:solidFill>
              <a:srgbClr val="9B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6580" y="125918"/>
            <a:ext cx="4506773" cy="460375"/>
          </a:xfrm>
          <a:prstGeom prst="rect">
            <a:avLst/>
          </a:prstGeom>
          <a:noFill/>
        </p:spPr>
        <p:txBody>
          <a:bodyPr wrap="square" rtlCol="0">
            <a:spAutoFit/>
          </a:bodyPr>
          <a:lstStyle/>
          <a:p>
            <a:r>
              <a:rPr lang="zh-CN" altLang="en-US" sz="2400" b="1" dirty="0">
                <a:solidFill>
                  <a:srgbClr val="9D0335"/>
                </a:solidFill>
              </a:rPr>
              <a:t>技术路线</a:t>
            </a:r>
          </a:p>
        </p:txBody>
      </p:sp>
      <p:pic>
        <p:nvPicPr>
          <p:cNvPr id="5" name="图片 4">
            <a:extLst>
              <a:ext uri="{FF2B5EF4-FFF2-40B4-BE49-F238E27FC236}">
                <a16:creationId xmlns:a16="http://schemas.microsoft.com/office/drawing/2014/main" id="{FFC4D340-11FD-4C08-9FB1-ED45EBABD9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8803" y="845389"/>
            <a:ext cx="4229100" cy="53435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形 3" descr="C:\Users\admin\Desktop\4a9ecee40c14459f9aaf9c3573199779.jpeg4a9ecee40c14459f9aaf9c3573199779"/>
          <p:cNvPicPr>
            <a:picLocks noChangeAspect="1"/>
          </p:cNvPicPr>
          <p:nvPr/>
        </p:nvPicPr>
        <p:blipFill>
          <a:blip r:embed="rId3"/>
          <a:srcRect/>
          <a:stretch>
            <a:fillRect/>
          </a:stretch>
        </p:blipFill>
        <p:spPr>
          <a:xfrm>
            <a:off x="9876000" y="9000"/>
            <a:ext cx="2016125" cy="1982470"/>
          </a:xfrm>
          <a:prstGeom prst="rect">
            <a:avLst/>
          </a:prstGeom>
        </p:spPr>
      </p:pic>
      <p:grpSp>
        <p:nvGrpSpPr>
          <p:cNvPr id="14" name="组合 13"/>
          <p:cNvGrpSpPr/>
          <p:nvPr/>
        </p:nvGrpSpPr>
        <p:grpSpPr>
          <a:xfrm>
            <a:off x="0" y="0"/>
            <a:ext cx="4651513" cy="6858000"/>
            <a:chOff x="0" y="0"/>
            <a:chExt cx="4651513" cy="6858000"/>
          </a:xfrm>
          <a:solidFill>
            <a:srgbClr val="9B0000"/>
          </a:solidFill>
        </p:grpSpPr>
        <p:grpSp>
          <p:nvGrpSpPr>
            <p:cNvPr id="13" name="组合 12"/>
            <p:cNvGrpSpPr/>
            <p:nvPr/>
          </p:nvGrpSpPr>
          <p:grpSpPr>
            <a:xfrm>
              <a:off x="0" y="0"/>
              <a:ext cx="4651513" cy="6858000"/>
              <a:chOff x="0" y="0"/>
              <a:chExt cx="4651513" cy="6858000"/>
            </a:xfrm>
            <a:grpFill/>
          </p:grpSpPr>
          <p:sp>
            <p:nvSpPr>
              <p:cNvPr id="5" name="矩形 4"/>
              <p:cNvSpPr/>
              <p:nvPr/>
            </p:nvSpPr>
            <p:spPr>
              <a:xfrm>
                <a:off x="0" y="0"/>
                <a:ext cx="4651513" cy="6858000"/>
              </a:xfrm>
              <a:prstGeom prst="rect">
                <a:avLst/>
              </a:prstGeom>
              <a:solidFill>
                <a:srgbClr val="9D0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3595662" y="4081670"/>
                <a:ext cx="923330" cy="2544418"/>
              </a:xfrm>
              <a:prstGeom prst="rect">
                <a:avLst/>
              </a:prstGeom>
              <a:solidFill>
                <a:srgbClr val="9D0335"/>
              </a:solidFill>
            </p:spPr>
            <p:txBody>
              <a:bodyPr vert="eaVert" wrap="square" rtlCol="0">
                <a:spAutoFit/>
              </a:bodyPr>
              <a:lstStyle/>
              <a:p>
                <a:pPr algn="ctr"/>
                <a:r>
                  <a:rPr lang="en-US" altLang="zh-CN" sz="4800" b="1" dirty="0">
                    <a:solidFill>
                      <a:schemeClr val="bg1"/>
                    </a:solidFill>
                  </a:rPr>
                  <a:t>Content</a:t>
                </a:r>
                <a:endParaRPr lang="zh-CN" altLang="en-US" sz="4800" b="1" dirty="0">
                  <a:solidFill>
                    <a:schemeClr val="bg1"/>
                  </a:solidFill>
                </a:endParaRPr>
              </a:p>
            </p:txBody>
          </p:sp>
        </p:grpSp>
        <p:sp>
          <p:nvSpPr>
            <p:cNvPr id="7" name="矩形 6"/>
            <p:cNvSpPr/>
            <p:nvPr/>
          </p:nvSpPr>
          <p:spPr>
            <a:xfrm>
              <a:off x="803302" y="1777974"/>
              <a:ext cx="3045613" cy="1646581"/>
            </a:xfrm>
            <a:prstGeom prst="rect">
              <a:avLst/>
            </a:prstGeom>
            <a:solidFill>
              <a:srgbClr val="9D0335"/>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200" b="1" dirty="0"/>
                <a:t>目录</a:t>
              </a:r>
            </a:p>
          </p:txBody>
        </p:sp>
      </p:grpSp>
      <p:cxnSp>
        <p:nvCxnSpPr>
          <p:cNvPr id="16" name="直接连接符 15"/>
          <p:cNvCxnSpPr/>
          <p:nvPr/>
        </p:nvCxnSpPr>
        <p:spPr>
          <a:xfrm>
            <a:off x="5745775" y="1714519"/>
            <a:ext cx="0" cy="3929380"/>
          </a:xfrm>
          <a:prstGeom prst="line">
            <a:avLst/>
          </a:prstGeom>
          <a:ln>
            <a:solidFill>
              <a:srgbClr val="9B0000"/>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5672750" y="2343804"/>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672115" y="3248679"/>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672115" y="4117994"/>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672115" y="5015884"/>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993877" y="1777974"/>
            <a:ext cx="4651510" cy="4142105"/>
            <a:chOff x="11290" y="2411"/>
            <a:chExt cx="7097" cy="6523"/>
          </a:xfrm>
        </p:grpSpPr>
        <p:sp>
          <p:nvSpPr>
            <p:cNvPr id="28" name="文本框 27"/>
            <p:cNvSpPr txBox="1"/>
            <p:nvPr/>
          </p:nvSpPr>
          <p:spPr>
            <a:xfrm>
              <a:off x="11290" y="2411"/>
              <a:ext cx="7097" cy="725"/>
            </a:xfrm>
            <a:prstGeom prst="rect">
              <a:avLst/>
            </a:prstGeom>
            <a:noFill/>
          </p:spPr>
          <p:txBody>
            <a:bodyPr wrap="square" rtlCol="0">
              <a:spAutoFit/>
            </a:bodyPr>
            <a:lstStyle/>
            <a:p>
              <a:r>
                <a:rPr lang="en-US" altLang="zh-CN" sz="2400" b="1" dirty="0">
                  <a:sym typeface="+mn-ea"/>
                </a:rPr>
                <a:t>01 </a:t>
              </a:r>
              <a:r>
                <a:rPr lang="zh-CN" altLang="en-US" sz="2400" b="1" dirty="0">
                  <a:sym typeface="+mn-ea"/>
                </a:rPr>
                <a:t>选题背景、目的及意义</a:t>
              </a:r>
              <a:endParaRPr lang="zh-CN" altLang="en-US" sz="2400" b="1" dirty="0"/>
            </a:p>
          </p:txBody>
        </p:sp>
        <p:sp>
          <p:nvSpPr>
            <p:cNvPr id="30" name="文本框 29"/>
            <p:cNvSpPr txBox="1"/>
            <p:nvPr/>
          </p:nvSpPr>
          <p:spPr>
            <a:xfrm>
              <a:off x="11290" y="6321"/>
              <a:ext cx="5595" cy="725"/>
            </a:xfrm>
            <a:prstGeom prst="rect">
              <a:avLst/>
            </a:prstGeom>
            <a:noFill/>
          </p:spPr>
          <p:txBody>
            <a:bodyPr wrap="square" rtlCol="0">
              <a:spAutoFit/>
            </a:bodyPr>
            <a:lstStyle/>
            <a:p>
              <a:r>
                <a:rPr lang="en-US" altLang="zh-CN" sz="2400" b="1" dirty="0">
                  <a:solidFill>
                    <a:srgbClr val="9B0000"/>
                  </a:solidFill>
                  <a:sym typeface="+mn-ea"/>
                </a:rPr>
                <a:t>04 </a:t>
              </a:r>
              <a:r>
                <a:rPr lang="zh-CN" altLang="en-US" sz="2400" b="1" dirty="0">
                  <a:solidFill>
                    <a:srgbClr val="9B0000"/>
                  </a:solidFill>
                  <a:sym typeface="+mn-ea"/>
                </a:rPr>
                <a:t>创新点与难点</a:t>
              </a:r>
              <a:endParaRPr lang="zh-CN" altLang="en-US" sz="2400" b="1" dirty="0">
                <a:solidFill>
                  <a:srgbClr val="9B0000"/>
                </a:solidFill>
              </a:endParaRPr>
            </a:p>
          </p:txBody>
        </p:sp>
        <p:sp>
          <p:nvSpPr>
            <p:cNvPr id="31" name="文本框 30"/>
            <p:cNvSpPr txBox="1"/>
            <p:nvPr/>
          </p:nvSpPr>
          <p:spPr>
            <a:xfrm>
              <a:off x="11290" y="7625"/>
              <a:ext cx="6020" cy="1309"/>
            </a:xfrm>
            <a:prstGeom prst="rect">
              <a:avLst/>
            </a:prstGeom>
            <a:noFill/>
          </p:spPr>
          <p:txBody>
            <a:bodyPr wrap="square" rtlCol="0">
              <a:spAutoFit/>
            </a:bodyPr>
            <a:lstStyle/>
            <a:p>
              <a:r>
                <a:rPr lang="en-US" altLang="zh-CN" sz="2400" b="1" dirty="0"/>
                <a:t>05</a:t>
              </a:r>
              <a:r>
                <a:rPr lang="zh-CN" altLang="en-US" sz="2400" b="1" dirty="0"/>
                <a:t>工作进度安排与所需经费</a:t>
              </a:r>
            </a:p>
          </p:txBody>
        </p:sp>
        <p:sp>
          <p:nvSpPr>
            <p:cNvPr id="2" name="文本框 1"/>
            <p:cNvSpPr txBox="1"/>
            <p:nvPr/>
          </p:nvSpPr>
          <p:spPr>
            <a:xfrm>
              <a:off x="11290" y="3714"/>
              <a:ext cx="7097" cy="725"/>
            </a:xfrm>
            <a:prstGeom prst="rect">
              <a:avLst/>
            </a:prstGeom>
            <a:noFill/>
          </p:spPr>
          <p:txBody>
            <a:bodyPr wrap="square" rtlCol="0">
              <a:spAutoFit/>
            </a:bodyPr>
            <a:lstStyle/>
            <a:p>
              <a:r>
                <a:rPr lang="en-US" altLang="zh-CN" sz="2400" b="1" dirty="0">
                  <a:sym typeface="+mn-ea"/>
                </a:rPr>
                <a:t>02 </a:t>
              </a:r>
              <a:r>
                <a:rPr lang="zh-CN" altLang="en-US" sz="2400" b="1" dirty="0">
                  <a:sym typeface="+mn-ea"/>
                </a:rPr>
                <a:t>国内外研究现状</a:t>
              </a:r>
              <a:endParaRPr lang="zh-CN" altLang="en-US" sz="2400" b="1" dirty="0"/>
            </a:p>
          </p:txBody>
        </p:sp>
        <p:sp>
          <p:nvSpPr>
            <p:cNvPr id="8" name="文本框 7"/>
            <p:cNvSpPr txBox="1"/>
            <p:nvPr/>
          </p:nvSpPr>
          <p:spPr>
            <a:xfrm>
              <a:off x="11290" y="5018"/>
              <a:ext cx="7097" cy="725"/>
            </a:xfrm>
            <a:prstGeom prst="rect">
              <a:avLst/>
            </a:prstGeom>
            <a:noFill/>
          </p:spPr>
          <p:txBody>
            <a:bodyPr wrap="square" rtlCol="0">
              <a:spAutoFit/>
            </a:bodyPr>
            <a:lstStyle/>
            <a:p>
              <a:r>
                <a:rPr lang="en-US" altLang="zh-CN" sz="2400" b="1" dirty="0">
                  <a:sym typeface="+mn-ea"/>
                </a:rPr>
                <a:t>03 </a:t>
              </a:r>
              <a:r>
                <a:rPr lang="zh-CN" altLang="en-US" sz="2400" b="1" dirty="0">
                  <a:sym typeface="+mn-ea"/>
                </a:rPr>
                <a:t>研究内容、方法及技术路线</a:t>
              </a:r>
              <a:endParaRPr lang="zh-CN" altLang="en-US" sz="2400" b="1"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形 3" descr="C:\Users\admin\Desktop\4a9ecee40c14459f9aaf9c3573199779.jpeg4a9ecee40c14459f9aaf9c3573199779"/>
          <p:cNvPicPr>
            <a:picLocks noChangeAspect="1"/>
          </p:cNvPicPr>
          <p:nvPr/>
        </p:nvPicPr>
        <p:blipFill>
          <a:blip r:embed="rId3"/>
          <a:srcRect/>
          <a:stretch>
            <a:fillRect/>
          </a:stretch>
        </p:blipFill>
        <p:spPr>
          <a:xfrm>
            <a:off x="10472520" y="1"/>
            <a:ext cx="1719479" cy="1690776"/>
          </a:xfrm>
          <a:prstGeom prst="rect">
            <a:avLst/>
          </a:prstGeom>
        </p:spPr>
      </p:pic>
      <p:cxnSp>
        <p:nvCxnSpPr>
          <p:cNvPr id="4" name="直接连接符 3"/>
          <p:cNvCxnSpPr/>
          <p:nvPr/>
        </p:nvCxnSpPr>
        <p:spPr>
          <a:xfrm>
            <a:off x="576580" y="783714"/>
            <a:ext cx="7215809" cy="0"/>
          </a:xfrm>
          <a:prstGeom prst="line">
            <a:avLst/>
          </a:prstGeom>
          <a:ln w="76200">
            <a:solidFill>
              <a:srgbClr val="9B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6580" y="125918"/>
            <a:ext cx="4506773" cy="460375"/>
          </a:xfrm>
          <a:prstGeom prst="rect">
            <a:avLst/>
          </a:prstGeom>
          <a:noFill/>
        </p:spPr>
        <p:txBody>
          <a:bodyPr wrap="square" rtlCol="0">
            <a:spAutoFit/>
          </a:bodyPr>
          <a:lstStyle/>
          <a:p>
            <a:r>
              <a:rPr lang="zh-CN" altLang="en-US" sz="2400" b="1" dirty="0">
                <a:solidFill>
                  <a:srgbClr val="9D0335"/>
                </a:solidFill>
                <a:sym typeface="+mn-ea"/>
              </a:rPr>
              <a:t>创新点</a:t>
            </a:r>
            <a:endParaRPr lang="zh-CN" altLang="en-US" sz="2400" b="1" dirty="0">
              <a:solidFill>
                <a:srgbClr val="9D0335"/>
              </a:solidFill>
            </a:endParaRPr>
          </a:p>
        </p:txBody>
      </p:sp>
      <p:sp>
        <p:nvSpPr>
          <p:cNvPr id="17" name="文本框 16"/>
          <p:cNvSpPr txBox="1"/>
          <p:nvPr/>
        </p:nvSpPr>
        <p:spPr>
          <a:xfrm>
            <a:off x="911860" y="1214120"/>
            <a:ext cx="9820275" cy="1648913"/>
          </a:xfrm>
          <a:prstGeom prst="rect">
            <a:avLst/>
          </a:prstGeom>
          <a:noFill/>
        </p:spPr>
        <p:txBody>
          <a:bodyPr wrap="square" rtlCol="0">
            <a:spAutoFit/>
          </a:bodyPr>
          <a:lstStyle/>
          <a:p>
            <a:pPr marL="342900" indent="-342900">
              <a:lnSpc>
                <a:spcPct val="250000"/>
              </a:lnSpc>
              <a:buFont typeface="Wingdings" panose="05000000000000000000" charset="0"/>
              <a:buChar char="l"/>
            </a:pPr>
            <a:r>
              <a:rPr lang="zh-CN" altLang="en-US" sz="2200"/>
              <a:t>构建了一个基于</a:t>
            </a:r>
            <a:r>
              <a:rPr lang="en-US" altLang="zh-CN" sz="2200"/>
              <a:t>webgl</a:t>
            </a:r>
            <a:r>
              <a:rPr lang="zh-CN" altLang="en-US" sz="2200"/>
              <a:t>、</a:t>
            </a:r>
            <a:r>
              <a:rPr lang="en-US" altLang="zh-CN" sz="2200"/>
              <a:t>B/S</a:t>
            </a:r>
            <a:r>
              <a:rPr lang="zh-CN" altLang="en-US" sz="2200"/>
              <a:t>架构的三维地质模型交互式可视化平台。</a:t>
            </a:r>
            <a:endParaRPr lang="en-US" altLang="zh-CN" sz="2200"/>
          </a:p>
          <a:p>
            <a:pPr marL="342900" indent="-342900">
              <a:lnSpc>
                <a:spcPct val="250000"/>
              </a:lnSpc>
              <a:buFont typeface="Wingdings" panose="05000000000000000000" charset="0"/>
              <a:buChar char="l"/>
            </a:pPr>
            <a:r>
              <a:rPr lang="zh-CN" altLang="en-US" sz="2200"/>
              <a:t>编写纹理算法以及分组渲染的方式对巷道进行不同层不同岩性显示。</a:t>
            </a:r>
            <a:endParaRPr lang="zh-CN" altLang="en-US" sz="2000" dirty="0">
              <a:sym typeface="+mn-ea"/>
            </a:endParaRPr>
          </a:p>
        </p:txBody>
      </p:sp>
      <p:cxnSp>
        <p:nvCxnSpPr>
          <p:cNvPr id="3" name="直接连接符 2">
            <a:extLst>
              <a:ext uri="{FF2B5EF4-FFF2-40B4-BE49-F238E27FC236}">
                <a16:creationId xmlns:a16="http://schemas.microsoft.com/office/drawing/2014/main" id="{64844128-656C-A9C4-71FD-1DA2ABBD5722}"/>
              </a:ext>
            </a:extLst>
          </p:cNvPr>
          <p:cNvCxnSpPr/>
          <p:nvPr/>
        </p:nvCxnSpPr>
        <p:spPr>
          <a:xfrm>
            <a:off x="576580" y="3520829"/>
            <a:ext cx="7215809" cy="0"/>
          </a:xfrm>
          <a:prstGeom prst="line">
            <a:avLst/>
          </a:prstGeom>
          <a:ln w="76200">
            <a:solidFill>
              <a:srgbClr val="9B0000"/>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35B89AB5-8414-0D13-30AA-FDED02FB0784}"/>
              </a:ext>
            </a:extLst>
          </p:cNvPr>
          <p:cNvSpPr txBox="1"/>
          <p:nvPr/>
        </p:nvSpPr>
        <p:spPr>
          <a:xfrm>
            <a:off x="576580" y="2863033"/>
            <a:ext cx="4506773" cy="460375"/>
          </a:xfrm>
          <a:prstGeom prst="rect">
            <a:avLst/>
          </a:prstGeom>
          <a:noFill/>
        </p:spPr>
        <p:txBody>
          <a:bodyPr wrap="square" rtlCol="0">
            <a:spAutoFit/>
          </a:bodyPr>
          <a:lstStyle/>
          <a:p>
            <a:r>
              <a:rPr lang="zh-CN" altLang="en-US" sz="2400" b="1" dirty="0">
                <a:solidFill>
                  <a:srgbClr val="9D0335"/>
                </a:solidFill>
                <a:sym typeface="+mn-ea"/>
              </a:rPr>
              <a:t>难点</a:t>
            </a:r>
            <a:endParaRPr lang="zh-CN" altLang="en-US" sz="2400" b="1" dirty="0">
              <a:solidFill>
                <a:srgbClr val="9D0335"/>
              </a:solidFill>
            </a:endParaRPr>
          </a:p>
        </p:txBody>
      </p:sp>
      <p:sp>
        <p:nvSpPr>
          <p:cNvPr id="7" name="文本框 6">
            <a:extLst>
              <a:ext uri="{FF2B5EF4-FFF2-40B4-BE49-F238E27FC236}">
                <a16:creationId xmlns:a16="http://schemas.microsoft.com/office/drawing/2014/main" id="{D5383266-BB1D-14D4-249F-4AD98817EF97}"/>
              </a:ext>
            </a:extLst>
          </p:cNvPr>
          <p:cNvSpPr txBox="1"/>
          <p:nvPr/>
        </p:nvSpPr>
        <p:spPr>
          <a:xfrm>
            <a:off x="779765" y="3429943"/>
            <a:ext cx="9952370" cy="2469202"/>
          </a:xfrm>
          <a:prstGeom prst="rect">
            <a:avLst/>
          </a:prstGeom>
          <a:noFill/>
        </p:spPr>
        <p:txBody>
          <a:bodyPr wrap="square" rtlCol="0">
            <a:spAutoFit/>
          </a:bodyPr>
          <a:lstStyle/>
          <a:p>
            <a:pPr>
              <a:lnSpc>
                <a:spcPct val="200000"/>
              </a:lnSpc>
            </a:pPr>
            <a:r>
              <a:rPr lang="zh-CN" altLang="zh-CN" sz="2000" dirty="0"/>
              <a:t>（</a:t>
            </a:r>
            <a:r>
              <a:rPr lang="en-US" altLang="zh-CN" sz="2000"/>
              <a:t>1</a:t>
            </a:r>
            <a:r>
              <a:rPr lang="zh-CN" altLang="zh-CN" sz="2000"/>
              <a:t>）</a:t>
            </a:r>
            <a:r>
              <a:rPr lang="zh-CN" altLang="en-US" sz="2000"/>
              <a:t>数据集是毕竟庞大的，需要设计合理的数据结构尽可能的减少数据冗余，需要编写较高质量代码避免程序死锁</a:t>
            </a:r>
            <a:r>
              <a:rPr lang="zh-CN" altLang="zh-CN" sz="2000"/>
              <a:t>。</a:t>
            </a:r>
            <a:endParaRPr lang="zh-CN" altLang="zh-CN" sz="2000" dirty="0"/>
          </a:p>
          <a:p>
            <a:pPr>
              <a:lnSpc>
                <a:spcPct val="200000"/>
              </a:lnSpc>
            </a:pPr>
            <a:r>
              <a:rPr lang="zh-CN" altLang="zh-CN" sz="2000" dirty="0"/>
              <a:t>（</a:t>
            </a:r>
            <a:r>
              <a:rPr lang="en-US" altLang="zh-CN" sz="2000" dirty="0"/>
              <a:t>2</a:t>
            </a:r>
            <a:r>
              <a:rPr lang="zh-CN" altLang="zh-CN" sz="2000"/>
              <a:t>）在算法</a:t>
            </a:r>
            <a:r>
              <a:rPr lang="zh-CN" altLang="zh-CN" sz="2000" dirty="0"/>
              <a:t>实现中</a:t>
            </a:r>
            <a:r>
              <a:rPr lang="zh-CN" altLang="zh-CN" sz="2000"/>
              <a:t>，需要</a:t>
            </a:r>
            <a:r>
              <a:rPr lang="zh-CN" altLang="en-US" sz="2000"/>
              <a:t>对算法流程</a:t>
            </a:r>
            <a:r>
              <a:rPr lang="zh-CN" altLang="zh-CN" sz="2000"/>
              <a:t>进行设计，</a:t>
            </a:r>
            <a:r>
              <a:rPr lang="zh-CN" altLang="en-US" sz="2000"/>
              <a:t>尽可能减少程序执行时间，提高程序效率，同时要解决渲染性能、帧率等可能影响可视化效果的问题</a:t>
            </a:r>
            <a:r>
              <a:rPr lang="zh-CN" altLang="zh-CN" sz="2000"/>
              <a:t>。</a:t>
            </a:r>
            <a:endParaRPr lang="zh-CN" altLang="en-US" sz="2000" dirty="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3" descr="C:\Users\admin\Desktop\4a9ecee40c14459f9aaf9c3573199779.jpeg4a9ecee40c14459f9aaf9c3573199779"/>
          <p:cNvPicPr>
            <a:picLocks noChangeAspect="1"/>
          </p:cNvPicPr>
          <p:nvPr/>
        </p:nvPicPr>
        <p:blipFill>
          <a:blip r:embed="rId3"/>
          <a:srcRect/>
          <a:stretch>
            <a:fillRect/>
          </a:stretch>
        </p:blipFill>
        <p:spPr>
          <a:xfrm>
            <a:off x="9876000" y="9000"/>
            <a:ext cx="2016125" cy="1982470"/>
          </a:xfrm>
          <a:prstGeom prst="rect">
            <a:avLst/>
          </a:prstGeom>
        </p:spPr>
      </p:pic>
      <p:grpSp>
        <p:nvGrpSpPr>
          <p:cNvPr id="14" name="组合 13"/>
          <p:cNvGrpSpPr/>
          <p:nvPr/>
        </p:nvGrpSpPr>
        <p:grpSpPr>
          <a:xfrm>
            <a:off x="0" y="0"/>
            <a:ext cx="4651513" cy="6858000"/>
            <a:chOff x="0" y="0"/>
            <a:chExt cx="4651513" cy="6858000"/>
          </a:xfrm>
          <a:solidFill>
            <a:srgbClr val="9B0000"/>
          </a:solidFill>
        </p:grpSpPr>
        <p:grpSp>
          <p:nvGrpSpPr>
            <p:cNvPr id="13" name="组合 12"/>
            <p:cNvGrpSpPr/>
            <p:nvPr/>
          </p:nvGrpSpPr>
          <p:grpSpPr>
            <a:xfrm>
              <a:off x="0" y="0"/>
              <a:ext cx="4651513" cy="6858000"/>
              <a:chOff x="0" y="0"/>
              <a:chExt cx="4651513" cy="6858000"/>
            </a:xfrm>
            <a:grpFill/>
          </p:grpSpPr>
          <p:sp>
            <p:nvSpPr>
              <p:cNvPr id="5" name="矩形 4"/>
              <p:cNvSpPr/>
              <p:nvPr/>
            </p:nvSpPr>
            <p:spPr>
              <a:xfrm>
                <a:off x="0" y="0"/>
                <a:ext cx="4651513" cy="6858000"/>
              </a:xfrm>
              <a:prstGeom prst="rect">
                <a:avLst/>
              </a:prstGeom>
              <a:solidFill>
                <a:srgbClr val="9D0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3595662" y="4081670"/>
                <a:ext cx="923330" cy="2544418"/>
              </a:xfrm>
              <a:prstGeom prst="rect">
                <a:avLst/>
              </a:prstGeom>
              <a:solidFill>
                <a:srgbClr val="9D0335"/>
              </a:solidFill>
            </p:spPr>
            <p:txBody>
              <a:bodyPr vert="eaVert" wrap="square" rtlCol="0">
                <a:spAutoFit/>
              </a:bodyPr>
              <a:lstStyle/>
              <a:p>
                <a:pPr algn="ctr"/>
                <a:r>
                  <a:rPr lang="en-US" altLang="zh-CN" sz="4800" b="1" dirty="0">
                    <a:solidFill>
                      <a:schemeClr val="bg1"/>
                    </a:solidFill>
                  </a:rPr>
                  <a:t>Content</a:t>
                </a:r>
                <a:endParaRPr lang="zh-CN" altLang="en-US" sz="4800" b="1" dirty="0">
                  <a:solidFill>
                    <a:schemeClr val="bg1"/>
                  </a:solidFill>
                </a:endParaRPr>
              </a:p>
            </p:txBody>
          </p:sp>
        </p:grpSp>
        <p:sp>
          <p:nvSpPr>
            <p:cNvPr id="7" name="矩形 6"/>
            <p:cNvSpPr/>
            <p:nvPr/>
          </p:nvSpPr>
          <p:spPr>
            <a:xfrm>
              <a:off x="803302" y="1777974"/>
              <a:ext cx="3045613" cy="1646581"/>
            </a:xfrm>
            <a:prstGeom prst="rect">
              <a:avLst/>
            </a:prstGeom>
            <a:solidFill>
              <a:srgbClr val="9D0335"/>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200" b="1" dirty="0"/>
                <a:t>目录</a:t>
              </a:r>
            </a:p>
          </p:txBody>
        </p:sp>
      </p:grpSp>
      <p:cxnSp>
        <p:nvCxnSpPr>
          <p:cNvPr id="16" name="直接连接符 15"/>
          <p:cNvCxnSpPr/>
          <p:nvPr/>
        </p:nvCxnSpPr>
        <p:spPr>
          <a:xfrm>
            <a:off x="5745775" y="1714519"/>
            <a:ext cx="0" cy="3929380"/>
          </a:xfrm>
          <a:prstGeom prst="line">
            <a:avLst/>
          </a:prstGeom>
          <a:ln>
            <a:solidFill>
              <a:srgbClr val="9B0000"/>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5672750" y="2343804"/>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672115" y="3248679"/>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672115" y="4117994"/>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672115" y="5015884"/>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993877" y="1777974"/>
            <a:ext cx="4651510" cy="3772535"/>
            <a:chOff x="11290" y="2411"/>
            <a:chExt cx="7097" cy="5941"/>
          </a:xfrm>
        </p:grpSpPr>
        <p:sp>
          <p:nvSpPr>
            <p:cNvPr id="28" name="文本框 27"/>
            <p:cNvSpPr txBox="1"/>
            <p:nvPr/>
          </p:nvSpPr>
          <p:spPr>
            <a:xfrm>
              <a:off x="11290" y="2411"/>
              <a:ext cx="7097" cy="725"/>
            </a:xfrm>
            <a:prstGeom prst="rect">
              <a:avLst/>
            </a:prstGeom>
            <a:noFill/>
          </p:spPr>
          <p:txBody>
            <a:bodyPr wrap="square" rtlCol="0">
              <a:spAutoFit/>
            </a:bodyPr>
            <a:lstStyle/>
            <a:p>
              <a:r>
                <a:rPr lang="en-US" altLang="zh-CN" sz="2400" b="1" dirty="0">
                  <a:sym typeface="+mn-ea"/>
                </a:rPr>
                <a:t>01 </a:t>
              </a:r>
              <a:r>
                <a:rPr lang="zh-CN" altLang="en-US" sz="2400" b="1" dirty="0">
                  <a:sym typeface="+mn-ea"/>
                </a:rPr>
                <a:t>选题背景、目的及意义</a:t>
              </a:r>
              <a:endParaRPr lang="zh-CN" altLang="en-US" sz="2400" b="1" dirty="0"/>
            </a:p>
          </p:txBody>
        </p:sp>
        <p:sp>
          <p:nvSpPr>
            <p:cNvPr id="30" name="文本框 29"/>
            <p:cNvSpPr txBox="1"/>
            <p:nvPr/>
          </p:nvSpPr>
          <p:spPr>
            <a:xfrm>
              <a:off x="11290" y="6321"/>
              <a:ext cx="5595" cy="725"/>
            </a:xfrm>
            <a:prstGeom prst="rect">
              <a:avLst/>
            </a:prstGeom>
            <a:noFill/>
          </p:spPr>
          <p:txBody>
            <a:bodyPr wrap="square" rtlCol="0">
              <a:spAutoFit/>
            </a:bodyPr>
            <a:lstStyle/>
            <a:p>
              <a:r>
                <a:rPr lang="en-US" altLang="zh-CN" sz="2400" b="1" dirty="0">
                  <a:sym typeface="+mn-ea"/>
                </a:rPr>
                <a:t>04 </a:t>
              </a:r>
              <a:r>
                <a:rPr lang="zh-CN" altLang="en-US" sz="2400" b="1" dirty="0">
                  <a:sym typeface="+mn-ea"/>
                </a:rPr>
                <a:t>创新点与难点</a:t>
              </a:r>
              <a:endParaRPr lang="zh-CN" altLang="en-US" sz="2400" b="1" dirty="0"/>
            </a:p>
          </p:txBody>
        </p:sp>
        <p:sp>
          <p:nvSpPr>
            <p:cNvPr id="31" name="文本框 30"/>
            <p:cNvSpPr txBox="1"/>
            <p:nvPr/>
          </p:nvSpPr>
          <p:spPr>
            <a:xfrm>
              <a:off x="11290" y="7625"/>
              <a:ext cx="6020" cy="727"/>
            </a:xfrm>
            <a:prstGeom prst="rect">
              <a:avLst/>
            </a:prstGeom>
            <a:noFill/>
          </p:spPr>
          <p:txBody>
            <a:bodyPr wrap="square" rtlCol="0">
              <a:spAutoFit/>
            </a:bodyPr>
            <a:lstStyle/>
            <a:p>
              <a:r>
                <a:rPr lang="en-US" altLang="zh-CN" sz="2400" b="1" dirty="0">
                  <a:solidFill>
                    <a:srgbClr val="9B0000"/>
                  </a:solidFill>
                </a:rPr>
                <a:t>05</a:t>
              </a:r>
              <a:r>
                <a:rPr lang="zh-CN" altLang="en-US" sz="2400" b="1" dirty="0">
                  <a:solidFill>
                    <a:srgbClr val="9B0000"/>
                  </a:solidFill>
                </a:rPr>
                <a:t>工作进度安排与所需经费</a:t>
              </a:r>
            </a:p>
          </p:txBody>
        </p:sp>
        <p:sp>
          <p:nvSpPr>
            <p:cNvPr id="2" name="文本框 1"/>
            <p:cNvSpPr txBox="1"/>
            <p:nvPr/>
          </p:nvSpPr>
          <p:spPr>
            <a:xfrm>
              <a:off x="11290" y="3714"/>
              <a:ext cx="7097" cy="725"/>
            </a:xfrm>
            <a:prstGeom prst="rect">
              <a:avLst/>
            </a:prstGeom>
            <a:noFill/>
          </p:spPr>
          <p:txBody>
            <a:bodyPr wrap="square" rtlCol="0">
              <a:spAutoFit/>
            </a:bodyPr>
            <a:lstStyle/>
            <a:p>
              <a:r>
                <a:rPr lang="en-US" altLang="zh-CN" sz="2400" b="1" dirty="0">
                  <a:sym typeface="+mn-ea"/>
                </a:rPr>
                <a:t>02 </a:t>
              </a:r>
              <a:r>
                <a:rPr lang="zh-CN" altLang="en-US" sz="2400" b="1" dirty="0">
                  <a:sym typeface="+mn-ea"/>
                </a:rPr>
                <a:t>国内外研究现状</a:t>
              </a:r>
              <a:endParaRPr lang="zh-CN" altLang="en-US" sz="2400" b="1" dirty="0"/>
            </a:p>
          </p:txBody>
        </p:sp>
        <p:sp>
          <p:nvSpPr>
            <p:cNvPr id="8" name="文本框 7"/>
            <p:cNvSpPr txBox="1"/>
            <p:nvPr/>
          </p:nvSpPr>
          <p:spPr>
            <a:xfrm>
              <a:off x="11290" y="5018"/>
              <a:ext cx="7097" cy="725"/>
            </a:xfrm>
            <a:prstGeom prst="rect">
              <a:avLst/>
            </a:prstGeom>
            <a:noFill/>
          </p:spPr>
          <p:txBody>
            <a:bodyPr wrap="square" rtlCol="0">
              <a:spAutoFit/>
            </a:bodyPr>
            <a:lstStyle/>
            <a:p>
              <a:r>
                <a:rPr lang="en-US" altLang="zh-CN" sz="2400" b="1" dirty="0">
                  <a:sym typeface="+mn-ea"/>
                </a:rPr>
                <a:t>03 </a:t>
              </a:r>
              <a:r>
                <a:rPr lang="zh-CN" altLang="en-US" sz="2400" b="1" dirty="0">
                  <a:sym typeface="+mn-ea"/>
                </a:rPr>
                <a:t>研究内容、方法及技术路线</a:t>
              </a:r>
              <a:endParaRPr lang="zh-CN" altLang="en-US" sz="2400" b="1"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3" descr="C:\Users\admin\Desktop\4a9ecee40c14459f9aaf9c3573199779.jpeg4a9ecee40c14459f9aaf9c3573199779"/>
          <p:cNvPicPr>
            <a:picLocks noChangeAspect="1"/>
          </p:cNvPicPr>
          <p:nvPr/>
        </p:nvPicPr>
        <p:blipFill>
          <a:blip r:embed="rId4"/>
          <a:srcRect/>
          <a:stretch>
            <a:fillRect/>
          </a:stretch>
        </p:blipFill>
        <p:spPr>
          <a:xfrm>
            <a:off x="10472520" y="1"/>
            <a:ext cx="1719479" cy="1690776"/>
          </a:xfrm>
          <a:prstGeom prst="rect">
            <a:avLst/>
          </a:prstGeom>
        </p:spPr>
      </p:pic>
      <p:cxnSp>
        <p:nvCxnSpPr>
          <p:cNvPr id="4" name="直接连接符 3"/>
          <p:cNvCxnSpPr/>
          <p:nvPr/>
        </p:nvCxnSpPr>
        <p:spPr>
          <a:xfrm>
            <a:off x="576580" y="783714"/>
            <a:ext cx="7215809" cy="0"/>
          </a:xfrm>
          <a:prstGeom prst="line">
            <a:avLst/>
          </a:prstGeom>
          <a:ln w="76200">
            <a:solidFill>
              <a:srgbClr val="9B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6580" y="125918"/>
            <a:ext cx="4506773" cy="460375"/>
          </a:xfrm>
          <a:prstGeom prst="rect">
            <a:avLst/>
          </a:prstGeom>
          <a:noFill/>
        </p:spPr>
        <p:txBody>
          <a:bodyPr wrap="square" rtlCol="0">
            <a:spAutoFit/>
          </a:bodyPr>
          <a:lstStyle/>
          <a:p>
            <a:r>
              <a:rPr lang="zh-CN" altLang="en-US" sz="2400" b="1" dirty="0">
                <a:solidFill>
                  <a:srgbClr val="9D0335"/>
                </a:solidFill>
              </a:rPr>
              <a:t>工作进度安排</a:t>
            </a:r>
          </a:p>
        </p:txBody>
      </p:sp>
      <p:graphicFrame>
        <p:nvGraphicFramePr>
          <p:cNvPr id="7" name="表格 6"/>
          <p:cNvGraphicFramePr>
            <a:graphicFrameLocks noGrp="1"/>
          </p:cNvGraphicFramePr>
          <p:nvPr>
            <p:custDataLst>
              <p:tags r:id="rId1"/>
            </p:custDataLst>
            <p:extLst>
              <p:ext uri="{D42A27DB-BD31-4B8C-83A1-F6EECF244321}">
                <p14:modId xmlns:p14="http://schemas.microsoft.com/office/powerpoint/2010/main" val="207859985"/>
              </p:ext>
            </p:extLst>
          </p:nvPr>
        </p:nvGraphicFramePr>
        <p:xfrm>
          <a:off x="1202872" y="1690777"/>
          <a:ext cx="9612085" cy="3124549"/>
        </p:xfrm>
        <a:graphic>
          <a:graphicData uri="http://schemas.openxmlformats.org/drawingml/2006/table">
            <a:tbl>
              <a:tblPr firstRow="1" firstCol="1" bandRow="1">
                <a:tableStyleId>{5C22544A-7EE6-4342-B048-85BDC9FD1C3A}</a:tableStyleId>
              </a:tblPr>
              <a:tblGrid>
                <a:gridCol w="2822959">
                  <a:extLst>
                    <a:ext uri="{9D8B030D-6E8A-4147-A177-3AD203B41FA5}">
                      <a16:colId xmlns:a16="http://schemas.microsoft.com/office/drawing/2014/main" val="20000"/>
                    </a:ext>
                  </a:extLst>
                </a:gridCol>
                <a:gridCol w="6789126">
                  <a:extLst>
                    <a:ext uri="{9D8B030D-6E8A-4147-A177-3AD203B41FA5}">
                      <a16:colId xmlns:a16="http://schemas.microsoft.com/office/drawing/2014/main" val="20001"/>
                    </a:ext>
                  </a:extLst>
                </a:gridCol>
              </a:tblGrid>
              <a:tr h="471989">
                <a:tc>
                  <a:txBody>
                    <a:bodyPr/>
                    <a:lstStyle/>
                    <a:p>
                      <a:pPr algn="ctr"/>
                      <a:r>
                        <a:rPr lang="zh-CN" sz="2000" kern="0">
                          <a:effectLst/>
                          <a:latin typeface="+mn-ea"/>
                          <a:ea typeface="+mn-ea"/>
                        </a:rPr>
                        <a:t>时间段</a:t>
                      </a:r>
                      <a:endParaRPr lang="zh-CN" sz="2000" kern="100">
                        <a:effectLst/>
                        <a:latin typeface="+mn-ea"/>
                        <a:ea typeface="+mn-ea"/>
                      </a:endParaRPr>
                    </a:p>
                  </a:txBody>
                  <a:tcPr marL="68580" marR="68580" marT="0" marB="0"/>
                </a:tc>
                <a:tc>
                  <a:txBody>
                    <a:bodyPr/>
                    <a:lstStyle/>
                    <a:p>
                      <a:pPr algn="ctr"/>
                      <a:r>
                        <a:rPr lang="zh-CN" sz="2000" kern="0" dirty="0">
                          <a:effectLst/>
                          <a:latin typeface="+mn-ea"/>
                          <a:ea typeface="+mn-ea"/>
                        </a:rPr>
                        <a:t>工作</a:t>
                      </a:r>
                      <a:endParaRPr lang="zh-CN" sz="2000" kern="100" dirty="0">
                        <a:effectLst/>
                        <a:latin typeface="+mn-ea"/>
                        <a:ea typeface="+mn-ea"/>
                      </a:endParaRPr>
                    </a:p>
                  </a:txBody>
                  <a:tcPr marL="68580" marR="68580" marT="0" marB="0"/>
                </a:tc>
                <a:extLst>
                  <a:ext uri="{0D108BD9-81ED-4DB2-BD59-A6C34878D82A}">
                    <a16:rowId xmlns:a16="http://schemas.microsoft.com/office/drawing/2014/main" val="10000"/>
                  </a:ext>
                </a:extLst>
              </a:tr>
              <a:tr h="663140">
                <a:tc>
                  <a:txBody>
                    <a:bodyPr/>
                    <a:lstStyle/>
                    <a:p>
                      <a:pPr algn="ctr"/>
                      <a:r>
                        <a:rPr lang="en-US" sz="2000" kern="0">
                          <a:solidFill>
                            <a:schemeClr val="tx1"/>
                          </a:solidFill>
                          <a:effectLst/>
                          <a:latin typeface="Times New Roman" panose="02020603050405020304" pitchFamily="18" charset="0"/>
                          <a:ea typeface="+mn-ea"/>
                          <a:cs typeface="Times New Roman" panose="02020603050405020304" pitchFamily="18" charset="0"/>
                        </a:rPr>
                        <a:t>2022/11 - 2023/04</a:t>
                      </a:r>
                      <a:endParaRPr lang="zh-CN"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solidFill>
                      <a:srgbClr val="CFD5EA"/>
                    </a:solidFill>
                  </a:tcPr>
                </a:tc>
                <a:tc>
                  <a:txBody>
                    <a:bodyPr/>
                    <a:lstStyle/>
                    <a:p>
                      <a:pPr algn="l"/>
                      <a:r>
                        <a:rPr lang="zh-CN" sz="2000" kern="0" dirty="0">
                          <a:effectLst/>
                          <a:latin typeface="+mn-ea"/>
                          <a:ea typeface="+mn-ea"/>
                        </a:rPr>
                        <a:t>调研国内外研究现状 </a:t>
                      </a:r>
                      <a:endParaRPr lang="zh-CN" sz="2000" kern="100" dirty="0">
                        <a:effectLst/>
                        <a:latin typeface="+mn-ea"/>
                        <a:ea typeface="+mn-ea"/>
                      </a:endParaRPr>
                    </a:p>
                  </a:txBody>
                  <a:tcPr marL="68580" marR="68580" marT="0" marB="0" anchor="ctr"/>
                </a:tc>
                <a:extLst>
                  <a:ext uri="{0D108BD9-81ED-4DB2-BD59-A6C34878D82A}">
                    <a16:rowId xmlns:a16="http://schemas.microsoft.com/office/drawing/2014/main" val="10001"/>
                  </a:ext>
                </a:extLst>
              </a:tr>
              <a:tr h="663140">
                <a:tc>
                  <a:txBody>
                    <a:bodyPr/>
                    <a:lstStyle/>
                    <a:p>
                      <a:pPr algn="ctr"/>
                      <a:r>
                        <a:rPr lang="en-US" sz="2000" kern="0">
                          <a:solidFill>
                            <a:schemeClr val="tx1"/>
                          </a:solidFill>
                          <a:effectLst/>
                          <a:latin typeface="Times New Roman" panose="02020603050405020304" pitchFamily="18" charset="0"/>
                          <a:ea typeface="+mn-ea"/>
                          <a:cs typeface="Times New Roman" panose="02020603050405020304" pitchFamily="18" charset="0"/>
                        </a:rPr>
                        <a:t>2023/04 - 2024/06</a:t>
                      </a:r>
                      <a:endParaRPr lang="zh-CN"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solidFill>
                      <a:srgbClr val="E9EBF5"/>
                    </a:solidFill>
                  </a:tcPr>
                </a:tc>
                <a:tc>
                  <a:txBody>
                    <a:bodyPr/>
                    <a:lstStyle/>
                    <a:p>
                      <a:pPr algn="l"/>
                      <a:r>
                        <a:rPr lang="zh-CN" altLang="zh-CN" sz="1800" kern="1200">
                          <a:solidFill>
                            <a:schemeClr val="dk1"/>
                          </a:solidFill>
                          <a:effectLst/>
                          <a:latin typeface="+mn-lt"/>
                          <a:ea typeface="+mn-ea"/>
                          <a:cs typeface="+mn-cs"/>
                        </a:rPr>
                        <a:t>数据收集和划分、利用算法进行数据处理和整合</a:t>
                      </a:r>
                      <a:endParaRPr lang="zh-CN" sz="2000" kern="100" dirty="0">
                        <a:effectLst/>
                        <a:latin typeface="+mn-ea"/>
                        <a:ea typeface="+mn-ea"/>
                      </a:endParaRPr>
                    </a:p>
                  </a:txBody>
                  <a:tcPr marL="68580" marR="68580" marT="0" marB="0" anchor="ctr"/>
                </a:tc>
                <a:extLst>
                  <a:ext uri="{0D108BD9-81ED-4DB2-BD59-A6C34878D82A}">
                    <a16:rowId xmlns:a16="http://schemas.microsoft.com/office/drawing/2014/main" val="10002"/>
                  </a:ext>
                </a:extLst>
              </a:tr>
              <a:tr h="663140">
                <a:tc>
                  <a:txBody>
                    <a:bodyPr/>
                    <a:lstStyle/>
                    <a:p>
                      <a:pPr algn="ctr"/>
                      <a:r>
                        <a:rPr lang="en-US" sz="2000" kern="0">
                          <a:solidFill>
                            <a:schemeClr val="tx1"/>
                          </a:solidFill>
                          <a:effectLst/>
                          <a:latin typeface="Times New Roman" panose="02020603050405020304" pitchFamily="18" charset="0"/>
                          <a:ea typeface="+mn-ea"/>
                          <a:cs typeface="Times New Roman" panose="02020603050405020304" pitchFamily="18" charset="0"/>
                        </a:rPr>
                        <a:t>2024/06 - 2024/12</a:t>
                      </a:r>
                      <a:endParaRPr lang="zh-CN"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solidFill>
                      <a:srgbClr val="CFD5EA"/>
                    </a:solidFill>
                  </a:tcPr>
                </a:tc>
                <a:tc>
                  <a:txBody>
                    <a:bodyPr/>
                    <a:lstStyle/>
                    <a:p>
                      <a:pPr algn="l"/>
                      <a:r>
                        <a:rPr lang="zh-CN" altLang="zh-CN" sz="1800" kern="1200">
                          <a:solidFill>
                            <a:schemeClr val="dk1"/>
                          </a:solidFill>
                          <a:effectLst/>
                          <a:latin typeface="+mn-lt"/>
                          <a:ea typeface="+mn-ea"/>
                          <a:cs typeface="+mn-cs"/>
                        </a:rPr>
                        <a:t>基于</a:t>
                      </a:r>
                      <a:r>
                        <a:rPr lang="en-US" altLang="zh-CN" sz="1800" kern="1200">
                          <a:solidFill>
                            <a:schemeClr val="dk1"/>
                          </a:solidFill>
                          <a:effectLst/>
                          <a:latin typeface="+mn-lt"/>
                          <a:ea typeface="+mn-ea"/>
                          <a:cs typeface="+mn-cs"/>
                        </a:rPr>
                        <a:t>webgl</a:t>
                      </a:r>
                      <a:r>
                        <a:rPr lang="zh-CN" altLang="zh-CN" sz="1800" kern="1200">
                          <a:solidFill>
                            <a:schemeClr val="dk1"/>
                          </a:solidFill>
                          <a:effectLst/>
                          <a:latin typeface="+mn-lt"/>
                          <a:ea typeface="+mn-ea"/>
                          <a:cs typeface="+mn-cs"/>
                        </a:rPr>
                        <a:t>技术编写代码实现可视化</a:t>
                      </a:r>
                      <a:endParaRPr lang="zh-CN" sz="2000" kern="100" dirty="0">
                        <a:effectLst/>
                        <a:latin typeface="+mn-ea"/>
                        <a:ea typeface="+mn-ea"/>
                      </a:endParaRPr>
                    </a:p>
                  </a:txBody>
                  <a:tcPr marL="68580" marR="68580" marT="0" marB="0" anchor="ctr"/>
                </a:tc>
                <a:extLst>
                  <a:ext uri="{0D108BD9-81ED-4DB2-BD59-A6C34878D82A}">
                    <a16:rowId xmlns:a16="http://schemas.microsoft.com/office/drawing/2014/main" val="10003"/>
                  </a:ext>
                </a:extLst>
              </a:tr>
              <a:tr h="663140">
                <a:tc>
                  <a:txBody>
                    <a:bodyPr/>
                    <a:lstStyle/>
                    <a:p>
                      <a:pPr algn="ctr"/>
                      <a:r>
                        <a:rPr lang="en-US" sz="2000" kern="0">
                          <a:solidFill>
                            <a:schemeClr val="tx1"/>
                          </a:solidFill>
                          <a:effectLst/>
                          <a:latin typeface="Times New Roman" panose="02020603050405020304" pitchFamily="18" charset="0"/>
                          <a:ea typeface="+mn-ea"/>
                          <a:cs typeface="Times New Roman" panose="02020603050405020304" pitchFamily="18" charset="0"/>
                        </a:rPr>
                        <a:t>2024/12 - 2025/03</a:t>
                      </a:r>
                      <a:endParaRPr lang="zh-CN" sz="2000" kern="100" dirty="0">
                        <a:solidFill>
                          <a:schemeClr val="tx1"/>
                        </a:solidFill>
                        <a:effectLst/>
                        <a:latin typeface="Times New Roman" panose="02020603050405020304" pitchFamily="18" charset="0"/>
                        <a:ea typeface="+mn-ea"/>
                        <a:cs typeface="Times New Roman" panose="02020603050405020304" pitchFamily="18" charset="0"/>
                      </a:endParaRPr>
                    </a:p>
                  </a:txBody>
                  <a:tcPr marL="68580" marR="68580" marT="0" marB="0" anchor="ctr">
                    <a:solidFill>
                      <a:srgbClr val="CFD5EA"/>
                    </a:solidFill>
                  </a:tcPr>
                </a:tc>
                <a:tc>
                  <a:txBody>
                    <a:bodyPr/>
                    <a:lstStyle/>
                    <a:p>
                      <a:pPr algn="l"/>
                      <a:r>
                        <a:rPr lang="zh-CN" sz="2000" kern="0" dirty="0">
                          <a:effectLst/>
                          <a:latin typeface="+mn-ea"/>
                          <a:ea typeface="+mn-ea"/>
                        </a:rPr>
                        <a:t>大论文的撰写与完成</a:t>
                      </a:r>
                      <a:endParaRPr lang="zh-CN" sz="2000" kern="100" dirty="0">
                        <a:effectLst/>
                        <a:latin typeface="+mn-ea"/>
                        <a:ea typeface="+mn-ea"/>
                      </a:endParaRP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形 3" descr="C:\Users\admin\Desktop\4a9ecee40c14459f9aaf9c3573199779.jpeg4a9ecee40c14459f9aaf9c3573199779"/>
          <p:cNvPicPr>
            <a:picLocks noChangeAspect="1"/>
          </p:cNvPicPr>
          <p:nvPr/>
        </p:nvPicPr>
        <p:blipFill>
          <a:blip r:embed="rId3"/>
          <a:srcRect/>
          <a:stretch>
            <a:fillRect/>
          </a:stretch>
        </p:blipFill>
        <p:spPr>
          <a:xfrm>
            <a:off x="9876000" y="9000"/>
            <a:ext cx="2016125" cy="1982470"/>
          </a:xfrm>
          <a:prstGeom prst="rect">
            <a:avLst/>
          </a:prstGeom>
        </p:spPr>
      </p:pic>
      <p:grpSp>
        <p:nvGrpSpPr>
          <p:cNvPr id="14" name="组合 13"/>
          <p:cNvGrpSpPr/>
          <p:nvPr/>
        </p:nvGrpSpPr>
        <p:grpSpPr>
          <a:xfrm>
            <a:off x="0" y="0"/>
            <a:ext cx="4651513" cy="6858000"/>
            <a:chOff x="0" y="0"/>
            <a:chExt cx="4651513" cy="6858000"/>
          </a:xfrm>
          <a:solidFill>
            <a:srgbClr val="9B0000"/>
          </a:solidFill>
        </p:grpSpPr>
        <p:grpSp>
          <p:nvGrpSpPr>
            <p:cNvPr id="13" name="组合 12"/>
            <p:cNvGrpSpPr/>
            <p:nvPr/>
          </p:nvGrpSpPr>
          <p:grpSpPr>
            <a:xfrm>
              <a:off x="0" y="0"/>
              <a:ext cx="4651513" cy="6858000"/>
              <a:chOff x="0" y="0"/>
              <a:chExt cx="4651513" cy="6858000"/>
            </a:xfrm>
            <a:grpFill/>
          </p:grpSpPr>
          <p:sp>
            <p:nvSpPr>
              <p:cNvPr id="5" name="矩形 4"/>
              <p:cNvSpPr/>
              <p:nvPr/>
            </p:nvSpPr>
            <p:spPr>
              <a:xfrm>
                <a:off x="0" y="0"/>
                <a:ext cx="4651513" cy="6858000"/>
              </a:xfrm>
              <a:prstGeom prst="rect">
                <a:avLst/>
              </a:prstGeom>
              <a:solidFill>
                <a:srgbClr val="9D0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3595662" y="4081670"/>
                <a:ext cx="923330" cy="2544418"/>
              </a:xfrm>
              <a:prstGeom prst="rect">
                <a:avLst/>
              </a:prstGeom>
              <a:solidFill>
                <a:srgbClr val="9D0335"/>
              </a:solidFill>
            </p:spPr>
            <p:txBody>
              <a:bodyPr vert="eaVert" wrap="square" rtlCol="0">
                <a:spAutoFit/>
              </a:bodyPr>
              <a:lstStyle/>
              <a:p>
                <a:pPr algn="ctr"/>
                <a:r>
                  <a:rPr lang="en-US" altLang="zh-CN" sz="4800" b="1" dirty="0">
                    <a:solidFill>
                      <a:schemeClr val="bg1"/>
                    </a:solidFill>
                  </a:rPr>
                  <a:t>Content</a:t>
                </a:r>
                <a:endParaRPr lang="zh-CN" altLang="en-US" sz="4800" b="1" dirty="0">
                  <a:solidFill>
                    <a:schemeClr val="bg1"/>
                  </a:solidFill>
                </a:endParaRPr>
              </a:p>
            </p:txBody>
          </p:sp>
        </p:grpSp>
        <p:sp>
          <p:nvSpPr>
            <p:cNvPr id="7" name="矩形 6"/>
            <p:cNvSpPr/>
            <p:nvPr/>
          </p:nvSpPr>
          <p:spPr>
            <a:xfrm>
              <a:off x="803302" y="1777974"/>
              <a:ext cx="3045613" cy="1646581"/>
            </a:xfrm>
            <a:prstGeom prst="rect">
              <a:avLst/>
            </a:prstGeom>
            <a:solidFill>
              <a:srgbClr val="9D0335"/>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200" b="1" dirty="0"/>
                <a:t>目录</a:t>
              </a:r>
            </a:p>
          </p:txBody>
        </p:sp>
      </p:grpSp>
      <p:cxnSp>
        <p:nvCxnSpPr>
          <p:cNvPr id="16" name="直接连接符 15"/>
          <p:cNvCxnSpPr/>
          <p:nvPr/>
        </p:nvCxnSpPr>
        <p:spPr>
          <a:xfrm>
            <a:off x="5745775" y="1714519"/>
            <a:ext cx="0" cy="3929380"/>
          </a:xfrm>
          <a:prstGeom prst="line">
            <a:avLst/>
          </a:prstGeom>
          <a:ln>
            <a:solidFill>
              <a:srgbClr val="9B0000"/>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5672750" y="2343804"/>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672115" y="3248679"/>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672115" y="4117994"/>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672115" y="5015884"/>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993877" y="1777974"/>
            <a:ext cx="4651510" cy="4142105"/>
            <a:chOff x="11290" y="2411"/>
            <a:chExt cx="7097" cy="6523"/>
          </a:xfrm>
        </p:grpSpPr>
        <p:sp>
          <p:nvSpPr>
            <p:cNvPr id="28" name="文本框 27"/>
            <p:cNvSpPr txBox="1"/>
            <p:nvPr/>
          </p:nvSpPr>
          <p:spPr>
            <a:xfrm>
              <a:off x="11290" y="2411"/>
              <a:ext cx="7097" cy="725"/>
            </a:xfrm>
            <a:prstGeom prst="rect">
              <a:avLst/>
            </a:prstGeom>
            <a:noFill/>
          </p:spPr>
          <p:txBody>
            <a:bodyPr wrap="square" rtlCol="0">
              <a:spAutoFit/>
            </a:bodyPr>
            <a:lstStyle/>
            <a:p>
              <a:r>
                <a:rPr lang="en-US" altLang="zh-CN" sz="2400" b="1" dirty="0">
                  <a:solidFill>
                    <a:srgbClr val="9B0000"/>
                  </a:solidFill>
                  <a:sym typeface="+mn-ea"/>
                </a:rPr>
                <a:t>01 </a:t>
              </a:r>
              <a:r>
                <a:rPr lang="zh-CN" altLang="en-US" sz="2400" b="1" dirty="0">
                  <a:solidFill>
                    <a:srgbClr val="9B0000"/>
                  </a:solidFill>
                  <a:sym typeface="+mn-ea"/>
                </a:rPr>
                <a:t>选题背景、目的及意义</a:t>
              </a:r>
              <a:endParaRPr lang="zh-CN" altLang="en-US" sz="2400" b="1" dirty="0">
                <a:solidFill>
                  <a:srgbClr val="9B0000"/>
                </a:solidFill>
              </a:endParaRPr>
            </a:p>
          </p:txBody>
        </p:sp>
        <p:sp>
          <p:nvSpPr>
            <p:cNvPr id="30" name="文本框 29"/>
            <p:cNvSpPr txBox="1"/>
            <p:nvPr/>
          </p:nvSpPr>
          <p:spPr>
            <a:xfrm>
              <a:off x="11290" y="6321"/>
              <a:ext cx="5595" cy="725"/>
            </a:xfrm>
            <a:prstGeom prst="rect">
              <a:avLst/>
            </a:prstGeom>
            <a:noFill/>
          </p:spPr>
          <p:txBody>
            <a:bodyPr wrap="square" rtlCol="0">
              <a:spAutoFit/>
            </a:bodyPr>
            <a:lstStyle/>
            <a:p>
              <a:r>
                <a:rPr lang="en-US" altLang="zh-CN" sz="2400" b="1" dirty="0">
                  <a:sym typeface="+mn-ea"/>
                </a:rPr>
                <a:t>04 </a:t>
              </a:r>
              <a:r>
                <a:rPr lang="zh-CN" altLang="en-US" sz="2400" b="1" dirty="0">
                  <a:sym typeface="+mn-ea"/>
                </a:rPr>
                <a:t>创新点与难点</a:t>
              </a:r>
              <a:endParaRPr lang="zh-CN" altLang="en-US" sz="2400" b="1" dirty="0"/>
            </a:p>
          </p:txBody>
        </p:sp>
        <p:sp>
          <p:nvSpPr>
            <p:cNvPr id="31" name="文本框 30"/>
            <p:cNvSpPr txBox="1"/>
            <p:nvPr/>
          </p:nvSpPr>
          <p:spPr>
            <a:xfrm>
              <a:off x="11290" y="7625"/>
              <a:ext cx="6020" cy="1309"/>
            </a:xfrm>
            <a:prstGeom prst="rect">
              <a:avLst/>
            </a:prstGeom>
            <a:noFill/>
          </p:spPr>
          <p:txBody>
            <a:bodyPr wrap="square" rtlCol="0">
              <a:spAutoFit/>
            </a:bodyPr>
            <a:lstStyle/>
            <a:p>
              <a:r>
                <a:rPr lang="en-US" altLang="zh-CN" sz="2400" b="1" dirty="0"/>
                <a:t>05</a:t>
              </a:r>
              <a:r>
                <a:rPr lang="zh-CN" altLang="en-US" sz="2400" b="1" dirty="0"/>
                <a:t>工作进度安排与所需经费</a:t>
              </a:r>
            </a:p>
          </p:txBody>
        </p:sp>
        <p:sp>
          <p:nvSpPr>
            <p:cNvPr id="2" name="文本框 1"/>
            <p:cNvSpPr txBox="1"/>
            <p:nvPr/>
          </p:nvSpPr>
          <p:spPr>
            <a:xfrm>
              <a:off x="11290" y="3714"/>
              <a:ext cx="7097" cy="725"/>
            </a:xfrm>
            <a:prstGeom prst="rect">
              <a:avLst/>
            </a:prstGeom>
            <a:noFill/>
          </p:spPr>
          <p:txBody>
            <a:bodyPr wrap="square" rtlCol="0">
              <a:spAutoFit/>
            </a:bodyPr>
            <a:lstStyle/>
            <a:p>
              <a:r>
                <a:rPr lang="en-US" altLang="zh-CN" sz="2400" b="1" dirty="0">
                  <a:sym typeface="+mn-ea"/>
                </a:rPr>
                <a:t>02 </a:t>
              </a:r>
              <a:r>
                <a:rPr lang="zh-CN" altLang="en-US" sz="2400" b="1" dirty="0">
                  <a:sym typeface="+mn-ea"/>
                </a:rPr>
                <a:t>国内外研究现状</a:t>
              </a:r>
              <a:endParaRPr lang="zh-CN" altLang="en-US" sz="2400" b="1" dirty="0"/>
            </a:p>
          </p:txBody>
        </p:sp>
        <p:sp>
          <p:nvSpPr>
            <p:cNvPr id="8" name="文本框 7"/>
            <p:cNvSpPr txBox="1"/>
            <p:nvPr/>
          </p:nvSpPr>
          <p:spPr>
            <a:xfrm>
              <a:off x="11290" y="5018"/>
              <a:ext cx="7097" cy="725"/>
            </a:xfrm>
            <a:prstGeom prst="rect">
              <a:avLst/>
            </a:prstGeom>
            <a:noFill/>
          </p:spPr>
          <p:txBody>
            <a:bodyPr wrap="square" rtlCol="0">
              <a:spAutoFit/>
            </a:bodyPr>
            <a:lstStyle/>
            <a:p>
              <a:r>
                <a:rPr lang="en-US" altLang="zh-CN" sz="2400" b="1" dirty="0">
                  <a:sym typeface="+mn-ea"/>
                </a:rPr>
                <a:t>03 </a:t>
              </a:r>
              <a:r>
                <a:rPr lang="zh-CN" altLang="en-US" sz="2400" b="1" dirty="0">
                  <a:sym typeface="+mn-ea"/>
                </a:rPr>
                <a:t>研究内容、方法及技术路线</a:t>
              </a:r>
              <a:endParaRPr lang="zh-CN" altLang="en-US" sz="2400" b="1" dirty="0"/>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3" descr="C:\Users\admin\Desktop\4a9ecee40c14459f9aaf9c3573199779.jpeg4a9ecee40c14459f9aaf9c3573199779"/>
          <p:cNvPicPr>
            <a:picLocks noChangeAspect="1"/>
          </p:cNvPicPr>
          <p:nvPr/>
        </p:nvPicPr>
        <p:blipFill>
          <a:blip r:embed="rId4"/>
          <a:srcRect/>
          <a:stretch>
            <a:fillRect/>
          </a:stretch>
        </p:blipFill>
        <p:spPr>
          <a:xfrm>
            <a:off x="10472520" y="1"/>
            <a:ext cx="1719479" cy="1690776"/>
          </a:xfrm>
          <a:prstGeom prst="rect">
            <a:avLst/>
          </a:prstGeom>
        </p:spPr>
      </p:pic>
      <p:cxnSp>
        <p:nvCxnSpPr>
          <p:cNvPr id="4" name="直接连接符 3"/>
          <p:cNvCxnSpPr/>
          <p:nvPr/>
        </p:nvCxnSpPr>
        <p:spPr>
          <a:xfrm>
            <a:off x="576580" y="783714"/>
            <a:ext cx="7215809" cy="0"/>
          </a:xfrm>
          <a:prstGeom prst="line">
            <a:avLst/>
          </a:prstGeom>
          <a:ln w="76200">
            <a:solidFill>
              <a:srgbClr val="9B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6580" y="125918"/>
            <a:ext cx="4506773" cy="460375"/>
          </a:xfrm>
          <a:prstGeom prst="rect">
            <a:avLst/>
          </a:prstGeom>
          <a:noFill/>
        </p:spPr>
        <p:txBody>
          <a:bodyPr wrap="square" rtlCol="0">
            <a:spAutoFit/>
          </a:bodyPr>
          <a:lstStyle/>
          <a:p>
            <a:r>
              <a:rPr lang="zh-CN" altLang="en-US" sz="2400" b="1">
                <a:solidFill>
                  <a:srgbClr val="9B0000"/>
                </a:solidFill>
              </a:rPr>
              <a:t>所需经费</a:t>
            </a:r>
            <a:endParaRPr lang="zh-CN" altLang="en-US" sz="2400" b="1" dirty="0">
              <a:solidFill>
                <a:srgbClr val="9D0335"/>
              </a:solidFill>
            </a:endParaRPr>
          </a:p>
        </p:txBody>
      </p:sp>
      <p:graphicFrame>
        <p:nvGraphicFramePr>
          <p:cNvPr id="3" name="表格 2"/>
          <p:cNvGraphicFramePr>
            <a:graphicFrameLocks noGrp="1"/>
          </p:cNvGraphicFramePr>
          <p:nvPr>
            <p:custDataLst>
              <p:tags r:id="rId1"/>
            </p:custDataLst>
            <p:extLst>
              <p:ext uri="{D42A27DB-BD31-4B8C-83A1-F6EECF244321}">
                <p14:modId xmlns:p14="http://schemas.microsoft.com/office/powerpoint/2010/main" val="630177628"/>
              </p:ext>
            </p:extLst>
          </p:nvPr>
        </p:nvGraphicFramePr>
        <p:xfrm>
          <a:off x="2140479" y="1765292"/>
          <a:ext cx="7336972" cy="3731219"/>
        </p:xfrm>
        <a:graphic>
          <a:graphicData uri="http://schemas.openxmlformats.org/drawingml/2006/table">
            <a:tbl>
              <a:tblPr firstRow="1" firstCol="1" bandRow="1">
                <a:tableStyleId>{5C22544A-7EE6-4342-B048-85BDC9FD1C3A}</a:tableStyleId>
              </a:tblPr>
              <a:tblGrid>
                <a:gridCol w="5117378">
                  <a:extLst>
                    <a:ext uri="{9D8B030D-6E8A-4147-A177-3AD203B41FA5}">
                      <a16:colId xmlns:a16="http://schemas.microsoft.com/office/drawing/2014/main" val="20000"/>
                    </a:ext>
                  </a:extLst>
                </a:gridCol>
                <a:gridCol w="2219594">
                  <a:extLst>
                    <a:ext uri="{9D8B030D-6E8A-4147-A177-3AD203B41FA5}">
                      <a16:colId xmlns:a16="http://schemas.microsoft.com/office/drawing/2014/main" val="20001"/>
                    </a:ext>
                  </a:extLst>
                </a:gridCol>
              </a:tblGrid>
              <a:tr h="615374">
                <a:tc>
                  <a:txBody>
                    <a:bodyPr/>
                    <a:lstStyle/>
                    <a:p>
                      <a:pPr indent="306070" algn="ctr"/>
                      <a:r>
                        <a:rPr lang="zh-CN" sz="2000" kern="100">
                          <a:effectLst/>
                          <a:latin typeface="+mn-ea"/>
                          <a:ea typeface="+mn-ea"/>
                        </a:rPr>
                        <a:t>费用明细</a:t>
                      </a:r>
                    </a:p>
                  </a:txBody>
                  <a:tcPr marL="68580" marR="68580" marT="0" marB="0"/>
                </a:tc>
                <a:tc>
                  <a:txBody>
                    <a:bodyPr/>
                    <a:lstStyle/>
                    <a:p>
                      <a:pPr indent="306070" algn="ctr"/>
                      <a:r>
                        <a:rPr lang="zh-CN" sz="2000" kern="100">
                          <a:effectLst/>
                          <a:latin typeface="+mn-ea"/>
                          <a:ea typeface="+mn-ea"/>
                        </a:rPr>
                        <a:t>经费额（</a:t>
                      </a:r>
                      <a:r>
                        <a:rPr lang="zh-CN" altLang="en-US" sz="2000" kern="100">
                          <a:effectLst/>
                          <a:latin typeface="+mn-ea"/>
                          <a:ea typeface="+mn-ea"/>
                        </a:rPr>
                        <a:t>万</a:t>
                      </a:r>
                      <a:r>
                        <a:rPr lang="zh-CN" sz="2000" kern="100">
                          <a:effectLst/>
                          <a:latin typeface="+mn-ea"/>
                          <a:ea typeface="+mn-ea"/>
                        </a:rPr>
                        <a:t>元）</a:t>
                      </a:r>
                    </a:p>
                  </a:txBody>
                  <a:tcPr marL="68580" marR="68580" marT="0" marB="0"/>
                </a:tc>
                <a:extLst>
                  <a:ext uri="{0D108BD9-81ED-4DB2-BD59-A6C34878D82A}">
                    <a16:rowId xmlns:a16="http://schemas.microsoft.com/office/drawing/2014/main" val="10000"/>
                  </a:ext>
                </a:extLst>
              </a:tr>
              <a:tr h="615315">
                <a:tc>
                  <a:txBody>
                    <a:bodyPr/>
                    <a:lstStyle/>
                    <a:p>
                      <a:pPr indent="304800" algn="ctr"/>
                      <a:r>
                        <a:rPr lang="zh-CN" sz="2000" kern="100">
                          <a:effectLst/>
                          <a:latin typeface="+mn-lt"/>
                          <a:ea typeface="+mn-ea"/>
                        </a:rPr>
                        <a:t>资料</a:t>
                      </a:r>
                      <a:r>
                        <a:rPr lang="zh-CN" altLang="en-US" sz="2000" kern="100">
                          <a:effectLst/>
                          <a:latin typeface="+mn-lt"/>
                          <a:ea typeface="+mn-ea"/>
                        </a:rPr>
                        <a:t>收集</a:t>
                      </a:r>
                      <a:endParaRPr lang="zh-CN" sz="2000" kern="100" dirty="0">
                        <a:effectLst/>
                        <a:latin typeface="+mn-lt"/>
                        <a:ea typeface="+mn-ea"/>
                      </a:endParaRPr>
                    </a:p>
                  </a:txBody>
                  <a:tcPr marL="68580" marR="68580" marT="0" marB="0"/>
                </a:tc>
                <a:tc>
                  <a:txBody>
                    <a:bodyPr/>
                    <a:lstStyle/>
                    <a:p>
                      <a:pPr indent="800100" algn="just">
                        <a:lnSpc>
                          <a:spcPct val="150000"/>
                        </a:lnSpc>
                      </a:pPr>
                      <a:r>
                        <a:rPr lang="en-US" sz="2000" kern="100">
                          <a:effectLst/>
                          <a:latin typeface="Times New Roman" panose="02020603050405020304" pitchFamily="18" charset="0"/>
                          <a:ea typeface="+mn-ea"/>
                          <a:cs typeface="Times New Roman" panose="02020603050405020304" pitchFamily="18" charset="0"/>
                        </a:rPr>
                        <a:t>0.5</a:t>
                      </a:r>
                      <a:endParaRPr lang="zh-CN" sz="2000" kern="100" dirty="0">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54408">
                <a:tc>
                  <a:txBody>
                    <a:bodyPr/>
                    <a:lstStyle/>
                    <a:p>
                      <a:pPr indent="304800" algn="ctr"/>
                      <a:r>
                        <a:rPr lang="zh-CN" altLang="en-US" sz="2000" kern="100">
                          <a:effectLst/>
                          <a:latin typeface="+mn-lt"/>
                          <a:ea typeface="+mn-ea"/>
                        </a:rPr>
                        <a:t>实地考察差旅费</a:t>
                      </a:r>
                      <a:endParaRPr lang="zh-CN" sz="2000" kern="100" dirty="0">
                        <a:effectLst/>
                        <a:latin typeface="+mn-lt"/>
                        <a:ea typeface="+mn-ea"/>
                      </a:endParaRPr>
                    </a:p>
                  </a:txBody>
                  <a:tcPr marL="68580" marR="68580" marT="0" marB="0"/>
                </a:tc>
                <a:tc>
                  <a:txBody>
                    <a:bodyPr/>
                    <a:lstStyle/>
                    <a:p>
                      <a:pPr indent="800100" algn="just">
                        <a:lnSpc>
                          <a:spcPct val="150000"/>
                        </a:lnSpc>
                      </a:pPr>
                      <a:r>
                        <a:rPr lang="en-US" altLang="zh-CN" sz="2000" kern="100">
                          <a:effectLst/>
                          <a:latin typeface="Times New Roman" panose="02020603050405020304" pitchFamily="18" charset="0"/>
                          <a:ea typeface="+mn-ea"/>
                          <a:cs typeface="Times New Roman" panose="02020603050405020304" pitchFamily="18" charset="0"/>
                        </a:rPr>
                        <a:t>1</a:t>
                      </a:r>
                      <a:endParaRPr lang="zh-CN" sz="2000" kern="100" dirty="0">
                        <a:effectLst/>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3927152725"/>
                  </a:ext>
                </a:extLst>
              </a:tr>
              <a:tr h="615374">
                <a:tc>
                  <a:txBody>
                    <a:bodyPr/>
                    <a:lstStyle/>
                    <a:p>
                      <a:pPr indent="304800" algn="ctr"/>
                      <a:r>
                        <a:rPr lang="zh-CN" altLang="en-US" sz="2000" kern="100">
                          <a:effectLst/>
                          <a:latin typeface="+mn-lt"/>
                        </a:rPr>
                        <a:t>资料打印</a:t>
                      </a:r>
                      <a:endParaRPr lang="zh-CN" sz="2000" kern="100">
                        <a:effectLst/>
                        <a:latin typeface="+mn-lt"/>
                        <a:ea typeface="宋体" panose="02010600030101010101" pitchFamily="2" charset="-122"/>
                      </a:endParaRPr>
                    </a:p>
                  </a:txBody>
                  <a:tcPr marL="68580" marR="68580" marT="0" marB="0"/>
                </a:tc>
                <a:tc>
                  <a:txBody>
                    <a:bodyPr/>
                    <a:lstStyle/>
                    <a:p>
                      <a:pPr indent="800100" algn="just">
                        <a:lnSpc>
                          <a:spcPct val="150000"/>
                        </a:lnSpc>
                      </a:pPr>
                      <a:r>
                        <a:rPr lang="en-US" sz="2000" kern="100">
                          <a:effectLst/>
                          <a:latin typeface="Times New Roman" panose="02020603050405020304" pitchFamily="18" charset="0"/>
                          <a:cs typeface="Times New Roman" panose="02020603050405020304" pitchFamily="18" charset="0"/>
                        </a:rPr>
                        <a:t>0.2</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15374">
                <a:tc>
                  <a:txBody>
                    <a:bodyPr/>
                    <a:lstStyle/>
                    <a:p>
                      <a:pPr indent="304800" algn="ctr"/>
                      <a:r>
                        <a:rPr lang="zh-CN" altLang="en-US" sz="2000" kern="100">
                          <a:effectLst/>
                          <a:latin typeface="+mn-lt"/>
                          <a:ea typeface="宋体" panose="02010600030101010101" pitchFamily="2" charset="-122"/>
                        </a:rPr>
                        <a:t>其他费用</a:t>
                      </a:r>
                      <a:endParaRPr lang="zh-CN" sz="2000" kern="100">
                        <a:effectLst/>
                        <a:latin typeface="+mn-lt"/>
                        <a:ea typeface="宋体" panose="02010600030101010101" pitchFamily="2" charset="-122"/>
                      </a:endParaRPr>
                    </a:p>
                  </a:txBody>
                  <a:tcPr marL="68580" marR="68580" marT="0" marB="0"/>
                </a:tc>
                <a:tc>
                  <a:txBody>
                    <a:bodyPr/>
                    <a:lstStyle/>
                    <a:p>
                      <a:pPr indent="800100" algn="just">
                        <a:lnSpc>
                          <a:spcPct val="150000"/>
                        </a:lnSpc>
                      </a:pPr>
                      <a:r>
                        <a:rPr lang="en-US" altLang="zh-CN" sz="2000" kern="100">
                          <a:effectLst/>
                          <a:latin typeface="Times New Roman" panose="02020603050405020304" pitchFamily="18" charset="0"/>
                          <a:ea typeface="宋体" panose="02010600030101010101" pitchFamily="2" charset="-122"/>
                          <a:cs typeface="Times New Roman" panose="02020603050405020304" pitchFamily="18" charset="0"/>
                        </a:rPr>
                        <a:t>0.3</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47123917"/>
                  </a:ext>
                </a:extLst>
              </a:tr>
              <a:tr h="615374">
                <a:tc>
                  <a:txBody>
                    <a:bodyPr/>
                    <a:lstStyle/>
                    <a:p>
                      <a:pPr indent="304800" algn="ctr"/>
                      <a:r>
                        <a:rPr lang="zh-CN" sz="2000" kern="100">
                          <a:effectLst/>
                          <a:latin typeface="+mn-lt"/>
                        </a:rPr>
                        <a:t>合计</a:t>
                      </a:r>
                      <a:endParaRPr lang="zh-CN" sz="2000" kern="100">
                        <a:effectLst/>
                        <a:latin typeface="+mn-lt"/>
                        <a:ea typeface="宋体" panose="02010600030101010101" pitchFamily="2" charset="-122"/>
                      </a:endParaRPr>
                    </a:p>
                  </a:txBody>
                  <a:tcPr marL="68580" marR="68580" marT="0" marB="0"/>
                </a:tc>
                <a:tc>
                  <a:txBody>
                    <a:bodyPr/>
                    <a:lstStyle/>
                    <a:p>
                      <a:pPr indent="800100" algn="just">
                        <a:lnSpc>
                          <a:spcPct val="150000"/>
                        </a:lnSpc>
                      </a:pPr>
                      <a:r>
                        <a:rPr lang="en-US" sz="2000" kern="100">
                          <a:effectLst/>
                          <a:latin typeface="Times New Roman" panose="02020603050405020304" pitchFamily="18" charset="0"/>
                          <a:cs typeface="Times New Roman" panose="02020603050405020304" pitchFamily="18" charset="0"/>
                        </a:rPr>
                        <a:t>2</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4167505"/>
            <a:ext cx="12192000" cy="1815465"/>
            <a:chOff x="0" y="6563"/>
            <a:chExt cx="19200" cy="2859"/>
          </a:xfrm>
        </p:grpSpPr>
        <p:sp>
          <p:nvSpPr>
            <p:cNvPr id="5" name="矩形 4"/>
            <p:cNvSpPr/>
            <p:nvPr/>
          </p:nvSpPr>
          <p:spPr>
            <a:xfrm>
              <a:off x="0" y="6563"/>
              <a:ext cx="19200" cy="2859"/>
            </a:xfrm>
            <a:prstGeom prst="rect">
              <a:avLst/>
            </a:prstGeom>
            <a:solidFill>
              <a:srgbClr val="9D0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9D0335"/>
                </a:solidFill>
              </a:endParaRPr>
            </a:p>
          </p:txBody>
        </p:sp>
        <p:grpSp>
          <p:nvGrpSpPr>
            <p:cNvPr id="6" name="组合 5"/>
            <p:cNvGrpSpPr/>
            <p:nvPr/>
          </p:nvGrpSpPr>
          <p:grpSpPr>
            <a:xfrm>
              <a:off x="6913" y="7157"/>
              <a:ext cx="5376" cy="1676"/>
              <a:chOff x="4450801" y="4446699"/>
              <a:chExt cx="3413601" cy="1064246"/>
            </a:xfrm>
          </p:grpSpPr>
          <p:sp>
            <p:nvSpPr>
              <p:cNvPr id="8" name="文本框 7"/>
              <p:cNvSpPr txBox="1"/>
              <p:nvPr/>
            </p:nvSpPr>
            <p:spPr>
              <a:xfrm>
                <a:off x="4450801" y="5112165"/>
                <a:ext cx="3413601" cy="398780"/>
              </a:xfrm>
              <a:prstGeom prst="rect">
                <a:avLst/>
              </a:prstGeom>
              <a:noFill/>
            </p:spPr>
            <p:txBody>
              <a:bodyPr wrap="square" rtlCol="0">
                <a:spAutoFit/>
              </a:bodyPr>
              <a:lstStyle/>
              <a:p>
                <a:pPr algn="ctr"/>
                <a:r>
                  <a:rPr lang="zh-CN" altLang="en-US" sz="2000" b="1" dirty="0">
                    <a:solidFill>
                      <a:schemeClr val="bg1"/>
                    </a:solidFill>
                  </a:rPr>
                  <a:t>指导</a:t>
                </a:r>
                <a:r>
                  <a:rPr lang="zh-CN" altLang="en-US" sz="2000" b="1">
                    <a:solidFill>
                      <a:schemeClr val="bg1"/>
                    </a:solidFill>
                  </a:rPr>
                  <a:t>老师：郝多虎</a:t>
                </a:r>
                <a:endParaRPr lang="zh-CN" altLang="en-US" sz="2000" b="1" dirty="0">
                  <a:solidFill>
                    <a:schemeClr val="bg1"/>
                  </a:solidFill>
                </a:endParaRPr>
              </a:p>
            </p:txBody>
          </p:sp>
          <p:sp>
            <p:nvSpPr>
              <p:cNvPr id="9" name="文本框 8"/>
              <p:cNvSpPr txBox="1"/>
              <p:nvPr/>
            </p:nvSpPr>
            <p:spPr>
              <a:xfrm>
                <a:off x="4828340" y="4446699"/>
                <a:ext cx="2657475" cy="398780"/>
              </a:xfrm>
              <a:prstGeom prst="rect">
                <a:avLst/>
              </a:prstGeom>
              <a:noFill/>
            </p:spPr>
            <p:txBody>
              <a:bodyPr wrap="square" rtlCol="0">
                <a:spAutoFit/>
              </a:bodyPr>
              <a:lstStyle/>
              <a:p>
                <a:pPr algn="ctr"/>
                <a:r>
                  <a:rPr lang="zh-CN" altLang="en-US" sz="2000" b="1" dirty="0">
                    <a:solidFill>
                      <a:schemeClr val="bg1"/>
                    </a:solidFill>
                  </a:rPr>
                  <a:t>汇报</a:t>
                </a:r>
                <a:r>
                  <a:rPr lang="zh-CN" altLang="en-US" sz="2000" b="1">
                    <a:solidFill>
                      <a:schemeClr val="bg1"/>
                    </a:solidFill>
                  </a:rPr>
                  <a:t>人：柯峻伟</a:t>
                </a:r>
                <a:endParaRPr lang="zh-CN" altLang="en-US" sz="2000" b="1" dirty="0">
                  <a:solidFill>
                    <a:schemeClr val="bg1"/>
                  </a:solidFill>
                </a:endParaRPr>
              </a:p>
            </p:txBody>
          </p:sp>
        </p:grpSp>
      </p:grpSp>
      <p:sp>
        <p:nvSpPr>
          <p:cNvPr id="13" name="文本框 12"/>
          <p:cNvSpPr txBox="1"/>
          <p:nvPr/>
        </p:nvSpPr>
        <p:spPr>
          <a:xfrm>
            <a:off x="2458277" y="2726685"/>
            <a:ext cx="7527234" cy="768350"/>
          </a:xfrm>
          <a:prstGeom prst="rect">
            <a:avLst/>
          </a:prstGeom>
          <a:noFill/>
        </p:spPr>
        <p:txBody>
          <a:bodyPr wrap="square" rtlCol="0">
            <a:spAutoFit/>
          </a:bodyPr>
          <a:lstStyle/>
          <a:p>
            <a:pPr algn="ctr"/>
            <a:r>
              <a:rPr lang="zh-CN" altLang="en-US" sz="4400" b="1" dirty="0">
                <a:solidFill>
                  <a:srgbClr val="9D0335"/>
                </a:solidFill>
                <a:latin typeface="幼圆" panose="02010509060101010101" pitchFamily="49" charset="-122"/>
                <a:ea typeface="幼圆" panose="02010509060101010101" pitchFamily="49" charset="-122"/>
              </a:rPr>
              <a:t>敬请各位老师批评指正</a:t>
            </a:r>
          </a:p>
        </p:txBody>
      </p:sp>
      <p:pic>
        <p:nvPicPr>
          <p:cNvPr id="2" name="图形 3" descr="C:\Users\admin\Desktop\4a9ecee40c14459f9aaf9c3573199779.jpeg4a9ecee40c14459f9aaf9c3573199779"/>
          <p:cNvPicPr>
            <a:picLocks noChangeAspect="1"/>
          </p:cNvPicPr>
          <p:nvPr/>
        </p:nvPicPr>
        <p:blipFill>
          <a:blip r:embed="rId3"/>
          <a:srcRect/>
          <a:stretch>
            <a:fillRect/>
          </a:stretch>
        </p:blipFill>
        <p:spPr>
          <a:xfrm>
            <a:off x="5087465" y="506205"/>
            <a:ext cx="2016125" cy="19824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形 3" descr="C:\Users\admin\Desktop\4a9ecee40c14459f9aaf9c3573199779.jpeg4a9ecee40c14459f9aaf9c3573199779"/>
          <p:cNvPicPr>
            <a:picLocks noChangeAspect="1"/>
          </p:cNvPicPr>
          <p:nvPr>
            <p:custDataLst>
              <p:tags r:id="rId1"/>
            </p:custDataLst>
          </p:nvPr>
        </p:nvPicPr>
        <p:blipFill>
          <a:blip r:embed="rId4"/>
          <a:srcRect/>
          <a:stretch>
            <a:fillRect/>
          </a:stretch>
        </p:blipFill>
        <p:spPr>
          <a:xfrm>
            <a:off x="10472520" y="1"/>
            <a:ext cx="1719479" cy="1690776"/>
          </a:xfrm>
          <a:prstGeom prst="rect">
            <a:avLst/>
          </a:prstGeom>
        </p:spPr>
      </p:pic>
      <p:cxnSp>
        <p:nvCxnSpPr>
          <p:cNvPr id="4" name="直接连接符 3"/>
          <p:cNvCxnSpPr/>
          <p:nvPr/>
        </p:nvCxnSpPr>
        <p:spPr>
          <a:xfrm>
            <a:off x="576580" y="783714"/>
            <a:ext cx="7215809" cy="0"/>
          </a:xfrm>
          <a:prstGeom prst="line">
            <a:avLst/>
          </a:prstGeom>
          <a:ln w="76200">
            <a:solidFill>
              <a:srgbClr val="9B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6580" y="125918"/>
            <a:ext cx="4506773" cy="521970"/>
          </a:xfrm>
          <a:prstGeom prst="rect">
            <a:avLst/>
          </a:prstGeom>
          <a:noFill/>
        </p:spPr>
        <p:txBody>
          <a:bodyPr wrap="square" rtlCol="0">
            <a:spAutoFit/>
          </a:bodyPr>
          <a:lstStyle/>
          <a:p>
            <a:r>
              <a:rPr lang="zh-CN" altLang="en-US" sz="2800" b="1" dirty="0">
                <a:solidFill>
                  <a:srgbClr val="9D0335"/>
                </a:solidFill>
                <a:sym typeface="+mn-ea"/>
              </a:rPr>
              <a:t>选题背景、目的及意义</a:t>
            </a:r>
          </a:p>
        </p:txBody>
      </p:sp>
      <p:sp>
        <p:nvSpPr>
          <p:cNvPr id="3" name="文本框 2"/>
          <p:cNvSpPr txBox="1"/>
          <p:nvPr/>
        </p:nvSpPr>
        <p:spPr>
          <a:xfrm>
            <a:off x="5008708" y="1690777"/>
            <a:ext cx="6170295" cy="4509055"/>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US" altLang="zh-CN" sz="2000" b="1"/>
              <a:t> </a:t>
            </a:r>
            <a:r>
              <a:rPr lang="zh-CN" altLang="en-US"/>
              <a:t>数字化、信息化、网络化是当今时代发展的大趋势，地质体可视化逐渐成为地质领域的研究热点。</a:t>
            </a:r>
          </a:p>
          <a:p>
            <a:pPr marL="342900" indent="-342900" algn="just">
              <a:lnSpc>
                <a:spcPct val="200000"/>
              </a:lnSpc>
              <a:buFont typeface="Arial" panose="020B0604020202020204" pitchFamily="34" charset="0"/>
              <a:buChar char="•"/>
            </a:pPr>
            <a:r>
              <a:rPr lang="zh-CN" altLang="en-US"/>
              <a:t>传统的三维地质数据可视化软件大多停留在</a:t>
            </a:r>
            <a:r>
              <a:rPr lang="en-US" altLang="zh-CN"/>
              <a:t>C/S</a:t>
            </a:r>
            <a:r>
              <a:rPr lang="zh-CN" altLang="en-US"/>
              <a:t>模式，不仅费时费力、兼容性差且需要高额购买费用，难以满足地质信息便捷快速的传递要求。</a:t>
            </a:r>
            <a:endParaRPr lang="en-US" altLang="zh-CN"/>
          </a:p>
          <a:p>
            <a:pPr marL="342900" indent="-342900" algn="just">
              <a:lnSpc>
                <a:spcPct val="200000"/>
              </a:lnSpc>
              <a:buFont typeface="Arial" panose="020B0604020202020204" pitchFamily="34" charset="0"/>
              <a:buChar char="•"/>
            </a:pPr>
            <a:r>
              <a:rPr lang="zh-CN" altLang="en-US"/>
              <a:t>随着</a:t>
            </a:r>
            <a:r>
              <a:rPr lang="en-US" altLang="zh-CN"/>
              <a:t>Web</a:t>
            </a:r>
            <a:r>
              <a:rPr lang="zh-CN" altLang="en-US"/>
              <a:t>端技术发展，基于</a:t>
            </a:r>
            <a:r>
              <a:rPr lang="en-US" altLang="zh-CN"/>
              <a:t>WebGL</a:t>
            </a:r>
            <a:r>
              <a:rPr lang="zh-CN" altLang="en-US"/>
              <a:t>的可视化方法跨平台能力强，可操作性好且升级迭代方便，基于</a:t>
            </a:r>
            <a:r>
              <a:rPr lang="en-US" altLang="zh-CN"/>
              <a:t>B/S</a:t>
            </a:r>
            <a:r>
              <a:rPr lang="zh-CN" altLang="en-US"/>
              <a:t>模式的</a:t>
            </a:r>
            <a:r>
              <a:rPr lang="en-US" altLang="zh-CN"/>
              <a:t>Web</a:t>
            </a:r>
            <a:r>
              <a:rPr lang="zh-CN" altLang="en-US"/>
              <a:t>端三维地质可视化成为是很有必要的。</a:t>
            </a:r>
            <a:endParaRPr lang="en-US" altLang="zh-CN"/>
          </a:p>
        </p:txBody>
      </p:sp>
      <p:pic>
        <p:nvPicPr>
          <p:cNvPr id="9" name="图片 8">
            <a:extLst>
              <a:ext uri="{FF2B5EF4-FFF2-40B4-BE49-F238E27FC236}">
                <a16:creationId xmlns:a16="http://schemas.microsoft.com/office/drawing/2014/main" id="{1C295726-821A-EC6B-B192-4DDD01E369B0}"/>
              </a:ext>
            </a:extLst>
          </p:cNvPr>
          <p:cNvPicPr>
            <a:picLocks noChangeAspect="1"/>
          </p:cNvPicPr>
          <p:nvPr/>
        </p:nvPicPr>
        <p:blipFill>
          <a:blip r:embed="rId5"/>
          <a:stretch>
            <a:fillRect/>
          </a:stretch>
        </p:blipFill>
        <p:spPr>
          <a:xfrm>
            <a:off x="927734" y="4862209"/>
            <a:ext cx="3727169" cy="1847161"/>
          </a:xfrm>
          <a:prstGeom prst="rect">
            <a:avLst/>
          </a:prstGeom>
        </p:spPr>
      </p:pic>
      <p:pic>
        <p:nvPicPr>
          <p:cNvPr id="12" name="图片 11">
            <a:extLst>
              <a:ext uri="{FF2B5EF4-FFF2-40B4-BE49-F238E27FC236}">
                <a16:creationId xmlns:a16="http://schemas.microsoft.com/office/drawing/2014/main" id="{0A7BD442-1055-AB00-B086-D0239E1BA637}"/>
              </a:ext>
            </a:extLst>
          </p:cNvPr>
          <p:cNvPicPr>
            <a:picLocks noChangeAspect="1"/>
          </p:cNvPicPr>
          <p:nvPr/>
        </p:nvPicPr>
        <p:blipFill rotWithShape="1">
          <a:blip r:embed="rId6"/>
          <a:srcRect l="14185" r="14297"/>
          <a:stretch/>
        </p:blipFill>
        <p:spPr>
          <a:xfrm>
            <a:off x="927734" y="2833906"/>
            <a:ext cx="3727169" cy="2064598"/>
          </a:xfrm>
          <a:prstGeom prst="rect">
            <a:avLst/>
          </a:prstGeom>
        </p:spPr>
      </p:pic>
      <p:pic>
        <p:nvPicPr>
          <p:cNvPr id="14" name="图片 13">
            <a:extLst>
              <a:ext uri="{FF2B5EF4-FFF2-40B4-BE49-F238E27FC236}">
                <a16:creationId xmlns:a16="http://schemas.microsoft.com/office/drawing/2014/main" id="{83232096-2106-D0D7-0130-7D339FBA0224}"/>
              </a:ext>
            </a:extLst>
          </p:cNvPr>
          <p:cNvPicPr>
            <a:picLocks noChangeAspect="1"/>
          </p:cNvPicPr>
          <p:nvPr/>
        </p:nvPicPr>
        <p:blipFill rotWithShape="1">
          <a:blip r:embed="rId7"/>
          <a:srcRect l="4943"/>
          <a:stretch/>
        </p:blipFill>
        <p:spPr>
          <a:xfrm>
            <a:off x="927734" y="1023040"/>
            <a:ext cx="3727168" cy="178897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形 3" descr="C:\Users\admin\Desktop\4a9ecee40c14459f9aaf9c3573199779.jpeg4a9ecee40c14459f9aaf9c3573199779"/>
          <p:cNvPicPr>
            <a:picLocks noChangeAspect="1"/>
          </p:cNvPicPr>
          <p:nvPr/>
        </p:nvPicPr>
        <p:blipFill>
          <a:blip r:embed="rId3"/>
          <a:srcRect/>
          <a:stretch>
            <a:fillRect/>
          </a:stretch>
        </p:blipFill>
        <p:spPr>
          <a:xfrm>
            <a:off x="10472520" y="1"/>
            <a:ext cx="1719479" cy="1690776"/>
          </a:xfrm>
          <a:prstGeom prst="rect">
            <a:avLst/>
          </a:prstGeom>
        </p:spPr>
      </p:pic>
      <p:cxnSp>
        <p:nvCxnSpPr>
          <p:cNvPr id="4" name="直接连接符 3"/>
          <p:cNvCxnSpPr/>
          <p:nvPr/>
        </p:nvCxnSpPr>
        <p:spPr>
          <a:xfrm>
            <a:off x="576580" y="783714"/>
            <a:ext cx="7215809" cy="0"/>
          </a:xfrm>
          <a:prstGeom prst="line">
            <a:avLst/>
          </a:prstGeom>
          <a:ln w="76200">
            <a:solidFill>
              <a:srgbClr val="9B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6580" y="125918"/>
            <a:ext cx="4506773" cy="521970"/>
          </a:xfrm>
          <a:prstGeom prst="rect">
            <a:avLst/>
          </a:prstGeom>
          <a:noFill/>
        </p:spPr>
        <p:txBody>
          <a:bodyPr wrap="square" rtlCol="0">
            <a:spAutoFit/>
          </a:bodyPr>
          <a:lstStyle/>
          <a:p>
            <a:r>
              <a:rPr lang="zh-CN" altLang="en-US" sz="2800" b="1" dirty="0">
                <a:solidFill>
                  <a:srgbClr val="9D0335"/>
                </a:solidFill>
                <a:sym typeface="+mn-ea"/>
              </a:rPr>
              <a:t>选题背景、目的及意义</a:t>
            </a:r>
          </a:p>
        </p:txBody>
      </p:sp>
      <p:sp>
        <p:nvSpPr>
          <p:cNvPr id="3" name="文本框 2"/>
          <p:cNvSpPr txBox="1"/>
          <p:nvPr/>
        </p:nvSpPr>
        <p:spPr>
          <a:xfrm>
            <a:off x="378172" y="1444307"/>
            <a:ext cx="11356627" cy="4283352"/>
          </a:xfrm>
          <a:prstGeom prst="rect">
            <a:avLst/>
          </a:prstGeom>
          <a:noFill/>
        </p:spPr>
        <p:txBody>
          <a:bodyPr wrap="square" rtlCol="0">
            <a:spAutoFit/>
          </a:bodyPr>
          <a:lstStyle/>
          <a:p>
            <a:pPr indent="467995" algn="just">
              <a:lnSpc>
                <a:spcPct val="150000"/>
              </a:lnSpc>
            </a:pPr>
            <a:r>
              <a:rPr lang="zh-CN" altLang="en-US" sz="2800" b="1" dirty="0"/>
              <a:t>目的：</a:t>
            </a:r>
            <a:endParaRPr lang="en-US" altLang="zh-CN" sz="2800" b="1" dirty="0"/>
          </a:p>
          <a:p>
            <a:pPr indent="467995" algn="just">
              <a:lnSpc>
                <a:spcPct val="150000"/>
              </a:lnSpc>
            </a:pPr>
            <a:r>
              <a:rPr lang="zh-CN" altLang="en-US" sz="2400"/>
              <a:t>基于</a:t>
            </a:r>
            <a:r>
              <a:rPr lang="en-US" altLang="zh-CN" sz="2400"/>
              <a:t>WebGL</a:t>
            </a:r>
            <a:r>
              <a:rPr lang="zh-CN" altLang="en-US" sz="2400"/>
              <a:t>技术构建一个三维地质模型交互式可视化平台。</a:t>
            </a:r>
            <a:endParaRPr lang="en-US" altLang="zh-CN" sz="2400" dirty="0"/>
          </a:p>
          <a:p>
            <a:pPr indent="467995" algn="just">
              <a:lnSpc>
                <a:spcPct val="150000"/>
              </a:lnSpc>
            </a:pPr>
            <a:r>
              <a:rPr lang="zh-CN" altLang="en-US" sz="2800" b="1" dirty="0"/>
              <a:t>意义：</a:t>
            </a:r>
            <a:endParaRPr lang="en-US" altLang="zh-CN" sz="2800" b="1" dirty="0"/>
          </a:p>
          <a:p>
            <a:pPr indent="467995" algn="just">
              <a:lnSpc>
                <a:spcPct val="150000"/>
              </a:lnSpc>
            </a:pPr>
            <a:r>
              <a:rPr lang="zh-CN" altLang="zh-CN" sz="2000" kern="100">
                <a:effectLst/>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000" kern="100">
                <a:effectLst/>
                <a:latin typeface="Times New Roman" panose="02020603050405020304" pitchFamily="18" charset="0"/>
                <a:ea typeface="宋体" panose="02010600030101010101" pitchFamily="2" charset="-122"/>
              </a:rPr>
              <a:t>WebGL</a:t>
            </a:r>
            <a:r>
              <a:rPr lang="zh-CN" altLang="zh-CN" sz="2000" kern="100">
                <a:effectLst/>
                <a:latin typeface="Times New Roman" panose="02020603050405020304" pitchFamily="18" charset="0"/>
                <a:ea typeface="宋体" panose="02010600030101010101" pitchFamily="2" charset="-122"/>
                <a:cs typeface="Times New Roman" panose="02020603050405020304" pitchFamily="18" charset="0"/>
              </a:rPr>
              <a:t>的可视化方法跨平台能力强，可操作性好且还不需要额外购买昂贵的专业性软件。这种可视化方法构建了比较贴合的地质体三维模型，结合</a:t>
            </a:r>
            <a:r>
              <a:rPr lang="en-US" altLang="zh-CN" sz="2000" kern="100">
                <a:effectLst/>
                <a:latin typeface="Times New Roman" panose="02020603050405020304" pitchFamily="18" charset="0"/>
                <a:ea typeface="宋体" panose="02010600030101010101" pitchFamily="2" charset="-122"/>
              </a:rPr>
              <a:t>Web</a:t>
            </a:r>
            <a:r>
              <a:rPr lang="zh-CN" altLang="zh-CN" sz="2000" kern="100">
                <a:effectLst/>
                <a:latin typeface="Times New Roman" panose="02020603050405020304" pitchFamily="18" charset="0"/>
                <a:ea typeface="宋体" panose="02010600030101010101" pitchFamily="2" charset="-122"/>
                <a:cs typeface="Times New Roman" panose="02020603050405020304" pitchFamily="18" charset="0"/>
              </a:rPr>
              <a:t>端的跨平台优点，能够实现任意地质三维数据的可视化，使用户能够随时随地都有条件查看三维模型并进行操控，方便了科学研究以及数据共享</a:t>
            </a:r>
            <a:r>
              <a:rPr lang="zh-CN" altLang="en-US" sz="20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a:effectLst/>
                <a:latin typeface="Times New Roman" panose="02020603050405020304" pitchFamily="18" charset="0"/>
                <a:ea typeface="宋体" panose="02010600030101010101" pitchFamily="2" charset="-122"/>
                <a:cs typeface="Times New Roman" panose="02020603050405020304" pitchFamily="18" charset="0"/>
              </a:rPr>
              <a:t>这对地质信息的快速传递使用和地质信息</a:t>
            </a:r>
            <a:r>
              <a:rPr lang="en-US" altLang="zh-CN" sz="2000" kern="100">
                <a:effectLst/>
                <a:latin typeface="Times New Roman" panose="02020603050405020304" pitchFamily="18" charset="0"/>
                <a:ea typeface="宋体" panose="02010600030101010101" pitchFamily="2" charset="-122"/>
                <a:cs typeface="宋体" panose="02010600030101010101" pitchFamily="2" charset="-122"/>
              </a:rPr>
              <a:t>Web3D</a:t>
            </a:r>
            <a:r>
              <a:rPr lang="zh-CN" altLang="zh-CN" sz="2000" kern="100">
                <a:effectLst/>
                <a:latin typeface="Times New Roman" panose="02020603050405020304" pitchFamily="18" charset="0"/>
                <a:ea typeface="宋体" panose="02010600030101010101" pitchFamily="2" charset="-122"/>
                <a:cs typeface="Times New Roman" panose="02020603050405020304" pitchFamily="18" charset="0"/>
              </a:rPr>
              <a:t>可视化具有重要意义。</a:t>
            </a:r>
            <a:endParaRPr lang="zh-CN" altLang="zh-CN" sz="2000">
              <a:effectLst/>
              <a:latin typeface="宋体" panose="02010600030101010101" pitchFamily="2" charset="-122"/>
              <a:ea typeface="宋体" panose="02010600030101010101" pitchFamily="2" charset="-122"/>
              <a:cs typeface="宋体" panose="02010600030101010101" pitchFamily="2" charset="-122"/>
            </a:endParaRPr>
          </a:p>
          <a:p>
            <a:pPr indent="467995" algn="just">
              <a:lnSpc>
                <a:spcPct val="150000"/>
              </a:lnSpc>
            </a:pPr>
            <a:endParaRPr lang="zh-CN" altLang="zh-CN" sz="24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形 3" descr="C:\Users\admin\Desktop\4a9ecee40c14459f9aaf9c3573199779.jpeg4a9ecee40c14459f9aaf9c3573199779"/>
          <p:cNvPicPr>
            <a:picLocks noChangeAspect="1"/>
          </p:cNvPicPr>
          <p:nvPr/>
        </p:nvPicPr>
        <p:blipFill>
          <a:blip r:embed="rId3"/>
          <a:srcRect/>
          <a:stretch>
            <a:fillRect/>
          </a:stretch>
        </p:blipFill>
        <p:spPr>
          <a:xfrm>
            <a:off x="9876000" y="9000"/>
            <a:ext cx="2016125" cy="1982470"/>
          </a:xfrm>
          <a:prstGeom prst="rect">
            <a:avLst/>
          </a:prstGeom>
        </p:spPr>
      </p:pic>
      <p:grpSp>
        <p:nvGrpSpPr>
          <p:cNvPr id="14" name="组合 13"/>
          <p:cNvGrpSpPr/>
          <p:nvPr/>
        </p:nvGrpSpPr>
        <p:grpSpPr>
          <a:xfrm>
            <a:off x="0" y="0"/>
            <a:ext cx="4651513" cy="6858000"/>
            <a:chOff x="0" y="0"/>
            <a:chExt cx="4651513" cy="6858000"/>
          </a:xfrm>
          <a:solidFill>
            <a:srgbClr val="9B0000"/>
          </a:solidFill>
        </p:grpSpPr>
        <p:grpSp>
          <p:nvGrpSpPr>
            <p:cNvPr id="13" name="组合 12"/>
            <p:cNvGrpSpPr/>
            <p:nvPr/>
          </p:nvGrpSpPr>
          <p:grpSpPr>
            <a:xfrm>
              <a:off x="0" y="0"/>
              <a:ext cx="4651513" cy="6858000"/>
              <a:chOff x="0" y="0"/>
              <a:chExt cx="4651513" cy="6858000"/>
            </a:xfrm>
            <a:grpFill/>
          </p:grpSpPr>
          <p:sp>
            <p:nvSpPr>
              <p:cNvPr id="5" name="矩形 4"/>
              <p:cNvSpPr/>
              <p:nvPr/>
            </p:nvSpPr>
            <p:spPr>
              <a:xfrm>
                <a:off x="0" y="0"/>
                <a:ext cx="4651513" cy="6858000"/>
              </a:xfrm>
              <a:prstGeom prst="rect">
                <a:avLst/>
              </a:prstGeom>
              <a:solidFill>
                <a:srgbClr val="9D0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3595662" y="4081670"/>
                <a:ext cx="923330" cy="2544418"/>
              </a:xfrm>
              <a:prstGeom prst="rect">
                <a:avLst/>
              </a:prstGeom>
              <a:solidFill>
                <a:srgbClr val="9D0335"/>
              </a:solidFill>
            </p:spPr>
            <p:txBody>
              <a:bodyPr vert="eaVert" wrap="square" rtlCol="0">
                <a:spAutoFit/>
              </a:bodyPr>
              <a:lstStyle/>
              <a:p>
                <a:pPr algn="ctr"/>
                <a:r>
                  <a:rPr lang="en-US" altLang="zh-CN" sz="4800" b="1" dirty="0">
                    <a:solidFill>
                      <a:schemeClr val="bg1"/>
                    </a:solidFill>
                  </a:rPr>
                  <a:t>Content</a:t>
                </a:r>
                <a:endParaRPr lang="zh-CN" altLang="en-US" sz="4800" b="1" dirty="0">
                  <a:solidFill>
                    <a:schemeClr val="bg1"/>
                  </a:solidFill>
                </a:endParaRPr>
              </a:p>
            </p:txBody>
          </p:sp>
        </p:grpSp>
        <p:sp>
          <p:nvSpPr>
            <p:cNvPr id="7" name="矩形 6"/>
            <p:cNvSpPr/>
            <p:nvPr/>
          </p:nvSpPr>
          <p:spPr>
            <a:xfrm>
              <a:off x="803302" y="1777974"/>
              <a:ext cx="3045613" cy="1646581"/>
            </a:xfrm>
            <a:prstGeom prst="rect">
              <a:avLst/>
            </a:prstGeom>
            <a:solidFill>
              <a:srgbClr val="9D0335"/>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200" b="1" dirty="0"/>
                <a:t>目录</a:t>
              </a:r>
            </a:p>
          </p:txBody>
        </p:sp>
      </p:grpSp>
      <p:cxnSp>
        <p:nvCxnSpPr>
          <p:cNvPr id="16" name="直接连接符 15"/>
          <p:cNvCxnSpPr/>
          <p:nvPr/>
        </p:nvCxnSpPr>
        <p:spPr>
          <a:xfrm>
            <a:off x="5745775" y="1714519"/>
            <a:ext cx="0" cy="3929380"/>
          </a:xfrm>
          <a:prstGeom prst="line">
            <a:avLst/>
          </a:prstGeom>
          <a:ln>
            <a:solidFill>
              <a:srgbClr val="9B0000"/>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5672750" y="2343804"/>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672115" y="3248679"/>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672115" y="4117994"/>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672115" y="5015884"/>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993877" y="1777974"/>
            <a:ext cx="4651510" cy="4142105"/>
            <a:chOff x="11290" y="2411"/>
            <a:chExt cx="7097" cy="6523"/>
          </a:xfrm>
        </p:grpSpPr>
        <p:sp>
          <p:nvSpPr>
            <p:cNvPr id="28" name="文本框 27"/>
            <p:cNvSpPr txBox="1"/>
            <p:nvPr/>
          </p:nvSpPr>
          <p:spPr>
            <a:xfrm>
              <a:off x="11290" y="2411"/>
              <a:ext cx="7097" cy="725"/>
            </a:xfrm>
            <a:prstGeom prst="rect">
              <a:avLst/>
            </a:prstGeom>
            <a:noFill/>
          </p:spPr>
          <p:txBody>
            <a:bodyPr wrap="square" rtlCol="0">
              <a:spAutoFit/>
            </a:bodyPr>
            <a:lstStyle/>
            <a:p>
              <a:r>
                <a:rPr lang="en-US" altLang="zh-CN" sz="2400" b="1" dirty="0">
                  <a:sym typeface="+mn-ea"/>
                </a:rPr>
                <a:t>01 </a:t>
              </a:r>
              <a:r>
                <a:rPr lang="zh-CN" altLang="en-US" sz="2400" b="1" dirty="0">
                  <a:sym typeface="+mn-ea"/>
                </a:rPr>
                <a:t>选题背景、目的及意义</a:t>
              </a:r>
              <a:endParaRPr lang="zh-CN" altLang="en-US" sz="2400" b="1" dirty="0"/>
            </a:p>
          </p:txBody>
        </p:sp>
        <p:sp>
          <p:nvSpPr>
            <p:cNvPr id="30" name="文本框 29"/>
            <p:cNvSpPr txBox="1"/>
            <p:nvPr/>
          </p:nvSpPr>
          <p:spPr>
            <a:xfrm>
              <a:off x="11290" y="6321"/>
              <a:ext cx="5595" cy="725"/>
            </a:xfrm>
            <a:prstGeom prst="rect">
              <a:avLst/>
            </a:prstGeom>
            <a:noFill/>
          </p:spPr>
          <p:txBody>
            <a:bodyPr wrap="square" rtlCol="0">
              <a:spAutoFit/>
            </a:bodyPr>
            <a:lstStyle/>
            <a:p>
              <a:r>
                <a:rPr lang="en-US" altLang="zh-CN" sz="2400" b="1" dirty="0">
                  <a:sym typeface="+mn-ea"/>
                </a:rPr>
                <a:t>04 </a:t>
              </a:r>
              <a:r>
                <a:rPr lang="zh-CN" altLang="en-US" sz="2400" b="1" dirty="0">
                  <a:sym typeface="+mn-ea"/>
                </a:rPr>
                <a:t>创新点与难点</a:t>
              </a:r>
              <a:endParaRPr lang="zh-CN" altLang="en-US" sz="2400" b="1" dirty="0"/>
            </a:p>
          </p:txBody>
        </p:sp>
        <p:sp>
          <p:nvSpPr>
            <p:cNvPr id="31" name="文本框 30"/>
            <p:cNvSpPr txBox="1"/>
            <p:nvPr/>
          </p:nvSpPr>
          <p:spPr>
            <a:xfrm>
              <a:off x="11290" y="7625"/>
              <a:ext cx="6020" cy="1309"/>
            </a:xfrm>
            <a:prstGeom prst="rect">
              <a:avLst/>
            </a:prstGeom>
            <a:noFill/>
          </p:spPr>
          <p:txBody>
            <a:bodyPr wrap="square" rtlCol="0">
              <a:spAutoFit/>
            </a:bodyPr>
            <a:lstStyle/>
            <a:p>
              <a:r>
                <a:rPr lang="en-US" altLang="zh-CN" sz="2400" b="1" dirty="0"/>
                <a:t>05</a:t>
              </a:r>
              <a:r>
                <a:rPr lang="zh-CN" altLang="en-US" sz="2400" b="1" dirty="0"/>
                <a:t>工作进度安排与所需经费</a:t>
              </a:r>
            </a:p>
          </p:txBody>
        </p:sp>
        <p:sp>
          <p:nvSpPr>
            <p:cNvPr id="2" name="文本框 1"/>
            <p:cNvSpPr txBox="1"/>
            <p:nvPr/>
          </p:nvSpPr>
          <p:spPr>
            <a:xfrm>
              <a:off x="11290" y="3714"/>
              <a:ext cx="7097" cy="725"/>
            </a:xfrm>
            <a:prstGeom prst="rect">
              <a:avLst/>
            </a:prstGeom>
            <a:noFill/>
          </p:spPr>
          <p:txBody>
            <a:bodyPr wrap="square" rtlCol="0">
              <a:spAutoFit/>
            </a:bodyPr>
            <a:lstStyle/>
            <a:p>
              <a:r>
                <a:rPr lang="en-US" altLang="zh-CN" sz="2400" b="1" dirty="0">
                  <a:solidFill>
                    <a:srgbClr val="9B0000"/>
                  </a:solidFill>
                  <a:sym typeface="+mn-ea"/>
                </a:rPr>
                <a:t>02 </a:t>
              </a:r>
              <a:r>
                <a:rPr lang="zh-CN" altLang="en-US" sz="2400" b="1" dirty="0">
                  <a:solidFill>
                    <a:srgbClr val="9B0000"/>
                  </a:solidFill>
                  <a:sym typeface="+mn-ea"/>
                </a:rPr>
                <a:t>国内外研究现状</a:t>
              </a:r>
              <a:endParaRPr lang="zh-CN" altLang="en-US" sz="2400" b="1" dirty="0">
                <a:solidFill>
                  <a:srgbClr val="9B0000"/>
                </a:solidFill>
              </a:endParaRPr>
            </a:p>
          </p:txBody>
        </p:sp>
        <p:sp>
          <p:nvSpPr>
            <p:cNvPr id="8" name="文本框 7"/>
            <p:cNvSpPr txBox="1"/>
            <p:nvPr/>
          </p:nvSpPr>
          <p:spPr>
            <a:xfrm>
              <a:off x="11290" y="5018"/>
              <a:ext cx="7097" cy="725"/>
            </a:xfrm>
            <a:prstGeom prst="rect">
              <a:avLst/>
            </a:prstGeom>
            <a:noFill/>
          </p:spPr>
          <p:txBody>
            <a:bodyPr wrap="square" rtlCol="0">
              <a:spAutoFit/>
            </a:bodyPr>
            <a:lstStyle/>
            <a:p>
              <a:r>
                <a:rPr lang="en-US" altLang="zh-CN" sz="2400" b="1" dirty="0">
                  <a:sym typeface="+mn-ea"/>
                </a:rPr>
                <a:t>03 </a:t>
              </a:r>
              <a:r>
                <a:rPr lang="zh-CN" altLang="en-US" sz="2400" b="1" dirty="0">
                  <a:sym typeface="+mn-ea"/>
                </a:rPr>
                <a:t>研究内容、方法及技术路线</a:t>
              </a:r>
              <a:endParaRPr lang="zh-CN" altLang="en-US" sz="2400" b="1"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形 3" descr="C:\Users\admin\Desktop\4a9ecee40c14459f9aaf9c3573199779.jpeg4a9ecee40c14459f9aaf9c3573199779"/>
          <p:cNvPicPr>
            <a:picLocks noChangeAspect="1"/>
          </p:cNvPicPr>
          <p:nvPr/>
        </p:nvPicPr>
        <p:blipFill>
          <a:blip r:embed="rId4"/>
          <a:srcRect/>
          <a:stretch>
            <a:fillRect/>
          </a:stretch>
        </p:blipFill>
        <p:spPr>
          <a:xfrm>
            <a:off x="10472520" y="1"/>
            <a:ext cx="1719479" cy="1690776"/>
          </a:xfrm>
          <a:prstGeom prst="rect">
            <a:avLst/>
          </a:prstGeom>
        </p:spPr>
      </p:pic>
      <p:cxnSp>
        <p:nvCxnSpPr>
          <p:cNvPr id="4" name="直接连接符 3"/>
          <p:cNvCxnSpPr/>
          <p:nvPr/>
        </p:nvCxnSpPr>
        <p:spPr>
          <a:xfrm>
            <a:off x="576580" y="783714"/>
            <a:ext cx="7215809" cy="0"/>
          </a:xfrm>
          <a:prstGeom prst="line">
            <a:avLst/>
          </a:prstGeom>
          <a:ln w="76200">
            <a:solidFill>
              <a:srgbClr val="9B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6580" y="125918"/>
            <a:ext cx="4506773" cy="521970"/>
          </a:xfrm>
          <a:prstGeom prst="rect">
            <a:avLst/>
          </a:prstGeom>
          <a:noFill/>
        </p:spPr>
        <p:txBody>
          <a:bodyPr wrap="square" rtlCol="0">
            <a:spAutoFit/>
          </a:bodyPr>
          <a:lstStyle/>
          <a:p>
            <a:r>
              <a:rPr lang="zh-CN" altLang="en-US" sz="2800" b="1" dirty="0">
                <a:solidFill>
                  <a:srgbClr val="9D0335"/>
                </a:solidFill>
                <a:sym typeface="+mn-ea"/>
              </a:rPr>
              <a:t>国内外研究现状</a:t>
            </a:r>
          </a:p>
        </p:txBody>
      </p:sp>
      <p:sp>
        <p:nvSpPr>
          <p:cNvPr id="5" name="文本框 4"/>
          <p:cNvSpPr txBox="1"/>
          <p:nvPr/>
        </p:nvSpPr>
        <p:spPr>
          <a:xfrm>
            <a:off x="576580" y="929345"/>
            <a:ext cx="6094562" cy="460375"/>
          </a:xfrm>
          <a:prstGeom prst="rect">
            <a:avLst/>
          </a:prstGeom>
          <a:noFill/>
        </p:spPr>
        <p:txBody>
          <a:bodyPr wrap="square">
            <a:spAutoFit/>
          </a:bodyPr>
          <a:lstStyle/>
          <a:p>
            <a:pPr algn="l">
              <a:buClrTx/>
              <a:buSzTx/>
              <a:buFontTx/>
            </a:pPr>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2.1</a:t>
            </a:r>
            <a:r>
              <a:rPr lang="zh-CN" altLang="en-US"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三维建模研究现状</a:t>
            </a:r>
            <a:endParaRPr lang="en-US"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1" name="表格 11"/>
          <p:cNvGraphicFramePr>
            <a:graphicFrameLocks noGrp="1"/>
          </p:cNvGraphicFramePr>
          <p:nvPr>
            <p:custDataLst>
              <p:tags r:id="rId1"/>
            </p:custDataLst>
            <p:extLst>
              <p:ext uri="{D42A27DB-BD31-4B8C-83A1-F6EECF244321}">
                <p14:modId xmlns:p14="http://schemas.microsoft.com/office/powerpoint/2010/main" val="3606007223"/>
              </p:ext>
            </p:extLst>
          </p:nvPr>
        </p:nvGraphicFramePr>
        <p:xfrm>
          <a:off x="576580" y="1428979"/>
          <a:ext cx="10690134" cy="4146296"/>
        </p:xfrm>
        <a:graphic>
          <a:graphicData uri="http://schemas.openxmlformats.org/drawingml/2006/table">
            <a:tbl>
              <a:tblPr firstRow="1" bandRow="1">
                <a:tableStyleId>{5C22544A-7EE6-4342-B048-85BDC9FD1C3A}</a:tableStyleId>
              </a:tblPr>
              <a:tblGrid>
                <a:gridCol w="1916249">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8011885">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zh-CN" altLang="en-US" sz="1800" b="1" kern="1200" dirty="0">
                          <a:solidFill>
                            <a:schemeClr val="bg1"/>
                          </a:solidFill>
                          <a:latin typeface="+mn-lt"/>
                          <a:ea typeface="+mn-ea"/>
                          <a:cs typeface="+mn-cs"/>
                        </a:rPr>
                        <a:t>研究人员</a:t>
                      </a:r>
                    </a:p>
                  </a:txBody>
                  <a:tcPr>
                    <a:solidFill>
                      <a:srgbClr val="4472C4"/>
                    </a:solidFill>
                  </a:tcPr>
                </a:tc>
                <a:tc>
                  <a:txBody>
                    <a:bodyPr/>
                    <a:lstStyle/>
                    <a:p>
                      <a:pPr marL="0" algn="l" defTabSz="914400" rtl="0" eaLnBrk="1" latinLnBrk="0" hangingPunct="1"/>
                      <a:r>
                        <a:rPr lang="zh-CN" altLang="en-US" sz="1800" b="1" kern="1200" dirty="0">
                          <a:solidFill>
                            <a:schemeClr val="bg1"/>
                          </a:solidFill>
                          <a:latin typeface="+mn-lt"/>
                          <a:ea typeface="+mn-ea"/>
                          <a:cs typeface="+mn-cs"/>
                        </a:rPr>
                        <a:t>时间</a:t>
                      </a:r>
                    </a:p>
                  </a:txBody>
                  <a:tcPr>
                    <a:solidFill>
                      <a:srgbClr val="4472C4"/>
                    </a:solidFill>
                  </a:tcPr>
                </a:tc>
                <a:tc>
                  <a:txBody>
                    <a:bodyPr/>
                    <a:lstStyle/>
                    <a:p>
                      <a:pPr marL="0" algn="l" defTabSz="914400" rtl="0" eaLnBrk="1" latinLnBrk="0" hangingPunct="1"/>
                      <a:r>
                        <a:rPr lang="zh-CN" altLang="en-US" sz="1800" b="1" kern="1200" dirty="0">
                          <a:solidFill>
                            <a:schemeClr val="bg1"/>
                          </a:solidFill>
                          <a:latin typeface="+mn-lt"/>
                          <a:ea typeface="+mn-ea"/>
                          <a:cs typeface="+mn-cs"/>
                        </a:rPr>
                        <a:t>研究内容</a:t>
                      </a:r>
                    </a:p>
                  </a:txBody>
                  <a:tcPr>
                    <a:solidFill>
                      <a:srgbClr val="4472C4"/>
                    </a:solidFill>
                  </a:tcPr>
                </a:tc>
                <a:extLst>
                  <a:ext uri="{0D108BD9-81ED-4DB2-BD59-A6C34878D82A}">
                    <a16:rowId xmlns:a16="http://schemas.microsoft.com/office/drawing/2014/main" val="10000"/>
                  </a:ext>
                </a:extLst>
              </a:tr>
              <a:tr h="370840">
                <a:tc>
                  <a:txBody>
                    <a:bodyPr/>
                    <a:lstStyle/>
                    <a:p>
                      <a:pPr marL="0" algn="l" defTabSz="914400" rtl="0" fontAlgn="auto">
                        <a:lnSpc>
                          <a:spcPct val="120000"/>
                        </a:lnSpc>
                      </a:pPr>
                      <a:r>
                        <a:rPr lang="en-US" altLang="zh-CN" sz="1800" kern="1200">
                          <a:solidFill>
                            <a:schemeClr val="dk1"/>
                          </a:solidFill>
                          <a:effectLst/>
                          <a:latin typeface="+mn-lt"/>
                          <a:ea typeface="+mn-ea"/>
                          <a:cs typeface="+mn-cs"/>
                        </a:rPr>
                        <a:t>Simon Houlding</a:t>
                      </a:r>
                      <a:endParaRPr lang="zh-CN" altLang="en-US" sz="1800" b="0" kern="1200" dirty="0">
                        <a:solidFill>
                          <a:schemeClr val="dk1"/>
                        </a:solidFill>
                        <a:latin typeface="+mn-lt"/>
                        <a:ea typeface="+mn-ea"/>
                        <a:cs typeface="+mn-cs"/>
                      </a:endParaRPr>
                    </a:p>
                  </a:txBody>
                  <a:tcPr/>
                </a:tc>
                <a:tc>
                  <a:txBody>
                    <a:bodyPr/>
                    <a:lstStyle/>
                    <a:p>
                      <a:pPr marL="0" algn="l" defTabSz="914400" rtl="0" fontAlgn="auto">
                        <a:lnSpc>
                          <a:spcPct val="120000"/>
                        </a:lnSpc>
                      </a:pPr>
                      <a:r>
                        <a:rPr lang="en-US" altLang="zh-CN" sz="1800" kern="1200">
                          <a:solidFill>
                            <a:schemeClr val="dk1"/>
                          </a:solidFill>
                          <a:effectLst/>
                          <a:latin typeface="+mn-lt"/>
                          <a:ea typeface="+mn-ea"/>
                          <a:cs typeface="+mn-cs"/>
                        </a:rPr>
                        <a:t>1994</a:t>
                      </a:r>
                      <a:endParaRPr lang="zh-CN" altLang="en-US" sz="1800" b="0" kern="1200" dirty="0">
                        <a:solidFill>
                          <a:schemeClr val="dk1"/>
                        </a:solidFill>
                        <a:latin typeface="+mn-lt"/>
                        <a:ea typeface="+mn-ea"/>
                        <a:cs typeface="+mn-cs"/>
                      </a:endParaRPr>
                    </a:p>
                  </a:txBody>
                  <a:tcPr/>
                </a:tc>
                <a:tc>
                  <a:txBody>
                    <a:bodyPr/>
                    <a:lstStyle/>
                    <a:p>
                      <a:pPr marL="0" algn="l" defTabSz="914400" rtl="0" fontAlgn="auto">
                        <a:lnSpc>
                          <a:spcPct val="120000"/>
                        </a:lnSpc>
                      </a:pPr>
                      <a:r>
                        <a:rPr lang="zh-CN" altLang="zh-CN" sz="1800" kern="1200">
                          <a:solidFill>
                            <a:schemeClr val="dk1"/>
                          </a:solidFill>
                          <a:effectLst/>
                          <a:latin typeface="+mn-lt"/>
                          <a:ea typeface="+mn-ea"/>
                          <a:cs typeface="+mn-cs"/>
                        </a:rPr>
                        <a:t>三维地质建模概念</a:t>
                      </a:r>
                      <a:r>
                        <a:rPr lang="zh-CN" altLang="en-US" sz="1800" kern="1200">
                          <a:solidFill>
                            <a:schemeClr val="dk1"/>
                          </a:solidFill>
                          <a:effectLst/>
                          <a:latin typeface="+mn-lt"/>
                          <a:ea typeface="+mn-ea"/>
                          <a:cs typeface="+mn-cs"/>
                        </a:rPr>
                        <a:t>的提出</a:t>
                      </a:r>
                      <a:endParaRPr lang="zh-CN" altLang="en-US" sz="1800" b="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370840">
                <a:tc>
                  <a:txBody>
                    <a:bodyPr/>
                    <a:lstStyle/>
                    <a:p>
                      <a:pPr marL="0" algn="l" defTabSz="914400" rtl="0" fontAlgn="auto">
                        <a:lnSpc>
                          <a:spcPct val="120000"/>
                        </a:lnSpc>
                      </a:pPr>
                      <a:r>
                        <a:rPr lang="en-US" altLang="zh-CN" sz="1800" kern="1200">
                          <a:solidFill>
                            <a:schemeClr val="dk1"/>
                          </a:solidFill>
                          <a:effectLst/>
                          <a:latin typeface="+mn-lt"/>
                          <a:ea typeface="+mn-ea"/>
                          <a:cs typeface="+mn-cs"/>
                        </a:rPr>
                        <a:t>Gore</a:t>
                      </a:r>
                      <a:endParaRPr lang="zh-CN" altLang="en-US" sz="1800" b="0" kern="1200" dirty="0">
                        <a:solidFill>
                          <a:schemeClr val="dk1"/>
                        </a:solidFill>
                        <a:latin typeface="+mn-lt"/>
                        <a:ea typeface="+mn-ea"/>
                        <a:cs typeface="+mn-cs"/>
                      </a:endParaRPr>
                    </a:p>
                  </a:txBody>
                  <a:tcPr/>
                </a:tc>
                <a:tc>
                  <a:txBody>
                    <a:bodyPr/>
                    <a:lstStyle/>
                    <a:p>
                      <a:pPr marL="0" algn="l" defTabSz="914400" rtl="0" fontAlgn="auto">
                        <a:lnSpc>
                          <a:spcPct val="120000"/>
                        </a:lnSpc>
                      </a:pPr>
                      <a:r>
                        <a:rPr lang="en-US" altLang="zh-CN" sz="1800" kern="1200">
                          <a:solidFill>
                            <a:schemeClr val="dk1"/>
                          </a:solidFill>
                          <a:effectLst/>
                          <a:latin typeface="+mn-lt"/>
                          <a:ea typeface="+mn-ea"/>
                          <a:cs typeface="+mn-cs"/>
                        </a:rPr>
                        <a:t>1998</a:t>
                      </a:r>
                      <a:endParaRPr lang="zh-CN" altLang="en-US" sz="1800" b="0" kern="1200" dirty="0">
                        <a:solidFill>
                          <a:schemeClr val="dk1"/>
                        </a:solidFill>
                        <a:latin typeface="+mn-lt"/>
                        <a:ea typeface="+mn-ea"/>
                        <a:cs typeface="+mn-cs"/>
                      </a:endParaRPr>
                    </a:p>
                  </a:txBody>
                  <a:tcPr/>
                </a:tc>
                <a:tc>
                  <a:txBody>
                    <a:bodyPr/>
                    <a:lstStyle/>
                    <a:p>
                      <a:pPr marL="0" algn="l" defTabSz="914400" rtl="0" fontAlgn="auto">
                        <a:lnSpc>
                          <a:spcPct val="120000"/>
                        </a:lnSpc>
                      </a:pPr>
                      <a:r>
                        <a:rPr lang="zh-CN" altLang="zh-CN" sz="1800" kern="1200">
                          <a:solidFill>
                            <a:schemeClr val="dk1"/>
                          </a:solidFill>
                          <a:effectLst/>
                          <a:latin typeface="+mn-lt"/>
                          <a:ea typeface="+mn-ea"/>
                          <a:cs typeface="+mn-cs"/>
                        </a:rPr>
                        <a:t>“数字地球”理念的提出以及实践的深化</a:t>
                      </a:r>
                      <a:endParaRPr lang="zh-CN" altLang="en-US" sz="1800" b="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r h="420370">
                <a:tc>
                  <a:txBody>
                    <a:bodyPr/>
                    <a:lstStyle/>
                    <a:p>
                      <a:pPr marL="0" algn="l" defTabSz="914400" rtl="0" fontAlgn="auto">
                        <a:lnSpc>
                          <a:spcPct val="120000"/>
                        </a:lnSpc>
                      </a:pPr>
                      <a:r>
                        <a:rPr lang="zh-CN" altLang="zh-CN" sz="1800" kern="1200">
                          <a:solidFill>
                            <a:schemeClr val="dk1"/>
                          </a:solidFill>
                          <a:effectLst/>
                          <a:latin typeface="+mn-lt"/>
                          <a:ea typeface="+mn-ea"/>
                          <a:cs typeface="+mn-cs"/>
                        </a:rPr>
                        <a:t>李清泉</a:t>
                      </a:r>
                      <a:r>
                        <a:rPr lang="en-US" altLang="zh-CN" sz="1800" kern="1200">
                          <a:solidFill>
                            <a:schemeClr val="dk1"/>
                          </a:solidFill>
                          <a:effectLst/>
                          <a:latin typeface="+mn-lt"/>
                          <a:ea typeface="+mn-ea"/>
                          <a:cs typeface="+mn-cs"/>
                        </a:rPr>
                        <a:t>,</a:t>
                      </a:r>
                      <a:r>
                        <a:rPr lang="zh-CN" altLang="zh-CN" sz="1800" kern="1200">
                          <a:solidFill>
                            <a:schemeClr val="dk1"/>
                          </a:solidFill>
                          <a:effectLst/>
                          <a:latin typeface="+mn-lt"/>
                          <a:ea typeface="+mn-ea"/>
                          <a:cs typeface="+mn-cs"/>
                        </a:rPr>
                        <a:t>李德仁</a:t>
                      </a:r>
                      <a:r>
                        <a:rPr lang="zh-CN" altLang="en-US" sz="1800" kern="1200">
                          <a:solidFill>
                            <a:schemeClr val="dk1"/>
                          </a:solidFill>
                          <a:effectLst/>
                          <a:latin typeface="+mn-lt"/>
                          <a:ea typeface="+mn-ea"/>
                          <a:cs typeface="+mn-cs"/>
                        </a:rPr>
                        <a:t>等</a:t>
                      </a:r>
                      <a:endParaRPr lang="zh-CN" altLang="en-US" sz="1800" b="0" kern="1200" dirty="0">
                        <a:solidFill>
                          <a:schemeClr val="dk1"/>
                        </a:solidFill>
                        <a:latin typeface="+mn-lt"/>
                        <a:ea typeface="+mn-ea"/>
                        <a:cs typeface="+mn-cs"/>
                      </a:endParaRPr>
                    </a:p>
                  </a:txBody>
                  <a:tcPr/>
                </a:tc>
                <a:tc>
                  <a:txBody>
                    <a:bodyPr/>
                    <a:lstStyle/>
                    <a:p>
                      <a:pPr marL="0" algn="l" defTabSz="914400" rtl="0" fontAlgn="auto">
                        <a:lnSpc>
                          <a:spcPct val="120000"/>
                        </a:lnSpc>
                      </a:pPr>
                      <a:r>
                        <a:rPr lang="en-US" altLang="zh-CN" sz="1800" b="0" kern="1200">
                          <a:solidFill>
                            <a:schemeClr val="dk1"/>
                          </a:solidFill>
                          <a:latin typeface="+mn-lt"/>
                          <a:ea typeface="+mn-ea"/>
                          <a:cs typeface="+mn-cs"/>
                        </a:rPr>
                        <a:t>1998</a:t>
                      </a:r>
                      <a:endParaRPr lang="zh-CN" altLang="en-US" sz="1800" b="0" kern="1200" dirty="0">
                        <a:solidFill>
                          <a:schemeClr val="dk1"/>
                        </a:solidFill>
                        <a:latin typeface="+mn-lt"/>
                        <a:ea typeface="+mn-ea"/>
                        <a:cs typeface="+mn-cs"/>
                      </a:endParaRPr>
                    </a:p>
                  </a:txBody>
                  <a:tcPr/>
                </a:tc>
                <a:tc>
                  <a:txBody>
                    <a:bodyPr/>
                    <a:lstStyle/>
                    <a:p>
                      <a:pPr marL="0" algn="l" defTabSz="914400" rtl="0" fontAlgn="auto">
                        <a:lnSpc>
                          <a:spcPct val="120000"/>
                        </a:lnSpc>
                      </a:pPr>
                      <a:r>
                        <a:rPr lang="zh-CN" altLang="zh-CN" sz="1800" kern="1200">
                          <a:solidFill>
                            <a:schemeClr val="dk1"/>
                          </a:solidFill>
                          <a:effectLst/>
                          <a:latin typeface="+mn-lt"/>
                          <a:ea typeface="+mn-ea"/>
                          <a:cs typeface="+mn-cs"/>
                        </a:rPr>
                        <a:t>针对面模型、体模型、混合模型三大三维地质模型分别提出了三种不同的三维数据模型</a:t>
                      </a:r>
                    </a:p>
                  </a:txBody>
                  <a:tcPr/>
                </a:tc>
                <a:extLst>
                  <a:ext uri="{0D108BD9-81ED-4DB2-BD59-A6C34878D82A}">
                    <a16:rowId xmlns:a16="http://schemas.microsoft.com/office/drawing/2014/main" val="631007267"/>
                  </a:ext>
                </a:extLst>
              </a:tr>
              <a:tr h="420370">
                <a:tc>
                  <a:txBody>
                    <a:bodyPr/>
                    <a:lstStyle/>
                    <a:p>
                      <a:pPr marL="0" algn="l" defTabSz="914400" rtl="0" fontAlgn="auto">
                        <a:lnSpc>
                          <a:spcPct val="120000"/>
                        </a:lnSpc>
                      </a:pPr>
                      <a:r>
                        <a:rPr lang="en-US" altLang="zh-CN" sz="1800" kern="1200">
                          <a:solidFill>
                            <a:schemeClr val="dk1"/>
                          </a:solidFill>
                          <a:effectLst/>
                          <a:latin typeface="+mn-lt"/>
                          <a:ea typeface="+mn-ea"/>
                          <a:cs typeface="+mn-cs"/>
                        </a:rPr>
                        <a:t>Sprague</a:t>
                      </a:r>
                      <a:endParaRPr lang="zh-CN" altLang="en-US" sz="1800" b="0" kern="1200" dirty="0">
                        <a:solidFill>
                          <a:schemeClr val="dk1"/>
                        </a:solidFill>
                        <a:latin typeface="+mn-lt"/>
                        <a:ea typeface="+mn-ea"/>
                        <a:cs typeface="+mn-cs"/>
                      </a:endParaRPr>
                    </a:p>
                  </a:txBody>
                  <a:tcPr/>
                </a:tc>
                <a:tc>
                  <a:txBody>
                    <a:bodyPr/>
                    <a:lstStyle/>
                    <a:p>
                      <a:pPr marL="0" algn="l" defTabSz="914400" rtl="0" fontAlgn="auto">
                        <a:lnSpc>
                          <a:spcPct val="120000"/>
                        </a:lnSpc>
                      </a:pPr>
                      <a:r>
                        <a:rPr lang="en-US" altLang="zh-CN" sz="1800" kern="1200">
                          <a:solidFill>
                            <a:schemeClr val="dk1"/>
                          </a:solidFill>
                          <a:effectLst/>
                          <a:latin typeface="+mn-lt"/>
                          <a:ea typeface="+mn-ea"/>
                          <a:cs typeface="+mn-cs"/>
                        </a:rPr>
                        <a:t>2006</a:t>
                      </a:r>
                      <a:endParaRPr lang="zh-CN" altLang="en-US" sz="1800" b="0" kern="1200" dirty="0">
                        <a:solidFill>
                          <a:schemeClr val="dk1"/>
                        </a:solidFill>
                        <a:latin typeface="+mn-lt"/>
                        <a:ea typeface="+mn-ea"/>
                        <a:cs typeface="+mn-cs"/>
                      </a:endParaRPr>
                    </a:p>
                  </a:txBody>
                  <a:tcPr/>
                </a:tc>
                <a:tc>
                  <a:txBody>
                    <a:bodyPr/>
                    <a:lstStyle/>
                    <a:p>
                      <a:pPr marL="0" algn="l" defTabSz="914400" rtl="0" fontAlgn="auto">
                        <a:lnSpc>
                          <a:spcPct val="120000"/>
                        </a:lnSpc>
                      </a:pPr>
                      <a:r>
                        <a:rPr lang="zh-CN" altLang="en-US" sz="1800" b="0" i="0" kern="1200">
                          <a:solidFill>
                            <a:schemeClr val="dk1"/>
                          </a:solidFill>
                          <a:effectLst/>
                          <a:latin typeface="+mn-lt"/>
                          <a:ea typeface="+mn-ea"/>
                          <a:cs typeface="+mn-cs"/>
                        </a:rPr>
                        <a:t>发表了关于利用计算机平台实现三维地质建模可视化的文章</a:t>
                      </a:r>
                      <a:endParaRPr lang="zh-CN" altLang="zh-CN" sz="1800" kern="1200">
                        <a:solidFill>
                          <a:schemeClr val="dk1"/>
                        </a:solidFill>
                        <a:effectLst/>
                        <a:latin typeface="+mn-lt"/>
                        <a:ea typeface="+mn-ea"/>
                        <a:cs typeface="+mn-cs"/>
                      </a:endParaRPr>
                    </a:p>
                  </a:txBody>
                  <a:tcPr/>
                </a:tc>
                <a:extLst>
                  <a:ext uri="{0D108BD9-81ED-4DB2-BD59-A6C34878D82A}">
                    <a16:rowId xmlns:a16="http://schemas.microsoft.com/office/drawing/2014/main" val="10003"/>
                  </a:ext>
                </a:extLst>
              </a:tr>
              <a:tr h="370840">
                <a:tc>
                  <a:txBody>
                    <a:bodyPr/>
                    <a:lstStyle/>
                    <a:p>
                      <a:pPr marL="0" algn="l" defTabSz="914400" rtl="0" fontAlgn="auto">
                        <a:lnSpc>
                          <a:spcPct val="120000"/>
                        </a:lnSpc>
                      </a:pPr>
                      <a:r>
                        <a:rPr lang="zh-CN" altLang="zh-CN" sz="1800" kern="1200">
                          <a:solidFill>
                            <a:schemeClr val="dk1"/>
                          </a:solidFill>
                          <a:effectLst/>
                          <a:latin typeface="+mn-lt"/>
                          <a:ea typeface="+mn-ea"/>
                          <a:cs typeface="+mn-cs"/>
                        </a:rPr>
                        <a:t>唐丙寅</a:t>
                      </a:r>
                      <a:endParaRPr lang="zh-CN" altLang="en-US" sz="1800" b="0" kern="1200" dirty="0">
                        <a:solidFill>
                          <a:schemeClr val="dk1"/>
                        </a:solidFill>
                        <a:latin typeface="+mn-lt"/>
                        <a:ea typeface="+mn-ea"/>
                        <a:cs typeface="+mn-cs"/>
                      </a:endParaRPr>
                    </a:p>
                  </a:txBody>
                  <a:tcPr/>
                </a:tc>
                <a:tc>
                  <a:txBody>
                    <a:bodyPr/>
                    <a:lstStyle/>
                    <a:p>
                      <a:pPr marL="0" algn="l" defTabSz="914400" rtl="0" fontAlgn="auto">
                        <a:lnSpc>
                          <a:spcPct val="120000"/>
                        </a:lnSpc>
                      </a:pPr>
                      <a:r>
                        <a:rPr lang="en-US" altLang="zh-CN" sz="1800" kern="1200">
                          <a:solidFill>
                            <a:schemeClr val="dk1"/>
                          </a:solidFill>
                          <a:effectLst/>
                          <a:latin typeface="+mn-lt"/>
                          <a:ea typeface="+mn-ea"/>
                          <a:cs typeface="+mn-cs"/>
                        </a:rPr>
                        <a:t>2015</a:t>
                      </a:r>
                      <a:endParaRPr lang="zh-CN" altLang="en-US" sz="1800" b="0" kern="1200" dirty="0">
                        <a:solidFill>
                          <a:schemeClr val="dk1"/>
                        </a:solidFill>
                        <a:latin typeface="+mn-lt"/>
                        <a:ea typeface="+mn-ea"/>
                        <a:cs typeface="+mn-cs"/>
                      </a:endParaRPr>
                    </a:p>
                  </a:txBody>
                  <a:tcPr/>
                </a:tc>
                <a:tc>
                  <a:txBody>
                    <a:bodyPr/>
                    <a:lstStyle/>
                    <a:p>
                      <a:pPr marL="0" algn="l" defTabSz="914400" rtl="0" fontAlgn="auto">
                        <a:lnSpc>
                          <a:spcPct val="120000"/>
                        </a:lnSpc>
                      </a:pPr>
                      <a:r>
                        <a:rPr lang="zh-CN" altLang="zh-CN" sz="1800" kern="1200">
                          <a:solidFill>
                            <a:schemeClr val="dk1"/>
                          </a:solidFill>
                          <a:effectLst/>
                          <a:latin typeface="+mn-lt"/>
                          <a:ea typeface="+mn-ea"/>
                          <a:cs typeface="+mn-cs"/>
                        </a:rPr>
                        <a:t>提出了一种基于非规则三角网（</a:t>
                      </a:r>
                      <a:r>
                        <a:rPr lang="en-US" altLang="zh-CN" sz="1800" kern="1200">
                          <a:solidFill>
                            <a:schemeClr val="dk1"/>
                          </a:solidFill>
                          <a:effectLst/>
                          <a:latin typeface="+mn-lt"/>
                          <a:ea typeface="+mn-ea"/>
                          <a:cs typeface="+mn-cs"/>
                        </a:rPr>
                        <a:t>TIN</a:t>
                      </a:r>
                      <a:r>
                        <a:rPr lang="zh-CN" altLang="zh-CN" sz="1800" kern="1200">
                          <a:solidFill>
                            <a:schemeClr val="dk1"/>
                          </a:solidFill>
                          <a:effectLst/>
                          <a:latin typeface="+mn-lt"/>
                          <a:ea typeface="+mn-ea"/>
                          <a:cs typeface="+mn-cs"/>
                        </a:rPr>
                        <a:t>）和角点网格（</a:t>
                      </a:r>
                      <a:r>
                        <a:rPr lang="en-US" altLang="zh-CN" sz="1800" kern="1200">
                          <a:solidFill>
                            <a:schemeClr val="dk1"/>
                          </a:solidFill>
                          <a:effectLst/>
                          <a:latin typeface="+mn-lt"/>
                          <a:ea typeface="+mn-ea"/>
                          <a:cs typeface="+mn-cs"/>
                        </a:rPr>
                        <a:t>CPG</a:t>
                      </a:r>
                      <a:r>
                        <a:rPr lang="zh-CN" altLang="zh-CN" sz="1800" kern="1200">
                          <a:solidFill>
                            <a:schemeClr val="dk1"/>
                          </a:solidFill>
                          <a:effectLst/>
                          <a:latin typeface="+mn-lt"/>
                          <a:ea typeface="+mn-ea"/>
                          <a:cs typeface="+mn-cs"/>
                        </a:rPr>
                        <a:t>）的混合空间数据模型</a:t>
                      </a:r>
                      <a:endParaRPr lang="zh-CN" altLang="en-US" sz="1800" b="0" kern="1200" dirty="0">
                        <a:solidFill>
                          <a:schemeClr val="dk1"/>
                        </a:solidFill>
                        <a:latin typeface="+mn-lt"/>
                        <a:ea typeface="+mn-ea"/>
                        <a:cs typeface="+mn-cs"/>
                      </a:endParaRPr>
                    </a:p>
                  </a:txBody>
                  <a:tcPr/>
                </a:tc>
                <a:extLst>
                  <a:ext uri="{0D108BD9-81ED-4DB2-BD59-A6C34878D82A}">
                    <a16:rowId xmlns:a16="http://schemas.microsoft.com/office/drawing/2014/main" val="10007"/>
                  </a:ext>
                </a:extLst>
              </a:tr>
              <a:tr h="370840">
                <a:tc>
                  <a:txBody>
                    <a:bodyPr/>
                    <a:lstStyle/>
                    <a:p>
                      <a:pPr marL="0" algn="l" defTabSz="914400" rtl="0" fontAlgn="auto">
                        <a:lnSpc>
                          <a:spcPct val="120000"/>
                        </a:lnSpc>
                      </a:pPr>
                      <a:r>
                        <a:rPr lang="zh-CN" altLang="zh-CN" sz="1800" kern="1200">
                          <a:solidFill>
                            <a:schemeClr val="dk1"/>
                          </a:solidFill>
                          <a:effectLst/>
                          <a:latin typeface="+mn-lt"/>
                          <a:ea typeface="+mn-ea"/>
                          <a:cs typeface="+mn-cs"/>
                        </a:rPr>
                        <a:t>王丽芳</a:t>
                      </a:r>
                      <a:r>
                        <a:rPr lang="en-US" altLang="zh-CN" sz="1800" kern="1200">
                          <a:solidFill>
                            <a:schemeClr val="dk1"/>
                          </a:solidFill>
                          <a:effectLst/>
                          <a:latin typeface="+mn-lt"/>
                          <a:ea typeface="+mn-ea"/>
                          <a:cs typeface="+mn-cs"/>
                        </a:rPr>
                        <a:t>,</a:t>
                      </a:r>
                      <a:r>
                        <a:rPr lang="zh-CN" altLang="zh-CN" sz="1800" kern="1200">
                          <a:solidFill>
                            <a:schemeClr val="dk1"/>
                          </a:solidFill>
                          <a:effectLst/>
                          <a:latin typeface="+mn-lt"/>
                          <a:ea typeface="+mn-ea"/>
                          <a:cs typeface="+mn-cs"/>
                        </a:rPr>
                        <a:t>刘肖莉</a:t>
                      </a:r>
                      <a:r>
                        <a:rPr lang="en-US" altLang="zh-CN" sz="1800" kern="1200">
                          <a:solidFill>
                            <a:schemeClr val="dk1"/>
                          </a:solidFill>
                          <a:effectLst/>
                          <a:latin typeface="+mn-lt"/>
                          <a:ea typeface="+mn-ea"/>
                          <a:cs typeface="+mn-cs"/>
                        </a:rPr>
                        <a:t>,</a:t>
                      </a:r>
                      <a:r>
                        <a:rPr lang="zh-CN" altLang="en-US" sz="1800" b="0" kern="1200">
                          <a:solidFill>
                            <a:schemeClr val="dk1"/>
                          </a:solidFill>
                          <a:latin typeface="+mn-lt"/>
                          <a:ea typeface="+mn-ea"/>
                          <a:cs typeface="+mn-cs"/>
                        </a:rPr>
                        <a:t>等</a:t>
                      </a:r>
                      <a:endParaRPr lang="zh-CN" altLang="en-US" sz="1800" b="0" kern="1200" dirty="0">
                        <a:solidFill>
                          <a:schemeClr val="dk1"/>
                        </a:solidFill>
                        <a:latin typeface="+mn-lt"/>
                        <a:ea typeface="+mn-ea"/>
                        <a:cs typeface="+mn-cs"/>
                      </a:endParaRPr>
                    </a:p>
                  </a:txBody>
                  <a:tcPr/>
                </a:tc>
                <a:tc>
                  <a:txBody>
                    <a:bodyPr/>
                    <a:lstStyle/>
                    <a:p>
                      <a:pPr marL="0" algn="l" defTabSz="914400" rtl="0" fontAlgn="auto">
                        <a:lnSpc>
                          <a:spcPct val="120000"/>
                        </a:lnSpc>
                      </a:pPr>
                      <a:r>
                        <a:rPr lang="en-US" altLang="zh-CN" sz="1800" b="0" kern="1200">
                          <a:solidFill>
                            <a:schemeClr val="dk1"/>
                          </a:solidFill>
                          <a:latin typeface="+mn-lt"/>
                          <a:ea typeface="+mn-ea"/>
                          <a:cs typeface="+mn-cs"/>
                        </a:rPr>
                        <a:t>2024</a:t>
                      </a:r>
                      <a:endParaRPr lang="zh-CN" altLang="en-US" sz="1800" b="0" kern="1200" dirty="0">
                        <a:solidFill>
                          <a:schemeClr val="dk1"/>
                        </a:solidFill>
                        <a:latin typeface="+mn-lt"/>
                        <a:ea typeface="+mn-ea"/>
                        <a:cs typeface="+mn-cs"/>
                      </a:endParaRPr>
                    </a:p>
                  </a:txBody>
                  <a:tcPr/>
                </a:tc>
                <a:tc>
                  <a:txBody>
                    <a:bodyPr/>
                    <a:lstStyle/>
                    <a:p>
                      <a:pPr marL="0" algn="l" defTabSz="914400" rtl="0" fontAlgn="auto">
                        <a:lnSpc>
                          <a:spcPct val="120000"/>
                        </a:lnSpc>
                      </a:pPr>
                      <a:r>
                        <a:rPr lang="zh-CN" altLang="zh-CN" sz="1400" kern="1200">
                          <a:solidFill>
                            <a:schemeClr val="dk1"/>
                          </a:solidFill>
                          <a:effectLst/>
                          <a:latin typeface="+mn-lt"/>
                          <a:ea typeface="+mn-ea"/>
                          <a:cs typeface="+mn-cs"/>
                        </a:rPr>
                        <a:t>采用了一种基于贝叶斯</a:t>
                      </a:r>
                      <a:r>
                        <a:rPr lang="en-US" altLang="zh-CN" sz="1400" kern="1200">
                          <a:solidFill>
                            <a:schemeClr val="dk1"/>
                          </a:solidFill>
                          <a:effectLst/>
                          <a:latin typeface="+mn-lt"/>
                          <a:ea typeface="+mn-ea"/>
                          <a:cs typeface="+mn-cs"/>
                        </a:rPr>
                        <a:t>-</a:t>
                      </a:r>
                      <a:r>
                        <a:rPr lang="zh-CN" altLang="zh-CN" sz="1400" kern="1200">
                          <a:solidFill>
                            <a:schemeClr val="dk1"/>
                          </a:solidFill>
                          <a:effectLst/>
                          <a:latin typeface="+mn-lt"/>
                          <a:ea typeface="+mn-ea"/>
                          <a:cs typeface="+mn-cs"/>
                        </a:rPr>
                        <a:t>马尔科夫链蒙特卡洛方法的三维地质模型概率性推断框架，在协同克里金</a:t>
                      </a:r>
                      <a:r>
                        <a:rPr lang="en-US" altLang="zh-CN" sz="1400" kern="1200">
                          <a:solidFill>
                            <a:schemeClr val="dk1"/>
                          </a:solidFill>
                          <a:effectLst/>
                          <a:latin typeface="+mn-lt"/>
                          <a:ea typeface="+mn-ea"/>
                          <a:cs typeface="+mn-cs"/>
                        </a:rPr>
                        <a:t>(Cokriging)</a:t>
                      </a:r>
                      <a:r>
                        <a:rPr lang="zh-CN" altLang="zh-CN" sz="1400" kern="1200">
                          <a:solidFill>
                            <a:schemeClr val="dk1"/>
                          </a:solidFill>
                          <a:effectLst/>
                          <a:latin typeface="+mn-lt"/>
                          <a:ea typeface="+mn-ea"/>
                          <a:cs typeface="+mn-cs"/>
                        </a:rPr>
                        <a:t>插值的三维地质隐式建模过程中，显式地考虑先验参数的不确定性，并将已有地质知识或地球物理勘探数据以似然函数的方式嵌入到推断框架中，来充分保证三维地质模型符合已有的地质知识</a:t>
                      </a:r>
                      <a:endParaRPr lang="zh-CN" altLang="en-US" sz="1400" b="0" kern="1200" dirty="0">
                        <a:solidFill>
                          <a:schemeClr val="dk1"/>
                        </a:solidFill>
                        <a:latin typeface="+mn-lt"/>
                        <a:ea typeface="+mn-ea"/>
                        <a:cs typeface="+mn-cs"/>
                      </a:endParaRP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形 3" descr="C:\Users\admin\Desktop\4a9ecee40c14459f9aaf9c3573199779.jpeg4a9ecee40c14459f9aaf9c3573199779"/>
          <p:cNvPicPr>
            <a:picLocks noChangeAspect="1"/>
          </p:cNvPicPr>
          <p:nvPr/>
        </p:nvPicPr>
        <p:blipFill>
          <a:blip r:embed="rId4"/>
          <a:srcRect/>
          <a:stretch>
            <a:fillRect/>
          </a:stretch>
        </p:blipFill>
        <p:spPr>
          <a:xfrm>
            <a:off x="10472520" y="1"/>
            <a:ext cx="1719479" cy="1690776"/>
          </a:xfrm>
          <a:prstGeom prst="rect">
            <a:avLst/>
          </a:prstGeom>
        </p:spPr>
      </p:pic>
      <p:cxnSp>
        <p:nvCxnSpPr>
          <p:cNvPr id="4" name="直接连接符 3"/>
          <p:cNvCxnSpPr/>
          <p:nvPr/>
        </p:nvCxnSpPr>
        <p:spPr>
          <a:xfrm>
            <a:off x="576580" y="783714"/>
            <a:ext cx="7215809" cy="0"/>
          </a:xfrm>
          <a:prstGeom prst="line">
            <a:avLst/>
          </a:prstGeom>
          <a:ln w="76200">
            <a:solidFill>
              <a:srgbClr val="9B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6580" y="125918"/>
            <a:ext cx="4506773" cy="521970"/>
          </a:xfrm>
          <a:prstGeom prst="rect">
            <a:avLst/>
          </a:prstGeom>
          <a:noFill/>
        </p:spPr>
        <p:txBody>
          <a:bodyPr wrap="square" rtlCol="0">
            <a:spAutoFit/>
          </a:bodyPr>
          <a:lstStyle/>
          <a:p>
            <a:pPr algn="l">
              <a:buClrTx/>
              <a:buSzTx/>
              <a:buFontTx/>
            </a:pPr>
            <a:r>
              <a:rPr lang="zh-CN" altLang="en-US" sz="2800" b="1" dirty="0">
                <a:solidFill>
                  <a:srgbClr val="9D0335"/>
                </a:solidFill>
                <a:sym typeface="+mn-ea"/>
              </a:rPr>
              <a:t>国内外研究现状</a:t>
            </a:r>
            <a:endParaRPr lang="zh-CN" altLang="en-US" sz="2800" b="1" dirty="0">
              <a:solidFill>
                <a:srgbClr val="9D0335"/>
              </a:solidFill>
            </a:endParaRPr>
          </a:p>
        </p:txBody>
      </p:sp>
      <p:sp>
        <p:nvSpPr>
          <p:cNvPr id="3" name="文本框 2"/>
          <p:cNvSpPr txBox="1"/>
          <p:nvPr/>
        </p:nvSpPr>
        <p:spPr>
          <a:xfrm>
            <a:off x="576580" y="929345"/>
            <a:ext cx="6094562" cy="830997"/>
          </a:xfrm>
          <a:prstGeom prst="rect">
            <a:avLst/>
          </a:prstGeom>
          <a:noFill/>
        </p:spPr>
        <p:txBody>
          <a:bodyPr wrap="square">
            <a:spAutoFit/>
          </a:bodyPr>
          <a:lstStyle/>
          <a:p>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2.2</a:t>
            </a:r>
            <a:r>
              <a:rPr lang="zh-CN" altLang="zh-CN" sz="1800">
                <a:effectLst/>
                <a:latin typeface="Arial" panose="020B0604020202020204" pitchFamily="34" charset="0"/>
                <a:ea typeface="黑体" panose="02010609060101010101" pitchFamily="49" charset="-122"/>
                <a:cs typeface="Arial" panose="020B0604020202020204" pitchFamily="34" charset="0"/>
              </a:rPr>
              <a:t>三维可视化平台研究现状</a:t>
            </a:r>
            <a:endParaRPr lang="zh-CN" altLang="zh-CN" sz="1800">
              <a:effectLst/>
              <a:latin typeface="宋体" panose="02010600030101010101" pitchFamily="2" charset="-122"/>
              <a:ea typeface="宋体" panose="02010600030101010101" pitchFamily="2" charset="-122"/>
              <a:cs typeface="宋体" panose="02010600030101010101" pitchFamily="2" charset="-122"/>
            </a:endParaRPr>
          </a:p>
          <a:p>
            <a:endParaRPr lang="zh-CN" altLang="zh-CN" sz="24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 name="表格 11"/>
          <p:cNvGraphicFramePr>
            <a:graphicFrameLocks noGrp="1"/>
          </p:cNvGraphicFramePr>
          <p:nvPr>
            <p:custDataLst>
              <p:tags r:id="rId1"/>
            </p:custDataLst>
            <p:extLst>
              <p:ext uri="{D42A27DB-BD31-4B8C-83A1-F6EECF244321}">
                <p14:modId xmlns:p14="http://schemas.microsoft.com/office/powerpoint/2010/main" val="873932622"/>
              </p:ext>
            </p:extLst>
          </p:nvPr>
        </p:nvGraphicFramePr>
        <p:xfrm>
          <a:off x="576580" y="1456337"/>
          <a:ext cx="10690134" cy="5252048"/>
        </p:xfrm>
        <a:graphic>
          <a:graphicData uri="http://schemas.openxmlformats.org/drawingml/2006/table">
            <a:tbl>
              <a:tblPr firstRow="1" bandRow="1">
                <a:tableStyleId>{5C22544A-7EE6-4342-B048-85BDC9FD1C3A}</a:tableStyleId>
              </a:tblPr>
              <a:tblGrid>
                <a:gridCol w="1927134">
                  <a:extLst>
                    <a:ext uri="{9D8B030D-6E8A-4147-A177-3AD203B41FA5}">
                      <a16:colId xmlns:a16="http://schemas.microsoft.com/office/drawing/2014/main" val="20000"/>
                    </a:ext>
                  </a:extLst>
                </a:gridCol>
                <a:gridCol w="751115">
                  <a:extLst>
                    <a:ext uri="{9D8B030D-6E8A-4147-A177-3AD203B41FA5}">
                      <a16:colId xmlns:a16="http://schemas.microsoft.com/office/drawing/2014/main" val="20001"/>
                    </a:ext>
                  </a:extLst>
                </a:gridCol>
                <a:gridCol w="8011885">
                  <a:extLst>
                    <a:ext uri="{9D8B030D-6E8A-4147-A177-3AD203B41FA5}">
                      <a16:colId xmlns:a16="http://schemas.microsoft.com/office/drawing/2014/main" val="20002"/>
                    </a:ext>
                  </a:extLst>
                </a:gridCol>
              </a:tblGrid>
              <a:tr h="349965">
                <a:tc>
                  <a:txBody>
                    <a:bodyPr/>
                    <a:lstStyle/>
                    <a:p>
                      <a:pPr marL="0" algn="l" defTabSz="914400" rtl="0" eaLnBrk="1" latinLnBrk="0" hangingPunct="1"/>
                      <a:r>
                        <a:rPr lang="zh-CN" altLang="en-US" sz="1800" b="1" kern="1200" dirty="0">
                          <a:solidFill>
                            <a:schemeClr val="bg1"/>
                          </a:solidFill>
                          <a:latin typeface="+mn-lt"/>
                          <a:ea typeface="+mn-ea"/>
                          <a:cs typeface="+mn-cs"/>
                        </a:rPr>
                        <a:t>研究人员</a:t>
                      </a:r>
                    </a:p>
                  </a:txBody>
                  <a:tcPr>
                    <a:solidFill>
                      <a:srgbClr val="4472C4"/>
                    </a:solidFill>
                  </a:tcPr>
                </a:tc>
                <a:tc>
                  <a:txBody>
                    <a:bodyPr/>
                    <a:lstStyle/>
                    <a:p>
                      <a:pPr marL="0" algn="l" defTabSz="914400" rtl="0" eaLnBrk="1" latinLnBrk="0" hangingPunct="1"/>
                      <a:r>
                        <a:rPr lang="zh-CN" altLang="en-US" sz="1800" b="1" kern="1200" dirty="0">
                          <a:solidFill>
                            <a:schemeClr val="bg1"/>
                          </a:solidFill>
                          <a:latin typeface="+mn-lt"/>
                          <a:ea typeface="+mn-ea"/>
                          <a:cs typeface="+mn-cs"/>
                        </a:rPr>
                        <a:t>时间</a:t>
                      </a:r>
                    </a:p>
                  </a:txBody>
                  <a:tcPr>
                    <a:solidFill>
                      <a:srgbClr val="4472C4"/>
                    </a:solidFill>
                  </a:tcPr>
                </a:tc>
                <a:tc>
                  <a:txBody>
                    <a:bodyPr/>
                    <a:lstStyle/>
                    <a:p>
                      <a:pPr marL="0" algn="l" defTabSz="914400" rtl="0" eaLnBrk="1" latinLnBrk="0" hangingPunct="1"/>
                      <a:r>
                        <a:rPr lang="zh-CN" altLang="en-US" sz="1800" b="1" kern="1200" dirty="0">
                          <a:solidFill>
                            <a:schemeClr val="bg1"/>
                          </a:solidFill>
                          <a:latin typeface="+mn-lt"/>
                          <a:ea typeface="+mn-ea"/>
                          <a:cs typeface="+mn-cs"/>
                        </a:rPr>
                        <a:t>研究内容</a:t>
                      </a:r>
                    </a:p>
                  </a:txBody>
                  <a:tcPr>
                    <a:solidFill>
                      <a:srgbClr val="4472C4"/>
                    </a:solidFill>
                  </a:tcPr>
                </a:tc>
                <a:extLst>
                  <a:ext uri="{0D108BD9-81ED-4DB2-BD59-A6C34878D82A}">
                    <a16:rowId xmlns:a16="http://schemas.microsoft.com/office/drawing/2014/main" val="10000"/>
                  </a:ext>
                </a:extLst>
              </a:tr>
              <a:tr h="862928">
                <a:tc>
                  <a:txBody>
                    <a:bodyPr/>
                    <a:lstStyle/>
                    <a:p>
                      <a:pPr marL="0" algn="l" defTabSz="914400" rtl="0" eaLnBrk="1" latinLnBrk="0" hangingPunct="1"/>
                      <a:r>
                        <a:rPr lang="en-US" altLang="zh-CN" sz="1800" b="0" i="0" kern="1200">
                          <a:solidFill>
                            <a:schemeClr val="dk1"/>
                          </a:solidFill>
                          <a:effectLst/>
                          <a:latin typeface="+mn-lt"/>
                          <a:ea typeface="+mn-ea"/>
                          <a:cs typeface="+mn-cs"/>
                        </a:rPr>
                        <a:t>Gemcom </a:t>
                      </a:r>
                      <a:r>
                        <a:rPr lang="zh-CN" altLang="en-US" sz="1800" b="0" i="0" kern="1200">
                          <a:solidFill>
                            <a:schemeClr val="dk1"/>
                          </a:solidFill>
                          <a:effectLst/>
                          <a:latin typeface="+mn-lt"/>
                          <a:ea typeface="+mn-ea"/>
                          <a:cs typeface="+mn-cs"/>
                        </a:rPr>
                        <a:t>公司</a:t>
                      </a:r>
                      <a:endParaRPr lang="zh-CN" altLang="en-US" sz="1800" b="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b="0" kern="1200">
                          <a:solidFill>
                            <a:schemeClr val="dk1"/>
                          </a:solidFill>
                          <a:latin typeface="+mn-lt"/>
                          <a:ea typeface="+mn-ea"/>
                          <a:cs typeface="+mn-cs"/>
                        </a:rPr>
                        <a:t>1985</a:t>
                      </a:r>
                      <a:endParaRPr lang="en-US" altLang="zh-CN" sz="1800" b="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b="0" i="0" kern="1200">
                          <a:solidFill>
                            <a:schemeClr val="dk1"/>
                          </a:solidFill>
                          <a:effectLst/>
                          <a:latin typeface="+mn-lt"/>
                          <a:ea typeface="+mn-ea"/>
                          <a:cs typeface="+mn-cs"/>
                        </a:rPr>
                        <a:t>Surpac Vision</a:t>
                      </a:r>
                      <a:r>
                        <a:rPr lang="zh-CN" altLang="zh-CN" sz="1800" kern="1200">
                          <a:solidFill>
                            <a:schemeClr val="dk1"/>
                          </a:solidFill>
                          <a:effectLst/>
                          <a:latin typeface="+mn-lt"/>
                          <a:ea typeface="+mn-ea"/>
                          <a:cs typeface="+mn-cs"/>
                        </a:rPr>
                        <a:t>面向数字矿山，集成了矿产资源预估、矿产采集计划、矿产采集生产的各个阶段功能，并为用户提供了使用简单、功能丰富的二次开发函数库</a:t>
                      </a:r>
                      <a:endParaRPr lang="zh-CN" altLang="en-US" sz="1800" b="0" kern="1200" dirty="0">
                        <a:solidFill>
                          <a:schemeClr val="dk1"/>
                        </a:solidFill>
                        <a:latin typeface="+mn-lt"/>
                        <a:ea typeface="+mn-ea"/>
                        <a:cs typeface="+mn-cs"/>
                      </a:endParaRPr>
                    </a:p>
                  </a:txBody>
                  <a:tcPr/>
                </a:tc>
                <a:extLst>
                  <a:ext uri="{0D108BD9-81ED-4DB2-BD59-A6C34878D82A}">
                    <a16:rowId xmlns:a16="http://schemas.microsoft.com/office/drawing/2014/main" val="2355851191"/>
                  </a:ext>
                </a:extLst>
              </a:tr>
              <a:tr h="862928">
                <a:tc>
                  <a:txBody>
                    <a:bodyPr/>
                    <a:lstStyle/>
                    <a:p>
                      <a:pPr marL="0" algn="l" defTabSz="914400" rtl="0" eaLnBrk="1" latinLnBrk="0" hangingPunct="1"/>
                      <a:r>
                        <a:rPr lang="en-US" altLang="zh-CN" sz="1800" b="0" i="0" kern="1200">
                          <a:solidFill>
                            <a:schemeClr val="dk1"/>
                          </a:solidFill>
                          <a:effectLst/>
                          <a:latin typeface="+mn-lt"/>
                          <a:ea typeface="+mn-ea"/>
                          <a:cs typeface="+mn-cs"/>
                        </a:rPr>
                        <a:t>Will Schroeder</a:t>
                      </a:r>
                      <a:r>
                        <a:rPr lang="zh-CN" altLang="en-US" sz="1800" b="0" i="0" kern="1200">
                          <a:solidFill>
                            <a:schemeClr val="dk1"/>
                          </a:solidFill>
                          <a:effectLst/>
                          <a:latin typeface="+mn-lt"/>
                          <a:ea typeface="+mn-ea"/>
                          <a:cs typeface="+mn-cs"/>
                        </a:rPr>
                        <a:t>、</a:t>
                      </a:r>
                      <a:r>
                        <a:rPr lang="en-US" altLang="zh-CN" sz="1800" b="0" i="0" kern="1200">
                          <a:solidFill>
                            <a:schemeClr val="dk1"/>
                          </a:solidFill>
                          <a:effectLst/>
                          <a:latin typeface="+mn-lt"/>
                          <a:ea typeface="+mn-ea"/>
                          <a:cs typeface="+mn-cs"/>
                        </a:rPr>
                        <a:t>Ken Martin </a:t>
                      </a:r>
                      <a:r>
                        <a:rPr lang="zh-CN" altLang="en-US" sz="1800" b="0" i="0" kern="1200">
                          <a:solidFill>
                            <a:schemeClr val="dk1"/>
                          </a:solidFill>
                          <a:effectLst/>
                          <a:latin typeface="+mn-lt"/>
                          <a:ea typeface="+mn-ea"/>
                          <a:cs typeface="+mn-cs"/>
                        </a:rPr>
                        <a:t>和 </a:t>
                      </a:r>
                      <a:r>
                        <a:rPr lang="en-US" altLang="zh-CN" sz="1800" b="0" i="0" kern="1200">
                          <a:solidFill>
                            <a:schemeClr val="dk1"/>
                          </a:solidFill>
                          <a:effectLst/>
                          <a:latin typeface="+mn-lt"/>
                          <a:ea typeface="+mn-ea"/>
                          <a:cs typeface="+mn-cs"/>
                        </a:rPr>
                        <a:t>Bill Lorensen </a:t>
                      </a:r>
                      <a:r>
                        <a:rPr lang="zh-CN" altLang="en-US" sz="1800" b="0" i="0" kern="1200">
                          <a:solidFill>
                            <a:schemeClr val="dk1"/>
                          </a:solidFill>
                          <a:effectLst/>
                          <a:latin typeface="+mn-lt"/>
                          <a:ea typeface="+mn-ea"/>
                          <a:cs typeface="+mn-cs"/>
                        </a:rPr>
                        <a:t>等</a:t>
                      </a:r>
                      <a:endParaRPr lang="zh-CN" altLang="en-US" sz="1800" b="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b="0" kern="1200">
                          <a:solidFill>
                            <a:schemeClr val="dk1"/>
                          </a:solidFill>
                          <a:latin typeface="+mn-lt"/>
                          <a:ea typeface="+mn-ea"/>
                          <a:cs typeface="+mn-cs"/>
                        </a:rPr>
                        <a:t>1993</a:t>
                      </a:r>
                      <a:endParaRPr lang="en-US" altLang="zh-CN" sz="1800" b="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b="0" i="0" kern="1200">
                          <a:solidFill>
                            <a:schemeClr val="dk1"/>
                          </a:solidFill>
                          <a:effectLst/>
                          <a:latin typeface="+mn-lt"/>
                          <a:ea typeface="+mn-ea"/>
                          <a:cs typeface="+mn-cs"/>
                        </a:rPr>
                        <a:t>VTK </a:t>
                      </a:r>
                      <a:r>
                        <a:rPr lang="zh-CN" altLang="en-US" sz="1800" b="0" i="0" kern="1200">
                          <a:solidFill>
                            <a:schemeClr val="dk1"/>
                          </a:solidFill>
                          <a:effectLst/>
                          <a:latin typeface="+mn-lt"/>
                          <a:ea typeface="+mn-ea"/>
                          <a:cs typeface="+mn-cs"/>
                        </a:rPr>
                        <a:t>是一个开源的用于三维可视化的软件系统。它提供了丰富的功能和工具，用于处理和呈现各种类型的三维数据。</a:t>
                      </a:r>
                      <a:r>
                        <a:rPr lang="en-US" altLang="zh-CN" sz="1800" b="0" i="0" kern="1200">
                          <a:solidFill>
                            <a:schemeClr val="dk1"/>
                          </a:solidFill>
                          <a:effectLst/>
                          <a:latin typeface="+mn-lt"/>
                          <a:ea typeface="+mn-ea"/>
                          <a:cs typeface="+mn-cs"/>
                        </a:rPr>
                        <a:t>VTK </a:t>
                      </a:r>
                      <a:r>
                        <a:rPr lang="zh-CN" altLang="en-US" sz="1800" b="0" i="0" kern="1200">
                          <a:solidFill>
                            <a:schemeClr val="dk1"/>
                          </a:solidFill>
                          <a:effectLst/>
                          <a:latin typeface="+mn-lt"/>
                          <a:ea typeface="+mn-ea"/>
                          <a:cs typeface="+mn-cs"/>
                        </a:rPr>
                        <a:t>在科学研究、工程领域和医学图像处理等方面都得到了广泛的应用。</a:t>
                      </a:r>
                      <a:endParaRPr lang="zh-CN" altLang="en-US" sz="1800" b="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604050">
                <a:tc>
                  <a:txBody>
                    <a:bodyPr/>
                    <a:lstStyle/>
                    <a:p>
                      <a:pPr marL="0" algn="l" defTabSz="914400" rtl="0" eaLnBrk="1" latinLnBrk="0" hangingPunct="1"/>
                      <a:r>
                        <a:rPr lang="zh-CN" altLang="en-US" sz="1800" b="0" i="0" kern="1200">
                          <a:solidFill>
                            <a:schemeClr val="dk1"/>
                          </a:solidFill>
                          <a:effectLst/>
                          <a:latin typeface="+mn-lt"/>
                          <a:ea typeface="+mn-ea"/>
                          <a:cs typeface="+mn-cs"/>
                        </a:rPr>
                        <a:t>北京超图</a:t>
                      </a:r>
                      <a:endParaRPr lang="zh-CN" altLang="en-US" sz="1800" b="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b="0" kern="1200">
                          <a:solidFill>
                            <a:schemeClr val="dk1"/>
                          </a:solidFill>
                          <a:latin typeface="+mn-lt"/>
                          <a:ea typeface="+mn-ea"/>
                          <a:cs typeface="+mn-cs"/>
                        </a:rPr>
                        <a:t>1997</a:t>
                      </a:r>
                      <a:endParaRPr lang="en-US" altLang="zh-CN" sz="1800" b="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b="0" i="0" kern="1200">
                          <a:solidFill>
                            <a:schemeClr val="dk1"/>
                          </a:solidFill>
                          <a:effectLst/>
                          <a:latin typeface="+mn-lt"/>
                          <a:ea typeface="+mn-ea"/>
                          <a:cs typeface="+mn-cs"/>
                        </a:rPr>
                        <a:t>MapGIS </a:t>
                      </a:r>
                      <a:r>
                        <a:rPr lang="zh-CN" altLang="en-US" sz="1800" b="0" i="0" kern="1200">
                          <a:solidFill>
                            <a:schemeClr val="dk1"/>
                          </a:solidFill>
                          <a:effectLst/>
                          <a:latin typeface="+mn-lt"/>
                          <a:ea typeface="+mn-ea"/>
                          <a:cs typeface="+mn-cs"/>
                        </a:rPr>
                        <a:t>集成了地图制图、数据管理、空间分析、三维可视化等功能，广泛应用于城市规划、土地利用、资源管理、环境保护等领域。</a:t>
                      </a:r>
                      <a:endParaRPr lang="zh-CN" altLang="en-US" sz="1800" b="0" kern="1200" dirty="0">
                        <a:solidFill>
                          <a:schemeClr val="dk1"/>
                        </a:solidFill>
                        <a:latin typeface="+mn-lt"/>
                        <a:ea typeface="+mn-ea"/>
                        <a:cs typeface="+mn-cs"/>
                      </a:endParaRPr>
                    </a:p>
                  </a:txBody>
                  <a:tcPr/>
                </a:tc>
                <a:extLst>
                  <a:ext uri="{0D108BD9-81ED-4DB2-BD59-A6C34878D82A}">
                    <a16:rowId xmlns:a16="http://schemas.microsoft.com/office/drawing/2014/main" val="148376272"/>
                  </a:ext>
                </a:extLst>
              </a:tr>
              <a:tr h="862928">
                <a:tc>
                  <a:txBody>
                    <a:bodyPr/>
                    <a:lstStyle/>
                    <a:p>
                      <a:pPr marL="0" algn="l" defTabSz="914400" rtl="0" eaLnBrk="1" latinLnBrk="0" hangingPunct="1"/>
                      <a:r>
                        <a:rPr lang="zh-CN" altLang="en-US" sz="1800" b="0" i="0" kern="1200">
                          <a:solidFill>
                            <a:schemeClr val="dk1"/>
                          </a:solidFill>
                          <a:effectLst/>
                          <a:latin typeface="+mn-lt"/>
                          <a:ea typeface="+mn-ea"/>
                          <a:cs typeface="+mn-cs"/>
                        </a:rPr>
                        <a:t>中国科学院自动化研究所</a:t>
                      </a:r>
                      <a:endParaRPr lang="zh-CN" altLang="en-US" sz="1800" b="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b="0" kern="1200">
                          <a:solidFill>
                            <a:schemeClr val="dk1"/>
                          </a:solidFill>
                          <a:latin typeface="+mn-lt"/>
                          <a:ea typeface="+mn-ea"/>
                          <a:cs typeface="+mn-cs"/>
                        </a:rPr>
                        <a:t>2002</a:t>
                      </a:r>
                      <a:endParaRPr lang="en-US" altLang="zh-CN" sz="1800" b="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b="0" i="0" kern="1200">
                          <a:solidFill>
                            <a:schemeClr val="dk1"/>
                          </a:solidFill>
                          <a:effectLst/>
                          <a:latin typeface="+mn-lt"/>
                          <a:ea typeface="+mn-ea"/>
                          <a:cs typeface="+mn-cs"/>
                        </a:rPr>
                        <a:t>Easy3D </a:t>
                      </a:r>
                      <a:r>
                        <a:rPr lang="zh-CN" altLang="en-US" sz="1800" b="0" i="0" kern="1200">
                          <a:solidFill>
                            <a:schemeClr val="dk1"/>
                          </a:solidFill>
                          <a:effectLst/>
                          <a:latin typeface="+mn-lt"/>
                          <a:ea typeface="+mn-ea"/>
                          <a:cs typeface="+mn-cs"/>
                        </a:rPr>
                        <a:t>是中国科学院自动化研究所开发的一款三维可视化平台。它提供了丰富的可视化功能和工具，支持多种数据格式，可以用于科学研究、工程设计等领域。</a:t>
                      </a:r>
                      <a:endParaRPr lang="zh-CN" altLang="en-US" sz="1800" b="0" kern="1200" dirty="0">
                        <a:solidFill>
                          <a:schemeClr val="dk1"/>
                        </a:solidFill>
                        <a:latin typeface="+mn-lt"/>
                        <a:ea typeface="+mn-ea"/>
                        <a:cs typeface="+mn-cs"/>
                      </a:endParaRPr>
                    </a:p>
                  </a:txBody>
                  <a:tcPr/>
                </a:tc>
                <a:extLst>
                  <a:ext uri="{0D108BD9-81ED-4DB2-BD59-A6C34878D82A}">
                    <a16:rowId xmlns:a16="http://schemas.microsoft.com/office/drawing/2014/main" val="1342891524"/>
                  </a:ext>
                </a:extLst>
              </a:tr>
              <a:tr h="281023">
                <a:tc>
                  <a:txBody>
                    <a:bodyPr/>
                    <a:lstStyle/>
                    <a:p>
                      <a:pPr marL="0" algn="l" defTabSz="914400" rtl="0" eaLnBrk="1" latinLnBrk="0" hangingPunct="1"/>
                      <a:r>
                        <a:rPr lang="zh-CN" altLang="en-US" sz="1800" b="0"/>
                        <a:t>北京龙软科技</a:t>
                      </a:r>
                      <a:endParaRPr lang="zh-CN" altLang="en-US" sz="1800" b="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b="0" kern="1200">
                          <a:solidFill>
                            <a:schemeClr val="dk1"/>
                          </a:solidFill>
                          <a:latin typeface="+mn-lt"/>
                          <a:ea typeface="+mn-ea"/>
                          <a:cs typeface="+mn-cs"/>
                        </a:rPr>
                        <a:t>2007</a:t>
                      </a:r>
                      <a:endParaRPr lang="en-US" altLang="zh-CN" sz="1800" b="0" kern="1200" dirty="0">
                        <a:solidFill>
                          <a:schemeClr val="dk1"/>
                        </a:solidFill>
                        <a:latin typeface="+mn-lt"/>
                        <a:ea typeface="+mn-ea"/>
                        <a:cs typeface="+mn-cs"/>
                      </a:endParaRPr>
                    </a:p>
                  </a:txBody>
                  <a:tcPr/>
                </a:tc>
                <a:tc>
                  <a:txBody>
                    <a:bodyPr/>
                    <a:lstStyle/>
                    <a:p>
                      <a:pPr marL="0" algn="l" defTabSz="914400" rtl="0" eaLnBrk="1" latinLnBrk="0" hangingPunct="1"/>
                      <a:r>
                        <a:rPr lang="zh-CN" altLang="en-US" sz="1800" b="0" i="0" kern="1200">
                          <a:solidFill>
                            <a:schemeClr val="dk1"/>
                          </a:solidFill>
                          <a:effectLst/>
                          <a:latin typeface="+mn-lt"/>
                          <a:ea typeface="+mn-ea"/>
                          <a:cs typeface="+mn-cs"/>
                        </a:rPr>
                        <a:t>基于</a:t>
                      </a:r>
                      <a:r>
                        <a:rPr lang="en-US" altLang="zh-CN" sz="1800" b="0" i="0" kern="1200">
                          <a:solidFill>
                            <a:schemeClr val="dk1"/>
                          </a:solidFill>
                          <a:effectLst/>
                          <a:latin typeface="+mn-lt"/>
                          <a:ea typeface="+mn-ea"/>
                          <a:cs typeface="+mn-cs"/>
                        </a:rPr>
                        <a:t>LongruanGIS3.0</a:t>
                      </a:r>
                      <a:r>
                        <a:rPr lang="zh-CN" altLang="en-US" sz="1800" b="0" i="0" kern="1200">
                          <a:solidFill>
                            <a:schemeClr val="dk1"/>
                          </a:solidFill>
                          <a:effectLst/>
                          <a:latin typeface="+mn-lt"/>
                          <a:ea typeface="+mn-ea"/>
                          <a:cs typeface="+mn-cs"/>
                        </a:rPr>
                        <a:t>的开发，推出了三维可视化与虚拟现实系统、采矿设计系统、调度管理系统、灾害预警系统等</a:t>
                      </a:r>
                      <a:endParaRPr lang="zh-CN" altLang="en-US" sz="1800" b="0" kern="1200" dirty="0">
                        <a:solidFill>
                          <a:schemeClr val="dk1"/>
                        </a:solidFill>
                        <a:latin typeface="+mn-lt"/>
                        <a:ea typeface="+mn-ea"/>
                        <a:cs typeface="+mn-cs"/>
                      </a:endParaRPr>
                    </a:p>
                  </a:txBody>
                  <a:tcPr/>
                </a:tc>
                <a:extLst>
                  <a:ext uri="{0D108BD9-81ED-4DB2-BD59-A6C34878D82A}">
                    <a16:rowId xmlns:a16="http://schemas.microsoft.com/office/drawing/2014/main" val="2463728683"/>
                  </a:ext>
                </a:extLst>
              </a:tr>
              <a:tr h="862928">
                <a:tc>
                  <a:txBody>
                    <a:bodyPr/>
                    <a:lstStyle/>
                    <a:p>
                      <a:pPr marL="0" algn="l" defTabSz="914400" rtl="0" eaLnBrk="1" latinLnBrk="0" hangingPunct="1"/>
                      <a:r>
                        <a:rPr lang="en-US" altLang="zh-CN" sz="1800" b="0" i="0" kern="1200">
                          <a:solidFill>
                            <a:schemeClr val="dk1"/>
                          </a:solidFill>
                          <a:effectLst/>
                          <a:latin typeface="+mn-lt"/>
                          <a:ea typeface="+mn-ea"/>
                          <a:cs typeface="+mn-cs"/>
                        </a:rPr>
                        <a:t>Kitware </a:t>
                      </a:r>
                      <a:r>
                        <a:rPr lang="zh-CN" altLang="en-US" sz="1800" b="0" i="0" kern="1200">
                          <a:solidFill>
                            <a:schemeClr val="dk1"/>
                          </a:solidFill>
                          <a:effectLst/>
                          <a:latin typeface="+mn-lt"/>
                          <a:ea typeface="+mn-ea"/>
                          <a:cs typeface="+mn-cs"/>
                        </a:rPr>
                        <a:t>公司</a:t>
                      </a:r>
                      <a:endParaRPr lang="zh-CN" altLang="en-US" sz="1800" b="0" kern="1200" dirty="0">
                        <a:solidFill>
                          <a:schemeClr val="dk1"/>
                        </a:solidFill>
                        <a:latin typeface="+mn-lt"/>
                        <a:ea typeface="+mn-ea"/>
                        <a:cs typeface="+mn-cs"/>
                      </a:endParaRPr>
                    </a:p>
                  </a:txBody>
                  <a:tcPr/>
                </a:tc>
                <a:tc>
                  <a:txBody>
                    <a:bodyPr/>
                    <a:lstStyle/>
                    <a:p>
                      <a:pPr marL="0" algn="l" defTabSz="914400" rtl="0" eaLnBrk="1" latinLnBrk="0" hangingPunct="1"/>
                      <a:r>
                        <a:rPr lang="en-US" altLang="zh-CN" sz="1800" b="0" kern="1200" dirty="0">
                          <a:solidFill>
                            <a:schemeClr val="dk1"/>
                          </a:solidFill>
                          <a:latin typeface="+mn-lt"/>
                          <a:ea typeface="+mn-ea"/>
                          <a:cs typeface="+mn-cs"/>
                        </a:rPr>
                        <a:t>2011</a:t>
                      </a:r>
                    </a:p>
                  </a:txBody>
                  <a:tcPr/>
                </a:tc>
                <a:tc>
                  <a:txBody>
                    <a:bodyPr/>
                    <a:lstStyle/>
                    <a:p>
                      <a:pPr marL="0" algn="l" defTabSz="914400" rtl="0" eaLnBrk="1" latinLnBrk="0" hangingPunct="1"/>
                      <a:r>
                        <a:rPr lang="en-US" altLang="zh-CN" sz="1800" b="0" i="0" kern="1200">
                          <a:solidFill>
                            <a:schemeClr val="dk1"/>
                          </a:solidFill>
                          <a:effectLst/>
                          <a:latin typeface="+mn-lt"/>
                          <a:ea typeface="+mn-ea"/>
                          <a:cs typeface="+mn-cs"/>
                        </a:rPr>
                        <a:t>ParaView </a:t>
                      </a:r>
                      <a:r>
                        <a:rPr lang="zh-CN" altLang="en-US" sz="1800" b="0" i="0" kern="1200">
                          <a:solidFill>
                            <a:schemeClr val="dk1"/>
                          </a:solidFill>
                          <a:effectLst/>
                          <a:latin typeface="+mn-lt"/>
                          <a:ea typeface="+mn-ea"/>
                          <a:cs typeface="+mn-cs"/>
                        </a:rPr>
                        <a:t>是基于 </a:t>
                      </a:r>
                      <a:r>
                        <a:rPr lang="en-US" altLang="zh-CN" sz="1800" b="0" i="0" kern="1200">
                          <a:solidFill>
                            <a:schemeClr val="dk1"/>
                          </a:solidFill>
                          <a:effectLst/>
                          <a:latin typeface="+mn-lt"/>
                          <a:ea typeface="+mn-ea"/>
                          <a:cs typeface="+mn-cs"/>
                        </a:rPr>
                        <a:t>VTK </a:t>
                      </a:r>
                      <a:r>
                        <a:rPr lang="zh-CN" altLang="en-US" sz="1800" b="0" i="0" kern="1200">
                          <a:solidFill>
                            <a:schemeClr val="dk1"/>
                          </a:solidFill>
                          <a:effectLst/>
                          <a:latin typeface="+mn-lt"/>
                          <a:ea typeface="+mn-ea"/>
                          <a:cs typeface="+mn-cs"/>
                        </a:rPr>
                        <a:t>开发的开源数据分析和可视化平台。它提供了用于可视化大型数据集的高性能工具，并支持并行计算。</a:t>
                      </a:r>
                      <a:r>
                        <a:rPr lang="en-US" altLang="zh-CN" sz="1800" b="0" i="0" kern="1200">
                          <a:solidFill>
                            <a:schemeClr val="dk1"/>
                          </a:solidFill>
                          <a:effectLst/>
                          <a:latin typeface="+mn-lt"/>
                          <a:ea typeface="+mn-ea"/>
                          <a:cs typeface="+mn-cs"/>
                        </a:rPr>
                        <a:t>ParaView </a:t>
                      </a:r>
                      <a:r>
                        <a:rPr lang="zh-CN" altLang="en-US" sz="1800" b="0" i="0" kern="1200">
                          <a:solidFill>
                            <a:schemeClr val="dk1"/>
                          </a:solidFill>
                          <a:effectLst/>
                          <a:latin typeface="+mn-lt"/>
                          <a:ea typeface="+mn-ea"/>
                          <a:cs typeface="+mn-cs"/>
                        </a:rPr>
                        <a:t>在地质勘探、气象学、流体动力学等领域广泛应用。</a:t>
                      </a:r>
                      <a:endParaRPr lang="zh-CN" altLang="en-US" sz="1800" b="0" kern="1200" dirty="0">
                        <a:solidFill>
                          <a:schemeClr val="dk1"/>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形 3" descr="C:\Users\admin\Desktop\4a9ecee40c14459f9aaf9c3573199779.jpeg4a9ecee40c14459f9aaf9c3573199779"/>
          <p:cNvPicPr>
            <a:picLocks noChangeAspect="1"/>
          </p:cNvPicPr>
          <p:nvPr/>
        </p:nvPicPr>
        <p:blipFill>
          <a:blip r:embed="rId3"/>
          <a:srcRect/>
          <a:stretch>
            <a:fillRect/>
          </a:stretch>
        </p:blipFill>
        <p:spPr>
          <a:xfrm>
            <a:off x="9876000" y="9000"/>
            <a:ext cx="2016125" cy="1982470"/>
          </a:xfrm>
          <a:prstGeom prst="rect">
            <a:avLst/>
          </a:prstGeom>
        </p:spPr>
      </p:pic>
      <p:grpSp>
        <p:nvGrpSpPr>
          <p:cNvPr id="14" name="组合 13"/>
          <p:cNvGrpSpPr/>
          <p:nvPr/>
        </p:nvGrpSpPr>
        <p:grpSpPr>
          <a:xfrm>
            <a:off x="0" y="0"/>
            <a:ext cx="4651513" cy="6858000"/>
            <a:chOff x="0" y="0"/>
            <a:chExt cx="4651513" cy="6858000"/>
          </a:xfrm>
          <a:solidFill>
            <a:srgbClr val="9B0000"/>
          </a:solidFill>
        </p:grpSpPr>
        <p:grpSp>
          <p:nvGrpSpPr>
            <p:cNvPr id="13" name="组合 12"/>
            <p:cNvGrpSpPr/>
            <p:nvPr/>
          </p:nvGrpSpPr>
          <p:grpSpPr>
            <a:xfrm>
              <a:off x="0" y="0"/>
              <a:ext cx="4651513" cy="6858000"/>
              <a:chOff x="0" y="0"/>
              <a:chExt cx="4651513" cy="6858000"/>
            </a:xfrm>
            <a:grpFill/>
          </p:grpSpPr>
          <p:sp>
            <p:nvSpPr>
              <p:cNvPr id="5" name="矩形 4"/>
              <p:cNvSpPr/>
              <p:nvPr/>
            </p:nvSpPr>
            <p:spPr>
              <a:xfrm>
                <a:off x="0" y="0"/>
                <a:ext cx="4651513" cy="6858000"/>
              </a:xfrm>
              <a:prstGeom prst="rect">
                <a:avLst/>
              </a:prstGeom>
              <a:solidFill>
                <a:srgbClr val="9D03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3595662" y="4081670"/>
                <a:ext cx="923330" cy="2544418"/>
              </a:xfrm>
              <a:prstGeom prst="rect">
                <a:avLst/>
              </a:prstGeom>
              <a:solidFill>
                <a:srgbClr val="9D0335"/>
              </a:solidFill>
            </p:spPr>
            <p:txBody>
              <a:bodyPr vert="eaVert" wrap="square" rtlCol="0">
                <a:spAutoFit/>
              </a:bodyPr>
              <a:lstStyle/>
              <a:p>
                <a:pPr algn="ctr"/>
                <a:r>
                  <a:rPr lang="en-US" altLang="zh-CN" sz="4800" b="1" dirty="0">
                    <a:solidFill>
                      <a:schemeClr val="bg1"/>
                    </a:solidFill>
                  </a:rPr>
                  <a:t>Content</a:t>
                </a:r>
                <a:endParaRPr lang="zh-CN" altLang="en-US" sz="4800" b="1" dirty="0">
                  <a:solidFill>
                    <a:schemeClr val="bg1"/>
                  </a:solidFill>
                </a:endParaRPr>
              </a:p>
            </p:txBody>
          </p:sp>
        </p:grpSp>
        <p:sp>
          <p:nvSpPr>
            <p:cNvPr id="7" name="矩形 6"/>
            <p:cNvSpPr/>
            <p:nvPr/>
          </p:nvSpPr>
          <p:spPr>
            <a:xfrm>
              <a:off x="803302" y="1777974"/>
              <a:ext cx="3045613" cy="1646581"/>
            </a:xfrm>
            <a:prstGeom prst="rect">
              <a:avLst/>
            </a:prstGeom>
            <a:solidFill>
              <a:srgbClr val="9D0335"/>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7200" b="1" dirty="0"/>
                <a:t>目录</a:t>
              </a:r>
            </a:p>
          </p:txBody>
        </p:sp>
      </p:grpSp>
      <p:cxnSp>
        <p:nvCxnSpPr>
          <p:cNvPr id="16" name="直接连接符 15"/>
          <p:cNvCxnSpPr/>
          <p:nvPr/>
        </p:nvCxnSpPr>
        <p:spPr>
          <a:xfrm>
            <a:off x="5745775" y="1714519"/>
            <a:ext cx="0" cy="3929380"/>
          </a:xfrm>
          <a:prstGeom prst="line">
            <a:avLst/>
          </a:prstGeom>
          <a:ln>
            <a:solidFill>
              <a:srgbClr val="9B0000"/>
            </a:solidFill>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5672750" y="2343804"/>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5672115" y="3248679"/>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5672115" y="4117994"/>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672115" y="5015884"/>
            <a:ext cx="146050" cy="146050"/>
          </a:xfrm>
          <a:prstGeom prst="ellipse">
            <a:avLst/>
          </a:prstGeom>
          <a:solidFill>
            <a:srgbClr val="9B0000"/>
          </a:solidFill>
          <a:ln>
            <a:solidFill>
              <a:srgbClr val="9B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993877" y="1777974"/>
            <a:ext cx="4651510" cy="4142105"/>
            <a:chOff x="11290" y="2411"/>
            <a:chExt cx="7097" cy="6523"/>
          </a:xfrm>
        </p:grpSpPr>
        <p:sp>
          <p:nvSpPr>
            <p:cNvPr id="28" name="文本框 27"/>
            <p:cNvSpPr txBox="1"/>
            <p:nvPr/>
          </p:nvSpPr>
          <p:spPr>
            <a:xfrm>
              <a:off x="11290" y="2411"/>
              <a:ext cx="7097" cy="725"/>
            </a:xfrm>
            <a:prstGeom prst="rect">
              <a:avLst/>
            </a:prstGeom>
            <a:noFill/>
          </p:spPr>
          <p:txBody>
            <a:bodyPr wrap="square" rtlCol="0">
              <a:spAutoFit/>
            </a:bodyPr>
            <a:lstStyle/>
            <a:p>
              <a:r>
                <a:rPr lang="en-US" altLang="zh-CN" sz="2400" b="1" dirty="0">
                  <a:sym typeface="+mn-ea"/>
                </a:rPr>
                <a:t>01 </a:t>
              </a:r>
              <a:r>
                <a:rPr lang="zh-CN" altLang="en-US" sz="2400" b="1" dirty="0">
                  <a:sym typeface="+mn-ea"/>
                </a:rPr>
                <a:t>选题背景、目的及意义</a:t>
              </a:r>
              <a:endParaRPr lang="zh-CN" altLang="en-US" sz="2400" b="1" dirty="0"/>
            </a:p>
          </p:txBody>
        </p:sp>
        <p:sp>
          <p:nvSpPr>
            <p:cNvPr id="30" name="文本框 29"/>
            <p:cNvSpPr txBox="1"/>
            <p:nvPr/>
          </p:nvSpPr>
          <p:spPr>
            <a:xfrm>
              <a:off x="11290" y="6321"/>
              <a:ext cx="5595" cy="725"/>
            </a:xfrm>
            <a:prstGeom prst="rect">
              <a:avLst/>
            </a:prstGeom>
            <a:noFill/>
          </p:spPr>
          <p:txBody>
            <a:bodyPr wrap="square" rtlCol="0">
              <a:spAutoFit/>
            </a:bodyPr>
            <a:lstStyle/>
            <a:p>
              <a:r>
                <a:rPr lang="en-US" altLang="zh-CN" sz="2400" b="1" dirty="0">
                  <a:sym typeface="+mn-ea"/>
                </a:rPr>
                <a:t>04 </a:t>
              </a:r>
              <a:r>
                <a:rPr lang="zh-CN" altLang="en-US" sz="2400" b="1" dirty="0">
                  <a:sym typeface="+mn-ea"/>
                </a:rPr>
                <a:t>创新点与难点</a:t>
              </a:r>
              <a:endParaRPr lang="zh-CN" altLang="en-US" sz="2400" b="1" dirty="0"/>
            </a:p>
          </p:txBody>
        </p:sp>
        <p:sp>
          <p:nvSpPr>
            <p:cNvPr id="31" name="文本框 30"/>
            <p:cNvSpPr txBox="1"/>
            <p:nvPr/>
          </p:nvSpPr>
          <p:spPr>
            <a:xfrm>
              <a:off x="11290" y="7625"/>
              <a:ext cx="6020" cy="1309"/>
            </a:xfrm>
            <a:prstGeom prst="rect">
              <a:avLst/>
            </a:prstGeom>
            <a:noFill/>
          </p:spPr>
          <p:txBody>
            <a:bodyPr wrap="square" rtlCol="0">
              <a:spAutoFit/>
            </a:bodyPr>
            <a:lstStyle/>
            <a:p>
              <a:r>
                <a:rPr lang="en-US" altLang="zh-CN" sz="2400" b="1" dirty="0"/>
                <a:t>05</a:t>
              </a:r>
              <a:r>
                <a:rPr lang="zh-CN" altLang="en-US" sz="2400" b="1" dirty="0"/>
                <a:t>工作进度安排与所需经费</a:t>
              </a:r>
            </a:p>
          </p:txBody>
        </p:sp>
        <p:sp>
          <p:nvSpPr>
            <p:cNvPr id="2" name="文本框 1"/>
            <p:cNvSpPr txBox="1"/>
            <p:nvPr/>
          </p:nvSpPr>
          <p:spPr>
            <a:xfrm>
              <a:off x="11290" y="3714"/>
              <a:ext cx="7097" cy="725"/>
            </a:xfrm>
            <a:prstGeom prst="rect">
              <a:avLst/>
            </a:prstGeom>
            <a:noFill/>
          </p:spPr>
          <p:txBody>
            <a:bodyPr wrap="square" rtlCol="0">
              <a:spAutoFit/>
            </a:bodyPr>
            <a:lstStyle/>
            <a:p>
              <a:r>
                <a:rPr lang="en-US" altLang="zh-CN" sz="2400" b="1" dirty="0">
                  <a:sym typeface="+mn-ea"/>
                </a:rPr>
                <a:t>02 </a:t>
              </a:r>
              <a:r>
                <a:rPr lang="zh-CN" altLang="en-US" sz="2400" b="1" dirty="0">
                  <a:sym typeface="+mn-ea"/>
                </a:rPr>
                <a:t>国内外研究现状</a:t>
              </a:r>
              <a:endParaRPr lang="zh-CN" altLang="en-US" sz="2400" b="1" dirty="0"/>
            </a:p>
          </p:txBody>
        </p:sp>
        <p:sp>
          <p:nvSpPr>
            <p:cNvPr id="8" name="文本框 7"/>
            <p:cNvSpPr txBox="1"/>
            <p:nvPr/>
          </p:nvSpPr>
          <p:spPr>
            <a:xfrm>
              <a:off x="11290" y="5018"/>
              <a:ext cx="7097" cy="725"/>
            </a:xfrm>
            <a:prstGeom prst="rect">
              <a:avLst/>
            </a:prstGeom>
            <a:noFill/>
          </p:spPr>
          <p:txBody>
            <a:bodyPr wrap="square" rtlCol="0">
              <a:spAutoFit/>
            </a:bodyPr>
            <a:lstStyle/>
            <a:p>
              <a:r>
                <a:rPr lang="en-US" altLang="zh-CN" sz="2400" b="1" dirty="0">
                  <a:solidFill>
                    <a:srgbClr val="9B0000"/>
                  </a:solidFill>
                  <a:sym typeface="+mn-ea"/>
                </a:rPr>
                <a:t>03 </a:t>
              </a:r>
              <a:r>
                <a:rPr lang="zh-CN" altLang="en-US" sz="2400" b="1" dirty="0">
                  <a:solidFill>
                    <a:srgbClr val="9B0000"/>
                  </a:solidFill>
                  <a:sym typeface="+mn-ea"/>
                </a:rPr>
                <a:t>研究内容、方法及技术路线</a:t>
              </a:r>
              <a:endParaRPr lang="zh-CN" altLang="en-US" sz="2400" b="1" dirty="0">
                <a:solidFill>
                  <a:srgbClr val="9B0000"/>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形 3" descr="C:\Users\admin\Desktop\4a9ecee40c14459f9aaf9c3573199779.jpeg4a9ecee40c14459f9aaf9c3573199779"/>
          <p:cNvPicPr>
            <a:picLocks noChangeAspect="1"/>
          </p:cNvPicPr>
          <p:nvPr/>
        </p:nvPicPr>
        <p:blipFill>
          <a:blip r:embed="rId3"/>
          <a:srcRect/>
          <a:stretch>
            <a:fillRect/>
          </a:stretch>
        </p:blipFill>
        <p:spPr>
          <a:xfrm>
            <a:off x="10472520" y="1"/>
            <a:ext cx="1719479" cy="1690776"/>
          </a:xfrm>
          <a:prstGeom prst="rect">
            <a:avLst/>
          </a:prstGeom>
        </p:spPr>
      </p:pic>
      <p:cxnSp>
        <p:nvCxnSpPr>
          <p:cNvPr id="4" name="直接连接符 3"/>
          <p:cNvCxnSpPr/>
          <p:nvPr/>
        </p:nvCxnSpPr>
        <p:spPr>
          <a:xfrm>
            <a:off x="576580" y="783714"/>
            <a:ext cx="7215809" cy="0"/>
          </a:xfrm>
          <a:prstGeom prst="line">
            <a:avLst/>
          </a:prstGeom>
          <a:ln w="76200">
            <a:solidFill>
              <a:srgbClr val="9B000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76580" y="125918"/>
            <a:ext cx="4506773" cy="521970"/>
          </a:xfrm>
          <a:prstGeom prst="rect">
            <a:avLst/>
          </a:prstGeom>
          <a:noFill/>
        </p:spPr>
        <p:txBody>
          <a:bodyPr wrap="square" rtlCol="0">
            <a:spAutoFit/>
          </a:bodyPr>
          <a:lstStyle/>
          <a:p>
            <a:r>
              <a:rPr lang="zh-CN" altLang="en-US" sz="2800" b="1" dirty="0">
                <a:solidFill>
                  <a:srgbClr val="9D0335"/>
                </a:solidFill>
              </a:rPr>
              <a:t>研究内容及研究方法</a:t>
            </a:r>
          </a:p>
        </p:txBody>
      </p:sp>
      <p:sp>
        <p:nvSpPr>
          <p:cNvPr id="7" name="文本框 6"/>
          <p:cNvSpPr txBox="1"/>
          <p:nvPr/>
        </p:nvSpPr>
        <p:spPr>
          <a:xfrm>
            <a:off x="576580" y="929345"/>
            <a:ext cx="6094562" cy="460375"/>
          </a:xfrm>
          <a:prstGeom prst="rect">
            <a:avLst/>
          </a:prstGeom>
          <a:noFill/>
        </p:spPr>
        <p:txBody>
          <a:bodyPr wrap="square">
            <a:spAutoFit/>
          </a:bodyPr>
          <a:lstStyle/>
          <a:p>
            <a:r>
              <a:rPr lang="en-US" altLang="zh-CN" sz="2400" kern="1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kern="100">
                <a:effectLst/>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400" kern="100">
                <a:effectLst/>
                <a:latin typeface="Times New Roman" panose="02020603050405020304" pitchFamily="18" charset="0"/>
                <a:ea typeface="宋体" panose="02010600030101010101" pitchFamily="2" charset="-122"/>
                <a:cs typeface="Times New Roman" panose="02020603050405020304" pitchFamily="18" charset="0"/>
              </a:rPr>
              <a:t>Delaunay</a:t>
            </a:r>
            <a:r>
              <a:rPr lang="zh-CN" altLang="en-US" sz="2400" kern="100">
                <a:effectLst/>
                <a:latin typeface="Times New Roman" panose="02020603050405020304" pitchFamily="18" charset="0"/>
                <a:ea typeface="宋体" panose="02010600030101010101" pitchFamily="2" charset="-122"/>
                <a:cs typeface="Times New Roman" panose="02020603050405020304" pitchFamily="18" charset="0"/>
              </a:rPr>
              <a:t>的三角网格刨分方法研究</a:t>
            </a:r>
            <a:endPar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p:cNvSpPr txBox="1"/>
          <p:nvPr/>
        </p:nvSpPr>
        <p:spPr>
          <a:xfrm>
            <a:off x="947469" y="1389720"/>
            <a:ext cx="10384790" cy="2853690"/>
          </a:xfrm>
          <a:prstGeom prst="rect">
            <a:avLst/>
          </a:prstGeom>
          <a:noFill/>
        </p:spPr>
        <p:txBody>
          <a:bodyPr wrap="square">
            <a:noAutofit/>
          </a:bodyPr>
          <a:lstStyle/>
          <a:p>
            <a:pPr algn="l">
              <a:lnSpc>
                <a:spcPct val="100000"/>
              </a:lnSpc>
              <a:buClrTx/>
              <a:buSzTx/>
              <a:buFontTx/>
              <a:buNone/>
            </a:pPr>
            <a:r>
              <a:rPr lang="zh-CN" altLang="en-US" sz="24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研究内容</a:t>
            </a:r>
          </a:p>
          <a:p>
            <a:pPr marL="342900" indent="-342900" algn="just">
              <a:lnSpc>
                <a:spcPct val="200000"/>
              </a:lnSpc>
              <a:buClrTx/>
              <a:buSzTx/>
              <a:buFont typeface="Arial" panose="020B0604020202020204" pitchFamily="34" charset="0"/>
              <a:buChar char="•"/>
            </a:pPr>
            <a:r>
              <a:rPr lang="zh-CN" altLang="en-US" sz="2000"/>
              <a:t>对常见的</a:t>
            </a:r>
            <a:r>
              <a:rPr lang="en-US" altLang="zh-CN" sz="2000"/>
              <a:t>Delaunay</a:t>
            </a:r>
            <a:r>
              <a:rPr lang="zh-CN" altLang="en-US" sz="2000"/>
              <a:t>三角刨分类型进行研究</a:t>
            </a:r>
            <a:endParaRPr lang="en-US" altLang="zh-CN" sz="2000"/>
          </a:p>
          <a:p>
            <a:pPr marL="342900" indent="-342900" algn="just">
              <a:lnSpc>
                <a:spcPct val="200000"/>
              </a:lnSpc>
              <a:buClrTx/>
              <a:buSzTx/>
              <a:buFont typeface="Arial" panose="020B0604020202020204" pitchFamily="34" charset="0"/>
              <a:buChar char="•"/>
            </a:pPr>
            <a:r>
              <a:rPr lang="zh-CN" altLang="en-US" sz="2000"/>
              <a:t>选取适配采集数据集的方法进行算法研究</a:t>
            </a:r>
          </a:p>
          <a:p>
            <a:pPr marL="342900" indent="-342900" algn="just">
              <a:lnSpc>
                <a:spcPct val="200000"/>
              </a:lnSpc>
              <a:buClrTx/>
              <a:buSzTx/>
              <a:buFont typeface="Arial" panose="020B0604020202020204" pitchFamily="34" charset="0"/>
              <a:buChar char="•"/>
            </a:pPr>
            <a:r>
              <a:rPr lang="zh-CN" altLang="en-US" sz="2000"/>
              <a:t>编写代码处理地质数据并生成可视化所需要的拓朴结构信息</a:t>
            </a:r>
            <a:endParaRPr lang="zh-CN" altLang="en-US" sz="2000" dirty="0">
              <a:sym typeface="+mn-ea"/>
            </a:endParaRPr>
          </a:p>
        </p:txBody>
      </p:sp>
      <p:sp>
        <p:nvSpPr>
          <p:cNvPr id="5" name="文本框 4"/>
          <p:cNvSpPr txBox="1"/>
          <p:nvPr/>
        </p:nvSpPr>
        <p:spPr>
          <a:xfrm>
            <a:off x="1020718" y="4515712"/>
            <a:ext cx="6094562" cy="460375"/>
          </a:xfrm>
          <a:prstGeom prst="rect">
            <a:avLst/>
          </a:prstGeom>
          <a:noFill/>
        </p:spPr>
        <p:txBody>
          <a:bodyPr wrap="square">
            <a:spAutoFit/>
          </a:bodyPr>
          <a:lstStyle/>
          <a:p>
            <a:pPr algn="l">
              <a:buClrTx/>
              <a:buSzTx/>
              <a:buFontTx/>
            </a:pPr>
            <a:r>
              <a:rPr lang="zh-CN" altLang="en-US" sz="2400" b="1"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关键点</a:t>
            </a:r>
          </a:p>
        </p:txBody>
      </p:sp>
      <p:cxnSp>
        <p:nvCxnSpPr>
          <p:cNvPr id="9" name="直接连接符 8"/>
          <p:cNvCxnSpPr>
            <a:cxnSpLocks/>
          </p:cNvCxnSpPr>
          <p:nvPr/>
        </p:nvCxnSpPr>
        <p:spPr>
          <a:xfrm flipV="1">
            <a:off x="692331" y="4143868"/>
            <a:ext cx="10807337" cy="99542"/>
          </a:xfrm>
          <a:prstGeom prst="line">
            <a:avLst/>
          </a:prstGeom>
          <a:ln w="28575">
            <a:solidFill>
              <a:srgbClr val="9B0000"/>
            </a:solidFill>
            <a:prstDash val="lgDash"/>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1183278" y="4914787"/>
            <a:ext cx="4655185" cy="88113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t>如何有效率的批量处理大规模网格数据</a:t>
            </a:r>
          </a:p>
          <a:p>
            <a:pPr marL="285750" indent="-285750">
              <a:lnSpc>
                <a:spcPct val="150000"/>
              </a:lnSpc>
              <a:buFont typeface="Arial" panose="020B0604020202020204" pitchFamily="34" charset="0"/>
              <a:buChar char="•"/>
            </a:pPr>
            <a:r>
              <a:rPr lang="zh-CN" altLang="en-US"/>
              <a:t>选取适配数据集的算法并实现</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a0e48463-e7a1-4329-8475-edcc5965805f"/>
  <p:tag name="COMMONDATA" val="eyJjb3VudCI6OSwiaGRpZCI6IjI0Yzc2YzA0MWFkNjRjNTAwMjE0ZWMyOGRkYTVlNzhjIiwidXNlckNvdW50Ijox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662.6393700787403,&quot;width&quot;:2707.8409448818898}"/>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01fe10ad-8c4e-4432-bf24-b2aec469947b}"/>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a586acdf-5c8e-4f5b-94d5-e0272a1abaf0}"/>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662.6393700787403,&quot;width&quot;:2707.8409448818898}"/>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cfaa72b8-cb99-4c60-ac83-1e901a718785}"/>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0865dcbf-dca3-4c71-97ad-4e0fe17e44c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TotalTime>
  <Words>2065</Words>
  <Application>Microsoft Office PowerPoint</Application>
  <PresentationFormat>宽屏</PresentationFormat>
  <Paragraphs>195</Paragraphs>
  <Slides>21</Slides>
  <Notes>21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Adobe 仿宋 Std R</vt:lpstr>
      <vt:lpstr>等线</vt:lpstr>
      <vt:lpstr>等线 Light</vt:lpstr>
      <vt:lpstr>宋体</vt:lpstr>
      <vt:lpstr>幼圆</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北京大学毕业答辩论文开题报告PPT模板</dc:title>
  <dc:creator>QUESHUNAN</dc:creator>
  <cp:lastModifiedBy>jw k</cp:lastModifiedBy>
  <cp:revision>167</cp:revision>
  <dcterms:created xsi:type="dcterms:W3CDTF">1900-01-01T00:00:00Z</dcterms:created>
  <dcterms:modified xsi:type="dcterms:W3CDTF">2024-03-04T15:01:26Z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2052-11.1.0.12763</vt:lpwstr>
  </property>
  <property fmtid="{D5CDD505-2E9C-101B-9397-08002B2CF9AE}" pid="3" name="KSOTemplateUUID">
    <vt:lpwstr>v1.0_mb_bYSo8QTYScMNgcufMCuklQ==</vt:lpwstr>
  </property>
  <property fmtid="{D5CDD505-2E9C-101B-9397-08002B2CF9AE}" pid="4" name="ICV">
    <vt:lpwstr>74400B67E7FC4E2C8B0D2648C66A2DE9</vt:lpwstr>
  </property>
</Properties>
</file>