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7" r:id="rId8"/>
    <p:sldId id="266" r:id="rId9"/>
    <p:sldId id="268" r:id="rId10"/>
    <p:sldId id="269" r:id="rId11"/>
    <p:sldId id="270" r:id="rId12"/>
    <p:sldId id="271" r:id="rId13"/>
    <p:sldId id="272" r:id="rId14"/>
    <p:sldId id="273" r:id="rId15"/>
    <p:sldId id="274" r:id="rId16"/>
    <p:sldId id="275" r:id="rId17"/>
    <p:sldId id="276"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9864" autoAdjust="0"/>
  </p:normalViewPr>
  <p:slideViewPr>
    <p:cSldViewPr snapToGrid="0">
      <p:cViewPr varScale="1">
        <p:scale>
          <a:sx n="53" d="100"/>
          <a:sy n="53" d="100"/>
        </p:scale>
        <p:origin x="117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E29FCA-01F4-4E5E-89EF-3BA61CF8C964}" type="datetimeFigureOut">
              <a:rPr lang="en-IN" smtClean="0"/>
              <a:t>30-08-2023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F46FB96-CA4A-484C-BC99-B0073FBDC7B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0819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E29FCA-01F4-4E5E-89EF-3BA61CF8C964}"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6FB96-CA4A-484C-BC99-B0073FBDC7B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406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E29FCA-01F4-4E5E-89EF-3BA61CF8C964}"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6FB96-CA4A-484C-BC99-B0073FBDC7B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975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E29FCA-01F4-4E5E-89EF-3BA61CF8C964}"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6FB96-CA4A-484C-BC99-B0073FBDC7B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393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E29FCA-01F4-4E5E-89EF-3BA61CF8C964}"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6FB96-CA4A-484C-BC99-B0073FBDC7B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2696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E29FCA-01F4-4E5E-89EF-3BA61CF8C964}"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46FB96-CA4A-484C-BC99-B0073FBDC7B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394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E29FCA-01F4-4E5E-89EF-3BA61CF8C964}" type="datetimeFigureOut">
              <a:rPr lang="en-IN" smtClean="0"/>
              <a:t>30-08-2023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46FB96-CA4A-484C-BC99-B0073FBDC7B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997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E29FCA-01F4-4E5E-89EF-3BA61CF8C964}" type="datetimeFigureOut">
              <a:rPr lang="en-IN" smtClean="0"/>
              <a:t>30-08-2023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46FB96-CA4A-484C-BC99-B0073FBDC7B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718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E29FCA-01F4-4E5E-89EF-3BA61CF8C964}" type="datetimeFigureOut">
              <a:rPr lang="en-IN" smtClean="0"/>
              <a:t>30-08-2023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46FB96-CA4A-484C-BC99-B0073FBDC7B7}" type="slidenum">
              <a:rPr lang="en-IN" smtClean="0"/>
              <a:t>‹#›</a:t>
            </a:fld>
            <a:endParaRPr lang="en-IN"/>
          </a:p>
        </p:txBody>
      </p:sp>
    </p:spTree>
    <p:extLst>
      <p:ext uri="{BB962C8B-B14F-4D97-AF65-F5344CB8AC3E}">
        <p14:creationId xmlns:p14="http://schemas.microsoft.com/office/powerpoint/2010/main" val="3917912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E29FCA-01F4-4E5E-89EF-3BA61CF8C964}"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46FB96-CA4A-484C-BC99-B0073FBDC7B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824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6E29FCA-01F4-4E5E-89EF-3BA61CF8C964}" type="datetimeFigureOut">
              <a:rPr lang="en-IN" smtClean="0"/>
              <a:t>30-08-2023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F46FB96-CA4A-484C-BC99-B0073FBDC7B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9516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6E29FCA-01F4-4E5E-89EF-3BA61CF8C964}" type="datetimeFigureOut">
              <a:rPr lang="en-IN" smtClean="0"/>
              <a:t>30-08-2023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F46FB96-CA4A-484C-BC99-B0073FBDC7B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59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6AE6F6B-8F42-B12A-DC74-7410743B7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252" y="144379"/>
            <a:ext cx="783405" cy="12416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C1A0CC0-CED8-CA88-D45B-21D8FBE8F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2697" y="144379"/>
            <a:ext cx="1848051" cy="7026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15A17A9-7A41-EB29-29D0-2D58B1438A89}"/>
              </a:ext>
            </a:extLst>
          </p:cNvPr>
          <p:cNvSpPr txBox="1"/>
          <p:nvPr/>
        </p:nvSpPr>
        <p:spPr>
          <a:xfrm>
            <a:off x="2877955" y="986392"/>
            <a:ext cx="6102416" cy="2031325"/>
          </a:xfrm>
          <a:prstGeom prst="rect">
            <a:avLst/>
          </a:prstGeom>
          <a:noFill/>
        </p:spPr>
        <p:txBody>
          <a:bodyPr wrap="square">
            <a:spAutoFit/>
          </a:bodyPr>
          <a:lstStyle/>
          <a:p>
            <a:pPr algn="ctr" rtl="0">
              <a:spcBef>
                <a:spcPts val="0"/>
              </a:spcBef>
              <a:spcAft>
                <a:spcPts val="0"/>
              </a:spcAft>
            </a:pPr>
            <a:r>
              <a:rPr lang="en-US" sz="1800" b="1" i="0" u="none" strike="noStrike" dirty="0">
                <a:solidFill>
                  <a:srgbClr val="000000"/>
                </a:solidFill>
                <a:effectLst/>
                <a:latin typeface="Arial Black" panose="020B0A04020102020204" pitchFamily="34" charset="0"/>
              </a:rPr>
              <a:t>INSTITUTE FOR ADVANCED COMPUTING</a:t>
            </a:r>
            <a:br>
              <a:rPr lang="en-US" sz="1800" b="1" i="0" u="none" strike="noStrike" dirty="0">
                <a:solidFill>
                  <a:srgbClr val="000000"/>
                </a:solidFill>
                <a:effectLst/>
                <a:latin typeface="Arial Black" panose="020B0A04020102020204" pitchFamily="34" charset="0"/>
              </a:rPr>
            </a:br>
            <a:r>
              <a:rPr lang="en-US" sz="1800" b="1" i="0" u="none" strike="noStrike" dirty="0">
                <a:solidFill>
                  <a:srgbClr val="000000"/>
                </a:solidFill>
                <a:effectLst/>
                <a:latin typeface="Arial Black" panose="020B0A04020102020204" pitchFamily="34" charset="0"/>
              </a:rPr>
              <a:t>AND</a:t>
            </a:r>
            <a:br>
              <a:rPr lang="en-US" sz="1800" b="0" i="0" u="none" strike="noStrike" dirty="0">
                <a:solidFill>
                  <a:srgbClr val="000000"/>
                </a:solidFill>
                <a:effectLst/>
                <a:latin typeface="Arial Black" panose="020B0A04020102020204" pitchFamily="34" charset="0"/>
              </a:rPr>
            </a:br>
            <a:r>
              <a:rPr lang="en-US" sz="1800" b="1" i="0" u="none" strike="noStrike" dirty="0">
                <a:solidFill>
                  <a:srgbClr val="000000"/>
                </a:solidFill>
                <a:effectLst/>
                <a:latin typeface="Arial Black" panose="020B0A04020102020204" pitchFamily="34" charset="0"/>
              </a:rPr>
              <a:t>  SOFTWARE DEVELOPMENT</a:t>
            </a:r>
            <a:br>
              <a:rPr lang="en-US" sz="1800" b="0" i="0" u="none" strike="noStrike" dirty="0">
                <a:solidFill>
                  <a:srgbClr val="000000"/>
                </a:solidFill>
                <a:effectLst/>
                <a:latin typeface="Arial Black" panose="020B0A04020102020204" pitchFamily="34" charset="0"/>
              </a:rPr>
            </a:br>
            <a:r>
              <a:rPr lang="en-US" sz="1800" b="1" i="0" u="none" strike="noStrike" dirty="0">
                <a:solidFill>
                  <a:srgbClr val="000000"/>
                </a:solidFill>
                <a:effectLst/>
                <a:latin typeface="Arial Black" panose="020B0A04020102020204" pitchFamily="34" charset="0"/>
              </a:rPr>
              <a:t>  AKURDI, PUNE</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 </a:t>
            </a:r>
            <a:endParaRPr lang="en-US" b="0" dirty="0">
              <a:effectLst/>
            </a:endParaRPr>
          </a:p>
          <a:p>
            <a:br>
              <a:rPr lang="en-US" dirty="0"/>
            </a:br>
            <a:endParaRPr lang="en-IN" dirty="0"/>
          </a:p>
        </p:txBody>
      </p:sp>
      <p:sp>
        <p:nvSpPr>
          <p:cNvPr id="7" name="TextBox 6">
            <a:extLst>
              <a:ext uri="{FF2B5EF4-FFF2-40B4-BE49-F238E27FC236}">
                <a16:creationId xmlns:a16="http://schemas.microsoft.com/office/drawing/2014/main" id="{ADE1B9DC-0D28-7910-1562-AF246A6E2AA0}"/>
              </a:ext>
            </a:extLst>
          </p:cNvPr>
          <p:cNvSpPr txBox="1"/>
          <p:nvPr/>
        </p:nvSpPr>
        <p:spPr>
          <a:xfrm>
            <a:off x="3051209" y="2494936"/>
            <a:ext cx="6102416" cy="923330"/>
          </a:xfrm>
          <a:prstGeom prst="rect">
            <a:avLst/>
          </a:prstGeom>
          <a:noFill/>
        </p:spPr>
        <p:txBody>
          <a:bodyPr wrap="square">
            <a:spAutoFit/>
          </a:bodyPr>
          <a:lstStyle/>
          <a:p>
            <a:pPr algn="ctr" rtl="0">
              <a:spcBef>
                <a:spcPts val="0"/>
              </a:spcBef>
              <a:spcAft>
                <a:spcPts val="0"/>
              </a:spcAft>
            </a:pPr>
            <a:r>
              <a:rPr lang="en-IN" b="1" dirty="0">
                <a:latin typeface="Arial Black" panose="020B0A04020102020204" pitchFamily="34" charset="0"/>
                <a:cs typeface="Arial" panose="020B0604020202020204" pitchFamily="34" charset="0"/>
              </a:rPr>
              <a:t>WEBSECBALANCER</a:t>
            </a:r>
            <a:r>
              <a:rPr lang="en-IN" b="1" i="0" dirty="0">
                <a:effectLst/>
                <a:latin typeface="Arial Black" panose="020B0A04020102020204" pitchFamily="34" charset="0"/>
                <a:cs typeface="Arial" panose="020B0604020202020204" pitchFamily="34" charset="0"/>
              </a:rPr>
              <a:t> USING DVWA</a:t>
            </a:r>
            <a:endParaRPr lang="en-US" b="1" dirty="0">
              <a:effectLst/>
              <a:latin typeface="Arial Black" panose="020B0A04020102020204" pitchFamily="34" charset="0"/>
              <a:cs typeface="Arial" panose="020B0604020202020204" pitchFamily="34" charset="0"/>
            </a:endParaRPr>
          </a:p>
          <a:p>
            <a:br>
              <a:rPr lang="en-US" dirty="0">
                <a:latin typeface="Arial Black" panose="020B0A04020102020204" pitchFamily="34" charset="0"/>
              </a:rPr>
            </a:br>
            <a:endParaRPr lang="en-IN" dirty="0">
              <a:latin typeface="Arial Black" panose="020B0A04020102020204" pitchFamily="34" charset="0"/>
            </a:endParaRPr>
          </a:p>
        </p:txBody>
      </p:sp>
      <p:sp>
        <p:nvSpPr>
          <p:cNvPr id="9" name="TextBox 8">
            <a:extLst>
              <a:ext uri="{FF2B5EF4-FFF2-40B4-BE49-F238E27FC236}">
                <a16:creationId xmlns:a16="http://schemas.microsoft.com/office/drawing/2014/main" id="{F40DAC92-05C6-498D-CD34-99BE8A5B3BCF}"/>
              </a:ext>
            </a:extLst>
          </p:cNvPr>
          <p:cNvSpPr txBox="1"/>
          <p:nvPr/>
        </p:nvSpPr>
        <p:spPr>
          <a:xfrm>
            <a:off x="664144" y="3418266"/>
            <a:ext cx="10530038" cy="2949525"/>
          </a:xfrm>
          <a:prstGeom prst="rect">
            <a:avLst/>
          </a:prstGeom>
          <a:noFill/>
        </p:spPr>
        <p:txBody>
          <a:bodyPr wrap="square">
            <a:spAutoFit/>
          </a:bodyPr>
          <a:lstStyle/>
          <a:p>
            <a:pPr algn="ctr" rtl="0">
              <a:spcBef>
                <a:spcPts val="0"/>
              </a:spcBef>
              <a:spcAft>
                <a:spcPts val="0"/>
              </a:spcAft>
            </a:pPr>
            <a:r>
              <a:rPr lang="en-IN" sz="1800" b="1" i="0" u="none" strike="noStrike" dirty="0">
                <a:solidFill>
                  <a:srgbClr val="000000"/>
                </a:solidFill>
                <a:effectLst/>
                <a:latin typeface="Arial Black" panose="020B0A04020102020204" pitchFamily="34" charset="0"/>
              </a:rPr>
              <a:t>     GROUP NO: </a:t>
            </a:r>
            <a:r>
              <a:rPr lang="en-IN" b="1" dirty="0">
                <a:solidFill>
                  <a:srgbClr val="000000"/>
                </a:solidFill>
                <a:latin typeface="Arial Black" panose="020B0A04020102020204" pitchFamily="34" charset="0"/>
              </a:rPr>
              <a:t>18</a:t>
            </a:r>
            <a:endParaRPr lang="en-IN" b="0" dirty="0">
              <a:effectLst/>
            </a:endParaRPr>
          </a:p>
          <a:p>
            <a:pPr marL="392430" algn="ctr" rtl="0">
              <a:spcBef>
                <a:spcPts val="1015"/>
              </a:spcBef>
              <a:spcAft>
                <a:spcPts val="0"/>
              </a:spcAft>
            </a:pPr>
            <a:r>
              <a:rPr lang="en-IN" b="1" dirty="0">
                <a:solidFill>
                  <a:srgbClr val="000000"/>
                </a:solidFill>
                <a:latin typeface="Arial Black" panose="020B0A04020102020204" pitchFamily="34" charset="0"/>
              </a:rPr>
              <a:t>Pratiksha Sonwane</a:t>
            </a:r>
            <a:r>
              <a:rPr lang="en-IN" sz="1800" b="1" i="0" u="none" strike="noStrike" dirty="0">
                <a:solidFill>
                  <a:srgbClr val="000000"/>
                </a:solidFill>
                <a:effectLst/>
                <a:latin typeface="Arial Black" panose="020B0A04020102020204" pitchFamily="34" charset="0"/>
              </a:rPr>
              <a:t> (233435)</a:t>
            </a:r>
          </a:p>
          <a:p>
            <a:pPr marL="392430" algn="ctr">
              <a:spcBef>
                <a:spcPts val="1015"/>
              </a:spcBef>
            </a:pPr>
            <a:r>
              <a:rPr lang="en-IN" b="1" dirty="0">
                <a:solidFill>
                  <a:srgbClr val="000000"/>
                </a:solidFill>
                <a:latin typeface="Arial Black" panose="020B0A04020102020204" pitchFamily="34" charset="0"/>
              </a:rPr>
              <a:t>Shobhana Undre</a:t>
            </a:r>
            <a:r>
              <a:rPr lang="en-IN" sz="1800" b="1" i="0" u="none" strike="noStrike" dirty="0">
                <a:solidFill>
                  <a:srgbClr val="000000"/>
                </a:solidFill>
                <a:effectLst/>
                <a:latin typeface="Arial Black" panose="020B0A04020102020204" pitchFamily="34" charset="0"/>
              </a:rPr>
              <a:t> (</a:t>
            </a:r>
            <a:r>
              <a:rPr lang="en-IN" b="1" dirty="0">
                <a:solidFill>
                  <a:srgbClr val="000000"/>
                </a:solidFill>
                <a:latin typeface="Arial Black" panose="020B0A04020102020204" pitchFamily="34" charset="0"/>
              </a:rPr>
              <a:t>233445</a:t>
            </a:r>
            <a:r>
              <a:rPr lang="en-IN" sz="1800" b="1" i="0" u="none" strike="noStrike" dirty="0">
                <a:solidFill>
                  <a:srgbClr val="000000"/>
                </a:solidFill>
                <a:effectLst/>
                <a:latin typeface="Arial Black" panose="020B0A04020102020204" pitchFamily="34" charset="0"/>
              </a:rPr>
              <a:t>)</a:t>
            </a:r>
            <a:endParaRPr lang="en-IN" b="0" dirty="0">
              <a:effectLst/>
            </a:endParaRPr>
          </a:p>
          <a:p>
            <a:pPr marL="392430" algn="ctr" rtl="0">
              <a:spcBef>
                <a:spcPts val="1015"/>
              </a:spcBef>
              <a:spcAft>
                <a:spcPts val="0"/>
              </a:spcAft>
            </a:pPr>
            <a:r>
              <a:rPr lang="en-IN" sz="1800" b="1" i="0" u="none" strike="noStrike" dirty="0">
                <a:solidFill>
                  <a:srgbClr val="000000"/>
                </a:solidFill>
                <a:effectLst/>
                <a:latin typeface="Arial Black" panose="020B0A04020102020204" pitchFamily="34" charset="0"/>
              </a:rPr>
              <a:t> </a:t>
            </a:r>
            <a:endParaRPr lang="en-IN" b="0" dirty="0">
              <a:effectLst/>
            </a:endParaRPr>
          </a:p>
          <a:p>
            <a:pPr marL="392430" rtl="0">
              <a:spcBef>
                <a:spcPts val="1015"/>
              </a:spcBef>
              <a:spcAft>
                <a:spcPts val="0"/>
              </a:spcAft>
            </a:pPr>
            <a:r>
              <a:rPr lang="en-IN" sz="1800" b="1" i="0" u="none" strike="noStrike" dirty="0">
                <a:solidFill>
                  <a:srgbClr val="000000"/>
                </a:solidFill>
                <a:effectLst/>
                <a:latin typeface="Arial Black" panose="020B0A04020102020204" pitchFamily="34" charset="0"/>
              </a:rPr>
              <a:t>CENTRE COORDINATOR                                              PROJECT GUIDE</a:t>
            </a:r>
            <a:endParaRPr lang="en-IN" b="0" dirty="0">
              <a:effectLst/>
            </a:endParaRPr>
          </a:p>
          <a:p>
            <a:pPr rtl="0">
              <a:spcBef>
                <a:spcPts val="1015"/>
              </a:spcBef>
              <a:spcAft>
                <a:spcPts val="0"/>
              </a:spcAft>
            </a:pPr>
            <a:r>
              <a:rPr lang="en-IN" sz="1800" b="1" i="0" u="none" strike="noStrike" dirty="0">
                <a:solidFill>
                  <a:srgbClr val="000000"/>
                </a:solidFill>
                <a:effectLst/>
                <a:latin typeface="Arial Black" panose="020B0A04020102020204" pitchFamily="34" charset="0"/>
              </a:rPr>
              <a:t>         Mr.</a:t>
            </a:r>
            <a:r>
              <a:rPr lang="en-IN" b="1" dirty="0">
                <a:solidFill>
                  <a:srgbClr val="000000"/>
                </a:solidFill>
                <a:latin typeface="Arial Black" panose="020B0A04020102020204" pitchFamily="34" charset="0"/>
              </a:rPr>
              <a:t>Rohit Puranik</a:t>
            </a:r>
            <a:r>
              <a:rPr lang="en-IN" sz="1800" b="1" i="0" u="none" strike="noStrike" dirty="0">
                <a:solidFill>
                  <a:srgbClr val="000000"/>
                </a:solidFill>
                <a:effectLst/>
                <a:latin typeface="Arial Black" panose="020B0A04020102020204" pitchFamily="34" charset="0"/>
              </a:rPr>
              <a:t>                                                         Mr. Kartik Awari</a:t>
            </a:r>
            <a:endParaRPr lang="en-IN" b="0" dirty="0">
              <a:effectLst/>
            </a:endParaRPr>
          </a:p>
          <a:p>
            <a:br>
              <a:rPr lang="en-IN" dirty="0"/>
            </a:br>
            <a:endParaRPr lang="en-IN" dirty="0"/>
          </a:p>
        </p:txBody>
      </p:sp>
    </p:spTree>
    <p:extLst>
      <p:ext uri="{BB962C8B-B14F-4D97-AF65-F5344CB8AC3E}">
        <p14:creationId xmlns:p14="http://schemas.microsoft.com/office/powerpoint/2010/main" val="1092940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59D62D-C93B-937A-9C79-E2FC7D2D0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4863" y="1209173"/>
            <a:ext cx="5378116" cy="4439653"/>
          </a:xfrm>
          <a:prstGeom prst="rect">
            <a:avLst/>
          </a:prstGeom>
        </p:spPr>
      </p:pic>
      <p:sp>
        <p:nvSpPr>
          <p:cNvPr id="4" name="TextBox 3">
            <a:extLst>
              <a:ext uri="{FF2B5EF4-FFF2-40B4-BE49-F238E27FC236}">
                <a16:creationId xmlns:a16="http://schemas.microsoft.com/office/drawing/2014/main" id="{0366E263-46A4-FB11-E1F1-00D394BAFA7D}"/>
              </a:ext>
            </a:extLst>
          </p:cNvPr>
          <p:cNvSpPr txBox="1"/>
          <p:nvPr/>
        </p:nvSpPr>
        <p:spPr>
          <a:xfrm>
            <a:off x="589547" y="348916"/>
            <a:ext cx="6737685" cy="369332"/>
          </a:xfrm>
          <a:prstGeom prst="rect">
            <a:avLst/>
          </a:prstGeom>
          <a:noFill/>
        </p:spPr>
        <p:txBody>
          <a:bodyPr wrap="square" rtlCol="0">
            <a:spAutoFit/>
          </a:bodyPr>
          <a:lstStyle/>
          <a:p>
            <a:r>
              <a:rPr lang="en-US" dirty="0"/>
              <a:t>Start the attack to </a:t>
            </a:r>
            <a:r>
              <a:rPr lang="en-US" dirty="0" err="1"/>
              <a:t>analyse</a:t>
            </a:r>
            <a:r>
              <a:rPr lang="en-US" dirty="0"/>
              <a:t>.</a:t>
            </a:r>
            <a:endParaRPr lang="en-IN" dirty="0"/>
          </a:p>
        </p:txBody>
      </p:sp>
      <p:pic>
        <p:nvPicPr>
          <p:cNvPr id="5" name="Picture 4">
            <a:extLst>
              <a:ext uri="{FF2B5EF4-FFF2-40B4-BE49-F238E27FC236}">
                <a16:creationId xmlns:a16="http://schemas.microsoft.com/office/drawing/2014/main" id="{B84BCD8D-6A67-8195-99C1-FCBE46ED8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021" y="1383630"/>
            <a:ext cx="5378116" cy="4090737"/>
          </a:xfrm>
          <a:prstGeom prst="rect">
            <a:avLst/>
          </a:prstGeom>
        </p:spPr>
      </p:pic>
    </p:spTree>
    <p:extLst>
      <p:ext uri="{BB962C8B-B14F-4D97-AF65-F5344CB8AC3E}">
        <p14:creationId xmlns:p14="http://schemas.microsoft.com/office/powerpoint/2010/main" val="334078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75EAAC-BCB3-248C-F4F4-16E17278F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337" y="1010653"/>
            <a:ext cx="9721516" cy="5269832"/>
          </a:xfrm>
          <a:prstGeom prst="rect">
            <a:avLst/>
          </a:prstGeom>
        </p:spPr>
      </p:pic>
      <p:sp>
        <p:nvSpPr>
          <p:cNvPr id="4" name="TextBox 3">
            <a:extLst>
              <a:ext uri="{FF2B5EF4-FFF2-40B4-BE49-F238E27FC236}">
                <a16:creationId xmlns:a16="http://schemas.microsoft.com/office/drawing/2014/main" id="{82517119-B79A-0A76-DB66-AC75B8F2B79B}"/>
              </a:ext>
            </a:extLst>
          </p:cNvPr>
          <p:cNvSpPr txBox="1"/>
          <p:nvPr/>
        </p:nvSpPr>
        <p:spPr>
          <a:xfrm>
            <a:off x="625642" y="372979"/>
            <a:ext cx="5197642" cy="369332"/>
          </a:xfrm>
          <a:prstGeom prst="rect">
            <a:avLst/>
          </a:prstGeom>
          <a:noFill/>
        </p:spPr>
        <p:txBody>
          <a:bodyPr wrap="square" rtlCol="0">
            <a:spAutoFit/>
          </a:bodyPr>
          <a:lstStyle/>
          <a:p>
            <a:r>
              <a:rPr lang="en-US" dirty="0" err="1"/>
              <a:t>Analyse</a:t>
            </a:r>
            <a:r>
              <a:rPr lang="en-US" dirty="0"/>
              <a:t> all the logs.</a:t>
            </a:r>
            <a:endParaRPr lang="en-IN" dirty="0"/>
          </a:p>
        </p:txBody>
      </p:sp>
    </p:spTree>
    <p:extLst>
      <p:ext uri="{BB962C8B-B14F-4D97-AF65-F5344CB8AC3E}">
        <p14:creationId xmlns:p14="http://schemas.microsoft.com/office/powerpoint/2010/main" val="534965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045D04-7449-4A3C-A7A4-516E23016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273" y="962525"/>
            <a:ext cx="8229600" cy="4764505"/>
          </a:xfrm>
          <a:prstGeom prst="rect">
            <a:avLst/>
          </a:prstGeom>
        </p:spPr>
      </p:pic>
      <p:sp>
        <p:nvSpPr>
          <p:cNvPr id="4" name="TextBox 3">
            <a:extLst>
              <a:ext uri="{FF2B5EF4-FFF2-40B4-BE49-F238E27FC236}">
                <a16:creationId xmlns:a16="http://schemas.microsoft.com/office/drawing/2014/main" id="{67304FF3-5BBF-9724-91CD-F26497295FAB}"/>
              </a:ext>
            </a:extLst>
          </p:cNvPr>
          <p:cNvSpPr txBox="1"/>
          <p:nvPr/>
        </p:nvSpPr>
        <p:spPr>
          <a:xfrm>
            <a:off x="348916" y="385011"/>
            <a:ext cx="4319337" cy="369332"/>
          </a:xfrm>
          <a:prstGeom prst="rect">
            <a:avLst/>
          </a:prstGeom>
          <a:noFill/>
        </p:spPr>
        <p:txBody>
          <a:bodyPr wrap="square" rtlCol="0">
            <a:spAutoFit/>
          </a:bodyPr>
          <a:lstStyle/>
          <a:p>
            <a:r>
              <a:rPr lang="en-US" dirty="0" err="1"/>
              <a:t>BruteForce</a:t>
            </a:r>
            <a:r>
              <a:rPr lang="en-US" dirty="0"/>
              <a:t> Attack will get successful.</a:t>
            </a:r>
            <a:endParaRPr lang="en-IN" dirty="0"/>
          </a:p>
        </p:txBody>
      </p:sp>
    </p:spTree>
    <p:extLst>
      <p:ext uri="{BB962C8B-B14F-4D97-AF65-F5344CB8AC3E}">
        <p14:creationId xmlns:p14="http://schemas.microsoft.com/office/powerpoint/2010/main" val="414381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16782-AF60-4BA4-969D-BB4CCBA13FA3}"/>
              </a:ext>
            </a:extLst>
          </p:cNvPr>
          <p:cNvSpPr txBox="1"/>
          <p:nvPr/>
        </p:nvSpPr>
        <p:spPr>
          <a:xfrm>
            <a:off x="577516" y="324852"/>
            <a:ext cx="7928810" cy="923330"/>
          </a:xfrm>
          <a:prstGeom prst="rect">
            <a:avLst/>
          </a:prstGeom>
          <a:noFill/>
        </p:spPr>
        <p:txBody>
          <a:bodyPr wrap="square" rtlCol="0">
            <a:spAutoFit/>
          </a:bodyPr>
          <a:lstStyle/>
          <a:p>
            <a:r>
              <a:rPr lang="en-US" dirty="0"/>
              <a:t>2. Command Injections.</a:t>
            </a:r>
          </a:p>
          <a:p>
            <a:endParaRPr lang="en-US" dirty="0"/>
          </a:p>
          <a:p>
            <a:r>
              <a:rPr lang="en-US" dirty="0"/>
              <a:t>We can set the security level at low, medium or impossible.</a:t>
            </a:r>
            <a:endParaRPr lang="en-IN" dirty="0"/>
          </a:p>
        </p:txBody>
      </p:sp>
      <p:pic>
        <p:nvPicPr>
          <p:cNvPr id="4" name="Picture 3">
            <a:extLst>
              <a:ext uri="{FF2B5EF4-FFF2-40B4-BE49-F238E27FC236}">
                <a16:creationId xmlns:a16="http://schemas.microsoft.com/office/drawing/2014/main" id="{E77A9F45-064D-4492-298A-C3E095C5692B}"/>
              </a:ext>
            </a:extLst>
          </p:cNvPr>
          <p:cNvPicPr>
            <a:picLocks noChangeAspect="1"/>
          </p:cNvPicPr>
          <p:nvPr/>
        </p:nvPicPr>
        <p:blipFill>
          <a:blip r:embed="rId2"/>
          <a:stretch>
            <a:fillRect/>
          </a:stretch>
        </p:blipFill>
        <p:spPr>
          <a:xfrm>
            <a:off x="962526" y="1624262"/>
            <a:ext cx="8657905" cy="4764505"/>
          </a:xfrm>
          <a:prstGeom prst="rect">
            <a:avLst/>
          </a:prstGeom>
        </p:spPr>
      </p:pic>
    </p:spTree>
    <p:extLst>
      <p:ext uri="{BB962C8B-B14F-4D97-AF65-F5344CB8AC3E}">
        <p14:creationId xmlns:p14="http://schemas.microsoft.com/office/powerpoint/2010/main" val="4241247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1DCBDC-8278-E1F5-6C44-4B8030F2EB2B}"/>
              </a:ext>
            </a:extLst>
          </p:cNvPr>
          <p:cNvPicPr>
            <a:picLocks noChangeAspect="1"/>
          </p:cNvPicPr>
          <p:nvPr/>
        </p:nvPicPr>
        <p:blipFill>
          <a:blip r:embed="rId2"/>
          <a:stretch>
            <a:fillRect/>
          </a:stretch>
        </p:blipFill>
        <p:spPr>
          <a:xfrm>
            <a:off x="372980" y="830179"/>
            <a:ext cx="9041066" cy="4788568"/>
          </a:xfrm>
          <a:prstGeom prst="rect">
            <a:avLst/>
          </a:prstGeom>
        </p:spPr>
      </p:pic>
    </p:spTree>
    <p:extLst>
      <p:ext uri="{BB962C8B-B14F-4D97-AF65-F5344CB8AC3E}">
        <p14:creationId xmlns:p14="http://schemas.microsoft.com/office/powerpoint/2010/main" val="3442290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E50B89-F0C2-084B-419D-C4D1154194FC}"/>
              </a:ext>
            </a:extLst>
          </p:cNvPr>
          <p:cNvSpPr txBox="1"/>
          <p:nvPr/>
        </p:nvSpPr>
        <p:spPr>
          <a:xfrm>
            <a:off x="276726" y="336884"/>
            <a:ext cx="8434137" cy="369332"/>
          </a:xfrm>
          <a:prstGeom prst="rect">
            <a:avLst/>
          </a:prstGeom>
          <a:noFill/>
        </p:spPr>
        <p:txBody>
          <a:bodyPr wrap="square" rtlCol="0">
            <a:spAutoFit/>
          </a:bodyPr>
          <a:lstStyle/>
          <a:p>
            <a:r>
              <a:rPr lang="en-US" dirty="0"/>
              <a:t>XXS (DOM)</a:t>
            </a:r>
            <a:endParaRPr lang="en-IN" dirty="0"/>
          </a:p>
        </p:txBody>
      </p:sp>
      <p:pic>
        <p:nvPicPr>
          <p:cNvPr id="4" name="Picture 3">
            <a:extLst>
              <a:ext uri="{FF2B5EF4-FFF2-40B4-BE49-F238E27FC236}">
                <a16:creationId xmlns:a16="http://schemas.microsoft.com/office/drawing/2014/main" id="{F4B1414D-5121-E271-5400-588AE60892A2}"/>
              </a:ext>
            </a:extLst>
          </p:cNvPr>
          <p:cNvPicPr>
            <a:picLocks noChangeAspect="1"/>
          </p:cNvPicPr>
          <p:nvPr/>
        </p:nvPicPr>
        <p:blipFill>
          <a:blip r:embed="rId2"/>
          <a:stretch>
            <a:fillRect/>
          </a:stretch>
        </p:blipFill>
        <p:spPr>
          <a:xfrm>
            <a:off x="276727" y="1082842"/>
            <a:ext cx="9649326" cy="5064097"/>
          </a:xfrm>
          <a:prstGeom prst="rect">
            <a:avLst/>
          </a:prstGeom>
        </p:spPr>
      </p:pic>
    </p:spTree>
    <p:extLst>
      <p:ext uri="{BB962C8B-B14F-4D97-AF65-F5344CB8AC3E}">
        <p14:creationId xmlns:p14="http://schemas.microsoft.com/office/powerpoint/2010/main" val="904356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350467-2B87-8A66-F841-2A64022BE48C}"/>
              </a:ext>
            </a:extLst>
          </p:cNvPr>
          <p:cNvPicPr>
            <a:picLocks noChangeAspect="1"/>
          </p:cNvPicPr>
          <p:nvPr/>
        </p:nvPicPr>
        <p:blipFill>
          <a:blip r:embed="rId2"/>
          <a:stretch>
            <a:fillRect/>
          </a:stretch>
        </p:blipFill>
        <p:spPr>
          <a:xfrm>
            <a:off x="950494" y="252664"/>
            <a:ext cx="8915105" cy="4426388"/>
          </a:xfrm>
          <a:prstGeom prst="rect">
            <a:avLst/>
          </a:prstGeom>
        </p:spPr>
      </p:pic>
      <p:sp>
        <p:nvSpPr>
          <p:cNvPr id="4" name="TextBox 3">
            <a:extLst>
              <a:ext uri="{FF2B5EF4-FFF2-40B4-BE49-F238E27FC236}">
                <a16:creationId xmlns:a16="http://schemas.microsoft.com/office/drawing/2014/main" id="{1BA52475-2547-672B-9B2F-65A3294BAC84}"/>
              </a:ext>
            </a:extLst>
          </p:cNvPr>
          <p:cNvSpPr txBox="1"/>
          <p:nvPr/>
        </p:nvSpPr>
        <p:spPr>
          <a:xfrm>
            <a:off x="360947" y="5089358"/>
            <a:ext cx="6497053" cy="369332"/>
          </a:xfrm>
          <a:prstGeom prst="rect">
            <a:avLst/>
          </a:prstGeom>
          <a:noFill/>
        </p:spPr>
        <p:txBody>
          <a:bodyPr wrap="square" rtlCol="0">
            <a:spAutoFit/>
          </a:bodyPr>
          <a:lstStyle/>
          <a:p>
            <a:r>
              <a:rPr lang="en-US" dirty="0"/>
              <a:t>These attacks we </a:t>
            </a:r>
            <a:r>
              <a:rPr lang="en-US" dirty="0" err="1"/>
              <a:t>performrd</a:t>
            </a:r>
            <a:r>
              <a:rPr lang="en-US" dirty="0"/>
              <a:t> using </a:t>
            </a:r>
            <a:r>
              <a:rPr lang="en-US" dirty="0" err="1"/>
              <a:t>dvwa</a:t>
            </a:r>
            <a:r>
              <a:rPr lang="en-US" dirty="0"/>
              <a:t>.</a:t>
            </a:r>
            <a:endParaRPr lang="en-IN" dirty="0"/>
          </a:p>
        </p:txBody>
      </p:sp>
    </p:spTree>
    <p:extLst>
      <p:ext uri="{BB962C8B-B14F-4D97-AF65-F5344CB8AC3E}">
        <p14:creationId xmlns:p14="http://schemas.microsoft.com/office/powerpoint/2010/main" val="2360201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D05E78-C146-C325-F863-E382EA25F0BD}"/>
              </a:ext>
            </a:extLst>
          </p:cNvPr>
          <p:cNvPicPr>
            <a:picLocks noChangeAspect="1"/>
          </p:cNvPicPr>
          <p:nvPr/>
        </p:nvPicPr>
        <p:blipFill>
          <a:blip r:embed="rId2"/>
          <a:stretch>
            <a:fillRect/>
          </a:stretch>
        </p:blipFill>
        <p:spPr>
          <a:xfrm>
            <a:off x="144379" y="1395663"/>
            <a:ext cx="5051447" cy="4435767"/>
          </a:xfrm>
          <a:prstGeom prst="rect">
            <a:avLst/>
          </a:prstGeom>
        </p:spPr>
      </p:pic>
      <p:pic>
        <p:nvPicPr>
          <p:cNvPr id="5" name="Picture 4">
            <a:extLst>
              <a:ext uri="{FF2B5EF4-FFF2-40B4-BE49-F238E27FC236}">
                <a16:creationId xmlns:a16="http://schemas.microsoft.com/office/drawing/2014/main" id="{56FA41CA-6C68-9BAD-6C29-EB0CCD4EB843}"/>
              </a:ext>
            </a:extLst>
          </p:cNvPr>
          <p:cNvPicPr>
            <a:picLocks noChangeAspect="1"/>
          </p:cNvPicPr>
          <p:nvPr/>
        </p:nvPicPr>
        <p:blipFill>
          <a:blip r:embed="rId3"/>
          <a:stretch>
            <a:fillRect/>
          </a:stretch>
        </p:blipFill>
        <p:spPr>
          <a:xfrm>
            <a:off x="5333999" y="897226"/>
            <a:ext cx="6713622" cy="4934204"/>
          </a:xfrm>
          <a:prstGeom prst="rect">
            <a:avLst/>
          </a:prstGeom>
        </p:spPr>
      </p:pic>
      <p:sp>
        <p:nvSpPr>
          <p:cNvPr id="6" name="TextBox 5">
            <a:extLst>
              <a:ext uri="{FF2B5EF4-FFF2-40B4-BE49-F238E27FC236}">
                <a16:creationId xmlns:a16="http://schemas.microsoft.com/office/drawing/2014/main" id="{C51B6CCF-F7B6-7694-16EC-385D2197E014}"/>
              </a:ext>
            </a:extLst>
          </p:cNvPr>
          <p:cNvSpPr txBox="1"/>
          <p:nvPr/>
        </p:nvSpPr>
        <p:spPr>
          <a:xfrm>
            <a:off x="144379" y="372979"/>
            <a:ext cx="6124074" cy="646331"/>
          </a:xfrm>
          <a:prstGeom prst="rect">
            <a:avLst/>
          </a:prstGeom>
          <a:noFill/>
        </p:spPr>
        <p:txBody>
          <a:bodyPr wrap="square" rtlCol="0">
            <a:spAutoFit/>
          </a:bodyPr>
          <a:lstStyle/>
          <a:p>
            <a:r>
              <a:rPr lang="en-IN" dirty="0"/>
              <a:t>Finally we have to make reports on vulnerabilities including following points.</a:t>
            </a:r>
          </a:p>
        </p:txBody>
      </p:sp>
    </p:spTree>
    <p:extLst>
      <p:ext uri="{BB962C8B-B14F-4D97-AF65-F5344CB8AC3E}">
        <p14:creationId xmlns:p14="http://schemas.microsoft.com/office/powerpoint/2010/main" val="3685304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8A89F28-7A01-DAA4-C4AB-5FD215C5D20B}"/>
              </a:ext>
            </a:extLst>
          </p:cNvPr>
          <p:cNvSpPr txBox="1"/>
          <p:nvPr/>
        </p:nvSpPr>
        <p:spPr>
          <a:xfrm>
            <a:off x="587142" y="366108"/>
            <a:ext cx="6102416" cy="1015663"/>
          </a:xfrm>
          <a:prstGeom prst="rect">
            <a:avLst/>
          </a:prstGeom>
          <a:noFill/>
        </p:spPr>
        <p:txBody>
          <a:bodyPr wrap="square">
            <a:spAutoFit/>
          </a:bodyPr>
          <a:lstStyle/>
          <a:p>
            <a:pPr rtl="0">
              <a:spcBef>
                <a:spcPts val="0"/>
              </a:spcBef>
              <a:spcAft>
                <a:spcPts val="0"/>
              </a:spcAft>
            </a:pPr>
            <a:r>
              <a:rPr lang="en-IN" sz="2400" b="0" i="0" u="none" strike="noStrike" dirty="0">
                <a:solidFill>
                  <a:srgbClr val="000000"/>
                </a:solidFill>
                <a:effectLst/>
                <a:latin typeface="Arial Black" panose="020B0A04020102020204" pitchFamily="34" charset="0"/>
              </a:rPr>
              <a:t>Conclusion</a:t>
            </a:r>
            <a:endParaRPr lang="en-IN" sz="2400" b="0" dirty="0">
              <a:effectLst/>
              <a:latin typeface="Arial Black" panose="020B0A04020102020204" pitchFamily="34" charset="0"/>
            </a:endParaRPr>
          </a:p>
          <a:p>
            <a:br>
              <a:rPr lang="en-IN" dirty="0"/>
            </a:br>
            <a:endParaRPr lang="en-IN" dirty="0"/>
          </a:p>
        </p:txBody>
      </p:sp>
      <p:sp>
        <p:nvSpPr>
          <p:cNvPr id="7" name="TextBox 6">
            <a:extLst>
              <a:ext uri="{FF2B5EF4-FFF2-40B4-BE49-F238E27FC236}">
                <a16:creationId xmlns:a16="http://schemas.microsoft.com/office/drawing/2014/main" id="{45F95BA8-B1A8-3C50-5FF8-8EBCF3A8AF87}"/>
              </a:ext>
            </a:extLst>
          </p:cNvPr>
          <p:cNvSpPr txBox="1"/>
          <p:nvPr/>
        </p:nvSpPr>
        <p:spPr>
          <a:xfrm>
            <a:off x="779646" y="1174282"/>
            <a:ext cx="10356783" cy="3416320"/>
          </a:xfrm>
          <a:prstGeom prst="rect">
            <a:avLst/>
          </a:prstGeom>
          <a:noFill/>
        </p:spPr>
        <p:txBody>
          <a:bodyPr wrap="square" rtlCol="0">
            <a:spAutoFit/>
          </a:bodyPr>
          <a:lstStyle/>
          <a:p>
            <a:pPr algn="l"/>
            <a:r>
              <a:rPr lang="en-US" i="0" u="none" strike="noStrike" baseline="0" dirty="0">
                <a:latin typeface="Arial" panose="020B0604020202020204" pitchFamily="34" charset="0"/>
                <a:cs typeface="Arial" panose="020B0604020202020204" pitchFamily="34" charset="0"/>
              </a:rPr>
              <a:t>The above project discusses potential benefits of introducing a DVWA for the purpose of detecting, preventing and eliminating malicious users’ behavior from external network. </a:t>
            </a:r>
            <a:r>
              <a:rPr lang="en-US" dirty="0">
                <a:latin typeface="Arial" panose="020B0604020202020204" pitchFamily="34" charset="0"/>
                <a:cs typeface="Arial" panose="020B0604020202020204" pitchFamily="34" charset="0"/>
              </a:rPr>
              <a:t>It helps to </a:t>
            </a:r>
            <a:r>
              <a:rPr lang="en-US" i="0" dirty="0">
                <a:effectLst/>
                <a:latin typeface="Arial" panose="020B0604020202020204" pitchFamily="34" charset="0"/>
                <a:cs typeface="Arial" panose="020B0604020202020204" pitchFamily="34" charset="0"/>
              </a:rPr>
              <a:t>understanding web application security by leveraging the controlled environment of Damn Vulnerable Web Application (DVWA) instances and implementing a load-balancing system, this project offers a range of benefits. The WebSecBalancer system itself serves as a model for resource optimization, showcasing how security testing loads can be effectively distributed across multiple instances. This architecture promotes efficient utilization of resources and accurate testing results, while also emphasizing the importance of load balancing in maintaining application availability and reliability.</a:t>
            </a:r>
          </a:p>
          <a:p>
            <a:pPr algn="l"/>
            <a:r>
              <a:rPr lang="en-US" i="0" dirty="0">
                <a:effectLst/>
                <a:latin typeface="Arial" panose="020B0604020202020204" pitchFamily="34" charset="0"/>
                <a:cs typeface="Arial" panose="020B0604020202020204" pitchFamily="34" charset="0"/>
              </a:rPr>
              <a:t>Furthermore, the project encourages collaboration among different components like the Load Balancer, Instance Manager, Test Orchestrator, and Results Aggregator.</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886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52B60D-B4E2-2F14-72BB-A593846727C9}"/>
              </a:ext>
            </a:extLst>
          </p:cNvPr>
          <p:cNvSpPr txBox="1"/>
          <p:nvPr/>
        </p:nvSpPr>
        <p:spPr>
          <a:xfrm>
            <a:off x="4985887" y="3167390"/>
            <a:ext cx="5765532" cy="523220"/>
          </a:xfrm>
          <a:prstGeom prst="rect">
            <a:avLst/>
          </a:prstGeom>
          <a:noFill/>
        </p:spPr>
        <p:txBody>
          <a:bodyPr wrap="square" rtlCol="0">
            <a:spAutoFit/>
          </a:bodyPr>
          <a:lstStyle/>
          <a:p>
            <a:r>
              <a:rPr lang="en-IN" sz="2800" b="1" dirty="0">
                <a:latin typeface="Arial Black" panose="020B0A04020102020204" pitchFamily="34" charset="0"/>
              </a:rPr>
              <a:t>THANK YOU.</a:t>
            </a:r>
          </a:p>
        </p:txBody>
      </p:sp>
    </p:spTree>
    <p:extLst>
      <p:ext uri="{BB962C8B-B14F-4D97-AF65-F5344CB8AC3E}">
        <p14:creationId xmlns:p14="http://schemas.microsoft.com/office/powerpoint/2010/main" val="2428230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197F2F-E4D1-7E34-7F73-4906C32FFBC4}"/>
              </a:ext>
            </a:extLst>
          </p:cNvPr>
          <p:cNvSpPr txBox="1"/>
          <p:nvPr/>
        </p:nvSpPr>
        <p:spPr>
          <a:xfrm>
            <a:off x="529390" y="212103"/>
            <a:ext cx="6102416" cy="1077218"/>
          </a:xfrm>
          <a:prstGeom prst="rect">
            <a:avLst/>
          </a:prstGeom>
          <a:noFill/>
        </p:spPr>
        <p:txBody>
          <a:bodyPr wrap="square">
            <a:spAutoFit/>
          </a:bodyPr>
          <a:lstStyle/>
          <a:p>
            <a:pPr rtl="0">
              <a:spcBef>
                <a:spcPts val="0"/>
              </a:spcBef>
              <a:spcAft>
                <a:spcPts val="0"/>
              </a:spcAft>
            </a:pPr>
            <a:r>
              <a:rPr lang="en-IN" sz="2800" dirty="0">
                <a:solidFill>
                  <a:srgbClr val="000000"/>
                </a:solidFill>
                <a:latin typeface="Arial Black" panose="020B0A04020102020204" pitchFamily="34" charset="0"/>
              </a:rPr>
              <a:t>I</a:t>
            </a:r>
            <a:r>
              <a:rPr lang="en-IN" sz="2800" b="0" i="0" u="none" strike="noStrike" dirty="0">
                <a:solidFill>
                  <a:srgbClr val="000000"/>
                </a:solidFill>
                <a:effectLst/>
                <a:latin typeface="Arial Black" panose="020B0A04020102020204" pitchFamily="34" charset="0"/>
              </a:rPr>
              <a:t>ntroduction</a:t>
            </a:r>
            <a:r>
              <a:rPr lang="en-IN" sz="1800" b="0" i="0" u="none" strike="noStrike" dirty="0">
                <a:solidFill>
                  <a:srgbClr val="000000"/>
                </a:solidFill>
                <a:effectLst/>
                <a:latin typeface="Calibri" panose="020F0502020204030204" pitchFamily="34" charset="0"/>
              </a:rPr>
              <a:t> </a:t>
            </a:r>
            <a:endParaRPr lang="en-IN" b="0" dirty="0">
              <a:effectLst/>
            </a:endParaRPr>
          </a:p>
          <a:p>
            <a:br>
              <a:rPr lang="en-IN" dirty="0"/>
            </a:br>
            <a:endParaRPr lang="en-IN" dirty="0"/>
          </a:p>
        </p:txBody>
      </p:sp>
      <p:sp>
        <p:nvSpPr>
          <p:cNvPr id="4" name="TextBox 3">
            <a:extLst>
              <a:ext uri="{FF2B5EF4-FFF2-40B4-BE49-F238E27FC236}">
                <a16:creationId xmlns:a16="http://schemas.microsoft.com/office/drawing/2014/main" id="{6D7F2C39-FCC8-32CC-4B92-CBBB3BE0DF3B}"/>
              </a:ext>
            </a:extLst>
          </p:cNvPr>
          <p:cNvSpPr txBox="1"/>
          <p:nvPr/>
        </p:nvSpPr>
        <p:spPr>
          <a:xfrm>
            <a:off x="442762" y="1058779"/>
            <a:ext cx="11357811" cy="3416320"/>
          </a:xfrm>
          <a:prstGeom prst="rect">
            <a:avLst/>
          </a:prstGeom>
          <a:noFill/>
        </p:spPr>
        <p:txBody>
          <a:bodyPr wrap="square" rtlCol="0">
            <a:spAutoFit/>
          </a:bodyPr>
          <a:lstStyle/>
          <a:p>
            <a:pPr marL="342900" indent="-342900">
              <a:buFont typeface="+mj-lt"/>
              <a:buAutoNum type="arabicPeriod"/>
            </a:pPr>
            <a:r>
              <a:rPr lang="en-US" b="0" i="0" dirty="0">
                <a:effectLst/>
                <a:latin typeface="Arial" panose="020B0604020202020204" pitchFamily="34" charset="0"/>
                <a:cs typeface="Arial" panose="020B0604020202020204" pitchFamily="34" charset="0"/>
              </a:rPr>
              <a:t>In a rapidly evolving digital landscape, the security of web applications cannot be compromised. That's where the WebSecBalancer steps in. </a:t>
            </a:r>
          </a:p>
          <a:p>
            <a:pPr marL="342900" indent="-342900">
              <a:buFont typeface="+mj-lt"/>
              <a:buAutoNum type="arabicPeriod"/>
            </a:pPr>
            <a:endParaRPr lang="en-US" sz="1800" b="0" i="0" u="none" strike="noStrike" baseline="0" dirty="0">
              <a:solidFill>
                <a:srgbClr val="000000"/>
              </a:solidFill>
              <a:latin typeface="Arial" panose="020B0604020202020204" pitchFamily="34" charset="0"/>
              <a:cs typeface="Arial" panose="020B0604020202020204" pitchFamily="34" charset="0"/>
            </a:endParaRPr>
          </a:p>
          <a:p>
            <a:pPr marL="342900" indent="-342900">
              <a:buFont typeface="+mj-lt"/>
              <a:buAutoNum type="arabicPeriod"/>
            </a:pPr>
            <a:r>
              <a:rPr lang="en-US" sz="1800" b="0" i="0" u="none" strike="noStrike" baseline="0" dirty="0">
                <a:solidFill>
                  <a:srgbClr val="000000"/>
                </a:solidFill>
                <a:latin typeface="Arial" panose="020B0604020202020204" pitchFamily="34" charset="0"/>
                <a:cs typeface="Arial" panose="020B0604020202020204" pitchFamily="34" charset="0"/>
              </a:rPr>
              <a:t>Recently, the revolutionary growth of web application usage started to increase in a large way which made the possibility of more web application weaknesses and vulnerabilities to appear and more infiltration attempts to happen on daily basis </a:t>
            </a:r>
            <a:endParaRPr lang="en-US" b="0" i="0" dirty="0">
              <a:effectLst/>
              <a:latin typeface="Arial" panose="020B0604020202020204" pitchFamily="34" charset="0"/>
              <a:cs typeface="Arial" panose="020B0604020202020204" pitchFamily="34" charset="0"/>
            </a:endParaRPr>
          </a:p>
          <a:p>
            <a:pPr marL="342900" indent="-342900">
              <a:buFont typeface="+mj-lt"/>
              <a:buAutoNum type="arabicPeriod"/>
            </a:pPr>
            <a:endParaRPr lang="en-US" b="0" i="0" dirty="0">
              <a:effectLst/>
              <a:latin typeface="Arial" panose="020B0604020202020204" pitchFamily="34" charset="0"/>
              <a:cs typeface="Arial" panose="020B0604020202020204" pitchFamily="34" charset="0"/>
            </a:endParaRPr>
          </a:p>
          <a:p>
            <a:pPr marL="342900" indent="-342900">
              <a:buFont typeface="+mj-lt"/>
              <a:buAutoNum type="arabicPeriod"/>
            </a:pPr>
            <a:r>
              <a:rPr lang="en-US" b="0" i="0" dirty="0">
                <a:effectLst/>
                <a:latin typeface="Arial" panose="020B0604020202020204" pitchFamily="34" charset="0"/>
                <a:cs typeface="Arial" panose="020B0604020202020204" pitchFamily="34" charset="0"/>
              </a:rPr>
              <a:t>This project is a convergence of two critical components: </a:t>
            </a:r>
            <a:r>
              <a:rPr lang="en-US" i="0" dirty="0">
                <a:effectLst/>
                <a:latin typeface="Arial" panose="020B0604020202020204" pitchFamily="34" charset="0"/>
                <a:cs typeface="Arial" panose="020B0604020202020204" pitchFamily="34" charset="0"/>
              </a:rPr>
              <a:t>web application security testing </a:t>
            </a:r>
            <a:r>
              <a:rPr lang="en-US" b="0" i="0" dirty="0">
                <a:effectLst/>
                <a:latin typeface="Arial" panose="020B0604020202020204" pitchFamily="34" charset="0"/>
                <a:cs typeface="Arial" panose="020B0604020202020204" pitchFamily="34" charset="0"/>
              </a:rPr>
              <a:t>and </a:t>
            </a:r>
            <a:r>
              <a:rPr lang="en-US" i="0" dirty="0">
                <a:effectLst/>
                <a:latin typeface="Arial" panose="020B0604020202020204" pitchFamily="34" charset="0"/>
                <a:cs typeface="Arial" panose="020B0604020202020204" pitchFamily="34" charset="0"/>
              </a:rPr>
              <a:t>load balancing. </a:t>
            </a:r>
          </a:p>
          <a:p>
            <a:pPr marL="342900" indent="-342900">
              <a:buFont typeface="+mj-lt"/>
              <a:buAutoNum type="arabicPeriod"/>
            </a:pPr>
            <a:endParaRPr lang="en-US" b="0" i="0" dirty="0">
              <a:effectLst/>
              <a:latin typeface="Arial" panose="020B0604020202020204" pitchFamily="34" charset="0"/>
              <a:cs typeface="Arial" panose="020B0604020202020204" pitchFamily="34" charset="0"/>
            </a:endParaRPr>
          </a:p>
          <a:p>
            <a:pPr marL="342900" indent="-342900">
              <a:buFont typeface="+mj-lt"/>
              <a:buAutoNum type="arabicPeriod"/>
            </a:pPr>
            <a:r>
              <a:rPr lang="en-US" b="0" i="0" dirty="0">
                <a:effectLst/>
                <a:latin typeface="Arial" panose="020B0604020202020204" pitchFamily="34" charset="0"/>
                <a:cs typeface="Arial" panose="020B0604020202020204" pitchFamily="34" charset="0"/>
              </a:rPr>
              <a:t>By synergizing these elements, we create a comprehensive system that not only exposes potential vulnerabilities but also optimizes application performance.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292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3C6122-8883-54C9-DB83-E18FE4F43A2C}"/>
              </a:ext>
            </a:extLst>
          </p:cNvPr>
          <p:cNvSpPr txBox="1"/>
          <p:nvPr/>
        </p:nvSpPr>
        <p:spPr>
          <a:xfrm>
            <a:off x="558266" y="306222"/>
            <a:ext cx="6102416" cy="461665"/>
          </a:xfrm>
          <a:prstGeom prst="rect">
            <a:avLst/>
          </a:prstGeom>
          <a:noFill/>
        </p:spPr>
        <p:txBody>
          <a:bodyPr wrap="square">
            <a:spAutoFit/>
          </a:bodyPr>
          <a:lstStyle/>
          <a:p>
            <a:r>
              <a:rPr lang="en-IN" sz="2400" b="0" i="0" u="none" strike="noStrike" dirty="0">
                <a:solidFill>
                  <a:srgbClr val="000000"/>
                </a:solidFill>
                <a:effectLst/>
                <a:latin typeface="Arial Black" panose="020B0A04020102020204" pitchFamily="34" charset="0"/>
              </a:rPr>
              <a:t>Purpose</a:t>
            </a:r>
            <a:endParaRPr lang="en-IN" sz="2400" dirty="0"/>
          </a:p>
        </p:txBody>
      </p:sp>
      <p:sp>
        <p:nvSpPr>
          <p:cNvPr id="7" name="TextBox 6">
            <a:extLst>
              <a:ext uri="{FF2B5EF4-FFF2-40B4-BE49-F238E27FC236}">
                <a16:creationId xmlns:a16="http://schemas.microsoft.com/office/drawing/2014/main" id="{74FB2514-3D2A-08A0-4CB6-05DB1BACFC0F}"/>
              </a:ext>
            </a:extLst>
          </p:cNvPr>
          <p:cNvSpPr txBox="1"/>
          <p:nvPr/>
        </p:nvSpPr>
        <p:spPr>
          <a:xfrm>
            <a:off x="760396" y="1001027"/>
            <a:ext cx="11251932" cy="5078313"/>
          </a:xfrm>
          <a:prstGeom prst="rect">
            <a:avLst/>
          </a:prstGeom>
          <a:noFill/>
        </p:spPr>
        <p:txBody>
          <a:bodyPr wrap="square" rtlCol="0">
            <a:spAutoFit/>
          </a:bodyPr>
          <a:lstStyle/>
          <a:p>
            <a:r>
              <a:rPr lang="en-US" b="0" i="0" dirty="0">
                <a:effectLst/>
                <a:latin typeface="Arial" panose="020B0604020202020204" pitchFamily="34" charset="0"/>
                <a:cs typeface="Arial" panose="020B0604020202020204" pitchFamily="34" charset="0"/>
              </a:rPr>
              <a:t>The purpose </a:t>
            </a:r>
            <a:r>
              <a:rPr lang="en-US" dirty="0">
                <a:latin typeface="Arial" panose="020B0604020202020204" pitchFamily="34" charset="0"/>
                <a:cs typeface="Arial" panose="020B0604020202020204" pitchFamily="34" charset="0"/>
              </a:rPr>
              <a:t>this </a:t>
            </a:r>
            <a:r>
              <a:rPr lang="en-US" b="0" i="0" dirty="0">
                <a:effectLst/>
                <a:latin typeface="Arial" panose="020B0604020202020204" pitchFamily="34" charset="0"/>
                <a:cs typeface="Arial" panose="020B0604020202020204" pitchFamily="34" charset="0"/>
              </a:rPr>
              <a:t>project is to create a controlled and educational environment for learning and practicing web application security testing. This project aims to achieve several goals such as :</a:t>
            </a:r>
          </a:p>
          <a:p>
            <a:endParaRPr lang="en-US" dirty="0">
              <a:latin typeface="Arial" panose="020B0604020202020204" pitchFamily="34" charset="0"/>
              <a:cs typeface="Arial" panose="020B0604020202020204" pitchFamily="34" charset="0"/>
            </a:endParaRPr>
          </a:p>
          <a:p>
            <a:pPr marL="342900" indent="-342900">
              <a:buFont typeface="+mj-lt"/>
              <a:buAutoNum type="arabicPeriod"/>
            </a:pPr>
            <a:r>
              <a:rPr lang="en-US" b="1" i="0" dirty="0">
                <a:effectLst/>
                <a:latin typeface="Arial" panose="020B0604020202020204" pitchFamily="34" charset="0"/>
                <a:cs typeface="Arial" panose="020B0604020202020204" pitchFamily="34" charset="0"/>
              </a:rPr>
              <a:t>Testing Techniques:</a:t>
            </a:r>
            <a:r>
              <a:rPr lang="en-US" b="0" i="0" dirty="0">
                <a:effectLst/>
                <a:latin typeface="Arial" panose="020B0604020202020204" pitchFamily="34" charset="0"/>
                <a:cs typeface="Arial" panose="020B0604020202020204" pitchFamily="34" charset="0"/>
              </a:rPr>
              <a:t> The project provides a space for experimenting with various security testing techniques.</a:t>
            </a:r>
          </a:p>
          <a:p>
            <a:pPr marL="342900" indent="-342900">
              <a:buFont typeface="+mj-lt"/>
              <a:buAutoNum type="arabicPeriod"/>
            </a:pPr>
            <a:endParaRPr lang="en-US" b="0" i="0" dirty="0">
              <a:effectLst/>
              <a:latin typeface="Arial" panose="020B0604020202020204" pitchFamily="34" charset="0"/>
              <a:cs typeface="Arial" panose="020B0604020202020204" pitchFamily="34" charset="0"/>
            </a:endParaRPr>
          </a:p>
          <a:p>
            <a:pPr marL="342900" indent="-342900">
              <a:buFont typeface="+mj-lt"/>
              <a:buAutoNum type="arabicPeriod"/>
            </a:pPr>
            <a:r>
              <a:rPr lang="en-US" b="1" i="0" dirty="0">
                <a:effectLst/>
                <a:latin typeface="Arial" panose="020B0604020202020204" pitchFamily="34" charset="0"/>
                <a:cs typeface="Arial" panose="020B0604020202020204" pitchFamily="34" charset="0"/>
              </a:rPr>
              <a:t>Safe Environment:</a:t>
            </a:r>
            <a:r>
              <a:rPr lang="en-US" b="0" i="0" dirty="0">
                <a:effectLst/>
                <a:latin typeface="Arial" panose="020B0604020202020204" pitchFamily="34" charset="0"/>
                <a:cs typeface="Arial" panose="020B0604020202020204" pitchFamily="34" charset="0"/>
              </a:rPr>
              <a:t> The isolated nature of the project ensures that any security testing carried out is contained within the controlled environment</a:t>
            </a:r>
            <a:r>
              <a:rPr lang="en-US" dirty="0">
                <a:latin typeface="Arial" panose="020B0604020202020204" pitchFamily="34" charset="0"/>
                <a:cs typeface="Arial" panose="020B0604020202020204" pitchFamily="34" charset="0"/>
              </a:rPr>
              <a:t>  .</a:t>
            </a:r>
          </a:p>
          <a:p>
            <a:pPr marL="342900" indent="-342900">
              <a:buFont typeface="+mj-lt"/>
              <a:buAutoNum type="arabicPeriod"/>
            </a:pPr>
            <a:endParaRPr lang="en-US" dirty="0">
              <a:latin typeface="Arial" panose="020B0604020202020204" pitchFamily="34" charset="0"/>
              <a:cs typeface="Arial" panose="020B0604020202020204" pitchFamily="34" charset="0"/>
            </a:endParaRPr>
          </a:p>
          <a:p>
            <a:pPr marL="342900" indent="-342900">
              <a:buFont typeface="+mj-lt"/>
              <a:buAutoNum type="arabicPeriod"/>
            </a:pPr>
            <a:r>
              <a:rPr lang="en-US" b="1" i="0" dirty="0">
                <a:effectLst/>
                <a:latin typeface="Arial" panose="020B0604020202020204" pitchFamily="34" charset="0"/>
                <a:cs typeface="Arial" panose="020B0604020202020204" pitchFamily="34" charset="0"/>
              </a:rPr>
              <a:t>Security Training:</a:t>
            </a:r>
            <a:r>
              <a:rPr lang="en-US" b="0" i="0" dirty="0">
                <a:effectLst/>
                <a:latin typeface="Arial" panose="020B0604020202020204" pitchFamily="34" charset="0"/>
                <a:cs typeface="Arial" panose="020B0604020202020204" pitchFamily="34" charset="0"/>
              </a:rPr>
              <a:t>  It allows to practice identifying vulnerabilities like SQL injection, cross-site scripting (XSS), and more in a safe and controlled environment.</a:t>
            </a:r>
            <a:r>
              <a:rPr lang="en-US" dirty="0">
                <a:latin typeface="Arial" panose="020B0604020202020204" pitchFamily="34" charset="0"/>
                <a:cs typeface="Arial" panose="020B0604020202020204" pitchFamily="34" charset="0"/>
              </a:rPr>
              <a:t> </a:t>
            </a:r>
          </a:p>
          <a:p>
            <a:pPr marL="342900" indent="-342900">
              <a:buFont typeface="+mj-lt"/>
              <a:buAutoNum type="arabicPeriod"/>
            </a:pPr>
            <a:endParaRPr lang="en-US" dirty="0">
              <a:latin typeface="Arial" panose="020B0604020202020204" pitchFamily="34" charset="0"/>
              <a:cs typeface="Arial" panose="020B0604020202020204" pitchFamily="34" charset="0"/>
            </a:endParaRPr>
          </a:p>
          <a:p>
            <a:pPr marL="342900" indent="-342900">
              <a:buFont typeface="+mj-lt"/>
              <a:buAutoNum type="arabicPeriod"/>
            </a:pPr>
            <a:r>
              <a:rPr lang="en-US" b="1" i="0" dirty="0">
                <a:effectLst/>
                <a:latin typeface="Arial" panose="020B0604020202020204" pitchFamily="34" charset="0"/>
                <a:cs typeface="Arial" panose="020B0604020202020204" pitchFamily="34" charset="0"/>
              </a:rPr>
              <a:t>Resource Optimization:</a:t>
            </a:r>
            <a:r>
              <a:rPr lang="en-US" b="0" i="0" dirty="0">
                <a:effectLst/>
                <a:latin typeface="Arial" panose="020B0604020202020204" pitchFamily="34" charset="0"/>
                <a:cs typeface="Arial" panose="020B0604020202020204" pitchFamily="34" charset="0"/>
              </a:rPr>
              <a:t>  The concept of a load-balanced system for security testing  shows how a testing load can be distributed across multiple instances to ensure accurate results without overwhelming any single instance.</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42900" indent="-342900">
              <a:buFont typeface="+mj-lt"/>
              <a:buAutoNum type="arabicPeriod"/>
            </a:pPr>
            <a:endParaRPr lang="en-US" b="0" i="0" dirty="0">
              <a:effectLst/>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3089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B4E5ED-2D0B-3203-1B5E-3BB6E0334AA0}"/>
              </a:ext>
            </a:extLst>
          </p:cNvPr>
          <p:cNvSpPr txBox="1"/>
          <p:nvPr/>
        </p:nvSpPr>
        <p:spPr>
          <a:xfrm>
            <a:off x="240633" y="135102"/>
            <a:ext cx="6102416" cy="1015663"/>
          </a:xfrm>
          <a:prstGeom prst="rect">
            <a:avLst/>
          </a:prstGeom>
          <a:noFill/>
        </p:spPr>
        <p:txBody>
          <a:bodyPr wrap="square">
            <a:spAutoFit/>
          </a:bodyPr>
          <a:lstStyle/>
          <a:p>
            <a:pPr rtl="0">
              <a:spcBef>
                <a:spcPts val="0"/>
              </a:spcBef>
              <a:spcAft>
                <a:spcPts val="0"/>
              </a:spcAft>
            </a:pPr>
            <a:r>
              <a:rPr lang="en-IN" sz="2400" b="0" i="0" u="none" strike="noStrike" dirty="0">
                <a:solidFill>
                  <a:srgbClr val="000000"/>
                </a:solidFill>
                <a:effectLst/>
                <a:latin typeface="Arial Black" panose="020B0A04020102020204" pitchFamily="34" charset="0"/>
              </a:rPr>
              <a:t>Requirement</a:t>
            </a:r>
            <a:r>
              <a:rPr lang="en-IN" sz="1400" b="1" i="0" u="none" strike="noStrike" dirty="0">
                <a:solidFill>
                  <a:srgbClr val="000000"/>
                </a:solidFill>
                <a:effectLst/>
                <a:latin typeface="Arial" panose="020B0604020202020204" pitchFamily="34" charset="0"/>
              </a:rPr>
              <a:t> </a:t>
            </a:r>
            <a:endParaRPr lang="en-IN" b="0" dirty="0">
              <a:effectLst/>
            </a:endParaRPr>
          </a:p>
          <a:p>
            <a:br>
              <a:rPr lang="en-IN" dirty="0"/>
            </a:br>
            <a:endParaRPr lang="en-IN" dirty="0"/>
          </a:p>
        </p:txBody>
      </p:sp>
      <p:sp>
        <p:nvSpPr>
          <p:cNvPr id="5" name="TextBox 4">
            <a:extLst>
              <a:ext uri="{FF2B5EF4-FFF2-40B4-BE49-F238E27FC236}">
                <a16:creationId xmlns:a16="http://schemas.microsoft.com/office/drawing/2014/main" id="{F68D92FE-BB41-21B2-26D1-584E28C21074}"/>
              </a:ext>
            </a:extLst>
          </p:cNvPr>
          <p:cNvSpPr txBox="1"/>
          <p:nvPr/>
        </p:nvSpPr>
        <p:spPr>
          <a:xfrm>
            <a:off x="1116531" y="1356854"/>
            <a:ext cx="4518956" cy="4570482"/>
          </a:xfrm>
          <a:prstGeom prst="rect">
            <a:avLst/>
          </a:prstGeom>
          <a:noFill/>
        </p:spPr>
        <p:txBody>
          <a:bodyPr wrap="square">
            <a:spAutoFit/>
          </a:bodyPr>
          <a:lstStyle/>
          <a:p>
            <a:pPr rtl="0">
              <a:spcBef>
                <a:spcPts val="0"/>
              </a:spcBef>
              <a:spcAft>
                <a:spcPts val="0"/>
              </a:spcAft>
            </a:pPr>
            <a:r>
              <a:rPr lang="en-IN" sz="2000" b="1" i="0" u="none" strike="noStrike" dirty="0">
                <a:solidFill>
                  <a:srgbClr val="000000"/>
                </a:solidFill>
                <a:effectLst/>
                <a:latin typeface="Arial Black" panose="020B0A04020102020204" pitchFamily="34" charset="0"/>
              </a:rPr>
              <a:t>Software</a:t>
            </a:r>
            <a:r>
              <a:rPr lang="en-IN" sz="3600" b="1" i="0" u="none" strike="noStrike" dirty="0">
                <a:solidFill>
                  <a:srgbClr val="000000"/>
                </a:solidFill>
                <a:effectLst/>
                <a:latin typeface="Times New Roman" panose="02020603050405020304" pitchFamily="18" charset="0"/>
              </a:rPr>
              <a:t>                           </a:t>
            </a:r>
          </a:p>
          <a:p>
            <a:pPr rtl="0">
              <a:spcBef>
                <a:spcPts val="0"/>
              </a:spcBef>
              <a:spcAft>
                <a:spcPts val="0"/>
              </a:spcAft>
            </a:pPr>
            <a:endParaRPr lang="en-IN" sz="3600" b="1" dirty="0">
              <a:solidFill>
                <a:srgbClr val="000000"/>
              </a:solidFill>
              <a:latin typeface="Times New Roman" panose="02020603050405020304" pitchFamily="18" charset="0"/>
            </a:endParaRPr>
          </a:p>
          <a:p>
            <a:pPr rtl="0">
              <a:spcBef>
                <a:spcPts val="0"/>
              </a:spcBef>
              <a:spcAft>
                <a:spcPts val="0"/>
              </a:spcAft>
            </a:pPr>
            <a:r>
              <a:rPr lang="en-IN" sz="1800" b="1" i="0" u="none" strike="noStrike" dirty="0">
                <a:solidFill>
                  <a:srgbClr val="000000"/>
                </a:solidFill>
                <a:effectLst/>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1. Operating system: Debian 10</a:t>
            </a:r>
          </a:p>
          <a:p>
            <a:pPr rtl="0" fontAlgn="base">
              <a:spcBef>
                <a:spcPts val="1800"/>
              </a:spcBef>
              <a:spcAft>
                <a:spcPts val="0"/>
              </a:spcAft>
              <a:buFont typeface="Arial" panose="020B0604020202020204" pitchFamily="34" charset="0"/>
              <a:buChar char="•"/>
            </a:pPr>
            <a:r>
              <a:rPr lang="en-IN" i="0" u="none" strike="noStrike" dirty="0">
                <a:solidFill>
                  <a:srgbClr val="000000"/>
                </a:solidFill>
                <a:effectLst/>
                <a:latin typeface="Arial" panose="020B0604020202020204" pitchFamily="34" charset="0"/>
                <a:cs typeface="Arial" panose="020B0604020202020204" pitchFamily="34" charset="0"/>
              </a:rPr>
              <a:t>2. </a:t>
            </a:r>
            <a:r>
              <a:rPr lang="en-IN" dirty="0">
                <a:solidFill>
                  <a:srgbClr val="000000"/>
                </a:solidFill>
                <a:latin typeface="Arial" panose="020B0604020202020204" pitchFamily="34" charset="0"/>
                <a:cs typeface="Arial" panose="020B0604020202020204" pitchFamily="34" charset="0"/>
              </a:rPr>
              <a:t>EC2 Instances</a:t>
            </a:r>
            <a:endParaRPr lang="en-IN" i="0" u="none" strike="noStrike" dirty="0">
              <a:solidFill>
                <a:srgbClr val="000000"/>
              </a:solidFill>
              <a:effectLst/>
              <a:latin typeface="Arial" panose="020B0604020202020204" pitchFamily="34" charset="0"/>
              <a:cs typeface="Arial" panose="020B0604020202020204" pitchFamily="34" charset="0"/>
            </a:endParaRPr>
          </a:p>
          <a:p>
            <a:pPr rtl="0" fontAlgn="base">
              <a:spcBef>
                <a:spcPts val="1800"/>
              </a:spcBef>
              <a:spcAft>
                <a:spcPts val="0"/>
              </a:spcAft>
              <a:buFont typeface="Arial" panose="020B0604020202020204" pitchFamily="34" charset="0"/>
              <a:buChar char="•"/>
            </a:pPr>
            <a:r>
              <a:rPr lang="en-IN" sz="1800" i="0" u="none" strike="noStrike" dirty="0">
                <a:solidFill>
                  <a:srgbClr val="000000"/>
                </a:solidFill>
                <a:effectLst/>
                <a:latin typeface="Arial" panose="020B0604020202020204" pitchFamily="34" charset="0"/>
                <a:cs typeface="Arial" panose="020B0604020202020204" pitchFamily="34" charset="0"/>
              </a:rPr>
              <a:t>3. </a:t>
            </a:r>
            <a:r>
              <a:rPr lang="en-IN" dirty="0">
                <a:solidFill>
                  <a:srgbClr val="000000"/>
                </a:solidFill>
                <a:latin typeface="Arial" panose="020B0604020202020204" pitchFamily="34" charset="0"/>
                <a:cs typeface="Arial" panose="020B0604020202020204" pitchFamily="34" charset="0"/>
              </a:rPr>
              <a:t>DVWA </a:t>
            </a:r>
            <a:endParaRPr lang="en-IN" sz="1800" i="0" u="none" strike="noStrike" dirty="0">
              <a:solidFill>
                <a:srgbClr val="000000"/>
              </a:solidFill>
              <a:effectLst/>
              <a:latin typeface="Arial" panose="020B0604020202020204" pitchFamily="34" charset="0"/>
              <a:cs typeface="Arial" panose="020B0604020202020204" pitchFamily="34" charset="0"/>
            </a:endParaRPr>
          </a:p>
          <a:p>
            <a:pPr rtl="0" fontAlgn="base">
              <a:spcBef>
                <a:spcPts val="1800"/>
              </a:spcBef>
              <a:spcAft>
                <a:spcPts val="0"/>
              </a:spcAft>
              <a:buFont typeface="Arial" panose="020B0604020202020204" pitchFamily="34" charset="0"/>
              <a:buChar char="•"/>
            </a:pPr>
            <a:r>
              <a:rPr lang="en-IN" sz="1800" i="0" u="none" strike="noStrike" dirty="0">
                <a:solidFill>
                  <a:srgbClr val="000000"/>
                </a:solidFill>
                <a:effectLst/>
                <a:latin typeface="Arial" panose="020B0604020202020204" pitchFamily="34" charset="0"/>
                <a:cs typeface="Arial" panose="020B0604020202020204" pitchFamily="34" charset="0"/>
              </a:rPr>
              <a:t>4. </a:t>
            </a:r>
            <a:r>
              <a:rPr lang="en-IN" dirty="0">
                <a:solidFill>
                  <a:srgbClr val="000000"/>
                </a:solidFill>
                <a:latin typeface="Arial" panose="020B0604020202020204" pitchFamily="34" charset="0"/>
                <a:cs typeface="Arial" panose="020B0604020202020204" pitchFamily="34" charset="0"/>
              </a:rPr>
              <a:t>Docker</a:t>
            </a:r>
            <a:endParaRPr lang="en-IN" sz="1800" i="0" u="none" strike="noStrike" dirty="0">
              <a:solidFill>
                <a:srgbClr val="000000"/>
              </a:solidFill>
              <a:effectLst/>
              <a:latin typeface="Arial" panose="020B0604020202020204" pitchFamily="34" charset="0"/>
              <a:cs typeface="Arial" panose="020B0604020202020204" pitchFamily="34" charset="0"/>
            </a:endParaRPr>
          </a:p>
          <a:p>
            <a:pPr rtl="0" fontAlgn="base">
              <a:spcBef>
                <a:spcPts val="1800"/>
              </a:spcBef>
              <a:spcAft>
                <a:spcPts val="0"/>
              </a:spcAft>
              <a:buFont typeface="Arial" panose="020B0604020202020204" pitchFamily="34" charset="0"/>
              <a:buChar char="•"/>
            </a:pPr>
            <a:r>
              <a:rPr lang="en-IN" sz="1800" i="0" u="none" strike="noStrike" dirty="0">
                <a:solidFill>
                  <a:srgbClr val="000000"/>
                </a:solidFill>
                <a:effectLst/>
                <a:latin typeface="Arial" panose="020B0604020202020204" pitchFamily="34" charset="0"/>
                <a:cs typeface="Arial" panose="020B0604020202020204" pitchFamily="34" charset="0"/>
              </a:rPr>
              <a:t>5. </a:t>
            </a:r>
            <a:r>
              <a:rPr lang="en-IN" dirty="0">
                <a:solidFill>
                  <a:srgbClr val="000000"/>
                </a:solidFill>
                <a:latin typeface="Arial" panose="020B0604020202020204" pitchFamily="34" charset="0"/>
                <a:cs typeface="Arial" panose="020B0604020202020204" pitchFamily="34" charset="0"/>
              </a:rPr>
              <a:t>HAProxy</a:t>
            </a:r>
          </a:p>
          <a:p>
            <a:pPr rtl="0" fontAlgn="base">
              <a:spcBef>
                <a:spcPts val="1800"/>
              </a:spcBef>
              <a:spcAft>
                <a:spcPts val="0"/>
              </a:spcAft>
              <a:buFont typeface="Arial" panose="020B0604020202020204" pitchFamily="34" charset="0"/>
              <a:buChar char="•"/>
            </a:pPr>
            <a:r>
              <a:rPr lang="en-IN" sz="1800" i="0" u="none" strike="noStrike" dirty="0">
                <a:solidFill>
                  <a:srgbClr val="000000"/>
                </a:solidFill>
                <a:effectLst/>
                <a:latin typeface="Arial" panose="020B0604020202020204" pitchFamily="34" charset="0"/>
                <a:cs typeface="Arial" panose="020B0604020202020204" pitchFamily="34" charset="0"/>
              </a:rPr>
              <a:t>6 Burp suite</a:t>
            </a:r>
          </a:p>
          <a:p>
            <a:br>
              <a:rPr lang="en-IN" b="0" dirty="0">
                <a:effectLst/>
              </a:rPr>
            </a:br>
            <a:endParaRPr lang="en-IN" dirty="0"/>
          </a:p>
        </p:txBody>
      </p:sp>
      <p:graphicFrame>
        <p:nvGraphicFramePr>
          <p:cNvPr id="6" name="Table 5">
            <a:extLst>
              <a:ext uri="{FF2B5EF4-FFF2-40B4-BE49-F238E27FC236}">
                <a16:creationId xmlns:a16="http://schemas.microsoft.com/office/drawing/2014/main" id="{233AC31A-671E-10E4-4BF8-BA05209F1A09}"/>
              </a:ext>
            </a:extLst>
          </p:cNvPr>
          <p:cNvGraphicFramePr>
            <a:graphicFrameLocks noGrp="1"/>
          </p:cNvGraphicFramePr>
          <p:nvPr>
            <p:extLst>
              <p:ext uri="{D42A27DB-BD31-4B8C-83A1-F6EECF244321}">
                <p14:modId xmlns:p14="http://schemas.microsoft.com/office/powerpoint/2010/main" val="3554540608"/>
              </p:ext>
            </p:extLst>
          </p:nvPr>
        </p:nvGraphicFramePr>
        <p:xfrm>
          <a:off x="6023113" y="2281238"/>
          <a:ext cx="5052356" cy="2797660"/>
        </p:xfrm>
        <a:graphic>
          <a:graphicData uri="http://schemas.openxmlformats.org/drawingml/2006/table">
            <a:tbl>
              <a:tblPr/>
              <a:tblGrid>
                <a:gridCol w="544565">
                  <a:extLst>
                    <a:ext uri="{9D8B030D-6E8A-4147-A177-3AD203B41FA5}">
                      <a16:colId xmlns:a16="http://schemas.microsoft.com/office/drawing/2014/main" val="437010600"/>
                    </a:ext>
                  </a:extLst>
                </a:gridCol>
                <a:gridCol w="2193388">
                  <a:extLst>
                    <a:ext uri="{9D8B030D-6E8A-4147-A177-3AD203B41FA5}">
                      <a16:colId xmlns:a16="http://schemas.microsoft.com/office/drawing/2014/main" val="3929886310"/>
                    </a:ext>
                  </a:extLst>
                </a:gridCol>
                <a:gridCol w="2314403">
                  <a:extLst>
                    <a:ext uri="{9D8B030D-6E8A-4147-A177-3AD203B41FA5}">
                      <a16:colId xmlns:a16="http://schemas.microsoft.com/office/drawing/2014/main" val="2305653686"/>
                    </a:ext>
                  </a:extLst>
                </a:gridCol>
              </a:tblGrid>
              <a:tr h="559532">
                <a:tc>
                  <a:txBody>
                    <a:bodyPr/>
                    <a:lstStyle/>
                    <a:p>
                      <a:pPr algn="ctr" rtl="0" fontAlgn="t">
                        <a:spcBef>
                          <a:spcPts val="0"/>
                        </a:spcBef>
                        <a:spcAft>
                          <a:spcPts val="0"/>
                        </a:spcAft>
                      </a:pPr>
                      <a:r>
                        <a:rPr lang="en-IN" sz="1200" b="1" i="0" u="none" strike="noStrike">
                          <a:solidFill>
                            <a:srgbClr val="FFFFFF"/>
                          </a:solidFill>
                          <a:effectLst/>
                          <a:latin typeface="Calibri" panose="020F0502020204030204" pitchFamily="34" charset="0"/>
                        </a:rPr>
                        <a:t>Sr.no</a:t>
                      </a:r>
                      <a:endParaRPr lang="en-IN">
                        <a:effectLst/>
                      </a:endParaRPr>
                    </a:p>
                  </a:txBody>
                  <a:tcPr marL="44450" marR="4445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4472C4"/>
                    </a:solidFill>
                  </a:tcPr>
                </a:tc>
                <a:tc>
                  <a:txBody>
                    <a:bodyPr/>
                    <a:lstStyle/>
                    <a:p>
                      <a:pPr algn="ctr" rtl="0" fontAlgn="t">
                        <a:spcBef>
                          <a:spcPts val="0"/>
                        </a:spcBef>
                        <a:spcAft>
                          <a:spcPts val="0"/>
                        </a:spcAft>
                      </a:pPr>
                      <a:r>
                        <a:rPr lang="en-IN" sz="1200" b="1" i="0" u="none" strike="noStrike">
                          <a:solidFill>
                            <a:srgbClr val="FFFFFF"/>
                          </a:solidFill>
                          <a:effectLst/>
                          <a:latin typeface="Calibri" panose="020F0502020204030204" pitchFamily="34" charset="0"/>
                        </a:rPr>
                        <a:t>Components</a:t>
                      </a:r>
                      <a:endParaRPr lang="en-IN">
                        <a:effectLst/>
                      </a:endParaRPr>
                    </a:p>
                  </a:txBody>
                  <a:tcPr marL="44450" marR="4445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4472C4"/>
                    </a:solidFill>
                  </a:tcPr>
                </a:tc>
                <a:tc>
                  <a:txBody>
                    <a:bodyPr/>
                    <a:lstStyle/>
                    <a:p>
                      <a:pPr algn="ctr" rtl="0" fontAlgn="t">
                        <a:spcBef>
                          <a:spcPts val="0"/>
                        </a:spcBef>
                        <a:spcAft>
                          <a:spcPts val="0"/>
                        </a:spcAft>
                      </a:pPr>
                      <a:r>
                        <a:rPr lang="en-IN" sz="1200" b="1" i="0" u="none" strike="noStrike">
                          <a:solidFill>
                            <a:srgbClr val="FFFFFF"/>
                          </a:solidFill>
                          <a:effectLst/>
                          <a:latin typeface="Calibri" panose="020F0502020204030204" pitchFamily="34" charset="0"/>
                        </a:rPr>
                        <a:t>Minimum requirements</a:t>
                      </a:r>
                      <a:endParaRPr lang="en-IN">
                        <a:effectLst/>
                      </a:endParaRPr>
                    </a:p>
                  </a:txBody>
                  <a:tcPr marL="44450" marR="4445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2456745389"/>
                  </a:ext>
                </a:extLst>
              </a:tr>
              <a:tr h="559532">
                <a:tc>
                  <a:txBody>
                    <a:bodyPr/>
                    <a:lstStyle/>
                    <a:p>
                      <a:pPr algn="ctr" rtl="0" fontAlgn="t">
                        <a:spcBef>
                          <a:spcPts val="0"/>
                        </a:spcBef>
                        <a:spcAft>
                          <a:spcPts val="0"/>
                        </a:spcAft>
                      </a:pPr>
                      <a:r>
                        <a:rPr lang="en-IN" sz="1200" b="1" i="0" u="none" strike="noStrike">
                          <a:solidFill>
                            <a:srgbClr val="FFFFFF"/>
                          </a:solidFill>
                          <a:effectLst/>
                          <a:latin typeface="Calibri" panose="020F0502020204030204" pitchFamily="34" charset="0"/>
                        </a:rPr>
                        <a:t>1</a:t>
                      </a:r>
                      <a:endParaRPr lang="en-IN">
                        <a:effectLst/>
                      </a:endParaRPr>
                    </a:p>
                  </a:txBody>
                  <a:tcPr marL="44450" marR="4445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4472C4"/>
                    </a:solidFill>
                  </a:tcPr>
                </a:tc>
                <a:tc>
                  <a:txBody>
                    <a:bodyPr/>
                    <a:lstStyle/>
                    <a:p>
                      <a:pPr algn="ctr" rtl="0" fontAlgn="t">
                        <a:spcBef>
                          <a:spcPts val="0"/>
                        </a:spcBef>
                        <a:spcAft>
                          <a:spcPts val="0"/>
                        </a:spcAft>
                      </a:pPr>
                      <a:r>
                        <a:rPr lang="en-IN" sz="1200" b="0" i="0" u="none" strike="noStrike">
                          <a:solidFill>
                            <a:srgbClr val="000000"/>
                          </a:solidFill>
                          <a:effectLst/>
                          <a:latin typeface="Calibri" panose="020F0502020204030204" pitchFamily="34" charset="0"/>
                        </a:rPr>
                        <a:t>CPU</a:t>
                      </a:r>
                      <a:endParaRPr lang="en-IN">
                        <a:effectLst/>
                      </a:endParaRPr>
                    </a:p>
                  </a:txBody>
                  <a:tcPr marL="44450" marR="4445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CDD4EA"/>
                    </a:solidFill>
                  </a:tcPr>
                </a:tc>
                <a:tc>
                  <a:txBody>
                    <a:bodyPr/>
                    <a:lstStyle/>
                    <a:p>
                      <a:pPr algn="ctr" rtl="0" fontAlgn="t">
                        <a:spcBef>
                          <a:spcPts val="0"/>
                        </a:spcBef>
                        <a:spcAft>
                          <a:spcPts val="0"/>
                        </a:spcAft>
                      </a:pPr>
                      <a:r>
                        <a:rPr lang="en-IN" sz="1200" b="0" i="0" u="none" strike="noStrike">
                          <a:solidFill>
                            <a:srgbClr val="000000"/>
                          </a:solidFill>
                          <a:effectLst/>
                          <a:latin typeface="Calibri" panose="020F0502020204030204" pitchFamily="34" charset="0"/>
                        </a:rPr>
                        <a:t>2.5 GHz</a:t>
                      </a:r>
                      <a:endParaRPr lang="en-IN">
                        <a:effectLst/>
                      </a:endParaRPr>
                    </a:p>
                  </a:txBody>
                  <a:tcPr marL="44450" marR="4445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CDD4EA"/>
                    </a:solidFill>
                  </a:tcPr>
                </a:tc>
                <a:extLst>
                  <a:ext uri="{0D108BD9-81ED-4DB2-BD59-A6C34878D82A}">
                    <a16:rowId xmlns:a16="http://schemas.microsoft.com/office/drawing/2014/main" val="2086585141"/>
                  </a:ext>
                </a:extLst>
              </a:tr>
              <a:tr h="559532">
                <a:tc>
                  <a:txBody>
                    <a:bodyPr/>
                    <a:lstStyle/>
                    <a:p>
                      <a:pPr algn="ctr" rtl="0" fontAlgn="t">
                        <a:spcBef>
                          <a:spcPts val="0"/>
                        </a:spcBef>
                        <a:spcAft>
                          <a:spcPts val="0"/>
                        </a:spcAft>
                      </a:pPr>
                      <a:r>
                        <a:rPr lang="en-IN" sz="1200" b="1" i="0" u="none" strike="noStrike">
                          <a:solidFill>
                            <a:srgbClr val="FFFFFF"/>
                          </a:solidFill>
                          <a:effectLst/>
                          <a:latin typeface="Calibri" panose="020F0502020204030204" pitchFamily="34" charset="0"/>
                        </a:rPr>
                        <a:t>2</a:t>
                      </a:r>
                      <a:endParaRPr lang="en-IN">
                        <a:effectLst/>
                      </a:endParaRPr>
                    </a:p>
                  </a:txBody>
                  <a:tcPr marL="44450" marR="4445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4472C4"/>
                    </a:solidFill>
                  </a:tcPr>
                </a:tc>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RAM</a:t>
                      </a:r>
                      <a:endParaRPr lang="en-IN" dirty="0">
                        <a:effectLst/>
                      </a:endParaRPr>
                    </a:p>
                  </a:txBody>
                  <a:tcPr marL="44450" marR="4445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E8EBF5"/>
                    </a:solidFill>
                  </a:tcPr>
                </a:tc>
                <a:tc>
                  <a:txBody>
                    <a:bodyPr/>
                    <a:lstStyle/>
                    <a:p>
                      <a:pPr algn="ctr" rtl="0" fontAlgn="t">
                        <a:spcBef>
                          <a:spcPts val="0"/>
                        </a:spcBef>
                        <a:spcAft>
                          <a:spcPts val="0"/>
                        </a:spcAft>
                      </a:pPr>
                      <a:r>
                        <a:rPr lang="en-IN" sz="1200" b="0" i="0" u="none" strike="noStrike">
                          <a:solidFill>
                            <a:srgbClr val="000000"/>
                          </a:solidFill>
                          <a:effectLst/>
                          <a:latin typeface="Calibri" panose="020F0502020204030204" pitchFamily="34" charset="0"/>
                        </a:rPr>
                        <a:t>8 GB</a:t>
                      </a:r>
                      <a:endParaRPr lang="en-IN">
                        <a:effectLst/>
                      </a:endParaRPr>
                    </a:p>
                  </a:txBody>
                  <a:tcPr marL="44450" marR="4445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E8EBF5"/>
                    </a:solidFill>
                  </a:tcPr>
                </a:tc>
                <a:extLst>
                  <a:ext uri="{0D108BD9-81ED-4DB2-BD59-A6C34878D82A}">
                    <a16:rowId xmlns:a16="http://schemas.microsoft.com/office/drawing/2014/main" val="3313109107"/>
                  </a:ext>
                </a:extLst>
              </a:tr>
              <a:tr h="559532">
                <a:tc>
                  <a:txBody>
                    <a:bodyPr/>
                    <a:lstStyle/>
                    <a:p>
                      <a:pPr algn="ctr" rtl="0" fontAlgn="t">
                        <a:spcBef>
                          <a:spcPts val="0"/>
                        </a:spcBef>
                        <a:spcAft>
                          <a:spcPts val="0"/>
                        </a:spcAft>
                      </a:pPr>
                      <a:r>
                        <a:rPr lang="en-IN" sz="1200" b="1" i="0" u="none" strike="noStrike">
                          <a:solidFill>
                            <a:srgbClr val="FFFFFF"/>
                          </a:solidFill>
                          <a:effectLst/>
                          <a:latin typeface="Calibri" panose="020F0502020204030204" pitchFamily="34" charset="0"/>
                        </a:rPr>
                        <a:t>3</a:t>
                      </a:r>
                      <a:endParaRPr lang="en-IN">
                        <a:effectLst/>
                      </a:endParaRPr>
                    </a:p>
                  </a:txBody>
                  <a:tcPr marL="44450" marR="4445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4472C4"/>
                    </a:solidFill>
                  </a:tcPr>
                </a:tc>
                <a:tc>
                  <a:txBody>
                    <a:bodyPr/>
                    <a:lstStyle/>
                    <a:p>
                      <a:pPr algn="ctr" rtl="0" fontAlgn="t">
                        <a:spcBef>
                          <a:spcPts val="0"/>
                        </a:spcBef>
                        <a:spcAft>
                          <a:spcPts val="0"/>
                        </a:spcAft>
                      </a:pPr>
                      <a:r>
                        <a:rPr lang="en-IN" sz="1200" b="0" i="0" u="none" strike="noStrike">
                          <a:solidFill>
                            <a:srgbClr val="000000"/>
                          </a:solidFill>
                          <a:effectLst/>
                          <a:latin typeface="Calibri" panose="020F0502020204030204" pitchFamily="34" charset="0"/>
                        </a:rPr>
                        <a:t>Storage</a:t>
                      </a:r>
                      <a:endParaRPr lang="en-IN">
                        <a:effectLst/>
                      </a:endParaRPr>
                    </a:p>
                  </a:txBody>
                  <a:tcPr marL="44450" marR="4445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CDD4EA"/>
                    </a:solidFill>
                  </a:tcPr>
                </a:tc>
                <a:tc>
                  <a:txBody>
                    <a:bodyPr/>
                    <a:lstStyle/>
                    <a:p>
                      <a:pPr algn="ctr" rtl="0" fontAlgn="t">
                        <a:spcBef>
                          <a:spcPts val="0"/>
                        </a:spcBef>
                        <a:spcAft>
                          <a:spcPts val="0"/>
                        </a:spcAft>
                      </a:pPr>
                      <a:r>
                        <a:rPr lang="en-IN" sz="1200" b="0" i="0" u="none" strike="noStrike">
                          <a:solidFill>
                            <a:srgbClr val="000000"/>
                          </a:solidFill>
                          <a:effectLst/>
                          <a:latin typeface="Calibri" panose="020F0502020204030204" pitchFamily="34" charset="0"/>
                        </a:rPr>
                        <a:t>500 GB</a:t>
                      </a:r>
                      <a:endParaRPr lang="en-IN">
                        <a:effectLst/>
                      </a:endParaRPr>
                    </a:p>
                  </a:txBody>
                  <a:tcPr marL="44450" marR="4445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CDD4EA"/>
                    </a:solidFill>
                  </a:tcPr>
                </a:tc>
                <a:extLst>
                  <a:ext uri="{0D108BD9-81ED-4DB2-BD59-A6C34878D82A}">
                    <a16:rowId xmlns:a16="http://schemas.microsoft.com/office/drawing/2014/main" val="2362683658"/>
                  </a:ext>
                </a:extLst>
              </a:tr>
              <a:tr h="559532">
                <a:tc>
                  <a:txBody>
                    <a:bodyPr/>
                    <a:lstStyle/>
                    <a:p>
                      <a:pPr algn="ctr" rtl="0" fontAlgn="t">
                        <a:spcBef>
                          <a:spcPts val="0"/>
                        </a:spcBef>
                        <a:spcAft>
                          <a:spcPts val="0"/>
                        </a:spcAft>
                      </a:pPr>
                      <a:r>
                        <a:rPr lang="en-IN" sz="1200" b="1" i="0" u="none" strike="noStrike">
                          <a:solidFill>
                            <a:srgbClr val="FFFFFF"/>
                          </a:solidFill>
                          <a:effectLst/>
                          <a:latin typeface="Calibri" panose="020F0502020204030204" pitchFamily="34" charset="0"/>
                        </a:rPr>
                        <a:t>4</a:t>
                      </a:r>
                      <a:endParaRPr lang="en-IN">
                        <a:effectLst/>
                      </a:endParaRPr>
                    </a:p>
                  </a:txBody>
                  <a:tcPr marL="44450" marR="4445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4472C4"/>
                    </a:solidFill>
                  </a:tcPr>
                </a:tc>
                <a:tc>
                  <a:txBody>
                    <a:bodyPr/>
                    <a:lstStyle/>
                    <a:p>
                      <a:pPr algn="ctr" rtl="0" fontAlgn="t">
                        <a:spcBef>
                          <a:spcPts val="0"/>
                        </a:spcBef>
                        <a:spcAft>
                          <a:spcPts val="0"/>
                        </a:spcAft>
                      </a:pPr>
                      <a:r>
                        <a:rPr lang="en-IN" sz="1200" b="0" i="0" u="none" strike="noStrike">
                          <a:solidFill>
                            <a:srgbClr val="000000"/>
                          </a:solidFill>
                          <a:effectLst/>
                          <a:latin typeface="Calibri" panose="020F0502020204030204" pitchFamily="34" charset="0"/>
                        </a:rPr>
                        <a:t>Network</a:t>
                      </a:r>
                      <a:endParaRPr lang="en-IN">
                        <a:effectLst/>
                      </a:endParaRPr>
                    </a:p>
                  </a:txBody>
                  <a:tcPr marL="44450" marR="4445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E8EBF5"/>
                    </a:solidFill>
                  </a:tcPr>
                </a:tc>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100 Mbps</a:t>
                      </a:r>
                      <a:endParaRPr lang="en-IN" dirty="0">
                        <a:effectLst/>
                      </a:endParaRPr>
                    </a:p>
                  </a:txBody>
                  <a:tcPr marL="44450" marR="4445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E8EBF5"/>
                    </a:solidFill>
                  </a:tcPr>
                </a:tc>
                <a:extLst>
                  <a:ext uri="{0D108BD9-81ED-4DB2-BD59-A6C34878D82A}">
                    <a16:rowId xmlns:a16="http://schemas.microsoft.com/office/drawing/2014/main" val="252533509"/>
                  </a:ext>
                </a:extLst>
              </a:tr>
            </a:tbl>
          </a:graphicData>
        </a:graphic>
      </p:graphicFrame>
      <p:sp>
        <p:nvSpPr>
          <p:cNvPr id="7" name="Rectangle 1">
            <a:extLst>
              <a:ext uri="{FF2B5EF4-FFF2-40B4-BE49-F238E27FC236}">
                <a16:creationId xmlns:a16="http://schemas.microsoft.com/office/drawing/2014/main" id="{8652BEAF-A68F-12FD-EC5D-7BF7995CF9FA}"/>
              </a:ext>
            </a:extLst>
          </p:cNvPr>
          <p:cNvSpPr>
            <a:spLocks noChangeArrowheads="1"/>
          </p:cNvSpPr>
          <p:nvPr/>
        </p:nvSpPr>
        <p:spPr bwMode="auto">
          <a:xfrm>
            <a:off x="4132263" y="30114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0BF86E69-7392-DE66-0D6D-3D1F81ED0CC7}"/>
              </a:ext>
            </a:extLst>
          </p:cNvPr>
          <p:cNvSpPr txBox="1"/>
          <p:nvPr/>
        </p:nvSpPr>
        <p:spPr>
          <a:xfrm>
            <a:off x="6728791" y="1480930"/>
            <a:ext cx="3796748" cy="400110"/>
          </a:xfrm>
          <a:prstGeom prst="rect">
            <a:avLst/>
          </a:prstGeom>
          <a:noFill/>
        </p:spPr>
        <p:txBody>
          <a:bodyPr wrap="square" rtlCol="0">
            <a:spAutoFit/>
          </a:bodyPr>
          <a:lstStyle/>
          <a:p>
            <a:r>
              <a:rPr lang="en-IN" sz="2000" b="1" i="0" u="none" strike="noStrike" dirty="0">
                <a:solidFill>
                  <a:srgbClr val="000000"/>
                </a:solidFill>
                <a:effectLst/>
                <a:latin typeface="Arial Black" panose="020B0A04020102020204" pitchFamily="34" charset="0"/>
              </a:rPr>
              <a:t>Hardware</a:t>
            </a:r>
            <a:endParaRPr lang="en-IN" sz="2000" dirty="0">
              <a:latin typeface="Arial Black" panose="020B0A04020102020204" pitchFamily="34" charset="0"/>
            </a:endParaRPr>
          </a:p>
        </p:txBody>
      </p:sp>
    </p:spTree>
    <p:extLst>
      <p:ext uri="{BB962C8B-B14F-4D97-AF65-F5344CB8AC3E}">
        <p14:creationId xmlns:p14="http://schemas.microsoft.com/office/powerpoint/2010/main" val="2980922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7E180A-752D-60C5-CA0E-1FBCE4B6DFFB}"/>
              </a:ext>
            </a:extLst>
          </p:cNvPr>
          <p:cNvSpPr txBox="1"/>
          <p:nvPr/>
        </p:nvSpPr>
        <p:spPr>
          <a:xfrm>
            <a:off x="375386" y="327607"/>
            <a:ext cx="6102416" cy="1015663"/>
          </a:xfrm>
          <a:prstGeom prst="rect">
            <a:avLst/>
          </a:prstGeom>
          <a:noFill/>
        </p:spPr>
        <p:txBody>
          <a:bodyPr wrap="square">
            <a:spAutoFit/>
          </a:bodyPr>
          <a:lstStyle/>
          <a:p>
            <a:pPr rtl="0">
              <a:spcBef>
                <a:spcPts val="0"/>
              </a:spcBef>
              <a:spcAft>
                <a:spcPts val="0"/>
              </a:spcAft>
            </a:pPr>
            <a:r>
              <a:rPr lang="en-IN" sz="2400" b="0" i="0" u="none" strike="noStrike" dirty="0">
                <a:solidFill>
                  <a:srgbClr val="000000"/>
                </a:solidFill>
                <a:effectLst/>
                <a:latin typeface="Arial Black" panose="020B0A04020102020204" pitchFamily="34" charset="0"/>
              </a:rPr>
              <a:t>Architecture</a:t>
            </a:r>
            <a:endParaRPr lang="en-IN" sz="2400" b="0" dirty="0">
              <a:effectLst/>
              <a:latin typeface="Arial Black" panose="020B0A04020102020204" pitchFamily="34" charset="0"/>
            </a:endParaRPr>
          </a:p>
          <a:p>
            <a:br>
              <a:rPr lang="en-IN" dirty="0"/>
            </a:br>
            <a:endParaRPr lang="en-IN" dirty="0"/>
          </a:p>
        </p:txBody>
      </p:sp>
      <p:pic>
        <p:nvPicPr>
          <p:cNvPr id="6" name="Picture 5">
            <a:extLst>
              <a:ext uri="{FF2B5EF4-FFF2-40B4-BE49-F238E27FC236}">
                <a16:creationId xmlns:a16="http://schemas.microsoft.com/office/drawing/2014/main" id="{7DFB7636-12E9-E443-8054-B1F431278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0042"/>
            <a:ext cx="4728411" cy="4066674"/>
          </a:xfrm>
          <a:prstGeom prst="rect">
            <a:avLst/>
          </a:prstGeom>
        </p:spPr>
      </p:pic>
      <p:pic>
        <p:nvPicPr>
          <p:cNvPr id="4" name="Picture 3">
            <a:extLst>
              <a:ext uri="{FF2B5EF4-FFF2-40B4-BE49-F238E27FC236}">
                <a16:creationId xmlns:a16="http://schemas.microsoft.com/office/drawing/2014/main" id="{FED3909C-05EE-8704-D551-ECC4546CB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4664" y="790716"/>
            <a:ext cx="6991950" cy="4816000"/>
          </a:xfrm>
          <a:prstGeom prst="rect">
            <a:avLst/>
          </a:prstGeom>
        </p:spPr>
      </p:pic>
    </p:spTree>
    <p:extLst>
      <p:ext uri="{BB962C8B-B14F-4D97-AF65-F5344CB8AC3E}">
        <p14:creationId xmlns:p14="http://schemas.microsoft.com/office/powerpoint/2010/main" val="198380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7247BC-9425-EF0B-32CF-359D3C19C443}"/>
              </a:ext>
            </a:extLst>
          </p:cNvPr>
          <p:cNvSpPr txBox="1"/>
          <p:nvPr/>
        </p:nvSpPr>
        <p:spPr>
          <a:xfrm>
            <a:off x="279133" y="300865"/>
            <a:ext cx="6102416" cy="1569660"/>
          </a:xfrm>
          <a:prstGeom prst="rect">
            <a:avLst/>
          </a:prstGeom>
          <a:noFill/>
        </p:spPr>
        <p:txBody>
          <a:bodyPr wrap="square">
            <a:spAutoFit/>
          </a:bodyPr>
          <a:lstStyle/>
          <a:p>
            <a:pPr rtl="0">
              <a:spcBef>
                <a:spcPts val="0"/>
              </a:spcBef>
              <a:spcAft>
                <a:spcPts val="0"/>
              </a:spcAft>
            </a:pPr>
            <a:r>
              <a:rPr lang="en-IN" sz="2400" b="1" i="0" u="none" strike="noStrike" dirty="0">
                <a:solidFill>
                  <a:srgbClr val="000000"/>
                </a:solidFill>
                <a:effectLst/>
                <a:latin typeface="Arial Black" panose="020B0A04020102020204" pitchFamily="34" charset="0"/>
              </a:rPr>
              <a:t>Component Diagram </a:t>
            </a:r>
            <a:br>
              <a:rPr lang="en-IN" sz="1800" b="0" i="0" u="none" strike="noStrike" dirty="0">
                <a:solidFill>
                  <a:srgbClr val="000000"/>
                </a:solidFill>
                <a:effectLst/>
                <a:latin typeface="Arial" panose="020B0604020202020204" pitchFamily="34" charset="0"/>
              </a:rPr>
            </a:br>
            <a:br>
              <a:rPr lang="en-IN" sz="1800" b="0" i="0" u="none" strike="noStrike" dirty="0">
                <a:solidFill>
                  <a:srgbClr val="000000"/>
                </a:solidFill>
                <a:effectLst/>
                <a:latin typeface="Arial" panose="020B0604020202020204" pitchFamily="34" charset="0"/>
              </a:rPr>
            </a:br>
            <a:endParaRPr lang="en-IN" b="0" dirty="0">
              <a:effectLst/>
            </a:endParaRPr>
          </a:p>
          <a:p>
            <a:br>
              <a:rPr lang="en-IN" dirty="0"/>
            </a:br>
            <a:endParaRPr lang="en-IN" dirty="0"/>
          </a:p>
        </p:txBody>
      </p:sp>
      <p:pic>
        <p:nvPicPr>
          <p:cNvPr id="6" name="Picture 5">
            <a:extLst>
              <a:ext uri="{FF2B5EF4-FFF2-40B4-BE49-F238E27FC236}">
                <a16:creationId xmlns:a16="http://schemas.microsoft.com/office/drawing/2014/main" id="{7A19B3BC-8B40-FD25-9E51-9C02D7EFBBAD}"/>
              </a:ext>
            </a:extLst>
          </p:cNvPr>
          <p:cNvPicPr>
            <a:picLocks noChangeAspect="1"/>
          </p:cNvPicPr>
          <p:nvPr/>
        </p:nvPicPr>
        <p:blipFill>
          <a:blip r:embed="rId2"/>
          <a:stretch>
            <a:fillRect/>
          </a:stretch>
        </p:blipFill>
        <p:spPr>
          <a:xfrm>
            <a:off x="1501541" y="1366787"/>
            <a:ext cx="7575082" cy="3840480"/>
          </a:xfrm>
          <a:prstGeom prst="rect">
            <a:avLst/>
          </a:prstGeom>
        </p:spPr>
      </p:pic>
      <p:sp>
        <p:nvSpPr>
          <p:cNvPr id="7" name="TextBox 6">
            <a:extLst>
              <a:ext uri="{FF2B5EF4-FFF2-40B4-BE49-F238E27FC236}">
                <a16:creationId xmlns:a16="http://schemas.microsoft.com/office/drawing/2014/main" id="{F43E7D43-87B2-01B1-5F1A-2BCA85B9C2BB}"/>
              </a:ext>
            </a:extLst>
          </p:cNvPr>
          <p:cNvSpPr txBox="1"/>
          <p:nvPr/>
        </p:nvSpPr>
        <p:spPr>
          <a:xfrm>
            <a:off x="5581048" y="2185049"/>
            <a:ext cx="1029903" cy="307777"/>
          </a:xfrm>
          <a:prstGeom prst="rect">
            <a:avLst/>
          </a:prstGeom>
          <a:noFill/>
        </p:spPr>
        <p:txBody>
          <a:bodyPr wrap="square" rtlCol="0">
            <a:spAutoFit/>
          </a:bodyPr>
          <a:lstStyle/>
          <a:p>
            <a:r>
              <a:rPr lang="en-IN" sz="1400" b="1" dirty="0"/>
              <a:t>HAProxy</a:t>
            </a:r>
          </a:p>
        </p:txBody>
      </p:sp>
      <p:sp>
        <p:nvSpPr>
          <p:cNvPr id="8" name="TextBox 7">
            <a:extLst>
              <a:ext uri="{FF2B5EF4-FFF2-40B4-BE49-F238E27FC236}">
                <a16:creationId xmlns:a16="http://schemas.microsoft.com/office/drawing/2014/main" id="{C7EE2A17-4D57-4FC4-D16E-E26371DC3AD3}"/>
              </a:ext>
            </a:extLst>
          </p:cNvPr>
          <p:cNvSpPr txBox="1"/>
          <p:nvPr/>
        </p:nvSpPr>
        <p:spPr>
          <a:xfrm>
            <a:off x="8287352" y="2338937"/>
            <a:ext cx="895149" cy="369332"/>
          </a:xfrm>
          <a:prstGeom prst="rect">
            <a:avLst/>
          </a:prstGeom>
          <a:noFill/>
        </p:spPr>
        <p:txBody>
          <a:bodyPr wrap="square" rtlCol="0">
            <a:spAutoFit/>
          </a:bodyPr>
          <a:lstStyle/>
          <a:p>
            <a:r>
              <a:rPr lang="en-IN" dirty="0"/>
              <a:t>DVWA</a:t>
            </a:r>
          </a:p>
        </p:txBody>
      </p:sp>
      <p:sp>
        <p:nvSpPr>
          <p:cNvPr id="9" name="TextBox 8">
            <a:extLst>
              <a:ext uri="{FF2B5EF4-FFF2-40B4-BE49-F238E27FC236}">
                <a16:creationId xmlns:a16="http://schemas.microsoft.com/office/drawing/2014/main" id="{FDEB17AE-15D2-E836-DB0D-9B8ADFEFB642}"/>
              </a:ext>
            </a:extLst>
          </p:cNvPr>
          <p:cNvSpPr txBox="1"/>
          <p:nvPr/>
        </p:nvSpPr>
        <p:spPr>
          <a:xfrm>
            <a:off x="8287352" y="3089709"/>
            <a:ext cx="1164656" cy="369332"/>
          </a:xfrm>
          <a:prstGeom prst="rect">
            <a:avLst/>
          </a:prstGeom>
          <a:noFill/>
        </p:spPr>
        <p:txBody>
          <a:bodyPr wrap="square" rtlCol="0">
            <a:spAutoFit/>
          </a:bodyPr>
          <a:lstStyle/>
          <a:p>
            <a:r>
              <a:rPr lang="en-IN" dirty="0"/>
              <a:t>Burp suit</a:t>
            </a:r>
          </a:p>
        </p:txBody>
      </p:sp>
    </p:spTree>
    <p:extLst>
      <p:ext uri="{BB962C8B-B14F-4D97-AF65-F5344CB8AC3E}">
        <p14:creationId xmlns:p14="http://schemas.microsoft.com/office/powerpoint/2010/main" val="269398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F0C321-903B-E585-4A0A-E5CE601F4D5D}"/>
              </a:ext>
            </a:extLst>
          </p:cNvPr>
          <p:cNvSpPr txBox="1"/>
          <p:nvPr/>
        </p:nvSpPr>
        <p:spPr>
          <a:xfrm>
            <a:off x="637674" y="589547"/>
            <a:ext cx="3260558"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DVWA LOGIN PAGE</a:t>
            </a:r>
          </a:p>
        </p:txBody>
      </p:sp>
      <p:pic>
        <p:nvPicPr>
          <p:cNvPr id="6" name="Picture 5">
            <a:extLst>
              <a:ext uri="{FF2B5EF4-FFF2-40B4-BE49-F238E27FC236}">
                <a16:creationId xmlns:a16="http://schemas.microsoft.com/office/drawing/2014/main" id="{F67CF130-0D50-D5A6-7C29-A1E6C314E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684" y="1419726"/>
            <a:ext cx="9268326" cy="4463716"/>
          </a:xfrm>
          <a:prstGeom prst="rect">
            <a:avLst/>
          </a:prstGeom>
        </p:spPr>
      </p:pic>
      <p:sp>
        <p:nvSpPr>
          <p:cNvPr id="7" name="TextBox 6">
            <a:extLst>
              <a:ext uri="{FF2B5EF4-FFF2-40B4-BE49-F238E27FC236}">
                <a16:creationId xmlns:a16="http://schemas.microsoft.com/office/drawing/2014/main" id="{EA984FAD-871D-1685-CE73-B26664F74A05}"/>
              </a:ext>
            </a:extLst>
          </p:cNvPr>
          <p:cNvSpPr txBox="1"/>
          <p:nvPr/>
        </p:nvSpPr>
        <p:spPr>
          <a:xfrm>
            <a:off x="637674" y="128700"/>
            <a:ext cx="6106026" cy="369332"/>
          </a:xfrm>
          <a:prstGeom prst="rect">
            <a:avLst/>
          </a:prstGeom>
          <a:noFill/>
        </p:spPr>
        <p:txBody>
          <a:bodyPr wrap="square">
            <a:spAutoFit/>
          </a:bodyPr>
          <a:lstStyle/>
          <a:p>
            <a:r>
              <a:rPr lang="en-IN" sz="1800" dirty="0">
                <a:latin typeface="Arial Black" panose="020B0A04020102020204" pitchFamily="34" charset="0"/>
              </a:rPr>
              <a:t>Project Execution </a:t>
            </a:r>
          </a:p>
        </p:txBody>
      </p:sp>
    </p:spTree>
    <p:extLst>
      <p:ext uri="{BB962C8B-B14F-4D97-AF65-F5344CB8AC3E}">
        <p14:creationId xmlns:p14="http://schemas.microsoft.com/office/powerpoint/2010/main" val="390742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07ACD9-0BB3-7C4A-3126-86918998CC7B}"/>
              </a:ext>
            </a:extLst>
          </p:cNvPr>
          <p:cNvSpPr txBox="1"/>
          <p:nvPr/>
        </p:nvSpPr>
        <p:spPr>
          <a:xfrm>
            <a:off x="252663" y="397042"/>
            <a:ext cx="3513221" cy="369332"/>
          </a:xfrm>
          <a:prstGeom prst="rect">
            <a:avLst/>
          </a:prstGeom>
          <a:noFill/>
        </p:spPr>
        <p:txBody>
          <a:bodyPr wrap="square" rtlCol="0">
            <a:spAutoFit/>
          </a:bodyPr>
          <a:lstStyle/>
          <a:p>
            <a:r>
              <a:rPr lang="en-US" dirty="0" err="1"/>
              <a:t>HAProxy</a:t>
            </a:r>
            <a:r>
              <a:rPr lang="en-US" dirty="0"/>
              <a:t> </a:t>
            </a:r>
            <a:endParaRPr lang="en-IN" dirty="0"/>
          </a:p>
        </p:txBody>
      </p:sp>
      <p:pic>
        <p:nvPicPr>
          <p:cNvPr id="7" name="Picture 6">
            <a:extLst>
              <a:ext uri="{FF2B5EF4-FFF2-40B4-BE49-F238E27FC236}">
                <a16:creationId xmlns:a16="http://schemas.microsoft.com/office/drawing/2014/main" id="{9D0619F1-5EFD-A38C-062E-ACB0BB09694F}"/>
              </a:ext>
            </a:extLst>
          </p:cNvPr>
          <p:cNvPicPr>
            <a:picLocks noChangeAspect="1"/>
          </p:cNvPicPr>
          <p:nvPr/>
        </p:nvPicPr>
        <p:blipFill>
          <a:blip r:embed="rId2"/>
          <a:stretch>
            <a:fillRect/>
          </a:stretch>
        </p:blipFill>
        <p:spPr>
          <a:xfrm>
            <a:off x="553453" y="1515979"/>
            <a:ext cx="8879643" cy="2532178"/>
          </a:xfrm>
          <a:prstGeom prst="rect">
            <a:avLst/>
          </a:prstGeom>
        </p:spPr>
      </p:pic>
    </p:spTree>
    <p:extLst>
      <p:ext uri="{BB962C8B-B14F-4D97-AF65-F5344CB8AC3E}">
        <p14:creationId xmlns:p14="http://schemas.microsoft.com/office/powerpoint/2010/main" val="129374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6B5603-3EFD-F3E1-22BB-F8AAC16E1819}"/>
              </a:ext>
            </a:extLst>
          </p:cNvPr>
          <p:cNvSpPr txBox="1"/>
          <p:nvPr/>
        </p:nvSpPr>
        <p:spPr>
          <a:xfrm>
            <a:off x="649705" y="421105"/>
            <a:ext cx="4030579" cy="369332"/>
          </a:xfrm>
          <a:prstGeom prst="rect">
            <a:avLst/>
          </a:prstGeom>
          <a:noFill/>
        </p:spPr>
        <p:txBody>
          <a:bodyPr wrap="square" rtlCol="0">
            <a:spAutoFit/>
          </a:bodyPr>
          <a:lstStyle/>
          <a:p>
            <a:r>
              <a:rPr lang="en-US" dirty="0" err="1"/>
              <a:t>Burpsuite</a:t>
            </a:r>
            <a:r>
              <a:rPr lang="en-US" dirty="0"/>
              <a:t> : For </a:t>
            </a:r>
            <a:r>
              <a:rPr lang="en-US" dirty="0" err="1"/>
              <a:t>BruteForce</a:t>
            </a:r>
            <a:r>
              <a:rPr lang="en-US" dirty="0"/>
              <a:t> attack</a:t>
            </a:r>
            <a:endParaRPr lang="en-IN" dirty="0"/>
          </a:p>
        </p:txBody>
      </p:sp>
      <p:pic>
        <p:nvPicPr>
          <p:cNvPr id="5" name="Picture 4">
            <a:extLst>
              <a:ext uri="{FF2B5EF4-FFF2-40B4-BE49-F238E27FC236}">
                <a16:creationId xmlns:a16="http://schemas.microsoft.com/office/drawing/2014/main" id="{A8ED268A-FA6B-57B1-97F4-3ED4F9539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273" y="1074457"/>
            <a:ext cx="5378116" cy="4090737"/>
          </a:xfrm>
          <a:prstGeom prst="rect">
            <a:avLst/>
          </a:prstGeom>
        </p:spPr>
      </p:pic>
      <p:pic>
        <p:nvPicPr>
          <p:cNvPr id="9" name="Picture 8">
            <a:extLst>
              <a:ext uri="{FF2B5EF4-FFF2-40B4-BE49-F238E27FC236}">
                <a16:creationId xmlns:a16="http://schemas.microsoft.com/office/drawing/2014/main" id="{9DD2D717-1243-F222-938D-62B9A886F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7209" y="854242"/>
            <a:ext cx="5378117" cy="4993105"/>
          </a:xfrm>
          <a:prstGeom prst="rect">
            <a:avLst/>
          </a:prstGeom>
        </p:spPr>
      </p:pic>
    </p:spTree>
    <p:extLst>
      <p:ext uri="{BB962C8B-B14F-4D97-AF65-F5344CB8AC3E}">
        <p14:creationId xmlns:p14="http://schemas.microsoft.com/office/powerpoint/2010/main" val="19936639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588</TotalTime>
  <Words>560</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Gill Sans MT</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Pol</dc:creator>
  <cp:lastModifiedBy>Aniket Pol</cp:lastModifiedBy>
  <cp:revision>16</cp:revision>
  <dcterms:created xsi:type="dcterms:W3CDTF">2023-08-29T18:03:54Z</dcterms:created>
  <dcterms:modified xsi:type="dcterms:W3CDTF">2023-08-30T09:03:24Z</dcterms:modified>
</cp:coreProperties>
</file>