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Comforta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Comfortaa-bold.fntdata"/><Relationship Id="rId10" Type="http://schemas.openxmlformats.org/officeDocument/2006/relationships/slide" Target="slides/slide5.xml"/><Relationship Id="rId21"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203dd2af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203dd2af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203dd2af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203dd2af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203dd2a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203dd2a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203dd2a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203dd2a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8203dd2a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8203dd2a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203dd2af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203dd2af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203dd2af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203dd2af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203dd2af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203dd2af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203dd2af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203dd2af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8203dd2a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203dd2a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203dd2a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203dd2a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203dd2a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203dd2a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203dd2af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203dd2af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203dd2af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203dd2af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alyticsvidhya.com/blog/2019/01/monte-carlo-tree-search-introduction-algorithm-deepmind-alphag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CSC 384 MCTS for Othello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Iter3 </a:t>
            </a:r>
            <a:r>
              <a:rPr lang="en-GB" sz="1500">
                <a:solidFill>
                  <a:schemeClr val="dk2"/>
                </a:solidFill>
              </a:rPr>
              <a:t>Selection</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a:t>
            </a:r>
            <a:r>
              <a:rPr lang="en-GB"/>
              <a:t>e go back to the initial state and calculate the UCB values for children again.</a:t>
            </a:r>
            <a:endParaRPr/>
          </a:p>
          <a:p>
            <a:pPr indent="-342900" lvl="0" marL="457200" rtl="0" algn="l">
              <a:spcBef>
                <a:spcPts val="0"/>
              </a:spcBef>
              <a:spcAft>
                <a:spcPts val="0"/>
              </a:spcAft>
              <a:buSzPts val="1800"/>
              <a:buAutoNum type="arabicPeriod"/>
            </a:pPr>
            <a:r>
              <a:rPr lang="en-GB"/>
              <a:t>Since UCB_S1 &gt; UCB_S2, we pick S1 this time.</a:t>
            </a:r>
            <a:endParaRPr/>
          </a:p>
        </p:txBody>
      </p:sp>
      <p:pic>
        <p:nvPicPr>
          <p:cNvPr id="116" name="Google Shape;116;p22"/>
          <p:cNvPicPr preferRelativeResize="0"/>
          <p:nvPr/>
        </p:nvPicPr>
        <p:blipFill>
          <a:blip r:embed="rId3">
            <a:alphaModFix/>
          </a:blip>
          <a:stretch>
            <a:fillRect/>
          </a:stretch>
        </p:blipFill>
        <p:spPr>
          <a:xfrm>
            <a:off x="4623750" y="772250"/>
            <a:ext cx="4476400" cy="175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Iter3 </a:t>
            </a:r>
            <a:r>
              <a:rPr lang="en-GB" sz="1500">
                <a:solidFill>
                  <a:schemeClr val="dk2"/>
                </a:solidFill>
              </a:rPr>
              <a:t>Expansion</a:t>
            </a:r>
            <a:endParaRPr/>
          </a:p>
          <a:p>
            <a:pPr indent="0" lvl="0" marL="0" rtl="0" algn="l">
              <a:spcBef>
                <a:spcPts val="0"/>
              </a:spcBef>
              <a:spcAft>
                <a:spcPts val="0"/>
              </a:spcAft>
              <a:buNone/>
            </a:pPr>
            <a:r>
              <a:t/>
            </a:r>
            <a:endParaRPr/>
          </a:p>
        </p:txBody>
      </p:sp>
      <p:sp>
        <p:nvSpPr>
          <p:cNvPr id="122" name="Google Shape;122;p23"/>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GB" sz="1300"/>
              <a:t>Unlike Iter1, we have already visited S1 before. So we need to </a:t>
            </a:r>
            <a:r>
              <a:rPr lang="en-GB" sz="1300"/>
              <a:t>determine whether we can expand this node. </a:t>
            </a:r>
            <a:endParaRPr sz="1300"/>
          </a:p>
          <a:p>
            <a:pPr indent="-311150" lvl="0" marL="457200" rtl="0" algn="l">
              <a:spcBef>
                <a:spcPts val="0"/>
              </a:spcBef>
              <a:spcAft>
                <a:spcPts val="0"/>
              </a:spcAft>
              <a:buSzPts val="1300"/>
              <a:buAutoNum type="arabicPeriod"/>
            </a:pPr>
            <a:r>
              <a:rPr lang="en-GB" sz="1300"/>
              <a:t>Since S1 is not a terminal node, it still has legal moves or the game is not over yet. We should perform a expansion on S1 before we continue.</a:t>
            </a:r>
            <a:endParaRPr sz="1300"/>
          </a:p>
          <a:p>
            <a:pPr indent="-311150" lvl="0" marL="457200" rtl="0" algn="l">
              <a:spcBef>
                <a:spcPts val="0"/>
              </a:spcBef>
              <a:spcAft>
                <a:spcPts val="0"/>
              </a:spcAft>
              <a:buSzPts val="1300"/>
              <a:buAutoNum type="arabicPeriod"/>
            </a:pPr>
            <a:r>
              <a:rPr lang="en-GB" sz="1300"/>
              <a:t>We call the api function and get 2 options*, that is (0,0) and (0,2) for the light color. </a:t>
            </a:r>
            <a:endParaRPr sz="1300"/>
          </a:p>
          <a:p>
            <a:pPr indent="0" lvl="0" marL="0" rtl="0" algn="l">
              <a:spcBef>
                <a:spcPts val="1600"/>
              </a:spcBef>
              <a:spcAft>
                <a:spcPts val="0"/>
              </a:spcAft>
              <a:buNone/>
            </a:pPr>
            <a:r>
              <a:rPr lang="en-GB" sz="1300"/>
              <a:t>*: We reduced it to 2 for simplicity here.</a:t>
            </a:r>
            <a:endParaRPr sz="1300"/>
          </a:p>
          <a:p>
            <a:pPr indent="0" lvl="0" marL="0" rtl="0" algn="l">
              <a:spcBef>
                <a:spcPts val="1600"/>
              </a:spcBef>
              <a:spcAft>
                <a:spcPts val="1600"/>
              </a:spcAft>
              <a:buNone/>
            </a:pPr>
            <a:r>
              <a:t/>
            </a:r>
            <a:endParaRPr sz="1300"/>
          </a:p>
        </p:txBody>
      </p:sp>
      <p:pic>
        <p:nvPicPr>
          <p:cNvPr id="123" name="Google Shape;123;p23"/>
          <p:cNvPicPr preferRelativeResize="0"/>
          <p:nvPr/>
        </p:nvPicPr>
        <p:blipFill>
          <a:blip r:embed="rId3">
            <a:alphaModFix/>
          </a:blip>
          <a:stretch>
            <a:fillRect/>
          </a:stretch>
        </p:blipFill>
        <p:spPr>
          <a:xfrm>
            <a:off x="5100525" y="445025"/>
            <a:ext cx="3533775" cy="277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Iter3 </a:t>
            </a:r>
            <a:r>
              <a:rPr lang="en-GB" sz="1500">
                <a:solidFill>
                  <a:schemeClr val="dk2"/>
                </a:solidFill>
              </a:rPr>
              <a:t>Expansion (Selection)</a:t>
            </a:r>
            <a:endParaRPr/>
          </a:p>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We add two new nodes as children to S1. Since S3 and S4 are neither </a:t>
            </a:r>
            <a:r>
              <a:rPr lang="en-GB"/>
              <a:t>visited like the situation in Iter1 selection. We pick S3 here.</a:t>
            </a:r>
            <a:r>
              <a:rPr lang="en-GB"/>
              <a:t> </a:t>
            </a:r>
            <a:endParaRPr/>
          </a:p>
        </p:txBody>
      </p:sp>
      <p:pic>
        <p:nvPicPr>
          <p:cNvPr id="130" name="Google Shape;130;p24"/>
          <p:cNvPicPr preferRelativeResize="0"/>
          <p:nvPr/>
        </p:nvPicPr>
        <p:blipFill>
          <a:blip r:embed="rId3">
            <a:alphaModFix/>
          </a:blip>
          <a:stretch>
            <a:fillRect/>
          </a:stretch>
        </p:blipFill>
        <p:spPr>
          <a:xfrm>
            <a:off x="4878900" y="1170125"/>
            <a:ext cx="382097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Iter3 </a:t>
            </a:r>
            <a:r>
              <a:rPr lang="en-GB" sz="1500">
                <a:solidFill>
                  <a:schemeClr val="dk2"/>
                </a:solidFill>
              </a:rPr>
              <a:t>Simulation</a:t>
            </a:r>
            <a:endParaRPr/>
          </a:p>
          <a:p>
            <a:pPr indent="0" lvl="0" marL="0" rtl="0" algn="l">
              <a:spcBef>
                <a:spcPts val="0"/>
              </a:spcBef>
              <a:spcAft>
                <a:spcPts val="0"/>
              </a:spcAft>
              <a:buNone/>
            </a:pPr>
            <a:r>
              <a:t/>
            </a:r>
            <a:endParaRPr/>
          </a:p>
        </p:txBody>
      </p:sp>
      <p:sp>
        <p:nvSpPr>
          <p:cNvPr id="136" name="Google Shape;136;p25"/>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The simulated result shows that light color wins, which gives a reward of 0.</a:t>
            </a:r>
            <a:endParaRPr/>
          </a:p>
        </p:txBody>
      </p:sp>
      <p:pic>
        <p:nvPicPr>
          <p:cNvPr id="137" name="Google Shape;137;p25"/>
          <p:cNvPicPr preferRelativeResize="0"/>
          <p:nvPr/>
        </p:nvPicPr>
        <p:blipFill>
          <a:blip r:embed="rId3">
            <a:alphaModFix/>
          </a:blip>
          <a:stretch>
            <a:fillRect/>
          </a:stretch>
        </p:blipFill>
        <p:spPr>
          <a:xfrm>
            <a:off x="4878900" y="1170125"/>
            <a:ext cx="2473974"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Iter3 </a:t>
            </a:r>
            <a:r>
              <a:rPr lang="en-GB" sz="1500">
                <a:solidFill>
                  <a:schemeClr val="dk2"/>
                </a:solidFill>
              </a:rPr>
              <a:t>Backpropagation</a:t>
            </a:r>
            <a:endParaRPr/>
          </a:p>
          <a:p>
            <a:pPr indent="0" lvl="0" marL="0" rtl="0" algn="l">
              <a:spcBef>
                <a:spcPts val="0"/>
              </a:spcBef>
              <a:spcAft>
                <a:spcPts val="0"/>
              </a:spcAft>
              <a:buNone/>
            </a:pPr>
            <a:r>
              <a:t/>
            </a:r>
            <a:endParaRPr/>
          </a:p>
        </p:txBody>
      </p:sp>
      <p:sp>
        <p:nvSpPr>
          <p:cNvPr id="143" name="Google Shape;143;p26"/>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lang="en-GB" sz="1500"/>
              <a:t>We update the reward and total in S3 first. </a:t>
            </a:r>
            <a:endParaRPr sz="1500"/>
          </a:p>
          <a:p>
            <a:pPr indent="-323850" lvl="0" marL="457200" rtl="0" algn="l">
              <a:spcBef>
                <a:spcPts val="0"/>
              </a:spcBef>
              <a:spcAft>
                <a:spcPts val="0"/>
              </a:spcAft>
              <a:buSzPts val="1500"/>
              <a:buAutoNum type="arabicPeriod"/>
            </a:pPr>
            <a:r>
              <a:rPr lang="en-GB" sz="1500"/>
              <a:t>As S1 is the parent of S3 and S0 is the parent of S1, we update their record as well.</a:t>
            </a:r>
            <a:endParaRPr sz="1500"/>
          </a:p>
          <a:p>
            <a:pPr indent="-323850" lvl="0" marL="457200" rtl="0" algn="l">
              <a:spcBef>
                <a:spcPts val="0"/>
              </a:spcBef>
              <a:spcAft>
                <a:spcPts val="0"/>
              </a:spcAft>
              <a:buSzPts val="1500"/>
              <a:buAutoNum type="arabicPeriod"/>
            </a:pPr>
            <a:r>
              <a:rPr lang="en-GB" sz="1500"/>
              <a:t>Now we have finished the third iteration.</a:t>
            </a:r>
            <a:endParaRPr sz="1500"/>
          </a:p>
          <a:p>
            <a:pPr indent="-323850" lvl="0" marL="457200" rtl="0" algn="l">
              <a:spcBef>
                <a:spcPts val="0"/>
              </a:spcBef>
              <a:spcAft>
                <a:spcPts val="0"/>
              </a:spcAft>
              <a:buSzPts val="1500"/>
              <a:buAutoNum type="arabicPeriod"/>
            </a:pPr>
            <a:r>
              <a:rPr lang="en-GB" sz="1500"/>
              <a:t>Now suppose that the time is up and we can no longer perform more iterations here. We can still decide which move is better using current search tree. For example, we can simply assessed S1 and S2 using reward/total.</a:t>
            </a:r>
            <a:endParaRPr sz="1500"/>
          </a:p>
        </p:txBody>
      </p:sp>
      <p:pic>
        <p:nvPicPr>
          <p:cNvPr id="144" name="Google Shape;144;p26"/>
          <p:cNvPicPr preferRelativeResize="0"/>
          <p:nvPr/>
        </p:nvPicPr>
        <p:blipFill>
          <a:blip r:embed="rId3">
            <a:alphaModFix/>
          </a:blip>
          <a:stretch>
            <a:fillRect/>
          </a:stretch>
        </p:blipFill>
        <p:spPr>
          <a:xfrm>
            <a:off x="4878900" y="1170125"/>
            <a:ext cx="2477453"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Iter4 </a:t>
            </a:r>
            <a:r>
              <a:rPr lang="en-GB" sz="1500">
                <a:solidFill>
                  <a:schemeClr val="dk2"/>
                </a:solidFill>
              </a:rPr>
              <a:t>Selection</a:t>
            </a:r>
            <a:endParaRPr/>
          </a:p>
          <a:p>
            <a:pPr indent="0" lvl="0" marL="0" rtl="0" algn="l">
              <a:spcBef>
                <a:spcPts val="0"/>
              </a:spcBef>
              <a:spcAft>
                <a:spcPts val="0"/>
              </a:spcAft>
              <a:buNone/>
            </a:pPr>
            <a:r>
              <a:t/>
            </a:r>
            <a:endParaRPr/>
          </a:p>
        </p:txBody>
      </p:sp>
      <p:sp>
        <p:nvSpPr>
          <p:cNvPr id="150" name="Google Shape;150;p27"/>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However, if we still have time left. We can continue this loop. More iterations can bring more info to our search tree and help the algorithm to make more reliable and unbiased </a:t>
            </a:r>
            <a:r>
              <a:rPr lang="en-GB" sz="1400"/>
              <a:t>decision</a:t>
            </a:r>
            <a:r>
              <a:rPr lang="en-GB" sz="1400"/>
              <a:t>.</a:t>
            </a:r>
            <a:endParaRPr sz="1400"/>
          </a:p>
          <a:p>
            <a:pPr indent="-317500" lvl="0" marL="457200" rtl="0" algn="l">
              <a:spcBef>
                <a:spcPts val="0"/>
              </a:spcBef>
              <a:spcAft>
                <a:spcPts val="0"/>
              </a:spcAft>
              <a:buSzPts val="1400"/>
              <a:buAutoNum type="arabicPeriod"/>
            </a:pPr>
            <a:r>
              <a:rPr lang="en-GB" sz="1400"/>
              <a:t>To continue, we go back to S0 and calculate UCB values again for both. Since S1 &gt; S2, we take S1 again.</a:t>
            </a:r>
            <a:endParaRPr sz="1400"/>
          </a:p>
          <a:p>
            <a:pPr indent="-317500" lvl="0" marL="457200" rtl="0" algn="l">
              <a:spcBef>
                <a:spcPts val="0"/>
              </a:spcBef>
              <a:spcAft>
                <a:spcPts val="0"/>
              </a:spcAft>
              <a:buSzPts val="1400"/>
              <a:buAutoNum type="arabicPeriod"/>
            </a:pPr>
            <a:r>
              <a:rPr lang="en-GB" sz="1400"/>
              <a:t>The above </a:t>
            </a:r>
            <a:r>
              <a:rPr lang="en-GB" sz="1400"/>
              <a:t>illustration should be good enough to help you start.</a:t>
            </a:r>
            <a:endParaRPr sz="1400"/>
          </a:p>
        </p:txBody>
      </p:sp>
      <p:pic>
        <p:nvPicPr>
          <p:cNvPr id="151" name="Google Shape;151;p27"/>
          <p:cNvPicPr preferRelativeResize="0"/>
          <p:nvPr/>
        </p:nvPicPr>
        <p:blipFill>
          <a:blip r:embed="rId3">
            <a:alphaModFix/>
          </a:blip>
          <a:stretch>
            <a:fillRect/>
          </a:stretch>
        </p:blipFill>
        <p:spPr>
          <a:xfrm>
            <a:off x="4878900" y="1170125"/>
            <a:ext cx="4112699" cy="25124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413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slide, we are going to </a:t>
            </a:r>
            <a:r>
              <a:rPr lang="en-GB"/>
              <a:t>walkthrough</a:t>
            </a:r>
            <a:r>
              <a:rPr lang="en-GB"/>
              <a:t> how MCTS works in Othello </a:t>
            </a:r>
            <a:r>
              <a:rPr lang="en-GB"/>
              <a:t>from a high level perspective. To simply demonstrate the algorithm, we have reduced the number of option (possible legal move). For instance, there should be 4 children instead of 2 in Iter1.</a:t>
            </a:r>
            <a:endParaRPr/>
          </a:p>
          <a:p>
            <a:pPr indent="0" lvl="0" marL="0" rtl="0" algn="l">
              <a:spcBef>
                <a:spcPts val="1600"/>
              </a:spcBef>
              <a:spcAft>
                <a:spcPts val="1600"/>
              </a:spcAft>
              <a:buNone/>
            </a:pPr>
            <a:r>
              <a:rPr lang="en-GB"/>
              <a:t>This slide is based on examples from this link (</a:t>
            </a:r>
            <a:r>
              <a:rPr lang="en-GB" sz="1100" u="sng">
                <a:solidFill>
                  <a:schemeClr val="hlink"/>
                </a:solidFill>
                <a:hlinkClick r:id="rId3"/>
              </a:rPr>
              <a:t>https://www.analyticsvidhya.com/blog/2019/01/monte-carlo-tree-search-introduction-algorithm-deepmind-alphago/</a:t>
            </a:r>
            <a:r>
              <a:rPr lang="en-GB"/>
              <a:t>). However, the original one does contain some errors in both diagram and description.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Iter1</a:t>
            </a:r>
            <a:endParaRPr/>
          </a:p>
        </p:txBody>
      </p:sp>
      <p:sp>
        <p:nvSpPr>
          <p:cNvPr id="66" name="Google Shape;66;p15"/>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a:t>Here we use a 4x4 board and dark color as our AI player to </a:t>
            </a:r>
            <a:r>
              <a:rPr lang="en-GB" sz="1400"/>
              <a:t>walkthrough</a:t>
            </a:r>
            <a:r>
              <a:rPr lang="en-GB" sz="1400"/>
              <a:t> the beginning phases of the searching.</a:t>
            </a:r>
            <a:endParaRPr sz="1400"/>
          </a:p>
          <a:p>
            <a:pPr indent="-317500" lvl="0" marL="457200" rtl="0" algn="l">
              <a:spcBef>
                <a:spcPts val="0"/>
              </a:spcBef>
              <a:spcAft>
                <a:spcPts val="0"/>
              </a:spcAft>
              <a:buSzPts val="1400"/>
              <a:buAutoNum type="arabicPeriod"/>
            </a:pPr>
            <a:r>
              <a:rPr lang="en-GB" sz="1400"/>
              <a:t>We begin with an </a:t>
            </a:r>
            <a:r>
              <a:rPr lang="en-GB" sz="1400"/>
              <a:t>initial</a:t>
            </a:r>
            <a:r>
              <a:rPr lang="en-GB" sz="1400"/>
              <a:t> state S0. Inside each state, “reward” means the number of win from related simulations and “total” indicates the number of simulation for itself and its children.</a:t>
            </a:r>
            <a:endParaRPr sz="1400"/>
          </a:p>
          <a:p>
            <a:pPr indent="-317500" lvl="0" marL="457200" rtl="0" algn="l">
              <a:spcBef>
                <a:spcPts val="0"/>
              </a:spcBef>
              <a:spcAft>
                <a:spcPts val="0"/>
              </a:spcAft>
              <a:buSzPts val="1400"/>
              <a:buAutoNum type="arabicPeriod"/>
            </a:pPr>
            <a:r>
              <a:rPr lang="en-GB" sz="1400"/>
              <a:t>We use (row, column)  to </a:t>
            </a:r>
            <a:r>
              <a:rPr lang="en-GB" sz="1400"/>
              <a:t>identify the chess position. In this initial state, we have two options: (0,1), (1,0). </a:t>
            </a:r>
            <a:endParaRPr sz="1400"/>
          </a:p>
        </p:txBody>
      </p:sp>
      <p:pic>
        <p:nvPicPr>
          <p:cNvPr id="67" name="Google Shape;67;p15"/>
          <p:cNvPicPr preferRelativeResize="0"/>
          <p:nvPr/>
        </p:nvPicPr>
        <p:blipFill>
          <a:blip r:embed="rId3">
            <a:alphaModFix/>
          </a:blip>
          <a:stretch>
            <a:fillRect/>
          </a:stretch>
        </p:blipFill>
        <p:spPr>
          <a:xfrm>
            <a:off x="6625022" y="173647"/>
            <a:ext cx="874800" cy="152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Iter1</a:t>
            </a:r>
            <a:r>
              <a:rPr lang="en-GB"/>
              <a:t> </a:t>
            </a:r>
            <a:r>
              <a:rPr lang="en-GB" sz="1500">
                <a:solidFill>
                  <a:schemeClr val="dk2"/>
                </a:solidFill>
              </a:rPr>
              <a:t>Selection</a:t>
            </a:r>
            <a:endParaRPr/>
          </a:p>
        </p:txBody>
      </p:sp>
      <p:sp>
        <p:nvSpPr>
          <p:cNvPr id="73" name="Google Shape;73;p16"/>
          <p:cNvSpPr txBox="1"/>
          <p:nvPr>
            <p:ph idx="1" type="body"/>
          </p:nvPr>
        </p:nvSpPr>
        <p:spPr>
          <a:xfrm>
            <a:off x="311700" y="1152475"/>
            <a:ext cx="4432500" cy="37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latin typeface="Comfortaa"/>
                <a:ea typeface="Comfortaa"/>
                <a:cs typeface="Comfortaa"/>
                <a:sym typeface="Comfortaa"/>
              </a:rPr>
              <a:t>UCB_Sn = </a:t>
            </a:r>
            <a:r>
              <a:rPr lang="en-GB" sz="1400">
                <a:latin typeface="Comfortaa"/>
                <a:ea typeface="Comfortaa"/>
                <a:cs typeface="Comfortaa"/>
                <a:sym typeface="Comfortaa"/>
              </a:rPr>
              <a:t>reward_Sn / total_Sn + bias*sqrt(ln(total_Sn_parent) / total_Sn)</a:t>
            </a:r>
            <a:endParaRPr sz="1400">
              <a:latin typeface="Comfortaa"/>
              <a:ea typeface="Comfortaa"/>
              <a:cs typeface="Comfortaa"/>
              <a:sym typeface="Comfortaa"/>
            </a:endParaRPr>
          </a:p>
          <a:p>
            <a:pPr indent="-323850" lvl="0" marL="457200" rtl="0" algn="l">
              <a:spcBef>
                <a:spcPts val="1600"/>
              </a:spcBef>
              <a:spcAft>
                <a:spcPts val="0"/>
              </a:spcAft>
              <a:buSzPts val="1500"/>
              <a:buAutoNum type="arabicPeriod"/>
            </a:pPr>
            <a:r>
              <a:rPr lang="en-GB" sz="1500"/>
              <a:t>We calculate the UCB value for both S1 and S2 to determine which child to be selected. </a:t>
            </a:r>
            <a:endParaRPr sz="1500"/>
          </a:p>
          <a:p>
            <a:pPr indent="-323850" lvl="0" marL="457200" rtl="0" algn="l">
              <a:spcBef>
                <a:spcPts val="0"/>
              </a:spcBef>
              <a:spcAft>
                <a:spcPts val="0"/>
              </a:spcAft>
              <a:buSzPts val="1500"/>
              <a:buAutoNum type="arabicPeriod"/>
            </a:pPr>
            <a:r>
              <a:rPr lang="en-GB" sz="1500"/>
              <a:t>Bias can be any constant value and it does not have to stay same for each node in the search tree. In this walkthrough, we use sqrt(2) here but you can pick your own value.</a:t>
            </a:r>
            <a:endParaRPr sz="1500"/>
          </a:p>
          <a:p>
            <a:pPr indent="-323850" lvl="0" marL="457200" rtl="0" algn="l">
              <a:spcBef>
                <a:spcPts val="0"/>
              </a:spcBef>
              <a:spcAft>
                <a:spcPts val="0"/>
              </a:spcAft>
              <a:buSzPts val="1500"/>
              <a:buAutoNum type="arabicPeriod"/>
            </a:pPr>
            <a:r>
              <a:rPr lang="en-GB" sz="1500"/>
              <a:t>However, none of the nodes has been visited yet, both will have infinite UCB values. Hence, we just pick S1 here.</a:t>
            </a:r>
            <a:endParaRPr sz="1500"/>
          </a:p>
        </p:txBody>
      </p:sp>
      <p:pic>
        <p:nvPicPr>
          <p:cNvPr id="74" name="Google Shape;74;p16"/>
          <p:cNvPicPr preferRelativeResize="0"/>
          <p:nvPr/>
        </p:nvPicPr>
        <p:blipFill>
          <a:blip r:embed="rId3">
            <a:alphaModFix/>
          </a:blip>
          <a:stretch>
            <a:fillRect/>
          </a:stretch>
        </p:blipFill>
        <p:spPr>
          <a:xfrm>
            <a:off x="5852238" y="238300"/>
            <a:ext cx="2391388" cy="19276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Iter1</a:t>
            </a:r>
            <a:r>
              <a:rPr lang="en-GB"/>
              <a:t> </a:t>
            </a:r>
            <a:r>
              <a:rPr lang="en-GB" sz="1500">
                <a:solidFill>
                  <a:schemeClr val="dk2"/>
                </a:solidFill>
              </a:rPr>
              <a:t>Expansion &amp; Simulation</a:t>
            </a:r>
            <a:endParaRPr/>
          </a:p>
        </p:txBody>
      </p:sp>
      <p:sp>
        <p:nvSpPr>
          <p:cNvPr id="80" name="Google Shape;80;p17"/>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Since S1 is a leaf node and not visited before. We will not expand this node. Instead, we do a simulation until the game is over.</a:t>
            </a:r>
            <a:endParaRPr/>
          </a:p>
          <a:p>
            <a:pPr indent="-342900" lvl="0" marL="457200" rtl="0" algn="l">
              <a:spcBef>
                <a:spcPts val="0"/>
              </a:spcBef>
              <a:spcAft>
                <a:spcPts val="0"/>
              </a:spcAft>
              <a:buSzPts val="1800"/>
              <a:buAutoNum type="arabicPeriod"/>
            </a:pPr>
            <a:r>
              <a:rPr lang="en-GB"/>
              <a:t>The game results in a win for dark chess.</a:t>
            </a:r>
            <a:endParaRPr/>
          </a:p>
        </p:txBody>
      </p:sp>
      <p:pic>
        <p:nvPicPr>
          <p:cNvPr id="81" name="Google Shape;81;p17"/>
          <p:cNvPicPr preferRelativeResize="0"/>
          <p:nvPr/>
        </p:nvPicPr>
        <p:blipFill>
          <a:blip r:embed="rId3">
            <a:alphaModFix/>
          </a:blip>
          <a:stretch>
            <a:fillRect/>
          </a:stretch>
        </p:blipFill>
        <p:spPr>
          <a:xfrm>
            <a:off x="6005475" y="240659"/>
            <a:ext cx="1830178" cy="26727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Iter1</a:t>
            </a:r>
            <a:r>
              <a:rPr lang="en-GB"/>
              <a:t> </a:t>
            </a:r>
            <a:r>
              <a:rPr lang="en-GB" sz="1500">
                <a:solidFill>
                  <a:schemeClr val="dk2"/>
                </a:solidFill>
              </a:rPr>
              <a:t>Backpropagation</a:t>
            </a:r>
            <a:endParaRPr/>
          </a:p>
        </p:txBody>
      </p:sp>
      <p:sp>
        <p:nvSpPr>
          <p:cNvPr id="87" name="Google Shape;87;p18"/>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We update the reward and total in S1. </a:t>
            </a:r>
            <a:endParaRPr/>
          </a:p>
          <a:p>
            <a:pPr indent="-342900" lvl="0" marL="457200" rtl="0" algn="l">
              <a:spcBef>
                <a:spcPts val="0"/>
              </a:spcBef>
              <a:spcAft>
                <a:spcPts val="0"/>
              </a:spcAft>
              <a:buSzPts val="1800"/>
              <a:buAutoNum type="arabicPeriod"/>
            </a:pPr>
            <a:r>
              <a:rPr lang="en-GB"/>
              <a:t>Since S0 is the parent of S1, its reward and total should also be updated. (In a deeper tree, you need to recursively do this step until it reaches the root)</a:t>
            </a:r>
            <a:endParaRPr/>
          </a:p>
          <a:p>
            <a:pPr indent="-342900" lvl="0" marL="457200" rtl="0" algn="l">
              <a:spcBef>
                <a:spcPts val="0"/>
              </a:spcBef>
              <a:spcAft>
                <a:spcPts val="0"/>
              </a:spcAft>
              <a:buSzPts val="1800"/>
              <a:buAutoNum type="arabicPeriod"/>
            </a:pPr>
            <a:r>
              <a:rPr lang="en-GB"/>
              <a:t>Now we have finished the first iteration.</a:t>
            </a:r>
            <a:endParaRPr/>
          </a:p>
        </p:txBody>
      </p:sp>
      <p:pic>
        <p:nvPicPr>
          <p:cNvPr id="88" name="Google Shape;88;p18"/>
          <p:cNvPicPr preferRelativeResize="0"/>
          <p:nvPr/>
        </p:nvPicPr>
        <p:blipFill>
          <a:blip r:embed="rId3">
            <a:alphaModFix/>
          </a:blip>
          <a:stretch>
            <a:fillRect/>
          </a:stretch>
        </p:blipFill>
        <p:spPr>
          <a:xfrm>
            <a:off x="5894650" y="172825"/>
            <a:ext cx="2128450" cy="3108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Iter2 </a:t>
            </a:r>
            <a:r>
              <a:rPr lang="en-GB" sz="1500">
                <a:solidFill>
                  <a:schemeClr val="dk2"/>
                </a:solidFill>
              </a:rPr>
              <a:t>Selection</a:t>
            </a:r>
            <a:endParaRPr/>
          </a:p>
        </p:txBody>
      </p:sp>
      <p:sp>
        <p:nvSpPr>
          <p:cNvPr id="94" name="Google Shape;94;p19"/>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For the second iteration, we go back to the </a:t>
            </a:r>
            <a:r>
              <a:rPr lang="en-GB"/>
              <a:t>initial</a:t>
            </a:r>
            <a:r>
              <a:rPr lang="en-GB"/>
              <a:t> state and calculate the UCB values for children again.</a:t>
            </a:r>
            <a:endParaRPr/>
          </a:p>
          <a:p>
            <a:pPr indent="-342900" lvl="0" marL="457200" rtl="0" algn="l">
              <a:spcBef>
                <a:spcPts val="0"/>
              </a:spcBef>
              <a:spcAft>
                <a:spcPts val="0"/>
              </a:spcAft>
              <a:buSzPts val="1800"/>
              <a:buAutoNum type="arabicPeriod"/>
            </a:pPr>
            <a:r>
              <a:rPr lang="en-GB"/>
              <a:t>Since UCB_S1 &lt; UCB_S2, we pick S2.</a:t>
            </a:r>
            <a:endParaRPr/>
          </a:p>
        </p:txBody>
      </p:sp>
      <p:pic>
        <p:nvPicPr>
          <p:cNvPr id="95" name="Google Shape;95;p19"/>
          <p:cNvPicPr preferRelativeResize="0"/>
          <p:nvPr/>
        </p:nvPicPr>
        <p:blipFill>
          <a:blip r:embed="rId3">
            <a:alphaModFix/>
          </a:blip>
          <a:stretch>
            <a:fillRect/>
          </a:stretch>
        </p:blipFill>
        <p:spPr>
          <a:xfrm>
            <a:off x="4835375" y="1152475"/>
            <a:ext cx="4258925" cy="16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Iter2 </a:t>
            </a:r>
            <a:r>
              <a:rPr lang="en-GB" sz="1500">
                <a:solidFill>
                  <a:schemeClr val="dk2"/>
                </a:solidFill>
              </a:rPr>
              <a:t>Expansion &amp; Simulation</a:t>
            </a:r>
            <a:endParaRPr/>
          </a:p>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Similar to S1 in Iter1, S2 is a leaf node and not visted before. We skip expansion and perform a simulation here.</a:t>
            </a:r>
            <a:endParaRPr/>
          </a:p>
          <a:p>
            <a:pPr indent="-342900" lvl="0" marL="457200" rtl="0" algn="l">
              <a:spcBef>
                <a:spcPts val="0"/>
              </a:spcBef>
              <a:spcAft>
                <a:spcPts val="0"/>
              </a:spcAft>
              <a:buSzPts val="1800"/>
              <a:buAutoNum type="arabicPeriod"/>
            </a:pPr>
            <a:r>
              <a:rPr lang="en-GB"/>
              <a:t>The simulated result shows that light color wins.</a:t>
            </a:r>
            <a:endParaRPr/>
          </a:p>
        </p:txBody>
      </p:sp>
      <p:pic>
        <p:nvPicPr>
          <p:cNvPr id="102" name="Google Shape;102;p20"/>
          <p:cNvPicPr preferRelativeResize="0"/>
          <p:nvPr/>
        </p:nvPicPr>
        <p:blipFill>
          <a:blip r:embed="rId3">
            <a:alphaModFix/>
          </a:blip>
          <a:stretch>
            <a:fillRect/>
          </a:stretch>
        </p:blipFill>
        <p:spPr>
          <a:xfrm>
            <a:off x="5275975" y="385200"/>
            <a:ext cx="3073230" cy="38209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Iter2 </a:t>
            </a:r>
            <a:r>
              <a:rPr lang="en-GB" sz="1500">
                <a:solidFill>
                  <a:schemeClr val="dk2"/>
                </a:solidFill>
              </a:rPr>
              <a:t>Backpropagation</a:t>
            </a:r>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311700" y="1152475"/>
            <a:ext cx="4414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We update the reward and total in S2 and its parent S0.</a:t>
            </a:r>
            <a:endParaRPr/>
          </a:p>
          <a:p>
            <a:pPr indent="-342900" lvl="0" marL="457200" rtl="0" algn="l">
              <a:spcBef>
                <a:spcPts val="0"/>
              </a:spcBef>
              <a:spcAft>
                <a:spcPts val="0"/>
              </a:spcAft>
              <a:buSzPts val="1800"/>
              <a:buAutoNum type="arabicPeriod"/>
            </a:pPr>
            <a:r>
              <a:rPr lang="en-GB"/>
              <a:t>Now we have finished the second iteration.</a:t>
            </a:r>
            <a:endParaRPr/>
          </a:p>
        </p:txBody>
      </p:sp>
      <p:pic>
        <p:nvPicPr>
          <p:cNvPr id="109" name="Google Shape;109;p21"/>
          <p:cNvPicPr preferRelativeResize="0"/>
          <p:nvPr/>
        </p:nvPicPr>
        <p:blipFill>
          <a:blip r:embed="rId3">
            <a:alphaModFix/>
          </a:blip>
          <a:stretch>
            <a:fillRect/>
          </a:stretch>
        </p:blipFill>
        <p:spPr>
          <a:xfrm>
            <a:off x="5737675" y="445025"/>
            <a:ext cx="2699358"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