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wo…"/>
          <p:cNvSpPr txBox="1"/>
          <p:nvPr>
            <p:ph type="body" sz="quarter" idx="1"/>
          </p:nvPr>
        </p:nvSpPr>
        <p:spPr>
          <a:xfrm>
            <a:off x="8624887" y="1206500"/>
            <a:ext cx="3325813" cy="6273800"/>
          </a:xfrm>
          <a:prstGeom prst="rect">
            <a:avLst/>
          </a:prstGeom>
        </p:spPr>
        <p:txBody>
          <a:bodyPr/>
          <a:lstStyle/>
          <a:p>
            <a:pPr lvl="8" marL="0" indent="1828800" algn="ctr">
              <a:buSzTx/>
              <a:buNone/>
            </a:pPr>
            <a:r>
              <a:t>   two</a:t>
            </a:r>
          </a:p>
          <a:p>
            <a:pPr lvl="8" marL="0" indent="1828800" algn="ctr">
              <a:buSzTx/>
              <a:buNone/>
            </a:pPr>
            <a:r>
              <a:t>+ two</a:t>
            </a:r>
          </a:p>
          <a:p>
            <a:pPr lvl="8" marL="0" indent="1828800" algn="ctr">
              <a:buSzTx/>
              <a:buNone/>
            </a:pPr>
            <a:r>
              <a:t>-------</a:t>
            </a:r>
          </a:p>
          <a:p>
            <a:pPr lvl="8" marL="0" indent="1828800" algn="ctr">
              <a:buSzTx/>
              <a:buNone/>
            </a:pPr>
            <a:r>
              <a:t>  four</a:t>
            </a:r>
          </a:p>
        </p:txBody>
      </p:sp>
      <p:sp>
        <p:nvSpPr>
          <p:cNvPr id="120" name="Choose the variable with the minimum remaining values (&quot;MRV&quot;…"/>
          <p:cNvSpPr txBox="1"/>
          <p:nvPr/>
        </p:nvSpPr>
        <p:spPr>
          <a:xfrm>
            <a:off x="1286046" y="2527300"/>
            <a:ext cx="7717488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Choose the variable with the minimum remaining values ("MRV"</a:t>
            </a:r>
          </a:p>
          <a:p>
            <a:pPr>
              <a:defRPr sz="3300"/>
            </a:pPr>
            <a:r>
              <a:t>  heuristic). 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In case of a tie, choose the variable that is involved in the most</a:t>
            </a:r>
          </a:p>
          <a:p>
            <a:pPr>
              <a:defRPr sz="3300"/>
            </a:pPr>
            <a:r>
              <a:t>     constraints with other unassigned variables ("degree" heuristic).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wo…"/>
          <p:cNvSpPr txBox="1"/>
          <p:nvPr>
            <p:ph type="body" sz="quarter" idx="1"/>
          </p:nvPr>
        </p:nvSpPr>
        <p:spPr>
          <a:xfrm>
            <a:off x="8624887" y="1206500"/>
            <a:ext cx="3325813" cy="6273800"/>
          </a:xfrm>
          <a:prstGeom prst="rect">
            <a:avLst/>
          </a:prstGeom>
        </p:spPr>
        <p:txBody>
          <a:bodyPr/>
          <a:lstStyle/>
          <a:p>
            <a:pPr lvl="8" marL="0" indent="1828800" algn="ctr">
              <a:buSzTx/>
              <a:buNone/>
            </a:pPr>
            <a:r>
              <a:t>   two</a:t>
            </a:r>
          </a:p>
          <a:p>
            <a:pPr lvl="8" marL="0" indent="1828800" algn="ctr">
              <a:buSzTx/>
              <a:buNone/>
            </a:pPr>
            <a:r>
              <a:t>+ two</a:t>
            </a:r>
          </a:p>
          <a:p>
            <a:pPr lvl="8" marL="0" indent="1828800" algn="ctr">
              <a:buSzTx/>
              <a:buNone/>
            </a:pPr>
            <a:r>
              <a:t>-------</a:t>
            </a:r>
          </a:p>
          <a:p>
            <a:pPr lvl="8" marL="0" indent="1828800" algn="ctr">
              <a:buSzTx/>
              <a:buNone/>
            </a:pPr>
            <a:r>
              <a:t>  four</a:t>
            </a:r>
          </a:p>
        </p:txBody>
      </p:sp>
      <p:sp>
        <p:nvSpPr>
          <p:cNvPr id="123" name="Variables…"/>
          <p:cNvSpPr txBox="1"/>
          <p:nvPr/>
        </p:nvSpPr>
        <p:spPr>
          <a:xfrm>
            <a:off x="1286046" y="438149"/>
            <a:ext cx="7717488" cy="822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Variables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t, w, o, f, u, r, c1, c2, c3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Constraints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all-diff(t, w, o, f, u, r)</a:t>
            </a:r>
          </a:p>
          <a:p>
            <a:pPr>
              <a:defRPr sz="3300"/>
            </a:pPr>
            <a:r>
              <a:t>o + o = r + c1 * 10</a:t>
            </a:r>
          </a:p>
          <a:p>
            <a:pPr>
              <a:defRPr sz="3300"/>
            </a:pPr>
            <a:r>
              <a:t>w + w + c1 = u + c2 * 10</a:t>
            </a:r>
          </a:p>
          <a:p>
            <a:pPr>
              <a:defRPr sz="3300"/>
            </a:pPr>
            <a:r>
              <a:t>t + t + c2 = o + c3 * 10</a:t>
            </a:r>
          </a:p>
          <a:p>
            <a:pPr>
              <a:defRPr sz="3300"/>
            </a:pPr>
            <a:r>
              <a:t>f = c3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all initially have a domain {0-9}</a:t>
            </a:r>
          </a:p>
          <a:p>
            <a:pPr>
              <a:defRPr sz="3300"/>
            </a:pPr>
            <a:r>
              <a:t>you might say that the carries and f have a domain of {0,1} tho, in which case these would tie for MRV.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wo…"/>
          <p:cNvSpPr txBox="1"/>
          <p:nvPr>
            <p:ph type="body" sz="quarter" idx="1"/>
          </p:nvPr>
        </p:nvSpPr>
        <p:spPr>
          <a:xfrm>
            <a:off x="8624887" y="1206500"/>
            <a:ext cx="3325813" cy="6273800"/>
          </a:xfrm>
          <a:prstGeom prst="rect">
            <a:avLst/>
          </a:prstGeom>
        </p:spPr>
        <p:txBody>
          <a:bodyPr/>
          <a:lstStyle/>
          <a:p>
            <a:pPr lvl="8" marL="0" indent="1828800" algn="ctr">
              <a:buSzTx/>
              <a:buNone/>
            </a:pPr>
            <a:r>
              <a:t>   two</a:t>
            </a:r>
          </a:p>
          <a:p>
            <a:pPr lvl="8" marL="0" indent="1828800" algn="ctr">
              <a:buSzTx/>
              <a:buNone/>
            </a:pPr>
            <a:r>
              <a:t>+ two</a:t>
            </a:r>
          </a:p>
          <a:p>
            <a:pPr lvl="8" marL="0" indent="1828800" algn="ctr">
              <a:buSzTx/>
              <a:buNone/>
            </a:pPr>
            <a:r>
              <a:t>-------</a:t>
            </a:r>
          </a:p>
          <a:p>
            <a:pPr lvl="8" marL="0" indent="1828800" algn="ctr">
              <a:buSzTx/>
              <a:buNone/>
            </a:pPr>
            <a:r>
              <a:t>  four</a:t>
            </a:r>
          </a:p>
        </p:txBody>
      </p:sp>
      <p:sp>
        <p:nvSpPr>
          <p:cNvPr id="126" name="Let’s say all variables have same domain and we need to compute the degree heuristic to break the tie.…"/>
          <p:cNvSpPr txBox="1"/>
          <p:nvPr/>
        </p:nvSpPr>
        <p:spPr>
          <a:xfrm>
            <a:off x="1286046" y="781049"/>
            <a:ext cx="7717488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Let’s say all variables have same domain and we need to compute the degree heuristic to break the tie.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degree(f) = 5 + 1  = 6</a:t>
            </a:r>
          </a:p>
          <a:p>
            <a:pPr>
              <a:defRPr sz="3300"/>
            </a:pPr>
            <a:r>
              <a:t>degree(t) = 5 + 3 = 8</a:t>
            </a:r>
          </a:p>
          <a:p>
            <a:pPr>
              <a:defRPr sz="3300"/>
            </a:pPr>
            <a:r>
              <a:t>degree(u) = 5 + 3 = 8</a:t>
            </a:r>
          </a:p>
          <a:p>
            <a:pPr>
              <a:defRPr sz="3300"/>
            </a:pPr>
            <a:r>
              <a:t>degree(r) = 5 + 2 = 7</a:t>
            </a:r>
          </a:p>
          <a:p>
            <a:pPr>
              <a:defRPr sz="3300"/>
            </a:pPr>
            <a:r>
              <a:t>degree(w) = 5 + 3 = 8</a:t>
            </a:r>
          </a:p>
          <a:p>
            <a:pPr>
              <a:defRPr sz="3300"/>
            </a:pPr>
            <a:r>
              <a:t>degree(o) = 5 + 2 + 3 = 10</a:t>
            </a:r>
          </a:p>
          <a:p>
            <a:pPr>
              <a:defRPr sz="3300"/>
            </a:pPr>
            <a:r>
              <a:t>degree(c3) = 3 + 1= 4       </a:t>
            </a:r>
          </a:p>
          <a:p>
            <a:pPr>
              <a:defRPr sz="3300"/>
            </a:pPr>
            <a:r>
              <a:t>degree(c1) = 3 + 2 = 5</a:t>
            </a:r>
          </a:p>
          <a:p>
            <a:pPr>
              <a:defRPr sz="3300"/>
            </a:pPr>
            <a:r>
              <a:t>degree(c2) = 3 + 3 =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wo…"/>
          <p:cNvSpPr txBox="1"/>
          <p:nvPr>
            <p:ph type="body" sz="quarter" idx="1"/>
          </p:nvPr>
        </p:nvSpPr>
        <p:spPr>
          <a:xfrm>
            <a:off x="8624887" y="1206500"/>
            <a:ext cx="3325813" cy="6273800"/>
          </a:xfrm>
          <a:prstGeom prst="rect">
            <a:avLst/>
          </a:prstGeom>
        </p:spPr>
        <p:txBody>
          <a:bodyPr/>
          <a:lstStyle/>
          <a:p>
            <a:pPr lvl="8" marL="0" indent="1828800" algn="ctr">
              <a:buSzTx/>
              <a:buNone/>
            </a:pPr>
            <a:r>
              <a:t>   two</a:t>
            </a:r>
          </a:p>
          <a:p>
            <a:pPr lvl="8" marL="0" indent="1828800" algn="ctr">
              <a:buSzTx/>
              <a:buNone/>
            </a:pPr>
            <a:r>
              <a:t>+ two</a:t>
            </a:r>
          </a:p>
          <a:p>
            <a:pPr lvl="8" marL="0" indent="1828800" algn="ctr">
              <a:buSzTx/>
              <a:buNone/>
            </a:pPr>
            <a:r>
              <a:t>-------</a:t>
            </a:r>
          </a:p>
          <a:p>
            <a:pPr lvl="8" marL="0" indent="1828800" algn="ctr">
              <a:buSzTx/>
              <a:buNone/>
            </a:pPr>
            <a:r>
              <a:t>  four</a:t>
            </a:r>
          </a:p>
        </p:txBody>
      </p:sp>
      <p:sp>
        <p:nvSpPr>
          <p:cNvPr id="129" name="Let’s say all variables have same domain and we need to compute the degree heuristic to break the tie.…"/>
          <p:cNvSpPr txBox="1"/>
          <p:nvPr/>
        </p:nvSpPr>
        <p:spPr>
          <a:xfrm>
            <a:off x="1286046" y="863600"/>
            <a:ext cx="7717488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Let’s say all variables have same domain and we need to compute the degree heuristic to break the tie.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degree(f) = 5 + 1  = 6</a:t>
            </a:r>
          </a:p>
          <a:p>
            <a:pPr>
              <a:defRPr sz="3300"/>
            </a:pPr>
            <a:r>
              <a:t>degree(t) = 5 + 3 = 8</a:t>
            </a:r>
          </a:p>
          <a:p>
            <a:pPr>
              <a:defRPr sz="3300"/>
            </a:pPr>
            <a:r>
              <a:t>degree(u) = 5 + 3 = 8</a:t>
            </a:r>
          </a:p>
          <a:p>
            <a:pPr>
              <a:defRPr sz="3300"/>
            </a:pPr>
            <a:r>
              <a:t>degree(r) = 5 + 2 = 7</a:t>
            </a:r>
          </a:p>
          <a:p>
            <a:pPr>
              <a:defRPr sz="3300"/>
            </a:pPr>
            <a:r>
              <a:t>degree(w) = 5 + 3 = 8</a:t>
            </a:r>
          </a:p>
          <a:p>
            <a:pPr>
              <a:defRPr sz="3300"/>
            </a:pPr>
            <a:r>
              <a:t>degree(o) = 5 + 2 + 3 = 10</a:t>
            </a:r>
          </a:p>
          <a:p>
            <a:pPr>
              <a:defRPr sz="3300"/>
            </a:pPr>
            <a:r>
              <a:t>degree(c3) = 3 + 1= 4      </a:t>
            </a:r>
          </a:p>
          <a:p>
            <a:pPr>
              <a:defRPr sz="3300"/>
            </a:pPr>
            <a:r>
              <a:t>degree(c1) = 3 + 2 = 5</a:t>
            </a:r>
          </a:p>
          <a:p>
            <a:pPr>
              <a:defRPr sz="3300"/>
            </a:pPr>
            <a:r>
              <a:t>degree(c2) = 3 + 3 = 6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The variable o is of the highest degree.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