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PT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TSerif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PTSerif-bold.fntdata"/><Relationship Id="rId6" Type="http://schemas.openxmlformats.org/officeDocument/2006/relationships/slide" Target="slides/slide2.xml"/><Relationship Id="rId18" Type="http://schemas.openxmlformats.org/officeDocument/2006/relationships/font" Target="fonts/PT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196ad4f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196ad4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96ad4f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96ad4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196ad4f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196ad4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ru/intl/ru/slides/about/" TargetMode="External"/><Relationship Id="rId4" Type="http://schemas.openxmlformats.org/officeDocument/2006/relationships/hyperlink" Target="https://www.slidescarnival.com/beatrice-free-presentation-template/66" TargetMode="External"/><Relationship Id="rId10" Type="http://schemas.openxmlformats.org/officeDocument/2006/relationships/image" Target="../media/image7.png"/><Relationship Id="rId9" Type="http://schemas.openxmlformats.org/officeDocument/2006/relationships/hyperlink" Target="https://creativecommons.org/licenses/by-nc-nd/4.0/" TargetMode="External"/><Relationship Id="rId5" Type="http://schemas.openxmlformats.org/officeDocument/2006/relationships/hyperlink" Target="https://te-st.ru/2017/10/11/terms-open-source/" TargetMode="External"/><Relationship Id="rId6" Type="http://schemas.openxmlformats.org/officeDocument/2006/relationships/hyperlink" Target="https://habr.com/post/275995/" TargetMode="External"/><Relationship Id="rId7" Type="http://schemas.openxmlformats.org/officeDocument/2006/relationships/hyperlink" Target="http://licenseit.ru/wiki/index.php/%D0%A1%D1%82%D0%B0%D1%82%D1%8C%D1%8F:GNU_GPL_3_%D1%87%D0%B5%D0%BB%D0%BE%D0%B2%D0%B5%D1%87%D0%B5%D1%81%D0%BA%D0%B8%D0%BC_%D1%8F%D0%B7%D1%8B%D0%BA%D0%BE%D0%BC" TargetMode="External"/><Relationship Id="rId8" Type="http://schemas.openxmlformats.org/officeDocument/2006/relationships/hyperlink" Target="https://ru.wikipedia.org/wiki/%D0%9B%D0%B8%D1%86%D0%B5%D0%BD%D0%B7%D0%B8%D0%B8_%D0%B8_%D0%B8%D0%BD%D1%81%D1%82%D1%80%D1%83%D0%BC%D0%B5%D0%BD%D1%82%D1%8B_Creative_Comm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ПРАВОВЫЕ АСПЕКТЫ ИСПОЛЬЗОВАНИЯ ПО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1994775" y="6262200"/>
            <a:ext cx="5167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Подготовила студентка 1 курса ИВТ 3пг  Логинова Софья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2329725" y="150900"/>
            <a:ext cx="4489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ИСТОЧНИКИ </a:t>
            </a:r>
            <a:endParaRPr sz="2400"/>
          </a:p>
        </p:txBody>
      </p:sp>
      <p:sp>
        <p:nvSpPr>
          <p:cNvPr id="66" name="Google Shape;66;p12"/>
          <p:cNvSpPr txBox="1"/>
          <p:nvPr/>
        </p:nvSpPr>
        <p:spPr>
          <a:xfrm>
            <a:off x="457075" y="1441500"/>
            <a:ext cx="82296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СДЕЛАНО ПРИ ПОМОЩИ </a:t>
            </a: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GOOGLE SLIDES </a:t>
            </a:r>
            <a:b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ТЕМА</a:t>
            </a: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, ИСПОЛЬЗОВАННАЯ В ДАННОЙ ПРЕЗЕНТАЦИИ</a:t>
            </a:r>
            <a:b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ОТКРЫТОЕ "СВОБОДНОЕ" ПО</a:t>
            </a:r>
            <a:b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6"/>
              </a:rPr>
              <a:t>ВИДЫ ЛИЦЕНЗИЙ</a:t>
            </a:r>
            <a:b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7"/>
              </a:rPr>
              <a:t>GNU GPL 3</a:t>
            </a:r>
            <a:b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8"/>
              </a:rPr>
              <a:t>Creative Commons</a:t>
            </a:r>
            <a:b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PT Serif"/>
              <a:buChar char="○"/>
            </a:pPr>
            <a:r>
              <a:rPr b="1" lang="en" sz="18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9"/>
              </a:rPr>
              <a:t>ЛИЦЕНЗИЯ</a:t>
            </a: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, ПРИ РАЗРАБОТКЕ УЧЕБНЫХ МАТЕРИАЛОВ</a:t>
            </a: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10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ОТКРЫТОЕ “СВОБОДНОЕ” ПО?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617100" y="1174025"/>
            <a:ext cx="7909800" cy="5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FOSS (Free and Open Source Software)</a:t>
            </a:r>
            <a:r>
              <a:rPr lang="en" sz="1800"/>
              <a:t> – эту аббревиатуру используют, когда говорят про свободное и открытое программное обеспечение с открытым исходным кодом.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Открытое программное обеспечение (open-source software)</a:t>
            </a:r>
            <a:r>
              <a:rPr lang="en" sz="1800"/>
              <a:t> – это программное обеспечение с открытым исходным кодом, который доступен для просмотра, изучения и изменения. Пользователь может сам доработать открытую программу с помощью кода. Открытое ПО пользователь может использовать и изменять под свои требования.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Открытое ПО может существенно отличается от свободного ПО. К примеру, лицензия продукта может разрешать исследовать его исходный код, но при этом запрещать вносить в него изменения, распространять копии. В этом случае продукт будет открытым, но не свободным.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БЫВАЮТ ЛИЦЕНЗИИ?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98" y="3632650"/>
            <a:ext cx="8209850" cy="28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54150" y="1041050"/>
            <a:ext cx="84357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К открытым относятся: Open Source программы с открытым кодом которые можно модифицировать.</a:t>
            </a: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К бесплатным относятся: Freeware, GPL, Adware, Postcardware, Donationware, Nagware/Begware.</a:t>
            </a: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К условно-бесплатным относятся: ShareWare, TrialWare, Demoware.</a:t>
            </a:r>
            <a:br>
              <a:rPr lang="en"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К коммерческим относятся: Commercial 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4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General Public License</a:t>
            </a:r>
            <a:endParaRPr/>
          </a:p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397050" y="1243888"/>
            <a:ext cx="83499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GNU General Public License</a:t>
            </a:r>
            <a:r>
              <a:rPr lang="en"/>
              <a:t> — это свободная лицензия для программного обеспечения, разработанная Фондом Свободного Программного Обеспечения (Free Software Foundation). Если коммерческие лицензии запрещают распространять и изменять программное обеспечение, то GNU GPL</a:t>
            </a:r>
            <a:r>
              <a:rPr lang="en"/>
              <a:t>, наоборот, </a:t>
            </a:r>
            <a:r>
              <a:rPr lang="en"/>
              <a:t>разрешает и даже гарантирует право пользователя на свободное использование, распространение и модификацию программ. Большая часть программного обеспечения Free Software Foundation распространяется под лицензией GNU GPL. Любой автор может использовать эту лицензию для своего ПО.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273" y="4812325"/>
            <a:ext cx="2073451" cy="10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General Public License</a:t>
            </a:r>
            <a:endParaRPr/>
          </a:p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397050" y="965925"/>
            <a:ext cx="8349900" cy="53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GPL дает вам множество прав: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запускать и использовать свободные программы в любых целях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распространять копии свободного ПО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получить вместе с программой ее исходный код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модифицировать программу или использовать ее часть при разработке нового свободного ПО</a:t>
            </a:r>
            <a:br>
              <a:rPr lang="en"/>
            </a:br>
            <a:br>
              <a:rPr lang="en"/>
            </a:br>
            <a:r>
              <a:rPr lang="en"/>
              <a:t>…и накладывает всего одну обязанность: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делиться с общественностью измененными версиями программ. Даже если вы переписали две строчки кода, вы обязаны предоставить другим свободный доступ к программе и ее исходному коду. </a:t>
            </a:r>
            <a:br>
              <a:rPr lang="en"/>
            </a:b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Commons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4150" y="1036325"/>
            <a:ext cx="7895700" cy="5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Лицензии Creative Commons</a:t>
            </a:r>
            <a:r>
              <a:rPr lang="en" sz="1800"/>
              <a:t> — группа унифицированных текстов, описывающих условия использования произведений, к которым они прилагаются. Они содержат как краткое описание, излагающее существенные условия максимально доступным языком, так и подробный выверенный юристами текст в форме лицензии, соответствующий законодательству об авторском праве.</a:t>
            </a:r>
            <a:br>
              <a:rPr lang="en" sz="1800"/>
            </a:br>
            <a:br>
              <a:rPr lang="en" sz="1800"/>
            </a:br>
            <a:r>
              <a:rPr lang="en" sz="1800"/>
              <a:t>Первая версия лицензий была выпущена американской некоммерческой организацией Creative Commons 16 декабря 2002 года.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В отличие от различных лицензий на свободное ПО (например, GNU GPL), лицензии Creative Commons гораздо более удобны для фотографий, рисунков, коротких текстов и т. п., так как они не требуют распространения вместе с произведением сопроводительного текста с условиями лицензии, достаточно буквенного кода из базовых элементов.</a:t>
            </a:r>
            <a:endParaRPr sz="18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0" y="562725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Commons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4150" y="1036325"/>
            <a:ext cx="7895700" cy="5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Attribution (сокращённо BY)	Пользователь должен указать авторство произведения.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Share-alike (сокращённо SA)	Производные произведения обязательно должны распространяться на условиях этой же лицензии 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Noncommercial (сокращённо NC)	Запрещается использование произведения в целях получения прибыли.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</a:t>
            </a:r>
            <a:r>
              <a:rPr lang="en" sz="1800"/>
              <a:t>No Derivative Works (сокращённо ND)	Запрещается создавать производные произведения на основе данного произведения.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Комбинированием этих элементов лицензии получаются собственно лицензии Creative Commons.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0" y="562725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75" y="1172000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75" y="2218363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675" y="3219137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675" y="4219925"/>
            <a:ext cx="319350" cy="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8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ЛИЦЕНЗИЯ, ПРИ РАЗРАБОТКЕ УЧЕБНЫХ МАТЕРИАЛОВ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7100" y="1669863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CC Attribution — Noncommercial — No Derivative Works (CC BY-NC-ND)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Лицензия «С указанием авторства — Некоммерческая — Без производных»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Данная лицензия имеет наибольшие ограничения среди шести основных лицензий, разрешающих свободное распространение произведения. Эту лицензию часто называют лицензией «бесплатной рекламы», поскольку она позволяет другим получать и распространять произведение, до тех пор пока они упоминают автора и ссылаются на него, но они не могут ни под каким видом изменять произведение и использовать его в коммерческих целях.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00" y="1880963"/>
            <a:ext cx="455684" cy="45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450" y="1880963"/>
            <a:ext cx="455684" cy="45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775" y="1880963"/>
            <a:ext cx="455684" cy="45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b="28396" l="29783" r="28425" t="29813"/>
          <a:stretch/>
        </p:blipFill>
        <p:spPr>
          <a:xfrm>
            <a:off x="0" y="5967200"/>
            <a:ext cx="890800" cy="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